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59" r:id="rId1"/>
    <p:sldMasterId id="2147483672" r:id="rId2"/>
  </p:sldMasterIdLst>
  <p:notesMasterIdLst>
    <p:notesMasterId r:id="rId21"/>
  </p:notesMasterIdLst>
  <p:sldIdLst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00"/>
    <a:srgbClr val="FFFF66"/>
    <a:srgbClr val="0066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97" autoAdjust="0"/>
    <p:restoredTop sz="94631" autoAdjust="0"/>
  </p:normalViewPr>
  <p:slideViewPr>
    <p:cSldViewPr>
      <p:cViewPr varScale="1">
        <p:scale>
          <a:sx n="69" d="100"/>
          <a:sy n="69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4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Titr" pitchFamily="2" charset="-78"/>
                <a:cs typeface="Zar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>
                <a:latin typeface="Titr" pitchFamily="2" charset="-78"/>
                <a:cs typeface="Zar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>
                <a:latin typeface="Titr" pitchFamily="2" charset="-78"/>
                <a:cs typeface="Zar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 smtClean="0">
                <a:latin typeface="Titr" pitchFamily="2" charset="0"/>
                <a:cs typeface="Zar" pitchFamily="2" charset="0"/>
              </a:defRPr>
            </a:lvl1pPr>
          </a:lstStyle>
          <a:p>
            <a:pPr>
              <a:defRPr/>
            </a:pPr>
            <a:fld id="{ED7285B1-D44A-4C3D-AEAC-A55198ADA4F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tr" pitchFamily="2" charset="-78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tr" pitchFamily="2" charset="-78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tr" pitchFamily="2" charset="-78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tr" pitchFamily="2" charset="-78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tr" pitchFamily="2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1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D294B-778A-45D3-806C-2AF182574167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588188" y="5518721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9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63EC-24A4-4438-BDC3-1DA680200AA7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04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FC80-6034-49CA-833C-7645FCF66900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84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A3ED-0DC5-4538-B875-3BA900AFC58D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05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189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0482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51573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30508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42536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00334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660196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7523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60" y="1719262"/>
            <a:ext cx="8229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EA74-BB12-4043-86AF-695E6AD379D4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588188" y="5478305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01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38824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35775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50110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6038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F5BA4-9968-44EC-AAAF-40455EE3EB64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13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51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37800-2FC9-4B24-9D27-15B02CACCABC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5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54FFB-88B5-40A8-BBBA-6C5C40913DA0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173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0961-32E2-44B6-889F-40B97EA14241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404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84562-62BD-47DE-9DE1-F77A261CDFB6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63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CD6D-C354-46AC-9C8A-D3F6A619F4FF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2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460CB-1F7B-4336-9994-177D45FF9BA9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586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002F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 dirty="0"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 dirty="0" smtClean="0"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r>
              <a:rPr lang="ar-SA" altLang="en-US"/>
              <a:t>دكتر فرشته موتابي- مهرداد کاظم زاده عطوفی</a:t>
            </a:r>
            <a:r>
              <a:rPr lang="en-US" altLang="en-US"/>
              <a:t> 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smtClean="0"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fld id="{B8D8A215-7DF1-40C3-A92C-04043055058F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B Nazanin" panose="00000400000000000000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B Nazanin" panose="00000400000000000000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B Nazanin" panose="00000400000000000000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B Nazanin" panose="00000400000000000000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B Nazanin" panose="00000400000000000000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B Nazanin" panose="00000400000000000000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B Nazanin" panose="00000400000000000000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B Nazanin" panose="00000400000000000000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B Nazanin" panose="00000400000000000000" pitchFamily="2" charset="-78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F9ECC73-9848-4FE0-8DDF-FCE9D886FF26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08050"/>
            <a:ext cx="7772400" cy="1828800"/>
          </a:xfrm>
        </p:spPr>
        <p:txBody>
          <a:bodyPr/>
          <a:lstStyle/>
          <a:p>
            <a:pPr eaLnBrk="1" hangingPunct="1"/>
            <a:r>
              <a:rPr lang="fa-IR" altLang="en-US" sz="6600" b="1" smtClean="0">
                <a:solidFill>
                  <a:srgbClr val="FFFF66"/>
                </a:solidFill>
                <a:cs typeface="Yagut" pitchFamily="2" charset="0"/>
              </a:rPr>
              <a:t>به</a:t>
            </a:r>
            <a:r>
              <a:rPr lang="fa-IR" altLang="en-US" sz="6600" b="1" smtClean="0">
                <a:solidFill>
                  <a:srgbClr val="FFFF66"/>
                </a:solidFill>
              </a:rPr>
              <a:t>‌</a:t>
            </a:r>
            <a:r>
              <a:rPr lang="fa-IR" altLang="en-US" sz="6600" b="1" smtClean="0">
                <a:solidFill>
                  <a:srgbClr val="FFFF66"/>
                </a:solidFill>
                <a:cs typeface="Yagut" pitchFamily="2" charset="0"/>
              </a:rPr>
              <a:t> نام خدا</a:t>
            </a:r>
            <a:endParaRPr lang="en-US" altLang="en-US" sz="6600" b="1" smtClean="0">
              <a:solidFill>
                <a:srgbClr val="FFFF66"/>
              </a:solidFill>
              <a:cs typeface="Yagu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928" y="2924944"/>
            <a:ext cx="2924944" cy="29249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E149913-D632-4756-B3EF-A738F89C876B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موانع شناختي جرأت</a:t>
            </a:r>
            <a:r>
              <a:rPr lang="fa-IR" altLang="en-US" sz="4000" b="1" smtClean="0">
                <a:solidFill>
                  <a:srgbClr val="FFFF66"/>
                </a:solidFill>
              </a:rPr>
              <a:t>‌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مندي</a:t>
            </a: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021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ترس از،</a:t>
            </a:r>
            <a:r>
              <a:rPr lang="fa-IR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 از</a:t>
            </a: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 دست دادن روابط يا آسيب زدن به رابطه با فرد مقابل. </a:t>
            </a:r>
            <a:endParaRPr lang="fa-IR" altLang="en-US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احساس گناه در مورد نه گفتن و رنجيدن يا ناراحت شدن ديگران. </a:t>
            </a:r>
            <a:endParaRPr lang="fa-IR" altLang="en-US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اعتقاد به اينكه اگر از قبول درخواست ديگران سرباز زنيد آدم بد و خودخواهي هستيد. 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احساس مهم و باارزش بودن در مواقعي كه درخواستي از شما مي‌شود. </a:t>
            </a:r>
            <a:endParaRPr lang="fa-IR" altLang="en-US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اعتقاد به اينكه هميشه بايد ديگران را از خود راضي و خوشحال نگه‌داريم.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اعتقاد به اينكه خوب‌نيست كه خواسته‌هاي خود را بر خواسته‌هاي ديگران ترجيح دهيم.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اعتقاد به اينكه اگر كسي چيزي گفت يا كاري كرد كه باعث ناراحتي ما شد، نبايد چيزي بگوييم و اگر اين كار ادامه پيدا كرد بهتر است فقط سعي كنيم از او فاصله بگيريم.</a:t>
            </a:r>
            <a:endParaRPr lang="en-US" altLang="en-US" smtClean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5036846-8F72-4317-968E-2C2BD4B7C3E5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گام</a:t>
            </a:r>
            <a:r>
              <a:rPr lang="fa-IR" altLang="en-US" sz="4000" b="1" smtClean="0">
                <a:solidFill>
                  <a:srgbClr val="FFFF66"/>
                </a:solidFill>
              </a:rPr>
              <a:t>‌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هاي لازم براي تغيير رفتار</a:t>
            </a: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536825"/>
            <a:ext cx="6932612" cy="2836863"/>
          </a:xfrm>
        </p:spPr>
        <p:txBody>
          <a:bodyPr/>
          <a:lstStyle/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شناخت باورهاي ناكارآمد</a:t>
            </a:r>
          </a:p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ارزيابي باورهاي ناكارآمد</a:t>
            </a:r>
          </a:p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بررسي پيامدهاي رفتار غيرجرأت‌مندانه</a:t>
            </a:r>
          </a:p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انجام رفتار جرأت‌مندانه</a:t>
            </a:r>
            <a:endParaRPr lang="en-US" altLang="en-US" smtClean="0">
              <a:solidFill>
                <a:schemeClr val="bg1"/>
              </a:solidFill>
              <a:cs typeface="Yagu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4156FE0-034E-477D-B60F-A71A5562DF22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00"/>
                </a:solidFill>
                <a:cs typeface="Yagut" pitchFamily="2" charset="0"/>
              </a:rPr>
              <a:t>مراحل انجام رفتار جرأت</a:t>
            </a:r>
            <a:r>
              <a:rPr lang="fa-IR" altLang="en-US" sz="4000" b="1" smtClean="0">
                <a:solidFill>
                  <a:srgbClr val="FFFF00"/>
                </a:solidFill>
              </a:rPr>
              <a:t>‌</a:t>
            </a:r>
            <a:r>
              <a:rPr lang="fa-IR" altLang="en-US" sz="4000" b="1" smtClean="0">
                <a:solidFill>
                  <a:srgbClr val="FFFF00"/>
                </a:solidFill>
                <a:cs typeface="Yagut" pitchFamily="2" charset="0"/>
              </a:rPr>
              <a:t>مندانه</a:t>
            </a:r>
            <a:endParaRPr lang="en-US" altLang="en-US" sz="4000" b="1" i="1" smtClean="0">
              <a:solidFill>
                <a:srgbClr val="FFFF00"/>
              </a:solidFill>
              <a:cs typeface="Yagut" pitchFamily="2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زمان و مكان مناسبي را انتخاب كنيد. 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سعي كنيد احساس فرد مقابل را منعكس كرده و با او تا حدي همدلي كنيد.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رفتار موردنظر و احساس خود را در مورد آن به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طور واضح بيان كنيد. از پيام "من" استفاده كرده و از سرزنش فرد مقابل يا برچسب زدن به او خودداري كنيد.</a:t>
            </a:r>
            <a:endParaRPr lang="fa-IR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ar-SA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تغيير مورد نظر و آنچه را كه مي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خواهيد بيان كنيد. </a:t>
            </a:r>
            <a:endParaRPr lang="fa-IR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در مواردي كه اعتراض كرده يا مي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خواهيد "نه" بگوييد، مي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توانيد پيامد ادامه دادن به رفتار قبلي را بيان كنيد.</a:t>
            </a:r>
            <a:endParaRPr lang="en-US" altLang="en-US" sz="2400" smtClean="0">
              <a:solidFill>
                <a:schemeClr val="bg1"/>
              </a:solidFill>
              <a:cs typeface="Yagu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DEA7269-8668-4D14-94BA-A1134C4BFF3A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823913"/>
            <a:ext cx="7770812" cy="804862"/>
          </a:xfrm>
        </p:spPr>
        <p:txBody>
          <a:bodyPr/>
          <a:lstStyle/>
          <a:p>
            <a:pPr eaLnBrk="1" hangingPunct="1"/>
            <a:r>
              <a:rPr lang="ar-SA" altLang="en-US" sz="4000" b="1" smtClean="0">
                <a:solidFill>
                  <a:srgbClr val="FFFF66"/>
                </a:solidFill>
                <a:cs typeface="Yagut" pitchFamily="2" charset="0"/>
              </a:rPr>
              <a:t>توصيه</a:t>
            </a:r>
            <a:r>
              <a:rPr lang="ar-SA" altLang="en-US" sz="4000" b="1" smtClean="0">
                <a:solidFill>
                  <a:srgbClr val="FFFF66"/>
                </a:solidFill>
              </a:rPr>
              <a:t>‌</a:t>
            </a:r>
            <a:r>
              <a:rPr lang="ar-SA" altLang="en-US" sz="4000" b="1" smtClean="0">
                <a:solidFill>
                  <a:srgbClr val="FFFF66"/>
                </a:solidFill>
                <a:cs typeface="Yagut" pitchFamily="2" charset="0"/>
              </a:rPr>
              <a:t>هايي براي " نه</a:t>
            </a:r>
            <a:r>
              <a:rPr lang="ar-SA" altLang="en-US" sz="4000" b="1" smtClean="0">
                <a:solidFill>
                  <a:srgbClr val="FFFF66"/>
                </a:solidFill>
              </a:rPr>
              <a:t>‌</a:t>
            </a:r>
            <a:r>
              <a:rPr lang="ar-SA" altLang="en-US" sz="4000" b="1" smtClean="0">
                <a:solidFill>
                  <a:srgbClr val="FFFF66"/>
                </a:solidFill>
                <a:cs typeface="Yagut" pitchFamily="2" charset="0"/>
              </a:rPr>
              <a:t>" گفتن </a:t>
            </a:r>
            <a:r>
              <a:rPr lang="en-US" altLang="en-US" sz="4000" b="1" smtClean="0">
                <a:solidFill>
                  <a:srgbClr val="FFFF66"/>
                </a:solidFill>
                <a:cs typeface="Yagut" pitchFamily="2" charset="0"/>
              </a:rPr>
              <a:t/>
            </a:r>
            <a:br>
              <a:rPr lang="en-US" altLang="en-US" sz="4000" b="1" smtClean="0">
                <a:solidFill>
                  <a:srgbClr val="FFFF66"/>
                </a:solidFill>
                <a:cs typeface="Yagut" pitchFamily="2" charset="0"/>
              </a:rPr>
            </a:b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05725" cy="46085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مطمئن شويد كه چه مي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خواهيد، آيا مي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خواهيد بگوييد "بله" يا "نه". اگر مطمئن نيستيد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بگوييد كه بايد درموردش فكر كنيد و زماني را براي دادن پاسخ خود مشخص كنيد.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اگر مطمئن نيستيد كه چه چيزي از شما خواسته شده، 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ت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وضيح بيشتري بخواهيد.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تا جايي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كه مي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توانيد پاسخ كوتاهي داده و از دادن توضيحات طولاني و 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آ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وردن دلايل زياد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خودداري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كنيد.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 از عباراتي با ضمير "من" استفاده كنيد و به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جاي سرزنش يا محكوم كردن ديگري به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مطرح كردن</a:t>
            </a:r>
            <a:r>
              <a:rPr lang="fa-IR" altLang="en-US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موضوع بپردازيد. 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به جاي عباراتي مانند "فكر نمي</a:t>
            </a:r>
            <a:r>
              <a:rPr lang="ar-SA" altLang="en-US" sz="2400" smtClean="0">
                <a:solidFill>
                  <a:schemeClr val="bg1"/>
                </a:solidFill>
              </a:rPr>
              <a:t>‌</a:t>
            </a:r>
            <a:r>
              <a:rPr lang="ar-SA" altLang="en-US" sz="2400" smtClean="0">
                <a:solidFill>
                  <a:schemeClr val="bg1"/>
                </a:solidFill>
                <a:cs typeface="Yagut" pitchFamily="2" charset="0"/>
              </a:rPr>
              <a:t>كنم بتوانم ...." از كلمه "نه" استفاده كنيد.</a:t>
            </a:r>
            <a:endParaRPr lang="fa-IR" altLang="en-US" sz="2400" smtClean="0">
              <a:solidFill>
                <a:schemeClr val="bg1"/>
              </a:solidFill>
              <a:cs typeface="Yagut" pitchFamily="2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به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جاي قضاوت كردن، مواردي را كه وجود دارد مطرح كنيد.</a:t>
            </a:r>
            <a:r>
              <a:rPr lang="fa-IR" altLang="zh-CN" sz="2400" smtClean="0">
                <a:cs typeface="Yagut" pitchFamily="2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86538FA-DA81-470F-AC75-C07CA63AB4EA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توصيه</a:t>
            </a:r>
            <a:r>
              <a:rPr lang="ar-SA" altLang="en-US" sz="3600" b="1" smtClean="0">
                <a:solidFill>
                  <a:srgbClr val="FFFF66"/>
                </a:solidFill>
              </a:rPr>
              <a:t>‌</a:t>
            </a: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هايي براي " نه</a:t>
            </a:r>
            <a:r>
              <a:rPr lang="ar-SA" altLang="en-US" sz="3600" b="1" smtClean="0">
                <a:solidFill>
                  <a:srgbClr val="FFFF66"/>
                </a:solidFill>
              </a:rPr>
              <a:t>‌</a:t>
            </a: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" گفتن</a:t>
            </a:r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- ادامه</a:t>
            </a:r>
            <a:endParaRPr lang="en-US" altLang="en-US" sz="36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1989138"/>
            <a:ext cx="7848600" cy="4032250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درخواست خود را به</a:t>
            </a:r>
            <a:r>
              <a:rPr lang="fa-IR" altLang="zh-CN" smtClean="0">
                <a:solidFill>
                  <a:schemeClr val="bg1"/>
                </a:solidFill>
              </a:rPr>
              <a:t>‌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صورت واضح و مستقيم بيان كنيد. </a:t>
            </a:r>
          </a:p>
          <a:p>
            <a:pPr lvl="2" eaLnBrk="1" hangingPunct="1">
              <a:lnSpc>
                <a:spcPct val="80000"/>
              </a:lnSpc>
            </a:pP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سعي كنيد حركات غير كلامي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تان با پيامي كه مي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دهيد همخواني داشته باشد.</a:t>
            </a:r>
            <a:endParaRPr lang="fa-IR" altLang="zh-CN" smtClean="0">
              <a:solidFill>
                <a:schemeClr val="bg1"/>
              </a:solidFill>
              <a:cs typeface="Yagut" pitchFamily="2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به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جاي گفتن "نمي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توانم" ، بگوييد "اين 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كار را نخواهم كرد".</a:t>
            </a:r>
            <a:endParaRPr lang="en-US" altLang="zh-CN" b="1" smtClean="0">
              <a:solidFill>
                <a:schemeClr val="bg1"/>
              </a:solidFill>
              <a:ea typeface="SimSun" panose="02010600030101010101" pitchFamily="2" charset="-122"/>
              <a:cs typeface="Yagut" pitchFamily="2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گاهي مجبوريد امتناع خود از انجام آن كار را چند بار تكرار كنيد.</a:t>
            </a:r>
            <a:endParaRPr lang="fa-IR" altLang="zh-CN" smtClean="0">
              <a:solidFill>
                <a:schemeClr val="bg1"/>
              </a:solidFill>
              <a:cs typeface="Yagut" pitchFamily="2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 در اين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صورت به جاي اي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ن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كه هر بار دليل جديدي بياوريد، "نه" گفته و همان دليل قبلي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را تكرار كنيد.</a:t>
            </a:r>
            <a:endParaRPr lang="en-US" altLang="zh-CN" b="1" smtClean="0">
              <a:solidFill>
                <a:schemeClr val="bg1"/>
              </a:solidFill>
              <a:ea typeface="SimSun" panose="02010600030101010101" pitchFamily="2" charset="-122"/>
            </a:endParaRPr>
          </a:p>
          <a:p>
            <a:pPr lvl="2" eaLnBrk="1" hangingPunct="1">
              <a:lnSpc>
                <a:spcPct val="80000"/>
              </a:lnSpc>
            </a:pP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اگر عليرغم اينكه چند بار نه گفتيد فرد مقابل به اصرار خود ادامه داد، سكوت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كرده يا موضوع صحبت را تغيير دهيد. در موارد بحراني حتي مي</a:t>
            </a:r>
            <a:r>
              <a:rPr lang="ar-SA" altLang="zh-CN" smtClean="0">
                <a:solidFill>
                  <a:schemeClr val="bg1"/>
                </a:solidFill>
              </a:rPr>
              <a:t>‌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توانيد به</a:t>
            </a:r>
            <a:r>
              <a:rPr lang="fa-IR" altLang="zh-CN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mtClean="0">
                <a:solidFill>
                  <a:schemeClr val="bg1"/>
                </a:solidFill>
                <a:cs typeface="Yagut" pitchFamily="2" charset="0"/>
              </a:rPr>
              <a:t>گفتگوي خود پايان دهيد.</a:t>
            </a:r>
            <a:endParaRPr lang="fa-IR" altLang="zh-CN" b="1" smtClean="0">
              <a:solidFill>
                <a:schemeClr val="bg1"/>
              </a:solidFill>
              <a:cs typeface="Yagu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4BB3255-1660-4EBB-8951-46CB3F066F27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توصيه</a:t>
            </a:r>
            <a:r>
              <a:rPr lang="ar-SA" altLang="en-US" sz="3600" b="1" smtClean="0">
                <a:solidFill>
                  <a:srgbClr val="FFFF66"/>
                </a:solidFill>
              </a:rPr>
              <a:t>‌</a:t>
            </a: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هايي براي " نه</a:t>
            </a:r>
            <a:r>
              <a:rPr lang="ar-SA" altLang="en-US" sz="3600" b="1" smtClean="0">
                <a:solidFill>
                  <a:srgbClr val="FFFF66"/>
                </a:solidFill>
              </a:rPr>
              <a:t>‌</a:t>
            </a: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" گفتن</a:t>
            </a:r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- ادامه</a:t>
            </a:r>
            <a:endParaRPr lang="en-US" altLang="en-US" sz="36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147050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افراد منفعل گاهي حتي وقتي با چيزي مخالف هستند، براي آرام نگه داشتن شرايط، تظاهر به موافقت مي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كنند، براي مثال لبخند زده، سرشان را تكان داده يا به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دقت گوش مي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كنند. در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حالي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كه لازم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 است به</a:t>
            </a:r>
            <a:r>
              <a:rPr lang="fa-IR" altLang="zh-CN" sz="2400" smtClean="0">
                <a:solidFill>
                  <a:schemeClr val="bg1"/>
                </a:solidFill>
              </a:rPr>
              <a:t>‌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طور مستقيم يا غيرمستقيم مخالفت خود را نشان دهند.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fa-IR" altLang="zh-CN" sz="1800" smtClean="0">
                <a:solidFill>
                  <a:schemeClr val="bg1"/>
                </a:solidFill>
                <a:cs typeface="Yagut" pitchFamily="2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لزومي ندارد كه احساس گناه كنيد. شما رسالت نداريد به هر قيمتي كه شده تمام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مشكلات ديگران را حل كرده يا همه را خوشحال كنيد.</a:t>
            </a:r>
            <a:endParaRPr lang="fa-IR" altLang="zh-CN" sz="2400" smtClean="0">
              <a:solidFill>
                <a:schemeClr val="bg1"/>
              </a:solidFill>
              <a:cs typeface="Yagut" pitchFamily="2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fa-IR" altLang="zh-CN" sz="1800" b="1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اگر حتما مي خواهيد به فرد مقابل كمك كنيد، مي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توانيد پيشنهاد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خود را به او بگوييد</a:t>
            </a:r>
            <a:r>
              <a:rPr lang="en-US" altLang="zh-CN" sz="2400" smtClean="0">
                <a:solidFill>
                  <a:schemeClr val="bg1"/>
                </a:solidFill>
                <a:ea typeface="SimSun" panose="02010600030101010101" pitchFamily="2" charset="-122"/>
              </a:rPr>
              <a:t>  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ar-SA" altLang="zh-CN" sz="1800" smtClean="0">
                <a:solidFill>
                  <a:schemeClr val="bg1"/>
                </a:solidFill>
                <a:cs typeface="Yagut" pitchFamily="2" charset="0"/>
              </a:rPr>
              <a:t> </a:t>
            </a:r>
            <a:endParaRPr lang="fa-IR" altLang="zh-CN" sz="18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بايد در نظر داشت كه رفتار جرأت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مندانه هميشه ضرورتا فرد را در رسيدن به</a:t>
            </a:r>
            <a:r>
              <a:rPr lang="fa-IR" altLang="zh-CN" sz="24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اهداف خود موفق نمي</a:t>
            </a:r>
            <a:r>
              <a:rPr lang="ar-SA" altLang="zh-CN" sz="2400" smtClean="0">
                <a:solidFill>
                  <a:schemeClr val="bg1"/>
                </a:solidFill>
              </a:rPr>
              <a:t>‌</a:t>
            </a:r>
            <a:r>
              <a:rPr lang="ar-SA" altLang="zh-CN" sz="2400" smtClean="0">
                <a:solidFill>
                  <a:schemeClr val="bg1"/>
                </a:solidFill>
                <a:cs typeface="Yagut" pitchFamily="2" charset="0"/>
              </a:rPr>
              <a:t>سازد.</a:t>
            </a:r>
            <a:r>
              <a:rPr lang="ar-SA" altLang="zh-CN" sz="2400" smtClean="0">
                <a:cs typeface="Yagut" pitchFamily="2" charset="0"/>
              </a:rPr>
              <a:t> </a:t>
            </a:r>
            <a:endParaRPr lang="fa-IR" altLang="zh-CN" sz="2400" smtClean="0">
              <a:cs typeface="Yagu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C4BC7789-BF64-41C2-ABB8-44D39793BDF3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4875"/>
            <a:ext cx="7704137" cy="1300163"/>
          </a:xfrm>
        </p:spPr>
        <p:txBody>
          <a:bodyPr/>
          <a:lstStyle/>
          <a:p>
            <a:pPr eaLnBrk="1" hangingPunct="1"/>
            <a:r>
              <a:rPr lang="ar-SA" altLang="en-US" sz="4000" b="1" i="1" smtClean="0">
                <a:solidFill>
                  <a:srgbClr val="FFFF66"/>
                </a:solidFill>
              </a:rPr>
              <a:t> 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تكنيك</a:t>
            </a:r>
            <a:r>
              <a:rPr lang="fa-IR" altLang="en-US" sz="4000" b="1" smtClean="0">
                <a:solidFill>
                  <a:srgbClr val="FFFF66"/>
                </a:solidFill>
              </a:rPr>
              <a:t>‌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هاي خاص رفتار جرات</a:t>
            </a:r>
            <a:r>
              <a:rPr lang="fa-IR" altLang="en-US" sz="4000" b="1" smtClean="0">
                <a:solidFill>
                  <a:srgbClr val="FFFF66"/>
                </a:solidFill>
              </a:rPr>
              <a:t>‌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مندانه</a:t>
            </a: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9838"/>
            <a:ext cx="7772400" cy="3295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صفحه خط خورده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خلع سلاح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استفاده از كمترين پاسخ مؤ ثر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 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جرات</a:t>
            </a:r>
            <a:r>
              <a:rPr lang="ar-SA" altLang="en-US" smtClean="0">
                <a:solidFill>
                  <a:schemeClr val="bg1"/>
                </a:solidFill>
              </a:rPr>
              <a:t>‌</a:t>
            </a: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مندي افزاينده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5B6C717-6F5C-46A4-B81E-943C2C4C5892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5400" smtClean="0">
                <a:solidFill>
                  <a:srgbClr val="FFFF66"/>
                </a:solidFill>
                <a:cs typeface="Yagut" pitchFamily="2" charset="0"/>
              </a:rPr>
              <a:t>جمع</a:t>
            </a:r>
            <a:r>
              <a:rPr lang="fa-IR" altLang="en-US" sz="5400" smtClean="0">
                <a:solidFill>
                  <a:srgbClr val="FFFF66"/>
                </a:solidFill>
              </a:rPr>
              <a:t>‌</a:t>
            </a:r>
            <a:r>
              <a:rPr lang="fa-IR" altLang="en-US" sz="5400" smtClean="0">
                <a:solidFill>
                  <a:srgbClr val="FFFF66"/>
                </a:solidFill>
                <a:cs typeface="Yagut" pitchFamily="2" charset="0"/>
              </a:rPr>
              <a:t>بندي</a:t>
            </a:r>
            <a:endParaRPr lang="en-US" altLang="en-US" sz="5400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2249488"/>
            <a:ext cx="6418263" cy="2908300"/>
          </a:xfrm>
        </p:spPr>
        <p:txBody>
          <a:bodyPr/>
          <a:lstStyle/>
          <a:p>
            <a:pPr eaLnBrk="1" hangingPunct="1"/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از اين كارگاه چه آموختيد؟ </a:t>
            </a:r>
          </a:p>
          <a:p>
            <a:pPr eaLnBrk="1" hangingPunct="1">
              <a:buFontTx/>
              <a:buNone/>
            </a:pPr>
            <a:endParaRPr lang="fa-IR" altLang="en-US" sz="3600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/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چه احساسي داريد؟</a:t>
            </a:r>
            <a:endParaRPr lang="en-US" altLang="en-US" sz="3600" smtClean="0">
              <a:solidFill>
                <a:schemeClr val="bg1"/>
              </a:solidFill>
              <a:cs typeface="Yagu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info@ravanpoint.ir </a:t>
            </a: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329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241C318-8845-4CDD-AE01-0F7F30F8EFDB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412776"/>
            <a:ext cx="8229600" cy="1371600"/>
          </a:xfrm>
        </p:spPr>
        <p:txBody>
          <a:bodyPr/>
          <a:lstStyle/>
          <a:p>
            <a:pPr eaLnBrk="1" hangingPunct="1"/>
            <a:r>
              <a:rPr lang="fa-IR" altLang="en-US" b="1" dirty="0" smtClean="0">
                <a:solidFill>
                  <a:srgbClr val="FFFF66"/>
                </a:solidFill>
                <a:cs typeface="Yagut" pitchFamily="2" charset="0"/>
              </a:rPr>
              <a:t>مهارت </a:t>
            </a:r>
            <a:r>
              <a:rPr lang="ar-SA" altLang="en-US" b="1" dirty="0" smtClean="0">
                <a:solidFill>
                  <a:srgbClr val="FFFF66"/>
                </a:solidFill>
                <a:cs typeface="Yagut" pitchFamily="2" charset="0"/>
              </a:rPr>
              <a:t>رفتار جرأت</a:t>
            </a:r>
            <a:r>
              <a:rPr lang="ar-SA" altLang="en-US" b="1" dirty="0" smtClean="0">
                <a:solidFill>
                  <a:srgbClr val="FFFF66"/>
                </a:solidFill>
              </a:rPr>
              <a:t>‌</a:t>
            </a:r>
            <a:r>
              <a:rPr lang="ar-SA" altLang="en-US" b="1" dirty="0" smtClean="0">
                <a:solidFill>
                  <a:srgbClr val="FFFF66"/>
                </a:solidFill>
                <a:cs typeface="Yagut" pitchFamily="2" charset="0"/>
              </a:rPr>
              <a:t>مندانه</a:t>
            </a:r>
            <a:endParaRPr lang="en-US" altLang="en-US" b="1" dirty="0" smtClean="0">
              <a:solidFill>
                <a:srgbClr val="FFFF66"/>
              </a:solidFill>
              <a:cs typeface="Yagu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96320"/>
            <a:ext cx="2924944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E9506862-9B92-4A15-B832-9C5D19BCE880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371600"/>
          </a:xfrm>
        </p:spPr>
        <p:txBody>
          <a:bodyPr/>
          <a:lstStyle/>
          <a:p>
            <a:pPr eaLnBrk="1" hangingPunct="1"/>
            <a: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  <a:t>هدف كلي:</a:t>
            </a:r>
            <a:b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</a:br>
            <a: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  <a:t> آشنا كردن و توانمند</a:t>
            </a:r>
            <a:r>
              <a:rPr lang="fa-IR" altLang="en-US" sz="4000" smtClean="0">
                <a:solidFill>
                  <a:srgbClr val="FFFF66"/>
                </a:solidFill>
              </a:rPr>
              <a:t>‌</a:t>
            </a:r>
            <a: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  <a:t>سازي دانشجويان در زمينه</a:t>
            </a:r>
            <a:r>
              <a:rPr lang="fa-IR" altLang="en-US" sz="4000" smtClean="0">
                <a:solidFill>
                  <a:srgbClr val="FFFF66"/>
                </a:solidFill>
              </a:rPr>
              <a:t>‌</a:t>
            </a:r>
            <a: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  <a:t>ي مهارت </a:t>
            </a:r>
            <a:r>
              <a:rPr lang="ar-SA" altLang="en-US" sz="4000" smtClean="0">
                <a:solidFill>
                  <a:srgbClr val="FFFF66"/>
                </a:solidFill>
                <a:cs typeface="Yagut" pitchFamily="2" charset="0"/>
              </a:rPr>
              <a:t>جرأت</a:t>
            </a:r>
            <a:r>
              <a:rPr lang="ar-SA" altLang="en-US" sz="4000" smtClean="0">
                <a:solidFill>
                  <a:srgbClr val="FFFF66"/>
                </a:solidFill>
              </a:rPr>
              <a:t>‌</a:t>
            </a:r>
            <a:r>
              <a:rPr lang="fa-IR" altLang="en-US" sz="4000" smtClean="0">
                <a:solidFill>
                  <a:srgbClr val="FFFF66"/>
                </a:solidFill>
                <a:cs typeface="Yagut" pitchFamily="2" charset="0"/>
              </a:rPr>
              <a:t>ورزي</a:t>
            </a:r>
            <a:r>
              <a:rPr lang="fa-IR" altLang="en-US" sz="4000" smtClean="0"/>
              <a:t> </a:t>
            </a:r>
            <a:endParaRPr lang="en-US" altLang="en-US" sz="40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068638"/>
            <a:ext cx="8229600" cy="331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    </a:t>
            </a:r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اهداف ويژه:</a:t>
            </a:r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 </a:t>
            </a:r>
          </a:p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آشنا كردن دانشجويان با مفاهيم پايه در </a:t>
            </a: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رفتار جرأت</a:t>
            </a:r>
            <a:r>
              <a:rPr lang="ar-SA" altLang="en-US" smtClean="0">
                <a:solidFill>
                  <a:schemeClr val="bg1"/>
                </a:solidFill>
              </a:rPr>
              <a:t>‌</a:t>
            </a: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مندانه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/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توانمند</a:t>
            </a:r>
            <a:r>
              <a:rPr lang="fa-IR" altLang="en-US" smtClean="0">
                <a:solidFill>
                  <a:schemeClr val="bg1"/>
                </a:solidFill>
              </a:rPr>
              <a:t>‌</a:t>
            </a:r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سازي دانشجويان در زمينه مهارت </a:t>
            </a:r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جرأت</a:t>
            </a:r>
            <a:r>
              <a:rPr lang="ar-SA" altLang="en-US" smtClean="0">
                <a:solidFill>
                  <a:schemeClr val="bg1"/>
                </a:solidFill>
              </a:rPr>
              <a:t>‌</a:t>
            </a:r>
            <a:r>
              <a:rPr lang="fa-IR" altLang="en-US" smtClean="0">
                <a:solidFill>
                  <a:schemeClr val="bg1"/>
                </a:solidFill>
              </a:rPr>
              <a:t>‌</a:t>
            </a:r>
            <a:r>
              <a:rPr lang="fa-IR" altLang="en-US" smtClean="0">
                <a:solidFill>
                  <a:schemeClr val="bg1"/>
                </a:solidFill>
                <a:cs typeface="Yagut" pitchFamily="2" charset="0"/>
              </a:rPr>
              <a:t>ورزي</a:t>
            </a:r>
            <a:endParaRPr lang="en-US" altLang="en-US" smtClean="0">
              <a:solidFill>
                <a:schemeClr val="bg1"/>
              </a:solidFill>
              <a:cs typeface="Yagu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F2A7A5D-ABE5-44E3-8336-FCB636FEA609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تعريف </a:t>
            </a:r>
            <a:r>
              <a:rPr lang="ar-SA" altLang="en-US" sz="4000" b="1" smtClean="0">
                <a:solidFill>
                  <a:srgbClr val="FFFF66"/>
                </a:solidFill>
                <a:cs typeface="Yagut" pitchFamily="2" charset="0"/>
              </a:rPr>
              <a:t>رفتار جرأت</a:t>
            </a:r>
            <a:r>
              <a:rPr lang="ar-SA" altLang="en-US" sz="4000" b="1" smtClean="0">
                <a:solidFill>
                  <a:srgbClr val="FFFF66"/>
                </a:solidFill>
              </a:rPr>
              <a:t>‌</a:t>
            </a:r>
            <a:r>
              <a:rPr lang="ar-SA" altLang="en-US" sz="4000" b="1" smtClean="0">
                <a:solidFill>
                  <a:srgbClr val="FFFF66"/>
                </a:solidFill>
                <a:cs typeface="Yagut" pitchFamily="2" charset="0"/>
              </a:rPr>
              <a:t>مندانه</a:t>
            </a: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altLang="en-US" sz="3600" smtClean="0">
                <a:solidFill>
                  <a:schemeClr val="bg1"/>
                </a:solidFill>
                <a:cs typeface="B Mitra" panose="00000400000000000000" pitchFamily="2" charset="-78"/>
              </a:rPr>
              <a:t>رفتار جرات‌مندانه عبارت است از بيان مناسب هر احساسي غير از اضطراب (ولپه</a:t>
            </a:r>
            <a:r>
              <a:rPr lang="fa-IR" altLang="en-US" sz="3600" smtClean="0">
                <a:solidFill>
                  <a:schemeClr val="bg1"/>
                </a:solidFill>
                <a:cs typeface="B Mitra" panose="00000400000000000000" pitchFamily="2" charset="-78"/>
              </a:rPr>
              <a:t>،</a:t>
            </a:r>
            <a:r>
              <a:rPr lang="ar-SA" altLang="en-US" sz="3600" smtClean="0">
                <a:solidFill>
                  <a:schemeClr val="bg1"/>
                </a:solidFill>
                <a:cs typeface="B Mitra" panose="00000400000000000000" pitchFamily="2" charset="-78"/>
              </a:rPr>
              <a:t>1973). </a:t>
            </a:r>
          </a:p>
          <a:p>
            <a:pPr eaLnBrk="1" hangingPunct="1">
              <a:lnSpc>
                <a:spcPct val="90000"/>
              </a:lnSpc>
            </a:pPr>
            <a:r>
              <a:rPr lang="ar-SA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رفتار جرات‌مندانه يك </a:t>
            </a:r>
            <a:r>
              <a:rPr lang="ar-SA" altLang="en-US" sz="3600" i="1" smtClean="0">
                <a:solidFill>
                  <a:srgbClr val="FFFF66"/>
                </a:solidFill>
                <a:cs typeface="B Mitra" panose="00000400000000000000" pitchFamily="2" charset="-78"/>
              </a:rPr>
              <a:t> </a:t>
            </a:r>
            <a:r>
              <a:rPr lang="ar-SA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رفتار بين فردي </a:t>
            </a:r>
            <a:r>
              <a:rPr lang="fa-IR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است </a:t>
            </a:r>
            <a:r>
              <a:rPr lang="ar-SA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كه شامل ابراز صادقانه و نسبتاً رك افكار و احساسات </a:t>
            </a:r>
            <a:r>
              <a:rPr lang="fa-IR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مي‌باشد،</a:t>
            </a:r>
            <a:r>
              <a:rPr lang="ar-SA" altLang="en-US" sz="3600" smtClean="0">
                <a:solidFill>
                  <a:srgbClr val="FFFF66"/>
                </a:solidFill>
                <a:cs typeface="B Mitra" panose="00000400000000000000" pitchFamily="2" charset="-78"/>
              </a:rPr>
              <a:t> به نحوي كه از نظر اجتماعي مناسب بوده و احساسات و آسايش ديگران نيز در آن مد نظرباشد (مسترز و ريم).</a:t>
            </a:r>
            <a:endParaRPr lang="fa-IR" altLang="en-US" sz="3600" smtClean="0">
              <a:solidFill>
                <a:srgbClr val="FFFF66"/>
              </a:solidFill>
              <a:cs typeface="B Mitra" panose="00000400000000000000" pitchFamily="2" charset="-78"/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en-US" sz="3600" smtClean="0">
                <a:solidFill>
                  <a:schemeClr val="bg1"/>
                </a:solidFill>
                <a:cs typeface="B Mitra" panose="00000400000000000000" pitchFamily="2" charset="-78"/>
              </a:rPr>
              <a:t>به طور كلي جرات‌مندي را مي‌توان توانايي ابراز صادقانه نظرات، احساسات و نگرش‌ها بدون احساس اضطراب دانست. جرات‌مندي همچنين شامل دفاع فرد از حقوق خود مي‌باشد، به شكلي كه حقوق ديگران پايمال نشود.</a:t>
            </a:r>
            <a:r>
              <a:rPr lang="ar-SA" altLang="en-US" sz="3600" smtClean="0">
                <a:cs typeface="B Mitra" panose="00000400000000000000" pitchFamily="2" charset="-78"/>
              </a:rPr>
              <a:t> </a:t>
            </a:r>
            <a:endParaRPr lang="en-US" altLang="en-US" sz="3600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5001AF3-B214-42FA-8932-566E177A0F3F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1775" y="1357313"/>
            <a:ext cx="87693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پر</a:t>
            </a: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خاشگرانه: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 در اين نوع ارتباط فرد با تهديد كردن</a:t>
            </a:r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 و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 تضييع حق ديگران</a:t>
            </a:r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 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توهين آميز برخورد مي كند.</a:t>
            </a:r>
            <a:endParaRPr lang="ar-SA" altLang="en-US" sz="3600" b="1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منفعلانه: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 دراين نوع ارتباط فرد با عذر خواهي افراطي و كوچك انگاري خود تمامي افكار، احساسها و حقوق شخصي خود را به نفع طرف مقابل ناديده مي گيرد. </a:t>
            </a:r>
            <a:endParaRPr lang="ar-SA" altLang="en-US" sz="3600" b="1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ar-SA" altLang="en-US" sz="3600" b="1" smtClean="0">
                <a:solidFill>
                  <a:srgbClr val="FFFF66"/>
                </a:solidFill>
                <a:cs typeface="Yagut" pitchFamily="2" charset="0"/>
              </a:rPr>
              <a:t>جرات مندانه: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 ارتباط جرات مندانه گونه</a:t>
            </a:r>
            <a:r>
              <a:rPr lang="ar-SA" altLang="en-US" sz="3600" smtClean="0">
                <a:solidFill>
                  <a:schemeClr val="bg1"/>
                </a:solidFill>
              </a:rPr>
              <a:t>‌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اي از ارتباط است كه در</a:t>
            </a:r>
            <a:r>
              <a:rPr lang="ar-SA" altLang="en-US" sz="3600" smtClean="0">
                <a:cs typeface="Yagut" pitchFamily="2" charset="0"/>
              </a:rPr>
              <a:t> 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آن هر احساسي بجز اضطراب به</a:t>
            </a:r>
            <a:r>
              <a:rPr lang="ar-SA" altLang="en-US" sz="3600" smtClean="0">
                <a:solidFill>
                  <a:schemeClr val="bg1"/>
                </a:solidFill>
              </a:rPr>
              <a:t>‌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راحتي ابراز شده و نتيجه آن </a:t>
            </a:r>
            <a:r>
              <a:rPr lang="fa-IR" altLang="en-US" sz="3600" smtClean="0">
                <a:solidFill>
                  <a:schemeClr val="bg1"/>
                </a:solidFill>
                <a:cs typeface="Yagut" pitchFamily="2" charset="0"/>
              </a:rPr>
              <a:t>حرکت به سوی</a:t>
            </a:r>
            <a:r>
              <a:rPr lang="ar-SA" altLang="en-US" sz="3600" smtClean="0">
                <a:solidFill>
                  <a:schemeClr val="bg1"/>
                </a:solidFill>
                <a:cs typeface="Yagut" pitchFamily="2" charset="0"/>
              </a:rPr>
              <a:t> اهداف و مقاصد شخصي بدون ضايع كردن حق ديگران است.</a:t>
            </a:r>
            <a:endParaRPr lang="en-US" altLang="en-US" sz="3600" smtClean="0">
              <a:solidFill>
                <a:schemeClr val="bg1"/>
              </a:solidFill>
              <a:cs typeface="Yagut" pitchFamily="2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سبك</a:t>
            </a:r>
            <a:r>
              <a:rPr lang="fa-IR" altLang="en-US" sz="4000" b="1" smtClean="0">
                <a:solidFill>
                  <a:srgbClr val="FFFF66"/>
                </a:solidFill>
              </a:rPr>
              <a:t>‌</a:t>
            </a:r>
            <a:r>
              <a:rPr lang="fa-IR" altLang="en-US" sz="4000" b="1" smtClean="0">
                <a:solidFill>
                  <a:srgbClr val="FFFF66"/>
                </a:solidFill>
                <a:cs typeface="Yagut" pitchFamily="2" charset="0"/>
              </a:rPr>
              <a:t>هاي برقراري ارتباط</a:t>
            </a:r>
            <a:endParaRPr lang="en-US" altLang="en-US" sz="4000" b="1" smtClean="0">
              <a:solidFill>
                <a:srgbClr val="FFFF66"/>
              </a:solidFill>
              <a:cs typeface="Yagu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E0F9F42-6D41-4ECB-B44E-7D26107DAFFB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60713" y="1285875"/>
            <a:ext cx="5483225" cy="4105275"/>
          </a:xfrm>
        </p:spPr>
        <p:txBody>
          <a:bodyPr/>
          <a:lstStyle/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افسردگي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رنجيدگي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ناكامي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انفجار خشم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اضطراب و به‌دنبال آن اجتناب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ضعف در روابط بين فردي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مشكلات جسماني </a:t>
            </a:r>
          </a:p>
          <a:p>
            <a:pPr eaLnBrk="1" hangingPunct="1"/>
            <a:r>
              <a:rPr lang="fa-IR" altLang="zh-CN" sz="3600" smtClean="0">
                <a:solidFill>
                  <a:schemeClr val="bg1"/>
                </a:solidFill>
                <a:cs typeface="B Mitra" panose="00000400000000000000" pitchFamily="2" charset="-78"/>
              </a:rPr>
              <a:t>مشكلات مربوط به فرزندپروري </a:t>
            </a:r>
            <a:endParaRPr lang="en-US" altLang="en-US" sz="3600" smtClean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66"/>
                </a:solidFill>
                <a:cs typeface="B Mitra" panose="00000400000000000000" pitchFamily="2" charset="-78"/>
              </a:rPr>
              <a:t>مشكلات ناشي از جرأت‌مند نبودن</a:t>
            </a:r>
            <a:endParaRPr lang="en-US" altLang="en-US" sz="4000" b="1" smtClean="0">
              <a:solidFill>
                <a:srgbClr val="FFFF66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A628CC1-1826-4318-A4EB-036FD58B44A0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رفتار جرأت</a:t>
            </a:r>
            <a:r>
              <a:rPr lang="fa-IR" altLang="en-US" sz="3600" b="1" smtClean="0">
                <a:solidFill>
                  <a:srgbClr val="FFFF66"/>
                </a:solidFill>
              </a:rPr>
              <a:t>‌</a:t>
            </a:r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مندانه به فرد كمك مي</a:t>
            </a:r>
            <a:r>
              <a:rPr lang="fa-IR" altLang="en-US" sz="3600" b="1" smtClean="0">
                <a:solidFill>
                  <a:srgbClr val="FFFF66"/>
                </a:solidFill>
              </a:rPr>
              <a:t>‌</a:t>
            </a:r>
            <a:r>
              <a:rPr lang="fa-IR" altLang="en-US" sz="3600" b="1" smtClean="0">
                <a:solidFill>
                  <a:srgbClr val="FFFF66"/>
                </a:solidFill>
                <a:cs typeface="Yagut" pitchFamily="2" charset="0"/>
              </a:rPr>
              <a:t>كند كه بتواند:</a:t>
            </a:r>
            <a:endParaRPr lang="en-US" altLang="en-US" sz="3600" b="1" smtClean="0">
              <a:solidFill>
                <a:srgbClr val="FFFF66"/>
              </a:solidFill>
              <a:cs typeface="Yagut" pitchFamily="2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85875"/>
            <a:ext cx="4038600" cy="5072063"/>
          </a:xfrm>
        </p:spPr>
        <p:txBody>
          <a:bodyPr/>
          <a:lstStyle/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احساسات خود را ابراز كند.</a:t>
            </a:r>
          </a:p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روابط خود را بهبود بخشد.</a:t>
            </a:r>
          </a:p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اعتراض كند.</a:t>
            </a:r>
          </a:p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نظر خود را بيان كند.</a:t>
            </a:r>
          </a:p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درخواست كند.</a:t>
            </a:r>
            <a:endParaRPr lang="ar-SA" altLang="zh-CN" sz="320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lvl="1" eaLnBrk="1" hangingPunct="1"/>
            <a:r>
              <a:rPr lang="ar-SA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نه بگويد.</a:t>
            </a:r>
            <a:endParaRPr lang="en-US" altLang="en-US" sz="3200" smtClean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4438"/>
            <a:ext cx="4495800" cy="5143500"/>
          </a:xfrm>
        </p:spPr>
        <p:txBody>
          <a:bodyPr/>
          <a:lstStyle/>
          <a:p>
            <a:pPr lvl="1" eaLnBrk="1" hangingPunct="1"/>
            <a:r>
              <a:rPr lang="ar-SA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به خود اطمينان داشته‌باشد.</a:t>
            </a:r>
          </a:p>
          <a:p>
            <a:pPr lvl="1" eaLnBrk="1" hangingPunct="1"/>
            <a:r>
              <a:rPr lang="ar-SA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اعتماد به‌نفس خود را افزايش ‌دهد.</a:t>
            </a:r>
          </a:p>
          <a:p>
            <a:pPr lvl="1" eaLnBrk="1" hangingPunct="1"/>
            <a:r>
              <a:rPr lang="ar-SA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احترام ديگران را نيز جلب كند.</a:t>
            </a:r>
          </a:p>
          <a:p>
            <a:pPr lvl="1" eaLnBrk="1" hangingPunct="1"/>
            <a:r>
              <a:rPr lang="ar-SA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توانايي تصميم‌گيري خود را بهبود ‌بخشد.</a:t>
            </a:r>
            <a:endParaRPr lang="fa-IR" altLang="zh-CN" sz="320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lvl="1" eaLnBrk="1" hangingPunct="1"/>
            <a:r>
              <a:rPr lang="fa-IR" altLang="zh-CN" sz="3200" smtClean="0">
                <a:solidFill>
                  <a:schemeClr val="bg1"/>
                </a:solidFill>
                <a:cs typeface="B Mitra" panose="00000400000000000000" pitchFamily="2" charset="-78"/>
              </a:rPr>
              <a:t>حقوق خود را حفظ كند.</a:t>
            </a:r>
          </a:p>
          <a:p>
            <a:pPr eaLnBrk="1" hangingPunct="1"/>
            <a:endParaRPr lang="en-US" altLang="en-US" sz="3200" smtClean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630074D-2219-4022-8C07-87B9A96F8086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  <a:ln>
            <a:solidFill>
              <a:srgbClr val="FDD7D7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en-US" sz="4000" b="1" smtClean="0">
                <a:solidFill>
                  <a:srgbClr val="FFFF00"/>
                </a:solidFill>
                <a:cs typeface="Yagut" pitchFamily="2" charset="0"/>
              </a:rPr>
              <a:t>هر كسي حق دارد</a:t>
            </a:r>
            <a:r>
              <a:rPr lang="fa-IR" altLang="en-US" sz="4000" b="1" smtClean="0">
                <a:solidFill>
                  <a:srgbClr val="FFFF00"/>
                </a:solidFill>
                <a:cs typeface="Yagut" pitchFamily="2" charset="0"/>
              </a:rPr>
              <a:t>:</a:t>
            </a:r>
            <a:endParaRPr lang="en-US" altLang="en-US" sz="4000" b="1" smtClean="0">
              <a:solidFill>
                <a:srgbClr val="FFFF00"/>
              </a:solidFill>
              <a:cs typeface="Yagut" pitchFamily="2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928813"/>
            <a:ext cx="4038600" cy="398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زماني‌كه نياز داشت تنها بماند.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در روابط بين فردي مورد احترام قرار گيرد.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اشتباه كرده و مسئوليت آن اشتباه را به عهده بگيرد.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براي زندگي خود تصميم‌بگيرد.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احساس خاصي را داشته و آن را نشان دهد.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از ديگران سوال كرده يا كمك بخواهد.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خودش را دوست داشته‌باشد.</a:t>
            </a:r>
            <a:endParaRPr lang="en-US" altLang="en-US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960563"/>
            <a:ext cx="4038600" cy="3916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به تقاضاهاي ديگران نه بگويد.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در مورد</a:t>
            </a:r>
            <a:r>
              <a:rPr lang="fa-IR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 احساسات و</a:t>
            </a: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 دليل كارهاي شخصي‌اش به ديگران توضيح ندهد.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در برابر تقاضاهاي بيش از حد ديگران ايستادگي كند.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از ديگران بخواهد كه هنگام صحبت به نظراتش گوش دهند.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تغيير عقيده دهد.</a:t>
            </a:r>
          </a:p>
          <a:p>
            <a:pPr eaLnBrk="1" hangingPunct="1">
              <a:lnSpc>
                <a:spcPct val="80000"/>
              </a:lnSpc>
            </a:pPr>
            <a:r>
              <a:rPr lang="ar-SA" altLang="en-US" smtClean="0">
                <a:solidFill>
                  <a:schemeClr val="bg1"/>
                </a:solidFill>
                <a:cs typeface="B Mitra" panose="00000400000000000000" pitchFamily="2" charset="-78"/>
              </a:rPr>
              <a:t>از ديگران بخواهد كه كاري را برايش انجام دهند.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44B58340-5817-4EB8-AAEB-ACD352430DC3}" type="slidenum">
              <a:rPr lang="ar-SA" altLang="en-US" sz="1400"/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4650" y="2184400"/>
            <a:ext cx="8229600" cy="3765550"/>
          </a:xfrm>
        </p:spPr>
        <p:txBody>
          <a:bodyPr/>
          <a:lstStyle/>
          <a:p>
            <a:pPr eaLnBrk="1" hangingPunct="1"/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بيان احساسات مثبت و منفي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buFontTx/>
              <a:buNone/>
            </a:pPr>
            <a:endParaRPr lang="ar-SA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/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قبول نكردن و مقاومت در برابر خواسته هاي نابجاي ديگران </a:t>
            </a:r>
            <a:endParaRPr lang="fa-IR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>
              <a:buFontTx/>
              <a:buNone/>
            </a:pPr>
            <a:endParaRPr lang="ar-SA" altLang="en-US" smtClean="0">
              <a:solidFill>
                <a:schemeClr val="bg1"/>
              </a:solidFill>
              <a:cs typeface="Yagut" pitchFamily="2" charset="0"/>
            </a:endParaRPr>
          </a:p>
          <a:p>
            <a:pPr eaLnBrk="1" hangingPunct="1"/>
            <a:r>
              <a:rPr lang="ar-SA" altLang="en-US" smtClean="0">
                <a:solidFill>
                  <a:schemeClr val="bg1"/>
                </a:solidFill>
                <a:cs typeface="Yagut" pitchFamily="2" charset="0"/>
              </a:rPr>
              <a:t>ابراز نظرات شخصي</a:t>
            </a:r>
            <a:r>
              <a:rPr lang="en-US" altLang="en-US" smtClean="0"/>
              <a:t>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en-US" sz="4000" b="1" smtClean="0">
                <a:solidFill>
                  <a:srgbClr val="FFFF00"/>
                </a:solidFill>
                <a:cs typeface="Yagut" pitchFamily="2" charset="0"/>
              </a:rPr>
              <a:t>انواع رفتارهاي جرأت</a:t>
            </a:r>
            <a:r>
              <a:rPr lang="fa-IR" altLang="en-US" sz="4000" b="1" smtClean="0">
                <a:solidFill>
                  <a:srgbClr val="FFFF00"/>
                </a:solidFill>
              </a:rPr>
              <a:t>‌</a:t>
            </a:r>
            <a:r>
              <a:rPr lang="fa-IR" altLang="en-US" sz="4000" b="1" smtClean="0">
                <a:solidFill>
                  <a:srgbClr val="FFFF00"/>
                </a:solidFill>
                <a:cs typeface="Yagut" pitchFamily="2" charset="0"/>
              </a:rPr>
              <a:t>مندانه</a:t>
            </a:r>
            <a:endParaRPr lang="en-US" altLang="en-US" sz="4000" b="1" smtClean="0">
              <a:solidFill>
                <a:srgbClr val="FFFF00"/>
              </a:solidFill>
              <a:cs typeface="Yagu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1119</Words>
  <Application>Microsoft Office PowerPoint</Application>
  <PresentationFormat>On-screen Show (4:3)</PresentationFormat>
  <Paragraphs>138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SimSun</vt:lpstr>
      <vt:lpstr>Arial</vt:lpstr>
      <vt:lpstr>B Mitra</vt:lpstr>
      <vt:lpstr>B Nazanin</vt:lpstr>
      <vt:lpstr>Times New Roman</vt:lpstr>
      <vt:lpstr>Titr</vt:lpstr>
      <vt:lpstr>Verdana</vt:lpstr>
      <vt:lpstr>Wingdings</vt:lpstr>
      <vt:lpstr>Yagut</vt:lpstr>
      <vt:lpstr>Zar</vt:lpstr>
      <vt:lpstr>Default Design</vt:lpstr>
      <vt:lpstr>Profile</vt:lpstr>
      <vt:lpstr>به‌ نام خدا</vt:lpstr>
      <vt:lpstr>مهارت رفتار جرأت‌مندانه</vt:lpstr>
      <vt:lpstr>هدف كلي:  آشنا كردن و توانمند‌سازي دانشجويان در زمينه‌ي مهارت جرأت‌ورزي </vt:lpstr>
      <vt:lpstr>تعريف رفتار جرأت‌مندانه</vt:lpstr>
      <vt:lpstr>سبك‌هاي برقراري ارتباط</vt:lpstr>
      <vt:lpstr>مشكلات ناشي از جرأت‌مند نبودن</vt:lpstr>
      <vt:lpstr>رفتار جرأت‌مندانه به فرد كمك مي‌كند كه بتواند:</vt:lpstr>
      <vt:lpstr>هر كسي حق دارد:</vt:lpstr>
      <vt:lpstr>انواع رفتارهاي جرأت‌مندانه</vt:lpstr>
      <vt:lpstr>موانع شناختي جرأت‌مندي</vt:lpstr>
      <vt:lpstr>گام‌هاي لازم براي تغيير رفتار</vt:lpstr>
      <vt:lpstr>مراحل انجام رفتار جرأت‌مندانه</vt:lpstr>
      <vt:lpstr>توصيه‌هايي براي " نه‌" گفتن  </vt:lpstr>
      <vt:lpstr>توصيه‌هايي براي " نه‌" گفتن- ادامه</vt:lpstr>
      <vt:lpstr>توصيه‌هايي براي " نه‌" گفتن- ادامه</vt:lpstr>
      <vt:lpstr> تكنيك‌هاي خاص رفتار جرات‌مندانه</vt:lpstr>
      <vt:lpstr>جمع‌بندي</vt:lpstr>
      <vt:lpstr>Conditions o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tak</dc:creator>
  <cp:lastModifiedBy>hamayel</cp:lastModifiedBy>
  <cp:revision>14</cp:revision>
  <dcterms:created xsi:type="dcterms:W3CDTF">2006-08-23T09:44:47Z</dcterms:created>
  <dcterms:modified xsi:type="dcterms:W3CDTF">2019-09-17T09:27:17Z</dcterms:modified>
</cp:coreProperties>
</file>