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13" r:id="rId2"/>
  </p:sldMasterIdLst>
  <p:notesMasterIdLst>
    <p:notesMasterId r:id="rId52"/>
  </p:notesMasterIdLst>
  <p:sldIdLst>
    <p:sldId id="340" r:id="rId3"/>
    <p:sldId id="257" r:id="rId4"/>
    <p:sldId id="337" r:id="rId5"/>
    <p:sldId id="328" r:id="rId6"/>
    <p:sldId id="317" r:id="rId7"/>
    <p:sldId id="259" r:id="rId8"/>
    <p:sldId id="262" r:id="rId9"/>
    <p:sldId id="302" r:id="rId10"/>
    <p:sldId id="263" r:id="rId11"/>
    <p:sldId id="264" r:id="rId12"/>
    <p:sldId id="303" r:id="rId13"/>
    <p:sldId id="266" r:id="rId14"/>
    <p:sldId id="267" r:id="rId15"/>
    <p:sldId id="268" r:id="rId16"/>
    <p:sldId id="329" r:id="rId17"/>
    <p:sldId id="269" r:id="rId18"/>
    <p:sldId id="304" r:id="rId19"/>
    <p:sldId id="330" r:id="rId20"/>
    <p:sldId id="270" r:id="rId21"/>
    <p:sldId id="273" r:id="rId22"/>
    <p:sldId id="276" r:id="rId23"/>
    <p:sldId id="277" r:id="rId24"/>
    <p:sldId id="335" r:id="rId25"/>
    <p:sldId id="305" r:id="rId26"/>
    <p:sldId id="306" r:id="rId27"/>
    <p:sldId id="307" r:id="rId28"/>
    <p:sldId id="308" r:id="rId29"/>
    <p:sldId id="332" r:id="rId30"/>
    <p:sldId id="309" r:id="rId31"/>
    <p:sldId id="310" r:id="rId32"/>
    <p:sldId id="311" r:id="rId33"/>
    <p:sldId id="312" r:id="rId34"/>
    <p:sldId id="316" r:id="rId35"/>
    <p:sldId id="313" r:id="rId36"/>
    <p:sldId id="315" r:id="rId37"/>
    <p:sldId id="334" r:id="rId38"/>
    <p:sldId id="322" r:id="rId39"/>
    <p:sldId id="319" r:id="rId40"/>
    <p:sldId id="333" r:id="rId41"/>
    <p:sldId id="321" r:id="rId42"/>
    <p:sldId id="320" r:id="rId43"/>
    <p:sldId id="323" r:id="rId44"/>
    <p:sldId id="324" r:id="rId45"/>
    <p:sldId id="318" r:id="rId46"/>
    <p:sldId id="336" r:id="rId47"/>
    <p:sldId id="338" r:id="rId48"/>
    <p:sldId id="339" r:id="rId49"/>
    <p:sldId id="301" r:id="rId50"/>
    <p:sldId id="341" r:id="rId51"/>
  </p:sldIdLst>
  <p:sldSz cx="9144000" cy="6858000" type="screen4x3"/>
  <p:notesSz cx="6858000" cy="9144000"/>
  <p:embeddedFontLst>
    <p:embeddedFont>
      <p:font typeface="B Zar" panose="00000400000000000000" pitchFamily="2" charset="-78"/>
      <p:regular r:id="rId53"/>
      <p:bold r:id="rId54"/>
    </p:embeddedFont>
    <p:embeddedFont>
      <p:font typeface="B Nazanin" panose="00000400000000000000" pitchFamily="2" charset="-78"/>
      <p:regular r:id="rId55"/>
      <p:bold r:id="rId56"/>
    </p:embeddedFont>
    <p:embeddedFont>
      <p:font typeface="Century Gothic" panose="020B0502020202020204" pitchFamily="34" charset="0"/>
      <p:regular r:id="rId57"/>
      <p:bold r:id="rId58"/>
      <p:italic r:id="rId59"/>
      <p:boldItalic r:id="rId60"/>
    </p:embeddedFont>
    <p:embeddedFont>
      <p:font typeface="Verdana" panose="020B0604030504040204" pitchFamily="34" charset="0"/>
      <p:regular r:id="rId61"/>
      <p:bold r:id="rId62"/>
      <p:italic r:id="rId63"/>
      <p:boldItalic r:id="rId64"/>
    </p:embeddedFont>
    <p:embeddedFont>
      <p:font typeface="Calibri" panose="020F0502020204030204" pitchFamily="34" charset="0"/>
      <p:regular r:id="rId65"/>
      <p:bold r:id="rId66"/>
      <p:italic r:id="rId67"/>
      <p:boldItalic r:id="rId68"/>
    </p:embeddedFont>
    <p:embeddedFont>
      <p:font typeface="Wingdings 2" panose="05020102010507070707" pitchFamily="18" charset="2"/>
      <p:regular r:id="rId69"/>
    </p:embeddedFont>
    <p:embeddedFont>
      <p:font typeface="Wingdings 3" panose="05040102010807070707" pitchFamily="18" charset="2"/>
      <p:regular r:id="rId70"/>
    </p:embeddedFont>
    <p:embeddedFont>
      <p:font typeface="Tahoma" panose="020B0604030504040204" pitchFamily="34" charset="0"/>
      <p:regular r:id="rId71"/>
      <p:bold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2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3BD5C-D359-42A3-9510-E420E2E53204}" type="datetimeFigureOut">
              <a:rPr lang="en-US" smtClean="0"/>
              <a:pPr/>
              <a:t>9/8/2019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D89B2-C49D-4851-937B-4B15F936FB60}" type="slidenum">
              <a:rPr lang="en-US" smtClean="0"/>
              <a:pPr/>
              <a:t>‹#›</a:t>
            </a:fld>
            <a:endParaRPr lang="en-US"/>
          </a:p>
        </p:txBody>
      </p:sp>
    </p:spTree>
    <p:extLst>
      <p:ext uri="{BB962C8B-B14F-4D97-AF65-F5344CB8AC3E}">
        <p14:creationId xmlns:p14="http://schemas.microsoft.com/office/powerpoint/2010/main" val="200741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B9B40AB-870F-481A-9624-5B37E3E14817}" type="slidenum">
              <a:rPr lang="ar-SA" altLang="en-US"/>
              <a:pPr/>
              <a:t>21</a:t>
            </a:fld>
            <a:endParaRPr lang="en-US" altLang="en-US"/>
          </a:p>
        </p:txBody>
      </p:sp>
      <p:sp>
        <p:nvSpPr>
          <p:cNvPr id="63491" name="Rectangle 2"/>
          <p:cNvSpPr>
            <a:spLocks noGrp="1" noRot="1" noChangeAspect="1" noChangeArrowheads="1" noTextEdit="1"/>
          </p:cNvSpPr>
          <p:nvPr>
            <p:ph type="sldImg"/>
          </p:nvPr>
        </p:nvSpPr>
        <p:spPr>
          <a:xfrm>
            <a:off x="1152525" y="693738"/>
            <a:ext cx="4552950" cy="3414712"/>
          </a:xfrm>
          <a:ln/>
        </p:spPr>
      </p:sp>
      <p:sp>
        <p:nvSpPr>
          <p:cNvPr id="63492" name="Rectangle 3"/>
          <p:cNvSpPr>
            <a:spLocks noGrp="1" noChangeArrowheads="1"/>
          </p:cNvSpPr>
          <p:nvPr>
            <p:ph type="body" idx="1"/>
          </p:nvPr>
        </p:nvSpPr>
        <p:spPr>
          <a:xfrm>
            <a:off x="912813" y="4343400"/>
            <a:ext cx="5030787" cy="4114800"/>
          </a:xfrm>
          <a:noFill/>
          <a:ln/>
        </p:spPr>
        <p:txBody>
          <a:bodyPr/>
          <a:lstStyle/>
          <a:p>
            <a:pPr defTabSz="927100"/>
            <a:r>
              <a:rPr lang="en-US" smtClean="0"/>
              <a:t>ONE OF THE BASIC ASSUMPTIONS OF ADAM SMITH WAS THAT MARKETS WERE EFFICIENT…  BUYERS AND SELLERS HAD PERFECT INFORMATION.  BUT IT WAS SELDOM--IF EVER--TRUE.</a:t>
            </a:r>
          </a:p>
          <a:p>
            <a:pPr defTabSz="927100"/>
            <a:endParaRPr lang="en-US" smtClean="0"/>
          </a:p>
          <a:p>
            <a:pPr defTabSz="927100"/>
            <a:r>
              <a:rPr lang="en-US" smtClean="0"/>
              <a:t>BUT WITH THE INTERNET, BUYERS AND SELLERS DO.</a:t>
            </a:r>
          </a:p>
          <a:p>
            <a:pPr defTabSz="927100"/>
            <a:endParaRPr lang="en-US" smtClean="0"/>
          </a:p>
          <a:p>
            <a:pPr defTabSz="927100"/>
            <a:r>
              <a:rPr lang="en-US" smtClean="0"/>
              <a:t>I AM BUYING MORE AND MORE THRU THE INTERNET.  AND IMN ALMOST EVERY CASE, I SERACH FOR THE LOWEST PRICE.</a:t>
            </a:r>
          </a:p>
          <a:p>
            <a:pPr defTabSz="927100"/>
            <a:endParaRPr lang="en-US" smtClean="0"/>
          </a:p>
          <a:p>
            <a:pPr defTabSz="927100"/>
            <a:r>
              <a:rPr lang="en-US" smtClean="0"/>
              <a:t>GIVE EXAMPLE OF BUYING MY SUV (SPORTS UTILITY VEHICLE):  NISSAN PATHFINDER. </a:t>
            </a:r>
          </a:p>
          <a:p>
            <a:pPr defTabSz="927100"/>
            <a:r>
              <a:rPr lang="en-US" smtClean="0"/>
              <a:t>EDMUNDS.COM</a:t>
            </a:r>
          </a:p>
          <a:p>
            <a:pPr defTabSz="927100"/>
            <a:r>
              <a:rPr lang="en-US" smtClean="0"/>
              <a:t>KELLY.COM </a:t>
            </a:r>
          </a:p>
          <a:p>
            <a:pPr defTabSz="927100"/>
            <a:endParaRPr lang="en-US" smtClean="0"/>
          </a:p>
          <a:p>
            <a:pPr defTabSz="927100"/>
            <a:r>
              <a:rPr lang="en-US" smtClean="0"/>
              <a:t>HERE IS THE CHALLENGE OF THE INTERNET FOR SELLERS:</a:t>
            </a:r>
          </a:p>
          <a:p>
            <a:pPr defTabSz="927100"/>
            <a:r>
              <a:rPr lang="en-US" smtClean="0"/>
              <a:t>BUYERS HAVE PERFECT INFORMATION</a:t>
            </a:r>
          </a:p>
          <a:p>
            <a:pPr defTabSz="927100"/>
            <a:r>
              <a:rPr lang="en-US" smtClean="0"/>
              <a:t>EACH BUYER IS A MARKET SEGMENT OF ONE.</a:t>
            </a:r>
          </a:p>
          <a:p>
            <a:pPr defTabSz="927100"/>
            <a:r>
              <a:rPr lang="en-US" smtClean="0"/>
              <a:t>CUSTOMIZED PRODUCTS AT COMMODITY PRICES.</a:t>
            </a:r>
          </a:p>
          <a:p>
            <a:pPr defTabSz="927100"/>
            <a:r>
              <a:rPr lang="en-US" smtClean="0"/>
              <a:t>HOW DO YOU MAKE A PROFIT IN THAT SITUATION?</a:t>
            </a:r>
          </a:p>
        </p:txBody>
      </p:sp>
    </p:spTree>
    <p:extLst>
      <p:ext uri="{BB962C8B-B14F-4D97-AF65-F5344CB8AC3E}">
        <p14:creationId xmlns:p14="http://schemas.microsoft.com/office/powerpoint/2010/main" val="243446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4A98791-DDD8-4FA3-935F-8FC396631D4C}" type="slidenum">
              <a:rPr lang="ar-SA" altLang="en-US"/>
              <a:pPr/>
              <a:t>22</a:t>
            </a:fld>
            <a:endParaRPr lang="en-US" altLang="en-US"/>
          </a:p>
        </p:txBody>
      </p:sp>
      <p:sp>
        <p:nvSpPr>
          <p:cNvPr id="64515" name="Rectangle 2"/>
          <p:cNvSpPr>
            <a:spLocks noGrp="1" noRot="1" noChangeAspect="1" noChangeArrowheads="1" noTextEdit="1"/>
          </p:cNvSpPr>
          <p:nvPr>
            <p:ph type="sldImg"/>
          </p:nvPr>
        </p:nvSpPr>
        <p:spPr>
          <a:xfrm>
            <a:off x="1152525" y="693738"/>
            <a:ext cx="4552950" cy="3414712"/>
          </a:xfrm>
          <a:ln/>
        </p:spPr>
      </p:sp>
      <p:sp>
        <p:nvSpPr>
          <p:cNvPr id="64516" name="Rectangle 3"/>
          <p:cNvSpPr>
            <a:spLocks noGrp="1" noChangeArrowheads="1"/>
          </p:cNvSpPr>
          <p:nvPr>
            <p:ph type="body" idx="1"/>
          </p:nvPr>
        </p:nvSpPr>
        <p:spPr>
          <a:xfrm>
            <a:off x="912813" y="4343400"/>
            <a:ext cx="5030787" cy="4114800"/>
          </a:xfrm>
          <a:noFill/>
          <a:ln/>
        </p:spPr>
        <p:txBody>
          <a:bodyPr/>
          <a:lstStyle/>
          <a:p>
            <a:pPr defTabSz="927100"/>
            <a:r>
              <a:rPr lang="en-US" smtClean="0"/>
              <a:t>NOTHING DEMONSTRATES THE VALUE OF BASIC AND APPLIED RESEARCH BETTER THAN THE DIGITAL REVOLUTION;</a:t>
            </a:r>
          </a:p>
          <a:p>
            <a:pPr defTabSz="927100"/>
            <a:endParaRPr lang="en-US" smtClean="0"/>
          </a:p>
          <a:p>
            <a:pPr defTabSz="927100"/>
            <a:r>
              <a:rPr lang="en-US" smtClean="0"/>
              <a:t>THE IMPORTANCE OF THIS REVOLUTION WAS RECENTLY RECOGNIZED WHEN THE NOBEL PRIZE WAS AWARDED TO</a:t>
            </a:r>
          </a:p>
          <a:p>
            <a:pPr defTabSz="927100"/>
            <a:r>
              <a:rPr lang="en-US" smtClean="0"/>
              <a:t>JACK KILBY WHO INVENTED THE INTEGRATED CIRCUIT ALONG WITH  ZHORES I. ALFEROV AND HERBERT KROEMER FOR DEVELOPING SEMICONDUCTOR HETEROSTRUCTURES USED IN HIGH-SPEED- AND OPTO-ELECTRONICS. </a:t>
            </a:r>
          </a:p>
          <a:p>
            <a:pPr defTabSz="927100"/>
            <a:endParaRPr lang="en-US" smtClean="0"/>
          </a:p>
          <a:p>
            <a:pPr defTabSz="927100"/>
            <a:r>
              <a:rPr lang="en-US" smtClean="0"/>
              <a:t>AND OF COURSE THE SCIENTISTS WHO STARTED THIS REVOLUTION BY INVENTING THE TRANSISTOR, WILLIAM SHOCKLEY, JOHN BARDEEN and WALTER HOUSER BRATTAIN, RECEIVED THE NOBEL PRIZE IN 1956.</a:t>
            </a:r>
          </a:p>
          <a:p>
            <a:pPr defTabSz="927100"/>
            <a:endParaRPr lang="en-US" smtClean="0"/>
          </a:p>
          <a:p>
            <a:pPr defTabSz="927100"/>
            <a:r>
              <a:rPr lang="en-US" smtClean="0"/>
              <a:t>CHARLES H. TOWNES INVENTOR OF THE LASER (1964)</a:t>
            </a:r>
          </a:p>
          <a:p>
            <a:pPr defTabSz="927100"/>
            <a:endParaRPr lang="en-US" smtClean="0"/>
          </a:p>
          <a:p>
            <a:pPr defTabSz="927100"/>
            <a:endParaRPr lang="en-US" smtClean="0"/>
          </a:p>
        </p:txBody>
      </p:sp>
    </p:spTree>
    <p:extLst>
      <p:ext uri="{BB962C8B-B14F-4D97-AF65-F5344CB8AC3E}">
        <p14:creationId xmlns:p14="http://schemas.microsoft.com/office/powerpoint/2010/main" val="297401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83341D9-AA39-47E3-BFE7-42C1B0BDD514}" type="slidenum">
              <a:rPr lang="en-US"/>
              <a:pPr/>
              <a:t>48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fa-IR" smtClean="0"/>
          </a:p>
        </p:txBody>
      </p:sp>
    </p:spTree>
    <p:extLst>
      <p:ext uri="{BB962C8B-B14F-4D97-AF65-F5344CB8AC3E}">
        <p14:creationId xmlns:p14="http://schemas.microsoft.com/office/powerpoint/2010/main" val="82970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cs typeface="Arial" panose="020B0604020202020204" pitchFamily="34" charset="0"/>
            </a:endParaRPr>
          </a:p>
        </p:txBody>
      </p:sp>
    </p:spTree>
    <p:extLst>
      <p:ext uri="{BB962C8B-B14F-4D97-AF65-F5344CB8AC3E}">
        <p14:creationId xmlns:p14="http://schemas.microsoft.com/office/powerpoint/2010/main" val="393626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
        <p:nvSpPr>
          <p:cNvPr id="8" name="Rectangle 7"/>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005874"/>
      </p:ext>
    </p:extLst>
  </p:cSld>
  <p:clrMapOvr>
    <a:masterClrMapping/>
  </p:clrMapOvr>
  <p:transition spd="slow">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7557645"/>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732733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057212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7299603"/>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90644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7082591"/>
      </p:ext>
    </p:extLst>
  </p:cSld>
  <p:clrMapOvr>
    <a:masterClrMapping/>
  </p:clrMapOvr>
  <p:transition spd="slow">
    <p:newsfla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4149545"/>
      </p:ext>
    </p:extLst>
  </p:cSld>
  <p:clrMapOvr>
    <a:masterClrMapping/>
  </p:clrMapOvr>
  <p:transition spd="slow">
    <p:newsfla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1998573 h 1000"/>
              <a:gd name="T6" fmla="*/ 0 w 1000"/>
              <a:gd name="T7" fmla="*/ 11998573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FF933-A1CE-4302-BB78-1AA886482F6B}"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968794427"/>
      </p:ext>
    </p:extLst>
  </p:cSld>
  <p:clrMapOvr>
    <a:masterClrMapping/>
  </p:clrMapOvr>
  <p:transition>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07CA11-969E-4804-B301-047C3B24F6B8}"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321628515"/>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4BB5D8-8DD7-4072-BDE2-E1F772E309C9}"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546499643"/>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266780"/>
      </p:ext>
    </p:extLst>
  </p:cSld>
  <p:clrMapOvr>
    <a:masterClrMapping/>
  </p:clrMapOvr>
  <p:transition spd="slow">
    <p:newsflash/>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917532-73BD-4B3C-96D4-A44383F69DA1}"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8466115"/>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10113C-F37C-4AAD-A126-6B0573B4B8C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311845163"/>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E2EB27-4759-4CF0-A754-DC2CD630B433}"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708636839"/>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20E04E-E5C2-47C9-8432-F7A25DE7FF8E}"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4"/>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055553"/>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B35D15-43AD-4E18-BB07-0249036D3975}"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377363011"/>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4556CC-ECC1-4A5B-ABC0-E12E42A800E6}"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077723282"/>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72F292-EE0A-4854-8332-6347ED20EC1F}"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256205914"/>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AD7E3D-B7B3-4000-9392-CF790579B410}"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85335669"/>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6242069"/>
      </p:ext>
    </p:extLst>
  </p:cSld>
  <p:clrMapOvr>
    <a:masterClrMapping/>
  </p:clrMapOvr>
  <p:transition spd="slow">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5687986"/>
      </p:ext>
    </p:extLst>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آشنائی با تکنیکهای خلاقیت </a:t>
            </a:r>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805289"/>
      </p:ext>
    </p:extLst>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745767"/>
      </p:ext>
    </p:extLst>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آشنائی با تکنیکهای خلاقیت </a:t>
            </a:r>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0558452"/>
      </p:ext>
    </p:extLst>
  </p:cSld>
  <p:clrMapOvr>
    <a:masterClrMapping/>
  </p:clrMapOvr>
  <p:transition spd="slow">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967261"/>
      </p:ext>
    </p:extLst>
  </p:cSld>
  <p:clrMapOvr>
    <a:masterClrMapping/>
  </p:clrMapOvr>
  <p:transition spd="slow">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9" name="Rectangle 8"/>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748624"/>
      </p:ext>
    </p:extLst>
  </p:cSld>
  <p:clrMapOvr>
    <a:masterClrMapping/>
  </p:clrMapOvr>
  <p:transition spd="slow">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آشنائی با تکنیکهای خلاقیت </a:t>
            </a: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731632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ransition spd="slow">
    <p:newsflash/>
  </p:transition>
  <p:timing>
    <p:tnLst>
      <p:par>
        <p:cTn id="1" dur="indefinite" restart="never" nodeType="tmRoot"/>
      </p:par>
    </p:tnLst>
  </p:timing>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2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BDADBA-29F1-45EB-8809-D9246A9B693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1716648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zs.ir/&#1578;&#1705;&#1606;&#1740;&#1705;-&#1607;&#1575;&#1740;-&#1582;&#1604;&#1575;&#1602;&#1740;&#1578;/850-&#1606;&#1605;&#1608;&#1583;&#1575;&#1585;-&#1575;&#1740;&#1588;&#1740;&#1705;&#1575;&#1608;&#1575;-(-&#1575;&#1587;&#1600;&#1578;&#1582;&#1608;&#1575;&#1606;-&#1605;&#1575;&#1607;&#1740;).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fzs.ir/&#1578;&#1705;&#1606;&#1740;&#1705;-&#1607;&#1575;&#1740;-&#1582;&#1604;&#1575;&#1602;&#1740;&#1578;/837-&#1570;&#1605;&#1608;&#1586;&#1588;-&#1578;&#1705;&#1606;&#1740;&#1705;-&#1607;&#1575;&#1740;-&#1582;&#1604;&#1575;&#1602;&#1740;&#1578;-(&#1587;&#1606;&#1575;&#1585;&#1740;&#1608;-&#1606;&#1608;&#1740;&#1587;&#1740;).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fzs.ir/&#1578;&#1705;&#1606;&#1740;&#1705;-&#1607;&#1575;&#1740;-&#1582;&#1604;&#1575;&#1602;&#1740;&#1578;/835-&#1580;&#1587;&#1578;&#1580;&#1608;&#1740;-&#1601;&#1585;&#1589;&#1578;.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fzs.ir/&#1578;&#1705;&#1606;&#1740;&#1705;-&#1607;&#1575;&#1740;-&#1582;&#1604;&#1575;&#1602;&#1740;&#1578;/773-&#1578;&#1593;&#1585;&#1740;&#1601;-&#1605;&#1580;&#1583;&#1583;-&#1605;&#1587;&#1574;&#1604;&#1607;.htm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zs.ir/&#1578;&#1705;&#1606;&#1740;&#1705;-&#1607;&#1575;&#1740;-&#1582;&#1604;&#1575;&#1602;&#1740;&#1578;/832-&#1578;&#1594;&#1740;&#1740;&#1585;-&#1578;&#1585;&#1578;&#1740;&#1576;.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fzs.ir/&#1581;&#1705;&#1575;&#1740;&#1578;-&#1605;&#1583;&#1740;&#1585;&#1740;&#1578;&#1740;/846-&#1585;&#1605;&#1586;-&#1575;&#1740;&#1606;-&#1593;&#1705;&#1587;-&#1607;&#1575;-&#1583;&#1585;-&#1670;&#1740;&#1587;&#1578;&#1567;.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fzs.ir/&#1578;&#1705;&#1606;&#1740;&#1705;-&#1607;&#1575;&#1740;-&#1582;&#1604;&#1575;&#1602;&#1740;&#1578;/752-&#1578;&#1593;&#1583;&#1740;&#1604;-&#1705;&#1585;&#1583;&#1606;.html"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fzs.ir/&#1578;&#1705;&#1606;&#1740;&#1705;-&#1607;&#1575;&#1740;-&#1582;&#1604;&#1575;&#1602;&#1740;&#1578;/543-&#1602;&#1740;&#1575;&#1587;-&#1705;&#1585;&#1583;&#1606;.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fzs.ir/&#1578;&#1705;&#1606;&#1740;&#1705;-&#1607;&#1575;&#1740;-&#1582;&#1604;&#1575;&#1602;&#1740;&#1578;/462-&#1578;&#1705;&#1606;&#1740;&#1705;-CSM.html"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fzs.ir/&#1578;&#1705;&#1606;&#1740;&#1705;-&#1607;&#1575;&#1740;-&#1582;&#1604;&#1575;&#1602;&#1740;&#1578;/459-&#1578;&#1705;&#1606;&#1740;&#1705;-P-M-I.html"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fzs.ir/&#1578;&#1705;&#1606;&#1740;&#1705;-&#1607;&#1575;&#1740;-&#1582;&#1604;&#1575;&#1602;&#1740;&#1578;/240-1389-08-12-06-14-00.html"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fzs.ir/&#1578;&#1705;&#1606;&#1740;&#1705;-&#1607;&#1575;&#1740;-&#1582;&#1604;&#1575;&#1602;&#1740;&#1578;/240-1389-08-12-06-14-00.html"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fzs.ir/&#1578;&#1705;&#1606;&#1740;&#1705;-&#1607;&#1575;&#1740;-&#1582;&#1604;&#1575;&#1602;&#1740;&#1578;/240-1389-08-12-06-14-00.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www.rahpoo.com/default.aspx?spkPath=Edison" TargetMode="External"/><Relationship Id="rId2" Type="http://schemas.openxmlformats.org/officeDocument/2006/relationships/hyperlink" Target="http://www.rahpoo.com/default.aspx?spkPath=Platon"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zs.ir/&#1578;&#1705;&#1606;&#1740;&#1705;-&#1607;&#1575;&#1740;-&#1582;&#1604;&#1575;&#1602;&#1740;&#1578;/245-1389-08-12-07-59-31.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fzs.ir/&#1578;&#1705;&#1606;&#1740;&#1705;-&#1607;&#1575;&#1740;-&#1582;&#1604;&#1575;&#1602;&#1740;&#1578;/854-&#1578;&#1705;&#1606;&#1740;&#1705;-&#1670;&#1585;&#1575;-.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zs.ir/&#1578;&#1705;&#1606;&#1740;&#1705;-&#1607;&#1575;&#1740;-&#1582;&#1604;&#1575;&#1602;&#1740;&#1578;/850-&#1606;&#1605;&#1608;&#1583;&#1575;&#1585;-&#1575;&#1740;&#1588;&#1740;&#1705;&#1575;&#1608;&#1575;-(-&#1575;&#1587;&#1600;&#1578;&#1582;&#1608;&#1575;&#1606;-&#1605;&#1575;&#1607;&#1740;).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206" y="1828799"/>
            <a:ext cx="4101587" cy="4038295"/>
          </a:xfrm>
          <a:prstGeom prst="rect">
            <a:avLst/>
          </a:prstGeom>
        </p:spPr>
      </p:pic>
    </p:spTree>
    <p:extLst>
      <p:ext uri="{BB962C8B-B14F-4D97-AF65-F5344CB8AC3E}">
        <p14:creationId xmlns:p14="http://schemas.microsoft.com/office/powerpoint/2010/main" val="2228506488"/>
      </p:ext>
    </p:extLst>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ctrTitle"/>
          </p:nvPr>
        </p:nvSpPr>
        <p:spPr>
          <a:xfrm>
            <a:off x="0" y="0"/>
            <a:ext cx="9144000" cy="685800"/>
          </a:xfrm>
        </p:spPr>
        <p:txBody>
          <a:bodyPr>
            <a:normAutofit/>
          </a:bodyPr>
          <a:lstStyle/>
          <a:p>
            <a:pPr lvl="0" algn="r"/>
            <a:r>
              <a:rPr lang="fa-IR" sz="3600" dirty="0" smtClean="0">
                <a:cs typeface="B Nazanin" pitchFamily="2" charset="-78"/>
              </a:rPr>
              <a:t>روش انجام تکنیک استخوان ماهی </a:t>
            </a:r>
            <a:endParaRPr lang="en-US" sz="3600" dirty="0" smtClean="0">
              <a:cs typeface="B Nazanin" pitchFamily="2" charset="-78"/>
            </a:endParaRPr>
          </a:p>
        </p:txBody>
      </p:sp>
      <p:sp>
        <p:nvSpPr>
          <p:cNvPr id="23554" name="Subtitle 2"/>
          <p:cNvSpPr>
            <a:spLocks noGrp="1"/>
          </p:cNvSpPr>
          <p:nvPr>
            <p:ph type="subTitle" idx="1"/>
          </p:nvPr>
        </p:nvSpPr>
        <p:spPr>
          <a:xfrm>
            <a:off x="0" y="762000"/>
            <a:ext cx="9144000" cy="3200400"/>
          </a:xfrm>
        </p:spPr>
        <p:txBody>
          <a:bodyPr>
            <a:normAutofit/>
          </a:bodyPr>
          <a:lstStyle/>
          <a:p>
            <a:pPr algn="just"/>
            <a:endParaRPr lang="fa-IR" sz="1600" dirty="0" smtClean="0">
              <a:cs typeface="B Nazanin" pitchFamily="2" charset="-78"/>
            </a:endParaRPr>
          </a:p>
          <a:p>
            <a:pPr lvl="0" algn="just" rtl="1"/>
            <a:r>
              <a:rPr lang="fa-IR" sz="1600" dirty="0" smtClean="0">
                <a:cs typeface="B Nazanin" pitchFamily="2" charset="-78"/>
              </a:rPr>
              <a:t>1- پس از شناسایی و تعریف مساله، آن را در داخل دایره و در سمت راست برگه کاغذ بنویسید.</a:t>
            </a:r>
          </a:p>
          <a:p>
            <a:pPr lvl="0" algn="just" rtl="1"/>
            <a:r>
              <a:rPr lang="fa-IR" sz="1600" dirty="0" smtClean="0">
                <a:cs typeface="B Nazanin" pitchFamily="2" charset="-78"/>
              </a:rPr>
              <a:t> 2- یک خط مستقیم به سمت چپ بکشید. (این خط شبیه به ستون فقرات ماهی است.) </a:t>
            </a:r>
          </a:p>
          <a:p>
            <a:pPr lvl="0" algn="just" rtl="1"/>
            <a:r>
              <a:rPr lang="fa-IR" sz="1600" dirty="0" smtClean="0">
                <a:cs typeface="B Nazanin" pitchFamily="2" charset="-78"/>
              </a:rPr>
              <a:t>3- ساقه ها یا به عبارتی تیغه های ماهی را با زاویه 45 درجه نسبت به خط ستون فقرات بکشید.</a:t>
            </a:r>
          </a:p>
          <a:p>
            <a:pPr lvl="0" algn="just" rtl="1"/>
            <a:r>
              <a:rPr lang="fa-IR" sz="1600" dirty="0" smtClean="0">
                <a:cs typeface="B Nazanin" pitchFamily="2" charset="-78"/>
              </a:rPr>
              <a:t> 4- هر یک از ساقه ها که علل مساله نام برده می شوند را از طریق </a:t>
            </a:r>
            <a:r>
              <a:rPr lang="fa-IR" sz="1600" b="1" dirty="0" smtClean="0">
                <a:cs typeface="B Nazanin" pitchFamily="2" charset="-78"/>
              </a:rPr>
              <a:t>طوفان فکری </a:t>
            </a:r>
            <a:r>
              <a:rPr lang="fa-IR" sz="1600" dirty="0" smtClean="0">
                <a:cs typeface="B Nazanin" pitchFamily="2" charset="-78"/>
              </a:rPr>
              <a:t>بررسی و واکاوی نمایید.</a:t>
            </a:r>
          </a:p>
          <a:p>
            <a:pPr lvl="0" algn="just" rtl="1"/>
            <a:r>
              <a:rPr lang="fa-IR" sz="1600" dirty="0" smtClean="0">
                <a:cs typeface="B Nazanin" pitchFamily="2" charset="-78"/>
              </a:rPr>
              <a:t>5- در صورت لزوم می توانید برای تحلیل بیشتر هر علت ساقه و شاخه های اضافی را ترسیم نمایید.</a:t>
            </a:r>
          </a:p>
          <a:p>
            <a:pPr lvl="0" algn="just" rtl="1"/>
            <a:r>
              <a:rPr lang="fa-IR" sz="1600" dirty="0" smtClean="0">
                <a:cs typeface="B Nazanin" pitchFamily="2" charset="-78"/>
              </a:rPr>
              <a:t> 6- عللی که دارای حداقل پیچیدگی هستند با کمترین فاصله نسبت به سر ماهی و عللی که دارای بیشترین پیچیدگی هستند در قسمت دم ماهی، و علت هایی که بینابین هستند به صورت یک زنجیره پیوسته و از کمترین پیچیدگی به بالاترین پیچیدگی از سر ماهی تا دم ماهی بنویسید.</a:t>
            </a:r>
          </a:p>
          <a:p>
            <a:pPr lvl="0" algn="just" rtl="1"/>
            <a:r>
              <a:rPr lang="fa-IR" sz="1600" dirty="0" smtClean="0">
                <a:cs typeface="B Nazanin" pitchFamily="2" charset="-78"/>
              </a:rPr>
              <a:t> 7- پس از تکمیل نمودار، ساقه ها و شاخه ها را تجزیه و تحلیل کنید تا مساله یا مسائل واقعی که نیاز به حل دارند مشخص شود. </a:t>
            </a:r>
            <a:endParaRPr lang="en-US" sz="1600" dirty="0" smtClean="0">
              <a:cs typeface="B Nazanin" pitchFamily="2" charset="-78"/>
            </a:endParaRPr>
          </a:p>
          <a:p>
            <a:pPr algn="just" rtl="1"/>
            <a:endParaRPr lang="fa-IR" sz="1600" dirty="0" smtClean="0">
              <a:cs typeface="B Nazanin" pitchFamily="2" charset="-78"/>
            </a:endParaRPr>
          </a:p>
          <a:p>
            <a:pPr algn="just" rtl="1"/>
            <a:endParaRPr lang="fa-IR" sz="1600" dirty="0" smtClean="0">
              <a:cs typeface="B Nazanin" pitchFamily="2" charset="-78"/>
            </a:endParaRPr>
          </a:p>
          <a:p>
            <a:pPr algn="just" rtl="1"/>
            <a:endParaRPr lang="fa-IR" sz="1600" dirty="0" smtClean="0">
              <a:cs typeface="B Nazanin" pitchFamily="2" charset="-78"/>
            </a:endParaRPr>
          </a:p>
          <a:p>
            <a:pPr algn="just" rtl="1"/>
            <a:endParaRPr lang="en-US" sz="1600" dirty="0" smtClean="0">
              <a:cs typeface="B Nazanin" pitchFamily="2" charset="-78"/>
            </a:endParaRPr>
          </a:p>
        </p:txBody>
      </p:sp>
      <p:sp>
        <p:nvSpPr>
          <p:cNvPr id="23557" name="Date Placeholder 4"/>
          <p:cNvSpPr>
            <a:spLocks noGrp="1"/>
          </p:cNvSpPr>
          <p:nvPr>
            <p:ph type="dt" sz="half" idx="4294967295"/>
          </p:nvPr>
        </p:nvSpPr>
        <p:spPr>
          <a:xfrm>
            <a:off x="7772400" y="6135089"/>
            <a:ext cx="766380" cy="370171"/>
          </a:xfrm>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23558" name="Slide Number Placeholder 5"/>
          <p:cNvSpPr>
            <a:spLocks noGrp="1"/>
          </p:cNvSpPr>
          <p:nvPr>
            <p:ph type="sldNum" sz="quarter" idx="12"/>
          </p:nvPr>
        </p:nvSpPr>
        <p:spPr>
          <a:noFill/>
        </p:spPr>
        <p:txBody>
          <a:bodyPr/>
          <a:lstStyle/>
          <a:p>
            <a:fld id="{1EFCD7D9-60D4-4858-9B69-AFD466CFC860}" type="slidenum">
              <a:rPr lang="ar-SA" altLang="en-US"/>
              <a:pPr/>
              <a:t>10</a:t>
            </a:fld>
            <a:endParaRPr lang="en-US" altLang="en-US"/>
          </a:p>
        </p:txBody>
      </p:sp>
      <p:pic>
        <p:nvPicPr>
          <p:cNvPr id="7" name="Picture 6" descr="http://www.fzs.ir/pictures/technic%20haye%20khalaghiat/nemudar%20ostokhan%20mahi.jpg">
            <a:hlinkClick r:id="rId2" tgtFrame="&quot;_blank&quot;"/>
          </p:cNvPr>
          <p:cNvPicPr/>
          <p:nvPr/>
        </p:nvPicPr>
        <p:blipFill>
          <a:blip r:embed="rId3" cstate="print"/>
          <a:srcRect/>
          <a:stretch>
            <a:fillRect/>
          </a:stretch>
        </p:blipFill>
        <p:spPr bwMode="auto">
          <a:xfrm>
            <a:off x="2286000" y="4712103"/>
            <a:ext cx="5029200" cy="189547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pPr lvl="0" algn="r" rtl="1"/>
            <a:r>
              <a:rPr lang="fa-IR" dirty="0" smtClean="0">
                <a:cs typeface="B Nazanin" pitchFamily="2" charset="-78"/>
              </a:rPr>
              <a:t>مزایای روش نمودار استخوان ماهی</a:t>
            </a:r>
            <a:r>
              <a:rPr lang="en-US" dirty="0" smtClean="0">
                <a:cs typeface="B Nazanin" pitchFamily="2" charset="-78"/>
              </a:rPr>
              <a:t/>
            </a:r>
            <a:br>
              <a:rPr lang="en-US" dirty="0" smtClean="0">
                <a:cs typeface="B Nazanin" pitchFamily="2" charset="-78"/>
              </a:rPr>
            </a:br>
            <a:endParaRPr lang="en-US" dirty="0">
              <a:cs typeface="B Nazanin" pitchFamily="2" charset="-78"/>
            </a:endParaRPr>
          </a:p>
        </p:txBody>
      </p:sp>
      <p:sp>
        <p:nvSpPr>
          <p:cNvPr id="3" name="Content Placeholder 2"/>
          <p:cNvSpPr>
            <a:spLocks noGrp="1"/>
          </p:cNvSpPr>
          <p:nvPr>
            <p:ph idx="1"/>
          </p:nvPr>
        </p:nvSpPr>
        <p:spPr>
          <a:xfrm>
            <a:off x="0" y="762000"/>
            <a:ext cx="9144000" cy="2971800"/>
          </a:xfrm>
        </p:spPr>
        <p:txBody>
          <a:bodyPr>
            <a:normAutofit lnSpcReduction="10000"/>
          </a:bodyPr>
          <a:lstStyle/>
          <a:p>
            <a:pPr lvl="0" algn="just" rtl="1">
              <a:buNone/>
            </a:pPr>
            <a:r>
              <a:rPr lang="fa-IR" sz="2000" dirty="0" smtClean="0">
                <a:cs typeface="B Nazanin" pitchFamily="2" charset="-78"/>
              </a:rPr>
              <a:t>1- حل کنندگانِ مساله را به بررسی تمامی اجزای مساله تشویق می کند.</a:t>
            </a:r>
          </a:p>
          <a:p>
            <a:pPr lvl="0" algn="just" rtl="1">
              <a:buNone/>
            </a:pPr>
            <a:r>
              <a:rPr lang="fa-IR" sz="2000" dirty="0" smtClean="0">
                <a:cs typeface="B Nazanin" pitchFamily="2" charset="-78"/>
              </a:rPr>
              <a:t>2- به نمایش روابط بین علل و اهمیت نسبی آن علل کمک می کند</a:t>
            </a:r>
            <a:endParaRPr lang="en-US" sz="2000" dirty="0" smtClean="0">
              <a:cs typeface="B Nazanin" pitchFamily="2" charset="-78"/>
            </a:endParaRPr>
          </a:p>
          <a:p>
            <a:pPr lvl="0" algn="just" rtl="1">
              <a:buNone/>
            </a:pPr>
            <a:r>
              <a:rPr lang="fa-IR" sz="2000" dirty="0" smtClean="0">
                <a:cs typeface="B Nazanin" pitchFamily="2" charset="-78"/>
              </a:rPr>
              <a:t>3- به شروع فرایند خلاق کمک می کند زیرا توجه فرد یا افراد را معطوف به مساله می سازد.</a:t>
            </a:r>
          </a:p>
          <a:p>
            <a:pPr lvl="0" algn="just" rtl="1">
              <a:buNone/>
            </a:pPr>
            <a:r>
              <a:rPr lang="fa-IR" sz="2000" dirty="0" smtClean="0">
                <a:cs typeface="B Nazanin" pitchFamily="2" charset="-78"/>
              </a:rPr>
              <a:t>4- به شروع یک توالی منطقی برای حل مساله کمک می کند.</a:t>
            </a:r>
          </a:p>
          <a:p>
            <a:pPr lvl="0" algn="just" rtl="1">
              <a:buNone/>
            </a:pPr>
            <a:r>
              <a:rPr lang="fa-IR" sz="2000" dirty="0" smtClean="0">
                <a:cs typeface="B Nazanin" pitchFamily="2" charset="-78"/>
              </a:rPr>
              <a:t>5- دید کلی از مسئله می دهد.</a:t>
            </a:r>
          </a:p>
          <a:p>
            <a:pPr lvl="0" algn="just" rtl="1">
              <a:buNone/>
            </a:pPr>
            <a:r>
              <a:rPr lang="fa-IR" sz="2000" dirty="0" smtClean="0">
                <a:cs typeface="B Nazanin" pitchFamily="2" charset="-78"/>
              </a:rPr>
              <a:t>6- روشی را برای کاهش حیطه مساله به دست می دهد.</a:t>
            </a:r>
          </a:p>
          <a:p>
            <a:pPr lvl="0" algn="just" rtl="1">
              <a:buNone/>
            </a:pPr>
            <a:r>
              <a:rPr lang="fa-IR" sz="2000" dirty="0" smtClean="0">
                <a:cs typeface="B Nazanin" pitchFamily="2" charset="-78"/>
              </a:rPr>
              <a:t>7- به افراد کمک می کند به جای این شاخه و آن شاخه پریدن، روی مساله واقعی تمرکز کنند. </a:t>
            </a:r>
            <a:endParaRPr lang="en-US" sz="2000" dirty="0" smtClean="0">
              <a:cs typeface="B Nazanin" pitchFamily="2" charset="-78"/>
            </a:endParaRPr>
          </a:p>
          <a:p>
            <a:pPr algn="just"/>
            <a:endParaRPr lang="en-US" sz="2000" dirty="0">
              <a:cs typeface="B Nazanin" pitchFamily="2" charset="-78"/>
            </a:endParaRP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pic>
        <p:nvPicPr>
          <p:cNvPr id="8194" name="Picture 2" descr="D:\9.bmp"/>
          <p:cNvPicPr>
            <a:picLocks noChangeAspect="1" noChangeArrowheads="1"/>
          </p:cNvPicPr>
          <p:nvPr/>
        </p:nvPicPr>
        <p:blipFill>
          <a:blip r:embed="rId2" cstate="print"/>
          <a:srcRect/>
          <a:stretch>
            <a:fillRect/>
          </a:stretch>
        </p:blipFill>
        <p:spPr bwMode="auto">
          <a:xfrm>
            <a:off x="2400300" y="4295460"/>
            <a:ext cx="4343400" cy="22098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ctrTitle"/>
          </p:nvPr>
        </p:nvSpPr>
        <p:spPr>
          <a:xfrm>
            <a:off x="468313" y="1"/>
            <a:ext cx="8305800" cy="609599"/>
          </a:xfrm>
        </p:spPr>
        <p:txBody>
          <a:bodyPr>
            <a:normAutofit fontScale="90000"/>
          </a:bodyPr>
          <a:lstStyle/>
          <a:p>
            <a:pPr algn="r"/>
            <a:r>
              <a:rPr lang="fa-IR" dirty="0" smtClean="0">
                <a:cs typeface="B Nazanin" pitchFamily="2" charset="-78"/>
              </a:rPr>
              <a:t>5- سناریو نویسی</a:t>
            </a:r>
            <a:r>
              <a:rPr lang="fa-IR" b="1" dirty="0" smtClean="0">
                <a:cs typeface="B Nazanin" pitchFamily="2" charset="-78"/>
              </a:rPr>
              <a:t> </a:t>
            </a:r>
            <a:endParaRPr lang="en-US" b="1" dirty="0" smtClean="0">
              <a:cs typeface="B Nazanin" pitchFamily="2" charset="-78"/>
            </a:endParaRPr>
          </a:p>
        </p:txBody>
      </p:sp>
      <p:sp>
        <p:nvSpPr>
          <p:cNvPr id="25602" name="Subtitle 2"/>
          <p:cNvSpPr>
            <a:spLocks noGrp="1"/>
          </p:cNvSpPr>
          <p:nvPr>
            <p:ph type="subTitle" idx="1"/>
          </p:nvPr>
        </p:nvSpPr>
        <p:spPr>
          <a:xfrm>
            <a:off x="468312" y="685800"/>
            <a:ext cx="8675687" cy="2438399"/>
          </a:xfrm>
        </p:spPr>
        <p:txBody>
          <a:bodyPr>
            <a:normAutofit fontScale="25000" lnSpcReduction="20000"/>
          </a:bodyPr>
          <a:lstStyle/>
          <a:p>
            <a:pPr algn="just"/>
            <a:endParaRPr lang="fa-IR" sz="5600" dirty="0" smtClean="0">
              <a:cs typeface="B Nazanin" pitchFamily="2" charset="-78"/>
            </a:endParaRPr>
          </a:p>
          <a:p>
            <a:pPr algn="just" rtl="1"/>
            <a:r>
              <a:rPr lang="fa-IR" sz="9600" dirty="0" smtClean="0">
                <a:cs typeface="B Nazanin" pitchFamily="2" charset="-78"/>
              </a:rPr>
              <a:t>سناریو نویسی یعنی تجزیه و تحلیل اطلاعات، فکر کردن و بحث درباره آینده بالقوه شرکت (یا فرد). </a:t>
            </a:r>
          </a:p>
          <a:p>
            <a:pPr algn="just" rtl="1"/>
            <a:r>
              <a:rPr lang="fa-IR" sz="9600" dirty="0" smtClean="0">
                <a:cs typeface="B Nazanin" pitchFamily="2" charset="-78"/>
              </a:rPr>
              <a:t>بخش مهمی از این تمرین با شناسایی مسائل و فرصتهایی که ممکن است از هر سناریوی رویایی منتج شوند آغاز می گردد.</a:t>
            </a:r>
          </a:p>
          <a:p>
            <a:pPr algn="just" rtl="1"/>
            <a:r>
              <a:rPr lang="fa-IR" sz="9600" dirty="0" smtClean="0">
                <a:cs typeface="B Nazanin" pitchFamily="2" charset="-78"/>
              </a:rPr>
              <a:t>عقیده بر این است که خلق سناریوها به راه حلهای پیشنهادی بسیاری می انجامد. </a:t>
            </a:r>
          </a:p>
          <a:p>
            <a:pPr algn="just" rtl="1"/>
            <a:r>
              <a:rPr lang="fa-IR" sz="9600" dirty="0" smtClean="0">
                <a:cs typeface="B Nazanin" pitchFamily="2" charset="-78"/>
              </a:rPr>
              <a:t>پیچیده- زمان و تلاش قابل توجهی </a:t>
            </a:r>
          </a:p>
          <a:p>
            <a:pPr algn="just" rtl="1"/>
            <a:r>
              <a:rPr lang="fa-IR" sz="9600" dirty="0" smtClean="0">
                <a:cs typeface="B Nazanin" pitchFamily="2" charset="-78"/>
              </a:rPr>
              <a:t>کمتر مدیران، متخصصان، یا کارکنان دیگری را می توان یافت که تصور کنند که فرصت دارند تا درباره آینده فکر کنند، اما این فعالیت امری حیاتی برای موفقیت است.</a:t>
            </a:r>
          </a:p>
          <a:p>
            <a:pPr algn="just" rtl="1"/>
            <a:r>
              <a:rPr lang="fa-IR" sz="9600" dirty="0" smtClean="0">
                <a:cs typeface="B Nazanin" pitchFamily="2" charset="-78"/>
              </a:rPr>
              <a:t>سناریونویس فرصتها و تهدید ها را شناسایی می کند و نیازهای شرکت را در راستای تقویت نقاط قوت و کاهش نقاط ضعف جهت بهره برداری از این فرصتها، مشخص می سازد. </a:t>
            </a:r>
          </a:p>
          <a:p>
            <a:pPr algn="just" rtl="1"/>
            <a:endParaRPr lang="fa-IR" sz="2900" dirty="0" smtClean="0">
              <a:cs typeface="B Nazanin" pitchFamily="2" charset="-78"/>
            </a:endParaRPr>
          </a:p>
          <a:p>
            <a:pPr algn="just" rtl="1"/>
            <a:endParaRPr lang="fa-IR" sz="2900" dirty="0" smtClean="0">
              <a:cs typeface="B Nazanin" pitchFamily="2" charset="-78"/>
            </a:endParaRPr>
          </a:p>
          <a:p>
            <a:pPr algn="just" rtl="1"/>
            <a:endParaRPr lang="fa-IR" sz="2000" dirty="0" smtClean="0">
              <a:cs typeface="B Nazanin" pitchFamily="2" charset="-78"/>
            </a:endParaRPr>
          </a:p>
          <a:p>
            <a:pPr algn="just" rtl="1"/>
            <a:endParaRPr lang="en-US" sz="2000" dirty="0" smtClean="0">
              <a:cs typeface="B Nazanin" pitchFamily="2" charset="-78"/>
            </a:endParaRPr>
          </a:p>
        </p:txBody>
      </p:sp>
      <p:sp>
        <p:nvSpPr>
          <p:cNvPr id="25605" name="Date Placeholder 4"/>
          <p:cNvSpPr>
            <a:spLocks noGrp="1"/>
          </p:cNvSpPr>
          <p:nvPr>
            <p:ph type="dt" sz="half" idx="4294967295"/>
          </p:nvPr>
        </p:nvSpPr>
        <p:spPr>
          <a:xfrm>
            <a:off x="7772400" y="6135089"/>
            <a:ext cx="766380" cy="370171"/>
          </a:xfrm>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25606" name="Slide Number Placeholder 5"/>
          <p:cNvSpPr>
            <a:spLocks noGrp="1"/>
          </p:cNvSpPr>
          <p:nvPr>
            <p:ph type="sldNum" sz="quarter" idx="12"/>
          </p:nvPr>
        </p:nvSpPr>
        <p:spPr>
          <a:noFill/>
        </p:spPr>
        <p:txBody>
          <a:bodyPr/>
          <a:lstStyle/>
          <a:p>
            <a:fld id="{158229A0-7CCE-4C7E-83AE-4FDD1A3D7489}" type="slidenum">
              <a:rPr lang="ar-SA" altLang="en-US"/>
              <a:pPr/>
              <a:t>12</a:t>
            </a:fld>
            <a:endParaRPr lang="en-US" altLang="en-US"/>
          </a:p>
        </p:txBody>
      </p:sp>
      <p:pic>
        <p:nvPicPr>
          <p:cNvPr id="7" name="Picture 6" descr="http://www.fzs.ir/pictures/technic%20haye%20khalaghiat/amuzesh%20technic%20(senariyo%20nevisi).jpg">
            <a:hlinkClick r:id="rId2" tgtFrame="&quot;_blank&quot;"/>
          </p:cNvPr>
          <p:cNvPicPr/>
          <p:nvPr/>
        </p:nvPicPr>
        <p:blipFill>
          <a:blip r:embed="rId3" cstate="print"/>
          <a:srcRect/>
          <a:stretch>
            <a:fillRect/>
          </a:stretch>
        </p:blipFill>
        <p:spPr bwMode="auto">
          <a:xfrm>
            <a:off x="3200400" y="4922375"/>
            <a:ext cx="3352800" cy="1807759"/>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ctrTitle"/>
          </p:nvPr>
        </p:nvSpPr>
        <p:spPr>
          <a:xfrm>
            <a:off x="0" y="0"/>
            <a:ext cx="9144000" cy="609600"/>
          </a:xfrm>
        </p:spPr>
        <p:txBody>
          <a:bodyPr>
            <a:normAutofit fontScale="90000"/>
          </a:bodyPr>
          <a:lstStyle/>
          <a:p>
            <a:pPr algn="r"/>
            <a:r>
              <a:rPr lang="fa-IR" sz="3600" dirty="0" smtClean="0">
                <a:cs typeface="B Nazanin" pitchFamily="2" charset="-78"/>
              </a:rPr>
              <a:t>روش اجرای سناریو نویسی</a:t>
            </a:r>
            <a:endParaRPr lang="en-US" sz="3600" b="1" dirty="0" smtClean="0">
              <a:cs typeface="B Nazanin" pitchFamily="2" charset="-78"/>
            </a:endParaRPr>
          </a:p>
        </p:txBody>
      </p:sp>
      <p:sp>
        <p:nvSpPr>
          <p:cNvPr id="26626" name="Subtitle 2"/>
          <p:cNvSpPr>
            <a:spLocks noGrp="1"/>
          </p:cNvSpPr>
          <p:nvPr>
            <p:ph type="subTitle" idx="1"/>
          </p:nvPr>
        </p:nvSpPr>
        <p:spPr>
          <a:xfrm>
            <a:off x="0" y="158089"/>
            <a:ext cx="9144000" cy="2133600"/>
          </a:xfrm>
        </p:spPr>
        <p:txBody>
          <a:bodyPr>
            <a:normAutofit fontScale="25000" lnSpcReduction="20000"/>
          </a:bodyPr>
          <a:lstStyle/>
          <a:p>
            <a:pPr algn="just" rtl="1"/>
            <a:endParaRPr lang="fa-IR" sz="14400" dirty="0" smtClean="0">
              <a:cs typeface="B Nazanin" pitchFamily="2" charset="-78"/>
            </a:endParaRPr>
          </a:p>
          <a:p>
            <a:pPr algn="just" rtl="1"/>
            <a:r>
              <a:rPr lang="fa-IR" sz="9600" dirty="0" smtClean="0">
                <a:cs typeface="B Nazanin" pitchFamily="2" charset="-78"/>
              </a:rPr>
              <a:t/>
            </a:r>
            <a:br>
              <a:rPr lang="fa-IR" sz="9600" dirty="0" smtClean="0">
                <a:cs typeface="B Nazanin" pitchFamily="2" charset="-78"/>
              </a:rPr>
            </a:br>
            <a:r>
              <a:rPr lang="fa-IR" sz="9600" dirty="0" smtClean="0">
                <a:cs typeface="B Nazanin" pitchFamily="2" charset="-78"/>
              </a:rPr>
              <a:t>تعریف مسئله - لیست سه تا پنج عامل محرکه اصلی آینده شرکت- سناریو های آینده براساس تاثیر احتمالی این عوامل بر پنج تا ده عامل اصلی دیگر نظیر سهم بازار، واکنش مشتریان، الگوهای خرید، اقتصاد و نیازهای تحقیق و توسعه، پیش بینی می شود. </a:t>
            </a:r>
          </a:p>
          <a:p>
            <a:pPr algn="just" rtl="1"/>
            <a:r>
              <a:rPr lang="fa-IR" sz="9600" dirty="0" smtClean="0">
                <a:cs typeface="B Nazanin" pitchFamily="2" charset="-78"/>
              </a:rPr>
              <a:t>سناریوها بر اساس عوامل محرکه اصلی و اثرات آنها بر عوامل اصلی نوشته می شود. </a:t>
            </a:r>
          </a:p>
          <a:p>
            <a:pPr algn="just" rtl="1"/>
            <a:r>
              <a:rPr lang="fa-IR" sz="9600" dirty="0" smtClean="0">
                <a:cs typeface="B Nazanin" pitchFamily="2" charset="-78"/>
              </a:rPr>
              <a:t>سناریوها در یک جدول یا نمودار خلاصه می شود. </a:t>
            </a:r>
          </a:p>
          <a:p>
            <a:pPr algn="just" rtl="1"/>
            <a:r>
              <a:rPr lang="fa-IR" sz="9600" dirty="0" smtClean="0">
                <a:cs typeface="B Nazanin" pitchFamily="2" charset="-78"/>
              </a:rPr>
              <a:t>راهبردها براساس تحلیل فرصتها و تهدیدهای آینده تدوین می شود. هرگاه زمان کافی در اختیار نباشد می توان از طراحی سناریو به صورت خیال پردازی استفاده کرد. </a:t>
            </a:r>
          </a:p>
          <a:p>
            <a:pPr algn="just" rtl="1"/>
            <a:endParaRPr lang="fa-IR" sz="2000" dirty="0" smtClean="0">
              <a:cs typeface="B Nazanin" pitchFamily="2" charset="-78"/>
            </a:endParaRPr>
          </a:p>
          <a:p>
            <a:pPr algn="just" rtl="1"/>
            <a:endParaRPr lang="fa-IR" sz="2000" dirty="0" smtClean="0">
              <a:cs typeface="B Nazanin" pitchFamily="2" charset="-78"/>
            </a:endParaRPr>
          </a:p>
          <a:p>
            <a:pPr algn="just" rtl="1"/>
            <a:endParaRPr lang="en-US" sz="2000" dirty="0" smtClean="0">
              <a:cs typeface="B Nazanin" pitchFamily="2" charset="-78"/>
            </a:endParaRPr>
          </a:p>
        </p:txBody>
      </p:sp>
      <p:sp>
        <p:nvSpPr>
          <p:cNvPr id="26629" name="Date Placeholder 4"/>
          <p:cNvSpPr>
            <a:spLocks noGrp="1"/>
          </p:cNvSpPr>
          <p:nvPr>
            <p:ph type="dt" sz="half" idx="4294967295"/>
          </p:nvPr>
        </p:nvSpPr>
        <p:spPr>
          <a:xfrm>
            <a:off x="7772400" y="6135089"/>
            <a:ext cx="766380" cy="370171"/>
          </a:xfrm>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26630" name="Slide Number Placeholder 5"/>
          <p:cNvSpPr>
            <a:spLocks noGrp="1"/>
          </p:cNvSpPr>
          <p:nvPr>
            <p:ph type="sldNum" sz="quarter" idx="12"/>
          </p:nvPr>
        </p:nvSpPr>
        <p:spPr>
          <a:noFill/>
        </p:spPr>
        <p:txBody>
          <a:bodyPr/>
          <a:lstStyle/>
          <a:p>
            <a:fld id="{D26FE92E-33BC-4314-955C-8F566B560F64}" type="slidenum">
              <a:rPr lang="ar-SA" altLang="en-US"/>
              <a:pPr/>
              <a:t>13</a:t>
            </a:fld>
            <a:endParaRPr lang="en-US" altLang="en-US"/>
          </a:p>
        </p:txBody>
      </p:sp>
      <p:pic>
        <p:nvPicPr>
          <p:cNvPr id="10242" name="Picture 2" descr="D:\15.bmp"/>
          <p:cNvPicPr>
            <a:picLocks noChangeAspect="1" noChangeArrowheads="1"/>
          </p:cNvPicPr>
          <p:nvPr/>
        </p:nvPicPr>
        <p:blipFill>
          <a:blip r:embed="rId2" cstate="print"/>
          <a:srcRect/>
          <a:stretch>
            <a:fillRect/>
          </a:stretch>
        </p:blipFill>
        <p:spPr bwMode="auto">
          <a:xfrm>
            <a:off x="2819400" y="4191000"/>
            <a:ext cx="3810000" cy="2566987"/>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ctrTitle"/>
          </p:nvPr>
        </p:nvSpPr>
        <p:spPr>
          <a:xfrm>
            <a:off x="0" y="152400"/>
            <a:ext cx="9144000" cy="914400"/>
          </a:xfrm>
        </p:spPr>
        <p:txBody>
          <a:bodyPr>
            <a:noAutofit/>
          </a:bodyPr>
          <a:lstStyle/>
          <a:p>
            <a:pPr lvl="0" algn="r"/>
            <a:r>
              <a:rPr lang="fa-IR" sz="3200" dirty="0" smtClean="0">
                <a:cs typeface="B Nazanin" pitchFamily="2" charset="-78"/>
              </a:rPr>
              <a:t>6- جستجوی فرصت </a:t>
            </a:r>
            <a:r>
              <a:rPr lang="en-US" sz="3200" dirty="0" smtClean="0">
                <a:cs typeface="B Nazanin" pitchFamily="2" charset="-78"/>
              </a:rPr>
              <a:t/>
            </a:r>
            <a:br>
              <a:rPr lang="en-US" sz="3200" dirty="0" smtClean="0">
                <a:cs typeface="B Nazanin" pitchFamily="2" charset="-78"/>
              </a:rPr>
            </a:br>
            <a:endParaRPr lang="en-US" sz="3200" b="1" dirty="0" smtClean="0">
              <a:cs typeface="B Nazanin" pitchFamily="2" charset="-78"/>
            </a:endParaRPr>
          </a:p>
        </p:txBody>
      </p:sp>
      <p:sp>
        <p:nvSpPr>
          <p:cNvPr id="27650" name="Subtitle 2"/>
          <p:cNvSpPr>
            <a:spLocks noGrp="1"/>
          </p:cNvSpPr>
          <p:nvPr>
            <p:ph type="subTitle" idx="1"/>
          </p:nvPr>
        </p:nvSpPr>
        <p:spPr>
          <a:xfrm>
            <a:off x="1143000" y="762001"/>
            <a:ext cx="8001000" cy="2362200"/>
          </a:xfrm>
        </p:spPr>
        <p:txBody>
          <a:bodyPr>
            <a:normAutofit lnSpcReduction="10000"/>
          </a:bodyPr>
          <a:lstStyle/>
          <a:p>
            <a:pPr algn="just" rtl="1"/>
            <a:endParaRPr lang="fa-IR" sz="2000" dirty="0" smtClean="0">
              <a:cs typeface="B Nazanin" pitchFamily="2" charset="-78"/>
            </a:endParaRPr>
          </a:p>
          <a:p>
            <a:pPr lvl="0" algn="just" rtl="1"/>
            <a:r>
              <a:rPr lang="fa-IR" sz="2000" dirty="0" smtClean="0">
                <a:cs typeface="B Nazanin" pitchFamily="2" charset="-78"/>
              </a:rPr>
              <a:t>جست و جوی فعالانه برای فرصت ها می تواند به کشف موقعیت های جدید و کاربردهای جدید دانش امروزی منجر شود. مجبور نیستید خودتان را به منابع سنتی محدود کنید. به دنبال چیزهای جدید باشید، همانند مدیری که به دنبال ادبیات داستانی علوم می گردد تا ایده هایی را بیابد که برای فعالیت اقتصادی پیشرفته اش کاربرد دارد. سعی کنید درباره روندهای جدید مطالعه کنید و ببینید این روندها در رابطه با کار شما چه معانی در بردارد.</a:t>
            </a:r>
          </a:p>
          <a:p>
            <a:pPr lvl="0" algn="just" rtl="1"/>
            <a:r>
              <a:rPr lang="fa-IR" sz="2000" dirty="0" smtClean="0">
                <a:cs typeface="B Nazanin" pitchFamily="2" charset="-78"/>
              </a:rPr>
              <a:t>پرواز زنبور در مقایسه با مگس</a:t>
            </a:r>
            <a:endParaRPr lang="en-US" sz="2000" dirty="0" smtClean="0">
              <a:cs typeface="B Nazanin" pitchFamily="2" charset="-78"/>
            </a:endParaRPr>
          </a:p>
          <a:p>
            <a:pPr algn="just" rtl="1"/>
            <a:endParaRPr lang="fa-IR" sz="2000" dirty="0" smtClean="0">
              <a:cs typeface="B Nazanin" pitchFamily="2" charset="-78"/>
            </a:endParaRPr>
          </a:p>
          <a:p>
            <a:pPr algn="just" rtl="1"/>
            <a:endParaRPr lang="fa-IR" sz="2000" dirty="0" smtClean="0">
              <a:cs typeface="B Nazanin" pitchFamily="2" charset="-78"/>
            </a:endParaRPr>
          </a:p>
          <a:p>
            <a:pPr algn="just" rtl="1"/>
            <a:endParaRPr lang="en-US" sz="2000" dirty="0" smtClean="0">
              <a:cs typeface="B Nazanin" pitchFamily="2" charset="-78"/>
            </a:endParaRPr>
          </a:p>
        </p:txBody>
      </p:sp>
      <p:sp>
        <p:nvSpPr>
          <p:cNvPr id="27653" name="Date Placeholder 4"/>
          <p:cNvSpPr>
            <a:spLocks noGrp="1"/>
          </p:cNvSpPr>
          <p:nvPr>
            <p:ph type="dt" sz="half" idx="4294967295"/>
          </p:nvPr>
        </p:nvSpPr>
        <p:spPr>
          <a:xfrm>
            <a:off x="7772400" y="6135089"/>
            <a:ext cx="766380" cy="370171"/>
          </a:xfrm>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27654" name="Slide Number Placeholder 5"/>
          <p:cNvSpPr>
            <a:spLocks noGrp="1"/>
          </p:cNvSpPr>
          <p:nvPr>
            <p:ph type="sldNum" sz="quarter" idx="12"/>
          </p:nvPr>
        </p:nvSpPr>
        <p:spPr>
          <a:noFill/>
        </p:spPr>
        <p:txBody>
          <a:bodyPr/>
          <a:lstStyle/>
          <a:p>
            <a:fld id="{52C797C2-E6C7-4A96-928F-757ED0CE0512}" type="slidenum">
              <a:rPr lang="ar-SA" altLang="en-US"/>
              <a:pPr/>
              <a:t>14</a:t>
            </a:fld>
            <a:endParaRPr lang="en-US" altLang="en-US"/>
          </a:p>
        </p:txBody>
      </p:sp>
      <p:pic>
        <p:nvPicPr>
          <p:cNvPr id="7" name="Picture 6" descr="http://www.fzs.ir/pictures/technic%20haye%20khalaghiat/jostojuye%20forsat.jpg">
            <a:hlinkClick r:id="rId2" tgtFrame="&quot;_blank&quot;"/>
          </p:cNvPr>
          <p:cNvPicPr/>
          <p:nvPr/>
        </p:nvPicPr>
        <p:blipFill>
          <a:blip r:embed="rId3" cstate="print"/>
          <a:srcRect/>
          <a:stretch>
            <a:fillRect/>
          </a:stretch>
        </p:blipFill>
        <p:spPr bwMode="auto">
          <a:xfrm>
            <a:off x="2667000" y="3505200"/>
            <a:ext cx="4114800" cy="33528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r" rtl="1"/>
            <a:r>
              <a:rPr lang="fa-IR" dirty="0" smtClean="0">
                <a:cs typeface="B Nazanin" pitchFamily="2" charset="-78"/>
              </a:rPr>
              <a:t>مثال</a:t>
            </a:r>
            <a:endParaRPr lang="en-US" dirty="0">
              <a:cs typeface="B Nazanin" pitchFamily="2" charset="-78"/>
            </a:endParaRPr>
          </a:p>
        </p:txBody>
      </p:sp>
      <p:sp>
        <p:nvSpPr>
          <p:cNvPr id="3" name="Content Placeholder 2"/>
          <p:cNvSpPr>
            <a:spLocks noGrp="1"/>
          </p:cNvSpPr>
          <p:nvPr>
            <p:ph idx="1"/>
          </p:nvPr>
        </p:nvSpPr>
        <p:spPr>
          <a:xfrm>
            <a:off x="914400" y="1361692"/>
            <a:ext cx="8229600" cy="2286000"/>
          </a:xfrm>
        </p:spPr>
        <p:txBody>
          <a:bodyPr>
            <a:normAutofit/>
          </a:bodyPr>
          <a:lstStyle/>
          <a:p>
            <a:pPr algn="just" rtl="1"/>
            <a:r>
              <a:rPr lang="fa-IR" dirty="0" smtClean="0">
                <a:cs typeface="B Nazanin" pitchFamily="2" charset="-78"/>
              </a:rPr>
              <a:t>از نخستین سالهای دهه 1980 بازاریابی بر اساس ملاحظات اجتماعی شهرت زیادی یافته است. در آن زمان </a:t>
            </a:r>
            <a:r>
              <a:rPr lang="fa-IR" b="1" dirty="0" smtClean="0">
                <a:cs typeface="B Nazanin" pitchFamily="2" charset="-78"/>
              </a:rPr>
              <a:t>شرکت امریکن اکسپرس</a:t>
            </a:r>
            <a:r>
              <a:rPr lang="fa-IR" dirty="0" smtClean="0">
                <a:cs typeface="B Nazanin" pitchFamily="2" charset="-78"/>
              </a:rPr>
              <a:t> پیشنهاد کرد در ازای هر دفعه که از کارت اعتباری مشتریان استفاده شود شرکت یک سنت برای بازسازی مجسمه آزادی آمریکا هدیه خواهد کرد. شرکت توانست با این اقدام خود 7/1 میلیون دلار به بازسازی مجسمه کمک کند.</a:t>
            </a:r>
            <a:endParaRPr lang="en-US" dirty="0">
              <a:cs typeface="B Nazanin" pitchFamily="2" charset="-78"/>
            </a:endParaRPr>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3074" name="Picture 2" descr="D:\janebi\picture\33333\76525913002373130180.jpg"/>
          <p:cNvPicPr>
            <a:picLocks noChangeAspect="1" noChangeArrowheads="1"/>
          </p:cNvPicPr>
          <p:nvPr/>
        </p:nvPicPr>
        <p:blipFill>
          <a:blip r:embed="rId2" cstate="print"/>
          <a:srcRect/>
          <a:stretch>
            <a:fillRect/>
          </a:stretch>
        </p:blipFill>
        <p:spPr bwMode="auto">
          <a:xfrm>
            <a:off x="2514600" y="3821840"/>
            <a:ext cx="4572000" cy="20066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ctrTitle"/>
          </p:nvPr>
        </p:nvSpPr>
        <p:spPr>
          <a:xfrm>
            <a:off x="2895600" y="304800"/>
            <a:ext cx="8305800" cy="1143000"/>
          </a:xfrm>
        </p:spPr>
        <p:txBody>
          <a:bodyPr>
            <a:normAutofit fontScale="90000"/>
          </a:bodyPr>
          <a:lstStyle/>
          <a:p>
            <a:r>
              <a:rPr lang="fa-IR" sz="4000" dirty="0" smtClean="0">
                <a:cs typeface="B Nazanin" pitchFamily="2" charset="-78"/>
              </a:rPr>
              <a:t/>
            </a:r>
            <a:br>
              <a:rPr lang="fa-IR" sz="4000" dirty="0" smtClean="0">
                <a:cs typeface="B Nazanin" pitchFamily="2" charset="-78"/>
              </a:rPr>
            </a:br>
            <a:r>
              <a:rPr lang="fa-IR" sz="4000" dirty="0" smtClean="0">
                <a:cs typeface="B Nazanin" pitchFamily="2" charset="-78"/>
              </a:rPr>
              <a:t/>
            </a:r>
            <a:br>
              <a:rPr lang="fa-IR" sz="4000" dirty="0" smtClean="0">
                <a:cs typeface="B Nazanin" pitchFamily="2" charset="-78"/>
              </a:rPr>
            </a:br>
            <a:r>
              <a:rPr lang="fa-IR" sz="4000" dirty="0" smtClean="0">
                <a:cs typeface="B Nazanin" pitchFamily="2" charset="-78"/>
              </a:rPr>
              <a:t/>
            </a:r>
            <a:br>
              <a:rPr lang="fa-IR" sz="4000" dirty="0" smtClean="0">
                <a:cs typeface="B Nazanin" pitchFamily="2" charset="-78"/>
              </a:rPr>
            </a:br>
            <a:r>
              <a:rPr lang="fa-IR" sz="4000" dirty="0" smtClean="0">
                <a:cs typeface="B Nazanin" pitchFamily="2" charset="-78"/>
              </a:rPr>
              <a:t>7- </a:t>
            </a:r>
            <a:r>
              <a:rPr lang="fa-IR" dirty="0" smtClean="0">
                <a:cs typeface="B Nazanin" pitchFamily="2" charset="-78"/>
              </a:rPr>
              <a:t>تعریف مجدد مسئله </a:t>
            </a:r>
            <a:r>
              <a:rPr lang="en-US" dirty="0" smtClean="0">
                <a:cs typeface="B Nazanin" pitchFamily="2" charset="-78"/>
              </a:rPr>
              <a:t/>
            </a:r>
            <a:br>
              <a:rPr lang="en-US" dirty="0" smtClean="0">
                <a:cs typeface="B Nazanin" pitchFamily="2" charset="-78"/>
              </a:rPr>
            </a:br>
            <a:r>
              <a:rPr lang="fa-IR" b="1" dirty="0" smtClean="0">
                <a:cs typeface="B Nazanin" pitchFamily="2" charset="-78"/>
              </a:rPr>
              <a:t> </a:t>
            </a:r>
            <a:endParaRPr lang="en-US" b="1" dirty="0" smtClean="0">
              <a:cs typeface="B Nazanin" pitchFamily="2" charset="-78"/>
            </a:endParaRPr>
          </a:p>
        </p:txBody>
      </p:sp>
      <p:sp>
        <p:nvSpPr>
          <p:cNvPr id="28674" name="Subtitle 2"/>
          <p:cNvSpPr>
            <a:spLocks noGrp="1"/>
          </p:cNvSpPr>
          <p:nvPr>
            <p:ph type="subTitle" idx="1"/>
          </p:nvPr>
        </p:nvSpPr>
        <p:spPr>
          <a:xfrm>
            <a:off x="0" y="762000"/>
            <a:ext cx="9144000" cy="2133600"/>
          </a:xfrm>
        </p:spPr>
        <p:txBody>
          <a:bodyPr>
            <a:normAutofit/>
          </a:bodyPr>
          <a:lstStyle/>
          <a:p>
            <a:pPr lvl="0" algn="just" rtl="1"/>
            <a:r>
              <a:rPr lang="fa-IR" dirty="0" smtClean="0">
                <a:cs typeface="B Nazanin" pitchFamily="2" charset="-78"/>
              </a:rPr>
              <a:t>مسئله را تا آنجایی که می توانید به روشهای متعدد، تعریف کنید. شاید این کار به شما کمک کند که مسئله را از زاویه ای دیگر ببینید. تعریف جدید را با صدای بلند بیان کنید. شاید از صدای خود چیزی را بشنوید که قبلاٌ به آن توجه نکردید. سعی کنید ببینید چه احساسی نسبت به مسئله دارید. وانمود کنید که نمیدانید مسئله چیست اما از بعضی از متغیرهای ذیربط آگاهید.</a:t>
            </a:r>
            <a:br>
              <a:rPr lang="fa-IR" dirty="0" smtClean="0">
                <a:cs typeface="B Nazanin" pitchFamily="2" charset="-78"/>
              </a:rPr>
            </a:br>
            <a:r>
              <a:rPr lang="fa-IR" dirty="0" smtClean="0">
                <a:cs typeface="B Nazanin" pitchFamily="2" charset="-78"/>
              </a:rPr>
              <a:t>اکنون به عقب برگردید و آنچه را انجام داده اید ارزیابی کنید. آیا مسئله را طور دیگری می بینید؟</a:t>
            </a:r>
          </a:p>
          <a:p>
            <a:pPr lvl="0" algn="just" rtl="1"/>
            <a:r>
              <a:rPr lang="fa-IR" dirty="0" smtClean="0">
                <a:cs typeface="B Nazanin" pitchFamily="2" charset="-78"/>
              </a:rPr>
              <a:t>بازرس پلیس- معدل بالا، چرا معدل بالا، چرا مطالعه زیاد، مطالعه زیاد چرا و...</a:t>
            </a:r>
            <a:endParaRPr lang="en-US" dirty="0" smtClean="0">
              <a:cs typeface="B Nazanin" pitchFamily="2" charset="-78"/>
            </a:endParaRPr>
          </a:p>
          <a:p>
            <a:pPr algn="just" rtl="1"/>
            <a:endParaRPr lang="fa-IR" sz="2000" dirty="0" smtClean="0">
              <a:cs typeface="B Nazanin" pitchFamily="2" charset="-78"/>
            </a:endParaRPr>
          </a:p>
          <a:p>
            <a:pPr algn="just" rtl="1"/>
            <a:endParaRPr lang="fa-IR" sz="2000" dirty="0" smtClean="0">
              <a:cs typeface="B Nazanin" pitchFamily="2" charset="-78"/>
            </a:endParaRPr>
          </a:p>
          <a:p>
            <a:pPr algn="just" rtl="1"/>
            <a:endParaRPr lang="fa-IR" sz="2000" dirty="0" smtClean="0">
              <a:cs typeface="B Nazanin" pitchFamily="2" charset="-78"/>
            </a:endParaRPr>
          </a:p>
          <a:p>
            <a:pPr algn="just" rtl="1"/>
            <a:endParaRPr lang="en-US" sz="2000" dirty="0" smtClean="0">
              <a:cs typeface="B Nazanin" pitchFamily="2" charset="-78"/>
            </a:endParaRPr>
          </a:p>
        </p:txBody>
      </p:sp>
      <p:sp>
        <p:nvSpPr>
          <p:cNvPr id="28677" name="Date Placeholder 4"/>
          <p:cNvSpPr>
            <a:spLocks noGrp="1"/>
          </p:cNvSpPr>
          <p:nvPr>
            <p:ph type="dt" sz="half" idx="4294967295"/>
          </p:nvPr>
        </p:nvSpPr>
        <p:spPr>
          <a:xfrm>
            <a:off x="7772400" y="6135089"/>
            <a:ext cx="766380" cy="370171"/>
          </a:xfrm>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28678" name="Slide Number Placeholder 5"/>
          <p:cNvSpPr>
            <a:spLocks noGrp="1"/>
          </p:cNvSpPr>
          <p:nvPr>
            <p:ph type="sldNum" sz="quarter" idx="12"/>
          </p:nvPr>
        </p:nvSpPr>
        <p:spPr>
          <a:noFill/>
        </p:spPr>
        <p:txBody>
          <a:bodyPr/>
          <a:lstStyle/>
          <a:p>
            <a:fld id="{68E8DBA9-CDCA-491B-AA0C-A861E19AD29E}" type="slidenum">
              <a:rPr lang="ar-SA" altLang="en-US"/>
              <a:pPr/>
              <a:t>16</a:t>
            </a:fld>
            <a:endParaRPr lang="en-US" altLang="en-US"/>
          </a:p>
        </p:txBody>
      </p:sp>
      <p:pic>
        <p:nvPicPr>
          <p:cNvPr id="7" name="Picture 6" descr="http://www.fzs.ir/pictures/technic%20haye%20khalaghiat/tarif%20mojadad%20masale.jpg">
            <a:hlinkClick r:id="rId2" tgtFrame="&quot;_blank&quot;"/>
          </p:cNvPr>
          <p:cNvPicPr/>
          <p:nvPr/>
        </p:nvPicPr>
        <p:blipFill>
          <a:blip r:embed="rId3" cstate="print"/>
          <a:srcRect/>
          <a:stretch>
            <a:fillRect/>
          </a:stretch>
        </p:blipFill>
        <p:spPr bwMode="auto">
          <a:xfrm>
            <a:off x="2860964" y="3596960"/>
            <a:ext cx="4114800" cy="29083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pPr lvl="8" algn="ctr" rtl="0">
              <a:spcBef>
                <a:spcPct val="0"/>
              </a:spcBef>
            </a:pPr>
            <a:r>
              <a:rPr lang="fa-IR" sz="3600" b="1" dirty="0" smtClean="0">
                <a:solidFill>
                  <a:schemeClr val="accent1">
                    <a:lumMod val="60000"/>
                    <a:lumOff val="40000"/>
                  </a:schemeClr>
                </a:solidFill>
                <a:cs typeface="B Nazanin" pitchFamily="2" charset="-78"/>
              </a:rPr>
              <a:t>8-تغییر ترتیب </a:t>
            </a:r>
            <a:r>
              <a:rPr lang="en-US" sz="3600" b="1" dirty="0" smtClean="0">
                <a:solidFill>
                  <a:schemeClr val="accent1">
                    <a:lumMod val="60000"/>
                    <a:lumOff val="40000"/>
                  </a:schemeClr>
                </a:solidFill>
                <a:cs typeface="B Nazanin" pitchFamily="2" charset="-78"/>
              </a:rPr>
              <a:t/>
            </a:r>
            <a:br>
              <a:rPr lang="en-US" sz="3600" b="1" dirty="0" smtClean="0">
                <a:solidFill>
                  <a:schemeClr val="accent1">
                    <a:lumMod val="60000"/>
                    <a:lumOff val="40000"/>
                  </a:schemeClr>
                </a:solidFill>
                <a:cs typeface="B Nazanin" pitchFamily="2" charset="-78"/>
              </a:rPr>
            </a:br>
            <a:endParaRPr lang="en-US" sz="3600" b="1" dirty="0">
              <a:solidFill>
                <a:schemeClr val="accent1">
                  <a:lumMod val="60000"/>
                  <a:lumOff val="40000"/>
                </a:schemeClr>
              </a:solidFill>
              <a:cs typeface="B Nazanin" pitchFamily="2" charset="-78"/>
            </a:endParaRPr>
          </a:p>
        </p:txBody>
      </p:sp>
      <p:sp>
        <p:nvSpPr>
          <p:cNvPr id="3" name="Content Placeholder 2"/>
          <p:cNvSpPr>
            <a:spLocks noGrp="1"/>
          </p:cNvSpPr>
          <p:nvPr>
            <p:ph idx="1"/>
          </p:nvPr>
        </p:nvSpPr>
        <p:spPr>
          <a:xfrm>
            <a:off x="690180" y="1524000"/>
            <a:ext cx="7848600" cy="2209800"/>
          </a:xfrm>
        </p:spPr>
        <p:txBody>
          <a:bodyPr>
            <a:normAutofit lnSpcReduction="10000"/>
          </a:bodyPr>
          <a:lstStyle/>
          <a:p>
            <a:pPr lvl="0" algn="r" rtl="1"/>
            <a:r>
              <a:rPr lang="fa-IR" sz="2000" dirty="0" smtClean="0">
                <a:cs typeface="B Nazanin" pitchFamily="2" charset="-78"/>
              </a:rPr>
              <a:t>انگیزه برای تغییر ترتیب یک خصوصیت ذاتی است و از خود سوال کردن ممکن است به ما کمک کند تا تصورات ما به زمینه های مرتبط بیشتر از سابق سیر کند. بنابراین گاهی لازم است جای علت و معلول و یا ترتیب الگوهای موجود تغییر کند تا ایده های نو ظهور کنند. برای این کار می‌توان سؤالات زیر را بکار برد:</a:t>
            </a:r>
            <a:br>
              <a:rPr lang="fa-IR" sz="2000" dirty="0" smtClean="0">
                <a:cs typeface="B Nazanin" pitchFamily="2" charset="-78"/>
              </a:rPr>
            </a:br>
            <a:r>
              <a:rPr lang="fa-IR" sz="2000" dirty="0" smtClean="0">
                <a:cs typeface="B Nazanin" pitchFamily="2" charset="-78"/>
              </a:rPr>
              <a:t>- چه می‌شود اگر این تسلسل تغییر داده شود؟</a:t>
            </a:r>
            <a:br>
              <a:rPr lang="fa-IR" sz="2000" dirty="0" smtClean="0">
                <a:cs typeface="B Nazanin" pitchFamily="2" charset="-78"/>
              </a:rPr>
            </a:br>
            <a:r>
              <a:rPr lang="fa-IR" sz="2000" dirty="0" smtClean="0">
                <a:cs typeface="B Nazanin" pitchFamily="2" charset="-78"/>
              </a:rPr>
              <a:t>- به چه نحو دیگری می‌توان در ترتیب قرار گرفتن اینها تغییر ایجاد کرد؟</a:t>
            </a:r>
            <a:br>
              <a:rPr lang="fa-IR" sz="2000" dirty="0" smtClean="0">
                <a:cs typeface="B Nazanin" pitchFamily="2" charset="-78"/>
              </a:rPr>
            </a:br>
            <a:r>
              <a:rPr lang="fa-IR" sz="2000" dirty="0" smtClean="0">
                <a:cs typeface="B Nazanin" pitchFamily="2" charset="-78"/>
              </a:rPr>
              <a:t>- چه زمان دیگری برای آن کار بهتر است؟</a:t>
            </a:r>
            <a:endParaRPr lang="en-US" sz="2000" dirty="0" smtClean="0">
              <a:cs typeface="B Nazanin" pitchFamily="2" charset="-78"/>
            </a:endParaRPr>
          </a:p>
          <a:p>
            <a:pPr algn="just"/>
            <a:endParaRPr lang="en-US" sz="2000" dirty="0">
              <a:cs typeface="B Nazanin" pitchFamily="2" charset="-78"/>
            </a:endParaRPr>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pic>
        <p:nvPicPr>
          <p:cNvPr id="6" name="Picture 5" descr="http://www.fzs.ir/pictures/technic%20haye%20khalaghiat/tagheir%20tartib.jpg">
            <a:hlinkClick r:id="rId2" tgtFrame="&quot;_blank&quot;"/>
          </p:cNvPr>
          <p:cNvPicPr/>
          <p:nvPr/>
        </p:nvPicPr>
        <p:blipFill>
          <a:blip r:embed="rId3" cstate="print"/>
          <a:srcRect/>
          <a:stretch>
            <a:fillRect/>
          </a:stretch>
        </p:blipFill>
        <p:spPr bwMode="auto">
          <a:xfrm>
            <a:off x="2209800" y="4038600"/>
            <a:ext cx="4495800" cy="25908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r" rtl="1"/>
            <a:r>
              <a:rPr lang="fa-IR" dirty="0" smtClean="0">
                <a:cs typeface="B Nazanin" pitchFamily="2" charset="-78"/>
              </a:rPr>
              <a:t> ایجادتنوع در محصول بطور مداوم</a:t>
            </a:r>
            <a:endParaRPr lang="en-US" dirty="0">
              <a:cs typeface="B Nazanin" pitchFamily="2" charset="-78"/>
            </a:endParaRPr>
          </a:p>
        </p:txBody>
      </p:sp>
      <p:sp>
        <p:nvSpPr>
          <p:cNvPr id="3" name="Content Placeholder 2"/>
          <p:cNvSpPr>
            <a:spLocks noGrp="1"/>
          </p:cNvSpPr>
          <p:nvPr>
            <p:ph idx="1"/>
          </p:nvPr>
        </p:nvSpPr>
        <p:spPr>
          <a:xfrm>
            <a:off x="835585" y="1143000"/>
            <a:ext cx="8229600" cy="2743200"/>
          </a:xfrm>
        </p:spPr>
        <p:txBody>
          <a:bodyPr>
            <a:normAutofit fontScale="40000" lnSpcReduction="20000"/>
          </a:bodyPr>
          <a:lstStyle/>
          <a:p>
            <a:pPr algn="just" rtl="1"/>
            <a:r>
              <a:rPr lang="fa-IR" sz="5500" dirty="0" smtClean="0">
                <a:cs typeface="B Nazanin" pitchFamily="2" charset="-78"/>
              </a:rPr>
              <a:t>شرکت بی نی و اسمیت برای هرچه بیشتر طولانی تر کردن مرحله ی اشباع و جلوگیری از رسیدن به سیر قهقرایی تغییرات زیادی در محصول داده است. طی سالها، شرکت رنگهای بیشتری به مدادها اضافه کرده، و آنها را در شکل­ها و بسته­بندی­های متفاوتی تولید و عرضه کرده است. در 1903 بسته­هایی هشت­تایی به رنگ­های قرمز، زرد، نارنجی، سیاه، قهوه­ای، آبی، سبز و سفید عرضه می­شد. در 1949 تعداد آنها را به 48 و در 1958 به 64 رساند.در 1990 هشت رنگ جدید، به نام­های لیزری و اتمی اضافه کرد در همین زمان 16 رنگ جدید مثل ماکارونی و پنیر کوه­های ارغوانی و این گونه رنگ­ها به محصول خود اضافه کرد. به تازگی محصولاتی با رنگ­های سیاه تیره و بسیار جدید به بازار عرضه کرده است. به طور کلی، شرکت بسته­های 96 تایی در بسته­بندی­های مختلف به بازار عرضه می­کند[35].</a:t>
            </a:r>
            <a:endParaRPr lang="en-US" sz="5500" dirty="0" smtClean="0">
              <a:cs typeface="B Nazanin" pitchFamily="2" charset="-78"/>
            </a:endParaRPr>
          </a:p>
          <a:p>
            <a:pPr algn="just" rtl="1"/>
            <a:endParaRPr lang="en-US" sz="1600" dirty="0">
              <a:cs typeface="B Nazanin" pitchFamily="2" charset="-78"/>
            </a:endParaRPr>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1026" name="Picture 2" descr="D:\janebi\picture\33333\46865700090440791980.jpg"/>
          <p:cNvPicPr>
            <a:picLocks noChangeAspect="1" noChangeArrowheads="1"/>
          </p:cNvPicPr>
          <p:nvPr/>
        </p:nvPicPr>
        <p:blipFill>
          <a:blip r:embed="rId2" cstate="print"/>
          <a:srcRect/>
          <a:stretch>
            <a:fillRect/>
          </a:stretch>
        </p:blipFill>
        <p:spPr bwMode="auto">
          <a:xfrm>
            <a:off x="2552700" y="4214283"/>
            <a:ext cx="4038600" cy="21336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143000"/>
          </a:xfrm>
        </p:spPr>
        <p:txBody>
          <a:bodyPr/>
          <a:lstStyle/>
          <a:p>
            <a:pPr algn="r" rtl="1"/>
            <a:r>
              <a:rPr lang="fa-IR" b="1" dirty="0" smtClean="0">
                <a:cs typeface="B Nazanin" pitchFamily="2" charset="-78"/>
              </a:rPr>
              <a:t>داستان مدیریتی شماره 3- توجه دقیق</a:t>
            </a:r>
            <a:endParaRPr lang="en-US" b="1" dirty="0" smtClean="0">
              <a:cs typeface="B Nazanin" pitchFamily="2" charset="-78"/>
            </a:endParaRPr>
          </a:p>
        </p:txBody>
      </p:sp>
      <p:sp>
        <p:nvSpPr>
          <p:cNvPr id="29699" name="Content Placeholder 2"/>
          <p:cNvSpPr>
            <a:spLocks noGrp="1"/>
          </p:cNvSpPr>
          <p:nvPr>
            <p:ph idx="1"/>
          </p:nvPr>
        </p:nvSpPr>
        <p:spPr>
          <a:xfrm>
            <a:off x="228600" y="1368136"/>
            <a:ext cx="9144000" cy="3124200"/>
          </a:xfrm>
        </p:spPr>
        <p:txBody>
          <a:bodyPr>
            <a:noAutofit/>
          </a:bodyPr>
          <a:lstStyle/>
          <a:p>
            <a:pPr algn="r" rtl="1"/>
            <a:r>
              <a:rPr lang="fa-IR" sz="1600" dirty="0" smtClean="0">
                <a:cs typeface="B Nazanin" pitchFamily="2" charset="-78"/>
              </a:rPr>
              <a:t>ریچارد زالتمن مانند خیلی از عکاسان پیش از خود، به مناطق مختلف جهان سفر می کرد تا از مردم و فرهنگ و زندگیشان عکس بگیرد. یک روز صبح که در یکی از روستاهای دورافتاده کشور بوتان در آمریکای جنوبی قدم می زد تا عکسهایی بگیرد، ناگهان ایده ای به نظرش رسید. او دوربین را در جایی مستقر کرد و از روستاییان خواست از آنچه به نظرشان ارجحیت دارد که به دیگران درباره خودشان نشان دهند، عکس بگیرند. بعد از اینکه زالتمن عکسهای گرفته شده را ظاهر کرد متوجه شد در بیشتر عکسها، پاهای مردم حدوداً از ناحیه مچ به پایین خارج از کادرند و در عکس نیافتاده اند. زالتمن می گوید: «ابتدا فکر کردم که روستاییان در تنظیم کادر دقت نکرده اند. اما بعداً معلوم شد پابرهنگی نشانه ای از فقر است. اگر چه در آن روستا همه پابرهنه بودند اما مردم روستا می خواستند آن را پنهان کنند.»</a:t>
            </a:r>
            <a:endParaRPr lang="en-US" sz="1600" dirty="0" smtClean="0">
              <a:cs typeface="B Nazanin" pitchFamily="2" charset="-78"/>
            </a:endParaRPr>
          </a:p>
          <a:p>
            <a:pPr algn="r" rtl="1"/>
            <a:r>
              <a:rPr lang="fa-IR" sz="1600" dirty="0" smtClean="0">
                <a:cs typeface="B Nazanin" pitchFamily="2" charset="-78"/>
              </a:rPr>
              <a:t> شرح حکایت: برای شناخت افراد و سازمان ها به انتخابهای آنان توجه دقیق داشته باشید. سازمان و کارکنان آن به عنوان سیستم- های پیچیده از خود رفتاری ناشی از انتخابهایشان بروز می دهند که نشانه های دقیقی از ویژگیهای آنان را با خود به همراه دارند. این نشانه ها صرفنظر از اینکه هدف تظاهر یا پنهان کاری داشته باشند، خصوصیاتی از رفتار و فرهنگ سازمانی آنها را بیان می کند. در برخی موارد ممکن است افراد و سازمان به هر دلیلی قادر به بیان صحیح و علمی ویژگیهای خود نباشند اما وقتی در موضوعات مختلف برای انتخاب آزاد گذاشته شوند رفتار و انتخابهایی خواهند داشت که به صورت غیرمستقیم بیانگر خصوصیات آنها خواهند بود. برای شناخت افراد و سازمان ها به انتخابهای آنان توجه دقیق داشته باشید و به آنها حق انتخاب دهید. </a:t>
            </a:r>
            <a:endParaRPr lang="en-US" sz="1600" dirty="0" smtClean="0">
              <a:cs typeface="B Nazanin" pitchFamily="2" charset="-78"/>
            </a:endParaRPr>
          </a:p>
          <a:p>
            <a:pPr algn="r" rtl="1"/>
            <a:endParaRPr lang="en-US" sz="1600" dirty="0" smtClean="0">
              <a:cs typeface="B Nazanin" pitchFamily="2" charset="-78"/>
            </a:endParaRPr>
          </a:p>
        </p:txBody>
      </p:sp>
      <p:sp>
        <p:nvSpPr>
          <p:cNvPr id="29701" name="Date Placeholder 4"/>
          <p:cNvSpPr>
            <a:spLocks noGrp="1"/>
          </p:cNvSpPr>
          <p:nvPr>
            <p:ph type="dt" sz="half" idx="10"/>
          </p:nvPr>
        </p:nvSpPr>
        <p:spPr>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29702" name="Slide Number Placeholder 5"/>
          <p:cNvSpPr>
            <a:spLocks noGrp="1"/>
          </p:cNvSpPr>
          <p:nvPr>
            <p:ph type="sldNum" sz="quarter" idx="12"/>
          </p:nvPr>
        </p:nvSpPr>
        <p:spPr>
          <a:noFill/>
        </p:spPr>
        <p:txBody>
          <a:bodyPr/>
          <a:lstStyle/>
          <a:p>
            <a:fld id="{12C522E8-2F67-4524-A795-ED0BE8CC5361}" type="slidenum">
              <a:rPr lang="ar-SA" altLang="en-US"/>
              <a:pPr/>
              <a:t>19</a:t>
            </a:fld>
            <a:endParaRPr lang="en-US" altLang="en-US"/>
          </a:p>
        </p:txBody>
      </p:sp>
      <p:pic>
        <p:nvPicPr>
          <p:cNvPr id="7" name="Picture 6" descr="http://www.fzs.ir/pictures/hekayat%20haye%20modiriyati/ramz%20in%20ax%20ha%20dar%20chist.jpg">
            <a:hlinkClick r:id="rId2" tgtFrame="&quot;_blank&quot;"/>
          </p:cNvPr>
          <p:cNvPicPr/>
          <p:nvPr/>
        </p:nvPicPr>
        <p:blipFill>
          <a:blip r:embed="rId3" cstate="print"/>
          <a:srcRect/>
          <a:stretch>
            <a:fillRect/>
          </a:stretch>
        </p:blipFill>
        <p:spPr bwMode="auto">
          <a:xfrm>
            <a:off x="1600200" y="4717473"/>
            <a:ext cx="5334000" cy="21336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26573" y="610296"/>
            <a:ext cx="7772400" cy="1143000"/>
          </a:xfrm>
        </p:spPr>
        <p:txBody>
          <a:bodyPr/>
          <a:lstStyle/>
          <a:p>
            <a:pPr rtl="1"/>
            <a:r>
              <a:rPr lang="fa-IR" sz="4800" b="1" dirty="0" smtClean="0">
                <a:cs typeface="B Nazanin" pitchFamily="2" charset="-78"/>
              </a:rPr>
              <a:t>آشنائی با تکنیکهای خلاقیت </a:t>
            </a:r>
            <a:endParaRPr lang="en-US" sz="4800" b="1" dirty="0" smtClean="0">
              <a:cs typeface="B Nazanin" pitchFamily="2" charset="-78"/>
            </a:endParaRPr>
          </a:p>
        </p:txBody>
      </p:sp>
      <p:sp>
        <p:nvSpPr>
          <p:cNvPr id="16389" name="Date Placeholder 4"/>
          <p:cNvSpPr>
            <a:spLocks noGrp="1"/>
          </p:cNvSpPr>
          <p:nvPr>
            <p:ph type="dt" sz="half" idx="10"/>
          </p:nvPr>
        </p:nvSpPr>
        <p:spPr>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16390" name="Slide Number Placeholder 5"/>
          <p:cNvSpPr>
            <a:spLocks noGrp="1"/>
          </p:cNvSpPr>
          <p:nvPr>
            <p:ph type="sldNum" sz="quarter" idx="12"/>
          </p:nvPr>
        </p:nvSpPr>
        <p:spPr>
          <a:noFill/>
        </p:spPr>
        <p:txBody>
          <a:bodyPr/>
          <a:lstStyle/>
          <a:p>
            <a:fld id="{54109CB0-7928-469E-AC8C-F8B9B73EA8D4}" type="slidenum">
              <a:rPr lang="ar-SA" altLang="en-US"/>
              <a:pPr/>
              <a:t>2</a:t>
            </a:fld>
            <a:endParaRPr lang="en-US" altLang="en-US"/>
          </a:p>
        </p:txBody>
      </p:sp>
      <p:pic>
        <p:nvPicPr>
          <p:cNvPr id="16388" name="Picture 3" descr="D:\janebi\picture\picture  v\031.jpg"/>
          <p:cNvPicPr>
            <a:picLocks noChangeAspect="1" noChangeArrowheads="1"/>
          </p:cNvPicPr>
          <p:nvPr/>
        </p:nvPicPr>
        <p:blipFill rotWithShape="1">
          <a:blip r:embed="rId2" cstate="print"/>
          <a:srcRect b="6307"/>
          <a:stretch/>
        </p:blipFill>
        <p:spPr bwMode="auto">
          <a:xfrm>
            <a:off x="1333500" y="2082006"/>
            <a:ext cx="6477000" cy="339566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522571"/>
            <a:ext cx="9144000" cy="5982689"/>
          </a:xfrm>
        </p:spPr>
        <p:txBody>
          <a:bodyPr>
            <a:normAutofit/>
          </a:bodyPr>
          <a:lstStyle/>
          <a:p>
            <a:pPr algn="r"/>
            <a:r>
              <a:rPr lang="fa-IR" sz="3200" b="1" dirty="0" smtClean="0">
                <a:solidFill>
                  <a:schemeClr val="tx1"/>
                </a:solidFill>
                <a:cs typeface="B Nazanin" pitchFamily="2" charset="-78"/>
              </a:rPr>
              <a:t>10-تعدیل</a:t>
            </a:r>
            <a:r>
              <a:rPr lang="fa-IR" b="1" dirty="0" smtClean="0">
                <a:solidFill>
                  <a:schemeClr val="tx1"/>
                </a:solidFill>
                <a:cs typeface="B Nazanin" pitchFamily="2" charset="-78"/>
              </a:rPr>
              <a:t/>
            </a:r>
            <a:br>
              <a:rPr lang="fa-IR" b="1" dirty="0" smtClean="0">
                <a:solidFill>
                  <a:schemeClr val="tx1"/>
                </a:solidFill>
                <a:cs typeface="B Nazanin" pitchFamily="2" charset="-78"/>
              </a:rPr>
            </a:br>
            <a:r>
              <a:rPr lang="fa-IR" sz="2800" b="1" dirty="0" smtClean="0">
                <a:solidFill>
                  <a:schemeClr val="tx1"/>
                </a:solidFill>
                <a:cs typeface="B Nazanin" pitchFamily="2" charset="-78"/>
              </a:rPr>
              <a:t/>
            </a:r>
            <a:br>
              <a:rPr lang="fa-IR" sz="2800" b="1" dirty="0" smtClean="0">
                <a:solidFill>
                  <a:schemeClr val="tx1"/>
                </a:solidFill>
                <a:cs typeface="B Nazanin" pitchFamily="2" charset="-78"/>
              </a:rPr>
            </a:br>
            <a:r>
              <a:rPr lang="fa-IR" sz="2400" b="0" dirty="0" smtClean="0">
                <a:solidFill>
                  <a:schemeClr val="tx1"/>
                </a:solidFill>
                <a:cs typeface="B Nazanin" pitchFamily="2" charset="-78"/>
              </a:rPr>
              <a:t>تعدیل به معنی کمی تغییر در جهت راحتی یا زیبایی بیشتر است. جستجو و شناسایی تمام مشابهات موضوع یا مسئله، می تواند ایده های خلاقانه و جالبی به شما دهد. گاهی یک تغییر کوچک نتایج شگرفی را به بار می آورد. </a:t>
            </a:r>
            <a:r>
              <a:rPr lang="en-US" sz="2400" b="0" dirty="0" smtClean="0">
                <a:solidFill>
                  <a:schemeClr val="tx1"/>
                </a:solidFill>
                <a:cs typeface="B Nazanin" pitchFamily="2" charset="-78"/>
              </a:rPr>
              <a:t/>
            </a:r>
            <a:br>
              <a:rPr lang="en-US" sz="2400" b="0" dirty="0" smtClean="0">
                <a:solidFill>
                  <a:schemeClr val="tx1"/>
                </a:solidFill>
                <a:cs typeface="B Nazanin" pitchFamily="2" charset="-78"/>
              </a:rPr>
            </a:br>
            <a:r>
              <a:rPr lang="fa-IR" sz="2400" b="0" dirty="0" smtClean="0">
                <a:solidFill>
                  <a:schemeClr val="tx1"/>
                </a:solidFill>
                <a:cs typeface="B Nazanin" pitchFamily="2" charset="-78"/>
              </a:rPr>
              <a:t>این را شبیه چه چیزی می توانیم بسازیم؟ این به چه چیز شبیه است؟ </a:t>
            </a:r>
            <a:r>
              <a:rPr lang="en-US" sz="2400" b="0" dirty="0" smtClean="0">
                <a:solidFill>
                  <a:schemeClr val="tx1"/>
                </a:solidFill>
                <a:cs typeface="B Nazanin" pitchFamily="2" charset="-78"/>
              </a:rPr>
              <a:t/>
            </a:r>
            <a:br>
              <a:rPr lang="en-US" sz="2400" b="0" dirty="0" smtClean="0">
                <a:solidFill>
                  <a:schemeClr val="tx1"/>
                </a:solidFill>
                <a:cs typeface="B Nazanin" pitchFamily="2" charset="-78"/>
              </a:rPr>
            </a:br>
            <a:r>
              <a:rPr lang="fa-IR" sz="2400" b="0" dirty="0" smtClean="0">
                <a:solidFill>
                  <a:schemeClr val="tx1"/>
                </a:solidFill>
                <a:cs typeface="B Nazanin" pitchFamily="2" charset="-78"/>
              </a:rPr>
              <a:t>از سؤالات ایده یابی تعدیل کردن هستند.</a:t>
            </a:r>
            <a:br>
              <a:rPr lang="fa-IR" sz="2400" b="0" dirty="0" smtClean="0">
                <a:solidFill>
                  <a:schemeClr val="tx1"/>
                </a:solidFill>
                <a:cs typeface="B Nazanin" pitchFamily="2" charset="-78"/>
              </a:rPr>
            </a:br>
            <a:r>
              <a:rPr lang="fa-IR" sz="2400" b="0" dirty="0" smtClean="0">
                <a:solidFill>
                  <a:schemeClr val="tx1"/>
                </a:solidFill>
                <a:cs typeface="B Nazanin" pitchFamily="2" charset="-78"/>
              </a:rPr>
              <a:t>ایده ی نوشیدن نوشابه با نی، یک ایده خلاق است و خمیده کردن و به صورت ال درآوردن آن برای راحتی بیشتر یک تعدیل است.</a:t>
            </a:r>
            <a:r>
              <a:rPr lang="en-US" sz="2000" b="0" dirty="0" smtClean="0">
                <a:solidFill>
                  <a:schemeClr val="tx1"/>
                </a:solidFill>
                <a:cs typeface="B Nazanin" pitchFamily="2" charset="-78"/>
              </a:rPr>
              <a:t/>
            </a:r>
            <a:br>
              <a:rPr lang="en-US" sz="2000" b="0" dirty="0" smtClean="0">
                <a:solidFill>
                  <a:schemeClr val="tx1"/>
                </a:solidFill>
                <a:cs typeface="B Nazanin" pitchFamily="2" charset="-78"/>
              </a:rPr>
            </a:br>
            <a:endParaRPr lang="en-US" sz="2400" b="0" dirty="0" smtClean="0">
              <a:solidFill>
                <a:schemeClr val="tx1"/>
              </a:solidFill>
              <a:cs typeface="B Nazanin" pitchFamily="2" charset="-78"/>
            </a:endParaRPr>
          </a:p>
        </p:txBody>
      </p:sp>
      <p:sp>
        <p:nvSpPr>
          <p:cNvPr id="32772" name="Date Placeholder 3"/>
          <p:cNvSpPr>
            <a:spLocks noGrp="1"/>
          </p:cNvSpPr>
          <p:nvPr>
            <p:ph type="dt" sz="half" idx="10"/>
          </p:nvPr>
        </p:nvSpPr>
        <p:spPr>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32773" name="Slide Number Placeholder 4"/>
          <p:cNvSpPr>
            <a:spLocks noGrp="1"/>
          </p:cNvSpPr>
          <p:nvPr>
            <p:ph type="sldNum" sz="quarter" idx="12"/>
          </p:nvPr>
        </p:nvSpPr>
        <p:spPr>
          <a:noFill/>
        </p:spPr>
        <p:txBody>
          <a:bodyPr/>
          <a:lstStyle/>
          <a:p>
            <a:fld id="{499692C9-0ADC-49B2-B27D-2BACE9EE1A3F}" type="slidenum">
              <a:rPr lang="ar-SA" altLang="en-US"/>
              <a:pPr/>
              <a:t>20</a:t>
            </a:fld>
            <a:endParaRPr lang="en-US" altLang="en-US"/>
          </a:p>
        </p:txBody>
      </p:sp>
      <p:pic>
        <p:nvPicPr>
          <p:cNvPr id="6" name="Picture 5" descr="http://www.fzs.ir/pictures/technic%20haye%20khalaghiat/tadil%20kardan.jpg">
            <a:hlinkClick r:id="rId2" tgtFrame="&quot;_blank&quot;"/>
          </p:cNvPr>
          <p:cNvPicPr/>
          <p:nvPr/>
        </p:nvPicPr>
        <p:blipFill>
          <a:blip r:embed="rId3" cstate="print"/>
          <a:srcRect/>
          <a:stretch>
            <a:fillRect/>
          </a:stretch>
        </p:blipFill>
        <p:spPr bwMode="auto">
          <a:xfrm>
            <a:off x="2438400" y="4534889"/>
            <a:ext cx="4267200" cy="1600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1474"/>
                                        </p:tgtEl>
                                        <p:attrNameLst>
                                          <p:attrName>style.visibility</p:attrName>
                                        </p:attrNameLst>
                                      </p:cBhvr>
                                      <p:to>
                                        <p:strVal val="visible"/>
                                      </p:to>
                                    </p:set>
                                    <p:anim calcmode="lin" valueType="num">
                                      <p:cBhvr additive="base">
                                        <p:cTn id="7" dur="1000" fill="hold"/>
                                        <p:tgtEl>
                                          <p:spTgt spid="361474"/>
                                        </p:tgtEl>
                                        <p:attrNameLst>
                                          <p:attrName>ppt_x</p:attrName>
                                        </p:attrNameLst>
                                      </p:cBhvr>
                                      <p:tavLst>
                                        <p:tav tm="0">
                                          <p:val>
                                            <p:strVal val="#ppt_x"/>
                                          </p:val>
                                        </p:tav>
                                        <p:tav tm="100000">
                                          <p:val>
                                            <p:strVal val="#ppt_x"/>
                                          </p:val>
                                        </p:tav>
                                      </p:tavLst>
                                    </p:anim>
                                    <p:anim calcmode="lin" valueType="num">
                                      <p:cBhvr additive="base">
                                        <p:cTn id="8" dur="1000" fill="hold"/>
                                        <p:tgtEl>
                                          <p:spTgt spid="361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838200"/>
          </a:xfrm>
        </p:spPr>
        <p:txBody>
          <a:bodyPr>
            <a:noAutofit/>
          </a:bodyPr>
          <a:lstStyle/>
          <a:p>
            <a:pPr algn="r" rtl="1"/>
            <a:r>
              <a:rPr lang="fa-IR" sz="3200" b="1" dirty="0" smtClean="0">
                <a:cs typeface="B Nazanin" pitchFamily="2" charset="-78"/>
              </a:rPr>
              <a:t>11- حذف کردن</a:t>
            </a:r>
            <a:r>
              <a:rPr lang="en-US" sz="3200" b="1" dirty="0" smtClean="0">
                <a:cs typeface="B Nazanin" pitchFamily="2" charset="-78"/>
              </a:rPr>
              <a:t/>
            </a:r>
            <a:br>
              <a:rPr lang="en-US" sz="3200" b="1" dirty="0" smtClean="0">
                <a:cs typeface="B Nazanin" pitchFamily="2" charset="-78"/>
              </a:rPr>
            </a:br>
            <a:endParaRPr lang="en-US" sz="3200" dirty="0" smtClean="0">
              <a:cs typeface="B Nazanin" pitchFamily="2" charset="-78"/>
            </a:endParaRPr>
          </a:p>
        </p:txBody>
      </p:sp>
      <p:sp>
        <p:nvSpPr>
          <p:cNvPr id="34822" name="Date Placeholder 5"/>
          <p:cNvSpPr>
            <a:spLocks noGrp="1"/>
          </p:cNvSpPr>
          <p:nvPr>
            <p:ph type="dt" sz="half" idx="10"/>
          </p:nvPr>
        </p:nvSpPr>
        <p:spPr>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34823" name="Slide Number Placeholder 6"/>
          <p:cNvSpPr>
            <a:spLocks noGrp="1"/>
          </p:cNvSpPr>
          <p:nvPr>
            <p:ph type="sldNum" sz="quarter" idx="12"/>
          </p:nvPr>
        </p:nvSpPr>
        <p:spPr>
          <a:noFill/>
        </p:spPr>
        <p:txBody>
          <a:bodyPr/>
          <a:lstStyle/>
          <a:p>
            <a:fld id="{5FD72F7A-1B7F-4E2F-88A0-A9B04F429F91}" type="slidenum">
              <a:rPr lang="ar-SA" altLang="en-US"/>
              <a:pPr/>
              <a:t>21</a:t>
            </a:fld>
            <a:endParaRPr lang="en-US" altLang="en-US"/>
          </a:p>
        </p:txBody>
      </p:sp>
      <p:sp>
        <p:nvSpPr>
          <p:cNvPr id="34820" name="Text Box 4"/>
          <p:cNvSpPr txBox="1">
            <a:spLocks noChangeArrowheads="1"/>
          </p:cNvSpPr>
          <p:nvPr/>
        </p:nvSpPr>
        <p:spPr bwMode="auto">
          <a:xfrm>
            <a:off x="1279525" y="1866900"/>
            <a:ext cx="184150" cy="366713"/>
          </a:xfrm>
          <a:prstGeom prst="rect">
            <a:avLst/>
          </a:prstGeom>
          <a:noFill/>
          <a:ln w="12700">
            <a:noFill/>
            <a:miter lim="800000"/>
            <a:headEnd type="none" w="sm" len="sm"/>
            <a:tailEnd type="none" w="sm" len="sm"/>
          </a:ln>
        </p:spPr>
        <p:txBody>
          <a:bodyPr wrap="none">
            <a:spAutoFit/>
          </a:bodyPr>
          <a:lstStyle/>
          <a:p>
            <a:endParaRPr lang="en-GB" sz="1800" b="0">
              <a:cs typeface="Arial" charset="0"/>
            </a:endParaRPr>
          </a:p>
        </p:txBody>
      </p:sp>
      <p:sp>
        <p:nvSpPr>
          <p:cNvPr id="34821" name="Rectangle 5"/>
          <p:cNvSpPr>
            <a:spLocks noChangeArrowheads="1"/>
          </p:cNvSpPr>
          <p:nvPr/>
        </p:nvSpPr>
        <p:spPr bwMode="auto">
          <a:xfrm>
            <a:off x="27709" y="1173208"/>
            <a:ext cx="9144000" cy="4038600"/>
          </a:xfrm>
          <a:prstGeom prst="rect">
            <a:avLst/>
          </a:prstGeom>
          <a:noFill/>
          <a:ln w="9525">
            <a:noFill/>
            <a:miter lim="800000"/>
            <a:headEnd/>
            <a:tailEnd/>
          </a:ln>
        </p:spPr>
        <p:txBody>
          <a:bodyPr lIns="92075" tIns="46038" rIns="92075" bIns="46038"/>
          <a:lstStyle/>
          <a:p>
            <a:pPr marL="342900" indent="-342900" algn="just">
              <a:spcBef>
                <a:spcPct val="20000"/>
              </a:spcBef>
              <a:buFontTx/>
              <a:buChar char="•"/>
            </a:pPr>
            <a:endParaRPr lang="en-US" sz="2400" b="0" dirty="0">
              <a:cs typeface="B Nazanin" pitchFamily="2" charset="-78"/>
            </a:endParaRPr>
          </a:p>
          <a:p>
            <a:pPr algn="just" rtl="1"/>
            <a:r>
              <a:rPr lang="ar-SA" sz="2400" dirty="0" smtClean="0">
                <a:cs typeface="B Nazanin" pitchFamily="2" charset="-78"/>
              </a:rPr>
              <a:t>چه چیزی را می‌توان از شی و یا مسئله حذف کرد؟» این یکی از سؤالهای مؤثر در بروز خلاقیت است</a:t>
            </a:r>
            <a:r>
              <a:rPr lang="fa-IR" sz="2400" dirty="0" smtClean="0">
                <a:cs typeface="B Nazanin" pitchFamily="2" charset="-78"/>
              </a:rPr>
              <a:t>. </a:t>
            </a:r>
            <a:r>
              <a:rPr lang="ar-SA" sz="2400" dirty="0" smtClean="0">
                <a:cs typeface="B Nazanin" pitchFamily="2" charset="-78"/>
              </a:rPr>
              <a:t>بسیار افرادی بودند که با جواب دادن به این سؤال به ایده های خلاق دست یافتند. به عنوان مثال حذف سیستم میکروفن سبب ساخت میکروفن‌های یقه‌ای و حذف سیم تلفن موجب ساخت گوشی‌های تلفن همراه شد</a:t>
            </a:r>
            <a:r>
              <a:rPr lang="en-US" sz="2400" dirty="0" smtClean="0">
                <a:cs typeface="B Nazanin" pitchFamily="2" charset="-78"/>
              </a:rPr>
              <a:t> .</a:t>
            </a:r>
            <a:r>
              <a:rPr lang="fa-IR" sz="2400" dirty="0" smtClean="0">
                <a:cs typeface="B Nazanin" pitchFamily="2" charset="-78"/>
              </a:rPr>
              <a:t>قسمتی از شئ یا مساله حذف شود که هزینه بر و زمان بر و محدودیت ساز است.</a:t>
            </a:r>
            <a:endParaRPr lang="en-US" sz="2400" dirty="0">
              <a:cs typeface="B Nazanin" pitchFamily="2" charset="-78"/>
            </a:endParaRPr>
          </a:p>
        </p:txBody>
      </p:sp>
      <p:pic>
        <p:nvPicPr>
          <p:cNvPr id="8" name="Picture 7" descr="http://www.fzs.ir/pictures/technic%20haye%20khalaghiat/hazf%20kardan.jpg"/>
          <p:cNvPicPr/>
          <p:nvPr/>
        </p:nvPicPr>
        <p:blipFill>
          <a:blip r:embed="rId3" cstate="print"/>
          <a:srcRect/>
          <a:stretch>
            <a:fillRect/>
          </a:stretch>
        </p:blipFill>
        <p:spPr bwMode="auto">
          <a:xfrm>
            <a:off x="2362200" y="3904502"/>
            <a:ext cx="4876800" cy="2614613"/>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0" y="0"/>
            <a:ext cx="9144000" cy="838200"/>
          </a:xfrm>
        </p:spPr>
        <p:txBody>
          <a:bodyPr>
            <a:normAutofit fontScale="90000"/>
          </a:bodyPr>
          <a:lstStyle/>
          <a:p>
            <a:pPr algn="r" rtl="1"/>
            <a:r>
              <a:rPr lang="fa-IR" sz="5400" dirty="0" smtClean="0">
                <a:cs typeface="B Nazanin" pitchFamily="2" charset="-78"/>
              </a:rPr>
              <a:t>12- باور</a:t>
            </a:r>
            <a:endParaRPr lang="en-US" sz="5400" dirty="0" smtClean="0">
              <a:cs typeface="B Nazanin" pitchFamily="2" charset="-78"/>
            </a:endParaRPr>
          </a:p>
        </p:txBody>
      </p:sp>
      <p:sp>
        <p:nvSpPr>
          <p:cNvPr id="2058" name="Date Placeholder 9"/>
          <p:cNvSpPr>
            <a:spLocks noGrp="1"/>
          </p:cNvSpPr>
          <p:nvPr>
            <p:ph type="dt" sz="half" idx="10"/>
          </p:nvPr>
        </p:nvSpPr>
        <p:spPr>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2059" name="Slide Number Placeholder 10"/>
          <p:cNvSpPr>
            <a:spLocks noGrp="1"/>
          </p:cNvSpPr>
          <p:nvPr>
            <p:ph type="sldNum" sz="quarter" idx="12"/>
          </p:nvPr>
        </p:nvSpPr>
        <p:spPr>
          <a:noFill/>
        </p:spPr>
        <p:txBody>
          <a:bodyPr/>
          <a:lstStyle/>
          <a:p>
            <a:fld id="{08B38BA6-4E7A-4197-9F01-AB438AA4A28A}" type="slidenum">
              <a:rPr lang="ar-SA" altLang="en-US"/>
              <a:pPr/>
              <a:t>22</a:t>
            </a:fld>
            <a:endParaRPr lang="en-US" altLang="en-US"/>
          </a:p>
        </p:txBody>
      </p:sp>
      <p:sp>
        <p:nvSpPr>
          <p:cNvPr id="2055" name="Rectangle 4"/>
          <p:cNvSpPr>
            <a:spLocks noChangeArrowheads="1"/>
          </p:cNvSpPr>
          <p:nvPr/>
        </p:nvSpPr>
        <p:spPr bwMode="auto">
          <a:xfrm>
            <a:off x="20782" y="1625983"/>
            <a:ext cx="9144000" cy="1143000"/>
          </a:xfrm>
          <a:prstGeom prst="rect">
            <a:avLst/>
          </a:prstGeom>
          <a:noFill/>
          <a:ln w="9525">
            <a:noFill/>
            <a:miter lim="800000"/>
            <a:headEnd/>
            <a:tailEnd/>
          </a:ln>
        </p:spPr>
        <p:txBody>
          <a:bodyPr lIns="92075" tIns="46038" rIns="92075" bIns="46038"/>
          <a:lstStyle/>
          <a:p>
            <a:pPr algn="just" rtl="1"/>
            <a:r>
              <a:rPr lang="ar-SA" sz="2400" dirty="0" smtClean="0">
                <a:cs typeface="B Nazanin" pitchFamily="2" charset="-78"/>
              </a:rPr>
              <a:t>وانمود کنید که شما شخص مشهوری هستید و سعی کنید مسئله را از دید آن شخص حل کنید. این شخصیت مفروض شما، ممکن است چشم اندازهای جدیدی را نسبت به مسئله به شما بدهد</a:t>
            </a:r>
            <a:r>
              <a:rPr lang="fa-IR" sz="2400" dirty="0" smtClean="0">
                <a:cs typeface="B Nazanin" pitchFamily="2" charset="-78"/>
              </a:rPr>
              <a:t>. </a:t>
            </a:r>
            <a:r>
              <a:rPr lang="ar-SA" sz="2400" dirty="0" smtClean="0">
                <a:cs typeface="B Nazanin" pitchFamily="2" charset="-78"/>
              </a:rPr>
              <a:t>برای مثال از خود بپرسید اگر ناپلئون یا نیوتن با این مسئله روبه رو می شد، چه می کرد؟</a:t>
            </a:r>
            <a:endParaRPr lang="en-US" sz="2400" dirty="0" smtClean="0">
              <a:cs typeface="B Nazanin" pitchFamily="2" charset="-78"/>
            </a:endParaRPr>
          </a:p>
          <a:p>
            <a:pPr lvl="0" algn="just" rtl="1"/>
            <a:r>
              <a:rPr lang="en-US" sz="2000" dirty="0" smtClean="0">
                <a:cs typeface="B Nazanin" pitchFamily="2" charset="-78"/>
              </a:rPr>
              <a:t> </a:t>
            </a:r>
          </a:p>
          <a:p>
            <a:pPr lvl="0" algn="just" rtl="1"/>
            <a:r>
              <a:rPr lang="en-US" sz="2000" dirty="0" smtClean="0">
                <a:cs typeface="B Nazanin" pitchFamily="2" charset="-78"/>
              </a:rPr>
              <a:t> </a:t>
            </a:r>
            <a:endParaRPr lang="en-US" sz="2000" dirty="0">
              <a:cs typeface="B Nazanin" pitchFamily="2" charset="-78"/>
            </a:endParaRPr>
          </a:p>
        </p:txBody>
      </p:sp>
      <p:pic>
        <p:nvPicPr>
          <p:cNvPr id="12" name="Picture 11" descr="http://www.fzs.ir/pictures/technic%20haye%20khalaghiat/napelon.jpg"/>
          <p:cNvPicPr/>
          <p:nvPr/>
        </p:nvPicPr>
        <p:blipFill>
          <a:blip r:embed="rId3" cstate="print"/>
          <a:srcRect/>
          <a:stretch>
            <a:fillRect/>
          </a:stretch>
        </p:blipFill>
        <p:spPr bwMode="auto">
          <a:xfrm>
            <a:off x="2895600" y="3925289"/>
            <a:ext cx="4267200" cy="22098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28" y="1371600"/>
            <a:ext cx="8229600" cy="4602162"/>
          </a:xfrm>
        </p:spPr>
        <p:txBody>
          <a:bodyPr>
            <a:noAutofit/>
          </a:bodyPr>
          <a:lstStyle/>
          <a:p>
            <a:pPr algn="r" rtl="1"/>
            <a:r>
              <a:rPr lang="fa-IR" sz="2800" dirty="0" smtClean="0">
                <a:cs typeface="B Nazanin" pitchFamily="2" charset="-78"/>
              </a:rPr>
              <a:t>*** شخصي سر كلاس رياضي خوابش برد. زنگ را زدند بيدار شد و با عجله دو مسئله را كه روي تخته سياه نوشته شده بود يادداشت كرد و با اين «باور» كه استاد آنرا به عنوان تكليف منزل براي هفته بعد داده است به منزل برد و تمام آنروز و آن شب براي حل كردن آنها فكر كرد. هيچيك را نتوانست حل كند. اما طي هفته دست از كوشش برنداشت. سرانجام يكي از آنها را حل كرد و به كلاس آورد. استاد به كلي مبهوت شد زيرا آن دو را به عنوان دو نمونه از مسايل غير قابل حل رياضي داده بود</a:t>
            </a:r>
            <a:r>
              <a:rPr lang="en-US" sz="2800" dirty="0" smtClean="0">
                <a:cs typeface="B Nazanin" pitchFamily="2" charset="-78"/>
              </a:rPr>
              <a:t>.</a:t>
            </a:r>
            <a:br>
              <a:rPr lang="en-US" sz="2800" dirty="0" smtClean="0">
                <a:cs typeface="B Nazanin" pitchFamily="2" charset="-78"/>
              </a:rPr>
            </a:br>
            <a:endParaRPr lang="en-US" sz="2800"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lvl="0" algn="r"/>
            <a:r>
              <a:rPr lang="ar-SA" sz="2800" dirty="0" smtClean="0">
                <a:ln>
                  <a:noFill/>
                </a:ln>
                <a:solidFill>
                  <a:schemeClr val="accent1">
                    <a:lumMod val="60000"/>
                    <a:lumOff val="40000"/>
                  </a:schemeClr>
                </a:solidFill>
                <a:effectLst/>
                <a:latin typeface="Tahoma" pitchFamily="34" charset="0"/>
                <a:ea typeface="Times New Roman" pitchFamily="18" charset="0"/>
                <a:cs typeface="B Nazanin" pitchFamily="2" charset="-78"/>
              </a:rPr>
              <a:t>چه چیزی را میتوان جانشین چیز دیگر نمود؟</a:t>
            </a:r>
            <a:r>
              <a:rPr lang="en-US" sz="2800" dirty="0" smtClean="0">
                <a:ln>
                  <a:noFill/>
                </a:ln>
                <a:solidFill>
                  <a:schemeClr val="accent1">
                    <a:lumMod val="60000"/>
                    <a:lumOff val="40000"/>
                  </a:schemeClr>
                </a:solidFill>
                <a:effectLst/>
                <a:latin typeface="Tahoma" pitchFamily="34" charset="0"/>
                <a:ea typeface="Times New Roman" pitchFamily="18" charset="0"/>
                <a:cs typeface="Tahoma" pitchFamily="34" charset="0"/>
              </a:rPr>
              <a:t> </a:t>
            </a:r>
            <a:r>
              <a:rPr lang="en-US" sz="2800" dirty="0" smtClean="0">
                <a:ln>
                  <a:noFill/>
                </a:ln>
                <a:solidFill>
                  <a:schemeClr val="accent1">
                    <a:lumMod val="60000"/>
                    <a:lumOff val="40000"/>
                  </a:schemeClr>
                </a:solidFill>
                <a:effectLst/>
                <a:latin typeface="Calibri"/>
                <a:ea typeface="Times New Roman" pitchFamily="18" charset="0"/>
                <a:cs typeface="Tahoma" pitchFamily="34" charset="0"/>
              </a:rPr>
              <a:t>»</a:t>
            </a:r>
            <a:r>
              <a:rPr lang="fa-IR" sz="2800" dirty="0" smtClean="0">
                <a:ln>
                  <a:noFill/>
                </a:ln>
                <a:solidFill>
                  <a:schemeClr val="accent1">
                    <a:lumMod val="60000"/>
                    <a:lumOff val="40000"/>
                  </a:schemeClr>
                </a:solidFill>
                <a:effectLst/>
                <a:latin typeface="Calibri"/>
                <a:ea typeface="Times New Roman" pitchFamily="18" charset="0"/>
                <a:cs typeface="Tahoma" pitchFamily="34" charset="0"/>
              </a:rPr>
              <a:t>13- </a:t>
            </a:r>
            <a:r>
              <a:rPr lang="en-US" sz="2800" dirty="0" smtClean="0">
                <a:ln>
                  <a:noFill/>
                </a:ln>
                <a:solidFill>
                  <a:schemeClr val="accent1">
                    <a:lumMod val="60000"/>
                    <a:lumOff val="40000"/>
                  </a:schemeClr>
                </a:solidFill>
                <a:effectLst/>
                <a:latin typeface="Arial" pitchFamily="34" charset="0"/>
                <a:cs typeface="Arial" pitchFamily="34" charset="0"/>
              </a:rPr>
              <a:t/>
            </a:r>
            <a:br>
              <a:rPr lang="en-US" sz="2800" dirty="0" smtClean="0">
                <a:ln>
                  <a:noFill/>
                </a:ln>
                <a:solidFill>
                  <a:schemeClr val="accent1">
                    <a:lumMod val="60000"/>
                    <a:lumOff val="40000"/>
                  </a:schemeClr>
                </a:solidFill>
                <a:effectLst/>
                <a:latin typeface="Arial" pitchFamily="34" charset="0"/>
                <a:cs typeface="Arial" pitchFamily="34" charset="0"/>
              </a:rPr>
            </a:br>
            <a:endParaRPr lang="en-US" sz="2800" dirty="0">
              <a:solidFill>
                <a:schemeClr val="accent1">
                  <a:lumMod val="60000"/>
                  <a:lumOff val="40000"/>
                </a:schemeClr>
              </a:solidFill>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92161" name="Rectangle 1"/>
          <p:cNvSpPr>
            <a:spLocks noChangeArrowheads="1"/>
          </p:cNvSpPr>
          <p:nvPr/>
        </p:nvSpPr>
        <p:spPr bwMode="auto">
          <a:xfrm>
            <a:off x="263236" y="1828800"/>
            <a:ext cx="8915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tab pos="457200" algn="l"/>
              </a:tabLst>
            </a:pP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این یک سؤال طلایی است که در طول تاریخ به انسانهای خلاق و مبتکر کمک شایانی نموده تا ایده های بکر و تازه ای بدهند. این تغییر به اشیاء محدود نمی شود بلکه با این نوع سؤال ها می توان مکان ها، اشخاص، عواطف و حتی ایده ها را انتقال و جایگزین کرد</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b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برای نمومه دکتر موار به جای خلاء لامپ های گاز تنگستن، آرگون را مصرف کرد که در نهایت منجر به تولید لامپ مهتابی شد</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ttp://www.fzs.ir/pictures/technic%20haye%20khalaghiat/jaigozini.jpg"/>
          <p:cNvPicPr/>
          <p:nvPr/>
        </p:nvPicPr>
        <p:blipFill>
          <a:blip r:embed="rId2" cstate="print"/>
          <a:srcRect/>
          <a:stretch>
            <a:fillRect/>
          </a:stretch>
        </p:blipFill>
        <p:spPr bwMode="auto">
          <a:xfrm>
            <a:off x="2057400" y="4275944"/>
            <a:ext cx="5029200" cy="2229316"/>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r" rtl="1"/>
            <a:r>
              <a:rPr lang="fa-IR" sz="4000" dirty="0" smtClean="0">
                <a:cs typeface="B Nazanin" pitchFamily="2" charset="-78"/>
              </a:rPr>
              <a:t>14-ترکیب</a:t>
            </a:r>
            <a:endParaRPr lang="en-US" sz="4000"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40961" name="Rectangle 1"/>
          <p:cNvSpPr>
            <a:spLocks noChangeArrowheads="1"/>
          </p:cNvSpPr>
          <p:nvPr/>
        </p:nvSpPr>
        <p:spPr bwMode="auto">
          <a:xfrm>
            <a:off x="1902384" y="914400"/>
            <a:ext cx="6033655"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Lst>
            </a:pPr>
            <a:r>
              <a:rPr kumimoji="0" lang="fa-IR"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غالب ایده ها از طریق ترکیب ایده ها به دست می آیند تا آن حد که عده ای معتقدند ترکیب به عنوان اساس خلاقیت تلقی می گردد.</a:t>
            </a:r>
            <a:br>
              <a:rPr kumimoji="0" lang="fa-IR"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br>
            <a:r>
              <a:rPr kumimoji="0" lang="fa-IR"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برای هدایت ذهن به این مسیر می توانیم از خود سؤالات خلاقانه بپرسیم:</a:t>
            </a:r>
          </a:p>
          <a:p>
            <a:pPr marL="0" marR="0" lvl="0" indent="0" algn="r" defTabSz="914400" rtl="1" eaLnBrk="1" fontAlgn="base" latinLnBrk="0" hangingPunct="1">
              <a:lnSpc>
                <a:spcPct val="100000"/>
              </a:lnSpc>
              <a:spcBef>
                <a:spcPct val="0"/>
              </a:spcBef>
              <a:spcAft>
                <a:spcPct val="0"/>
              </a:spcAft>
              <a:buClrTx/>
              <a:buSzTx/>
              <a:tabLst>
                <a:tab pos="457200" algn="l"/>
              </a:tabLst>
            </a:pPr>
            <a:r>
              <a:rPr kumimoji="0" lang="fa-IR"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چه ایده هایی را می توان ترکیب کرد؟ اگر مخلوط شود چطور ؟ یک آلیاژ چطور ؟ دسته ای از انواع مختلف چطور است؟ چطور است واحدهای سازمان را با هم ادغام کنیم ؟ ترکیب اهداف چطور است؟ در یادگیری نیز موثر است مثلاً ماتریس </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BCG</a:t>
            </a:r>
            <a:r>
              <a:rPr kumimoji="0" lang="fa-IR" b="0" i="0" u="none" strike="noStrike" cap="none" normalizeH="0" dirty="0" smtClean="0">
                <a:ln>
                  <a:noFill/>
                </a:ln>
                <a:solidFill>
                  <a:schemeClr val="tx1"/>
                </a:solidFill>
                <a:effectLst/>
                <a:latin typeface="Tahoma" pitchFamily="34" charset="0"/>
                <a:ea typeface="Times New Roman" pitchFamily="18" charset="0"/>
                <a:cs typeface="B Nazanin" pitchFamily="2" charset="-78"/>
              </a:rPr>
              <a:t> را با </a:t>
            </a:r>
            <a:r>
              <a:rPr kumimoji="0" lang="en-US" b="0" i="0" u="none" strike="noStrike" cap="none" normalizeH="0" dirty="0" smtClean="0">
                <a:ln>
                  <a:noFill/>
                </a:ln>
                <a:solidFill>
                  <a:schemeClr val="tx1"/>
                </a:solidFill>
                <a:effectLst/>
                <a:latin typeface="Tahoma" pitchFamily="34" charset="0"/>
                <a:ea typeface="Times New Roman" pitchFamily="18" charset="0"/>
                <a:cs typeface="B Nazanin" pitchFamily="2" charset="-78"/>
              </a:rPr>
              <a:t>PLC</a:t>
            </a:r>
            <a:r>
              <a:rPr kumimoji="0" lang="fa-IR" b="0" i="0" u="none" strike="noStrike" cap="none" normalizeH="0" dirty="0" smtClean="0">
                <a:ln>
                  <a:noFill/>
                </a:ln>
                <a:solidFill>
                  <a:schemeClr val="tx1"/>
                </a:solidFill>
                <a:effectLst/>
                <a:latin typeface="Tahoma" pitchFamily="34" charset="0"/>
                <a:ea typeface="Times New Roman" pitchFamily="18" charset="0"/>
                <a:cs typeface="B Nazanin" pitchFamily="2" charset="-78"/>
              </a:rPr>
              <a:t> و انواع بازاریابی تلفیق کنید</a:t>
            </a:r>
            <a:r>
              <a:rPr kumimoji="0" lang="fa-IR" sz="1600" b="0" i="0" u="none" strike="noStrike" cap="none" normalizeH="0" dirty="0" smtClean="0">
                <a:ln>
                  <a:noFill/>
                </a:ln>
                <a:solidFill>
                  <a:schemeClr val="tx1"/>
                </a:solidFill>
                <a:effectLst/>
                <a:latin typeface="Tahoma" pitchFamily="34" charset="0"/>
                <a:ea typeface="Times New Roman" pitchFamily="18" charset="0"/>
                <a:cs typeface="B Nazanin" pitchFamily="2" charset="-78"/>
              </a:rPr>
              <a:t>. </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ttp://www.fzs.ir/pictures/technic%20haye%20khalaghiat/tarkib%20kardan.jpg"/>
          <p:cNvPicPr/>
          <p:nvPr/>
        </p:nvPicPr>
        <p:blipFill>
          <a:blip r:embed="rId2" cstate="print"/>
          <a:srcRect/>
          <a:stretch>
            <a:fillRect/>
          </a:stretch>
        </p:blipFill>
        <p:spPr bwMode="auto">
          <a:xfrm>
            <a:off x="2590800" y="4070831"/>
            <a:ext cx="4191000" cy="22701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pPr algn="r" rtl="1"/>
            <a:r>
              <a:rPr lang="fa-IR" dirty="0" smtClean="0">
                <a:cs typeface="B Nazanin" pitchFamily="2" charset="-78"/>
              </a:rPr>
              <a:t>15- به تصویر کشیدن مساله</a:t>
            </a:r>
            <a:endParaRPr lang="en-US"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39937" name="Rectangle 1"/>
          <p:cNvSpPr>
            <a:spLocks noChangeArrowheads="1"/>
          </p:cNvSpPr>
          <p:nvPr/>
        </p:nvSpPr>
        <p:spPr bwMode="auto">
          <a:xfrm>
            <a:off x="2667000" y="718045"/>
            <a:ext cx="6477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57200" algn="l"/>
              </a:tabLst>
            </a:pPr>
            <a:r>
              <a:rPr kumimoji="0" lang="ar-SA"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یکی از راههایی که اطمینان پیدا می کنید که مسأله واقعی را به درستی شناخته اید یا نه، به تصویر کشیدن مسأله است</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b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ar-SA"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از آنجایی که خلاقیت تا حد زیادی یک کارکرد قسمت راست مغز است (در مورد چپ دست ها بر عکس) و این قسمت گرایش بصری بیشتری نسبت به قسمت چپ مغز دارد به نظر می رسد کشیدن تصاویر از مسأله به فرآیند خلاق کمک کرده و باعث خلق ایده های نو شود</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fa-IR"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tab pos="457200" algn="l"/>
              </a:tabLst>
            </a:pPr>
            <a:r>
              <a:rPr lang="fa-IR" dirty="0" smtClean="0">
                <a:latin typeface="Tahoma" pitchFamily="34" charset="0"/>
                <a:cs typeface="Tahoma" pitchFamily="34" charset="0"/>
              </a:rPr>
              <a:t>مدلهای مفهومی در پژوهش ها</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ttp://www.fzs.ir/pictures/technic%20haye%20khalaghiat/be%20tasvir%20keshidan%20masale.jpg"/>
          <p:cNvPicPr/>
          <p:nvPr/>
        </p:nvPicPr>
        <p:blipFill>
          <a:blip r:embed="rId2" cstate="print"/>
          <a:srcRect/>
          <a:stretch>
            <a:fillRect/>
          </a:stretch>
        </p:blipFill>
        <p:spPr bwMode="auto">
          <a:xfrm>
            <a:off x="2209800" y="2971800"/>
            <a:ext cx="4038600" cy="3810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r" rtl="1"/>
            <a:r>
              <a:rPr lang="fa-IR" sz="2800" dirty="0" smtClean="0">
                <a:cs typeface="B Nazanin" pitchFamily="2" charset="-78"/>
              </a:rPr>
              <a:t>16- نام بردن کاربردهای احتمالی</a:t>
            </a:r>
            <a:endParaRPr lang="en-US" sz="2800"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38913" name="Rectangle 1"/>
          <p:cNvSpPr>
            <a:spLocks noChangeArrowheads="1"/>
          </p:cNvSpPr>
          <p:nvPr/>
        </p:nvSpPr>
        <p:spPr bwMode="auto">
          <a:xfrm>
            <a:off x="1524000" y="1152908"/>
            <a:ext cx="7162800"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57200" algn="l"/>
              </a:tabLst>
            </a:pPr>
            <a:r>
              <a:rPr kumimoji="0" lang="ar-SA"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نام بردن استفاده های احتمالی یک موضوع به یافتن راه حل ها برای دسته کاملی از مسایل کمک میکند</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457200" algn="l"/>
              </a:tabLst>
            </a:pPr>
            <a:r>
              <a:rPr kumimoji="0" lang="ar-SA"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البته مسأله اصلی، یافتن کاربردهای جدید برای یک محصول است. تفکر و سعی برای یافتن استفاده تازه درباره موضوع مورد نظر، تصور فرد را برای انعطاف و شکستن قالب های ذهنی و دیدن موضوع از زوایای مختلف تحریک می کند</a:t>
            </a:r>
            <a:r>
              <a:rPr lang="fa-IR" dirty="0" smtClean="0">
                <a:latin typeface="Tahoma" pitchFamily="34" charset="0"/>
                <a:ea typeface="Times New Roman" pitchFamily="18" charset="0"/>
                <a:cs typeface="Tahoma" pitchFamily="34" charset="0"/>
              </a:rPr>
              <a:t>.</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457200" algn="l"/>
              </a:tabLst>
            </a:pPr>
            <a:r>
              <a:rPr kumimoji="0" lang="ar-SA"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برای مثال جوش شیرین فقط برای آشپزی استفاده نمیشود، بلکه یک ماده سردساز، بوگیر، شوینده و سفید کننده دندان است</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ttp://www.fzs.ir/pictures/technic%20haye%20khalaghiat/nam%20bordan%20karbord%20haye%20ehtemali.jpg"/>
          <p:cNvPicPr/>
          <p:nvPr/>
        </p:nvPicPr>
        <p:blipFill>
          <a:blip r:embed="rId2" cstate="print"/>
          <a:srcRect/>
          <a:stretch>
            <a:fillRect/>
          </a:stretch>
        </p:blipFill>
        <p:spPr bwMode="auto">
          <a:xfrm>
            <a:off x="1981200" y="4149202"/>
            <a:ext cx="5181600" cy="2362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790" y="76200"/>
            <a:ext cx="8229600" cy="5105400"/>
          </a:xfrm>
        </p:spPr>
        <p:txBody>
          <a:bodyPr>
            <a:noAutofit/>
          </a:bodyPr>
          <a:lstStyle/>
          <a:p>
            <a:pPr algn="just" rtl="1"/>
            <a:r>
              <a:rPr lang="fa-IR" sz="2000" dirty="0" smtClean="0">
                <a:solidFill>
                  <a:schemeClr val="tx1"/>
                </a:solidFill>
                <a:cs typeface="B Nazanin" pitchFamily="2" charset="-78"/>
              </a:rPr>
              <a:t>شرکت دبلیو.دی- 40 نشان داده است که برای طولانی کردن عمر محصول خود مهارت ویژه ای دارد و از طریق یافتن راههایی برای مصرف جدید توانسته است بر طول عمر این محصول بیفزاید. بسیاری از کاربردهای جدید به وسیله­ی استفاده کنندگان کنونی ارائه می­شود که می­خواهند در مسابقه­های سالانه­ی شرکت مشارکت نمایند. برنده­ی سال گذشته برای مسابقه­ای به نام کاربرد موردنظر خود را بیابید جایزه­ای به صورت پول نقد دریافت کرد و بسیاری از افراد دیدگاه­های جدید را بر اساس این مبارزه­ی تبلیغاتی شرکت همیشه راه دیگری برای مصرف وجود دارد بدست آورده­اند. بسیاری از کسانی که در این مسابقه شرکت می­کنند همان کاربردهای عادی و ساده را ارائه می­کنند. برنده­ی امسال معلمی بود که توانست در کلاس درس با استفاده از این ماده تخته سیاه­های قدیمی را تمیز کند. او در گزارش خود نوشت: جای بسیار شگفتی است که این تخته­ها یک بار دیگر جان گرفتند. نه تنها آنها دوباره قابل استفاده شدند بلکه آلودگی­هایی که برای سال­ها بر آن­ها چسبیده بود به طور کامل از بین رفت. افراد دیگری که در این مسابقه شرکت کرده­اند موارد مصرف بسیار جالبی را شناسایی نمودند. در سال گذشته جایزه­ی اول به یک خانم اهل کالیفرنیا تعلق گرفت. طوطی از شانه­ی وی پرید و بر روی یک کاغذ آغشته به چسب نشست. هنگامی که او خواست پرنده را از روی آن کاغذ بردارد هر دو دستش به آن کاغذ چسبید. او با استفاده از ماده­ی دبلیو دی- 40 توانست دست­ها و پرنده را تمیز کند[34].</a:t>
            </a:r>
            <a:endParaRPr lang="en-US" sz="2000" dirty="0">
              <a:solidFill>
                <a:schemeClr val="tx1"/>
              </a:solidFill>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98306" name="Picture 2" descr="D:\janebi\picture\33333\11529753635850112909.jpg"/>
          <p:cNvPicPr>
            <a:picLocks noChangeAspect="1" noChangeArrowheads="1"/>
          </p:cNvPicPr>
          <p:nvPr/>
        </p:nvPicPr>
        <p:blipFill>
          <a:blip r:embed="rId2" cstate="print"/>
          <a:srcRect/>
          <a:stretch>
            <a:fillRect/>
          </a:stretch>
        </p:blipFill>
        <p:spPr bwMode="auto">
          <a:xfrm>
            <a:off x="1981200" y="4693778"/>
            <a:ext cx="4495800" cy="17907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lgn="r" rtl="1"/>
            <a:r>
              <a:rPr lang="fa-IR" dirty="0" smtClean="0">
                <a:cs typeface="B Nazanin" pitchFamily="2" charset="-78"/>
              </a:rPr>
              <a:t>17- قیاس کردن</a:t>
            </a:r>
            <a:endParaRPr lang="en-US"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37889" name="Rectangle 1"/>
          <p:cNvSpPr>
            <a:spLocks noChangeArrowheads="1"/>
          </p:cNvSpPr>
          <p:nvPr/>
        </p:nvSpPr>
        <p:spPr bwMode="auto">
          <a:xfrm>
            <a:off x="2027076" y="970345"/>
            <a:ext cx="5715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457200" algn="l"/>
              </a:tabLst>
            </a:pP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قیاس کردن مقایسه بین دو چیز است که در اصل غیر مشابه اند ولی با این عمل نشان می دهیم که شباهتی بین آنها وجود دارد.</a:t>
            </a:r>
            <a:b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b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از قیاس کردن به عنوان ابزاری جهت شناسایی و درک مسایل و همچنین خلق ایده ها و راه حل ها ی مختلف استفاده می گردد که این کار باعث چشم ا ندازهای جدید می شود.</a:t>
            </a:r>
            <a:r>
              <a:rPr kumimoji="0" lang="fa-IR" sz="2000" b="0" i="0" u="none" strike="noStrike" cap="none" normalizeH="0" dirty="0" smtClean="0">
                <a:ln>
                  <a:noFill/>
                </a:ln>
                <a:solidFill>
                  <a:schemeClr val="tx1"/>
                </a:solidFill>
                <a:effectLst/>
                <a:latin typeface="Tahoma" pitchFamily="34" charset="0"/>
                <a:ea typeface="Times New Roman" pitchFamily="18" charset="0"/>
                <a:cs typeface="B Nazanin" pitchFamily="2" charset="-78"/>
              </a:rPr>
              <a:t> </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به عنوان مثال یکی از اعضای تیم حل مسأله شرکت سازنده تجهیزات معدن از حرکات ملخ حین تغذیه شکار به عنوان قیاس استفاده کرد و در نتیجه تراکتور بزرگ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roc 302</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طراحی گردید.</a:t>
            </a:r>
          </a:p>
          <a:p>
            <a:pPr marL="0" marR="0" lvl="0" indent="0" algn="justLow" defTabSz="914400" rtl="1" eaLnBrk="1" fontAlgn="base" latinLnBrk="0" hangingPunct="1">
              <a:lnSpc>
                <a:spcPct val="100000"/>
              </a:lnSpc>
              <a:spcBef>
                <a:spcPct val="0"/>
              </a:spcBef>
              <a:spcAft>
                <a:spcPct val="0"/>
              </a:spcAft>
              <a:buClrTx/>
              <a:buSzTx/>
              <a:buFontTx/>
              <a:buChar char="•"/>
              <a:tabLst>
                <a:tab pos="457200" algn="l"/>
              </a:tabLst>
            </a:pPr>
            <a:r>
              <a:rPr lang="fa-IR" sz="2000" dirty="0" smtClean="0">
                <a:latin typeface="Tahoma" pitchFamily="34" charset="0"/>
                <a:cs typeface="B Nazanin" pitchFamily="2" charset="-78"/>
              </a:rPr>
              <a:t>الگوریتم های ابتکاری: مورچگان- دسته پرندگان و ماهیها- شبکه های عصبی مصنوعی- ژنتیک و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ttp://www.fzs.ir/pictures/technic%20haye%20khalaghiat/ghiyas%20kardan.jpg">
            <a:hlinkClick r:id="rId2" tgtFrame="&quot;_blank&quot;"/>
          </p:cNvPr>
          <p:cNvPicPr/>
          <p:nvPr/>
        </p:nvPicPr>
        <p:blipFill>
          <a:blip r:embed="rId3" cstate="print"/>
          <a:srcRect/>
          <a:stretch>
            <a:fillRect/>
          </a:stretch>
        </p:blipFill>
        <p:spPr bwMode="auto">
          <a:xfrm>
            <a:off x="2667000" y="4267200"/>
            <a:ext cx="3810000" cy="236347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717" y="1443374"/>
            <a:ext cx="8229600" cy="4876800"/>
          </a:xfrm>
        </p:spPr>
        <p:txBody>
          <a:bodyPr>
            <a:normAutofit/>
          </a:bodyPr>
          <a:lstStyle/>
          <a:p>
            <a:pPr algn="ctr" rtl="1"/>
            <a:r>
              <a:rPr lang="fa-IR" dirty="0" smtClean="0">
                <a:cs typeface="B Nazanin" pitchFamily="2" charset="-78"/>
              </a:rPr>
              <a:t>«</a:t>
            </a:r>
            <a:r>
              <a:rPr lang="fa-IR" dirty="0" smtClean="0">
                <a:solidFill>
                  <a:schemeClr val="accent1">
                    <a:lumMod val="75000"/>
                  </a:schemeClr>
                </a:solidFill>
                <a:cs typeface="B Nazanin" pitchFamily="2" charset="-78"/>
              </a:rPr>
              <a:t>کاروان اندیشه ی خود را با فکرهای نزدیک، مشابه، متضاد و یا هر فکر مرتبط دیگری به حرکت درآورید و فکرهای بعدی را در امتداد آن شکار کنید</a:t>
            </a:r>
            <a:r>
              <a:rPr lang="fa-IR" dirty="0" smtClean="0">
                <a:cs typeface="B Nazanin" pitchFamily="2" charset="-78"/>
              </a:rPr>
              <a:t>»</a:t>
            </a:r>
            <a:br>
              <a:rPr lang="fa-IR" dirty="0" smtClean="0">
                <a:cs typeface="B Nazanin" pitchFamily="2" charset="-78"/>
              </a:rPr>
            </a:br>
            <a:r>
              <a:rPr lang="fa-IR" dirty="0" smtClean="0">
                <a:cs typeface="B Nazanin" pitchFamily="2" charset="-78"/>
              </a:rPr>
              <a:t/>
            </a:r>
            <a:br>
              <a:rPr lang="fa-IR" dirty="0" smtClean="0">
                <a:cs typeface="B Nazanin" pitchFamily="2" charset="-78"/>
              </a:rPr>
            </a:br>
            <a:r>
              <a:rPr lang="fa-IR" dirty="0" smtClean="0">
                <a:cs typeface="B Nazanin" pitchFamily="2" charset="-78"/>
              </a:rPr>
              <a:t>ارسطو</a:t>
            </a:r>
            <a:endParaRPr lang="en-US" dirty="0">
              <a:cs typeface="B Nazanin" pitchFamily="2" charset="-78"/>
            </a:endParaRPr>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r" rtl="1"/>
            <a:r>
              <a:rPr lang="fa-IR" sz="3600" dirty="0" smtClean="0">
                <a:cs typeface="B Nazanin" pitchFamily="2" charset="-78"/>
              </a:rPr>
              <a:t>18- وضعیت آرمانی</a:t>
            </a:r>
            <a:endParaRPr lang="en-US" sz="3600"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36865" name="Rectangle 1"/>
          <p:cNvSpPr>
            <a:spLocks noChangeArrowheads="1"/>
          </p:cNvSpPr>
          <p:nvPr/>
        </p:nvSpPr>
        <p:spPr bwMode="auto">
          <a:xfrm>
            <a:off x="1623597" y="787783"/>
            <a:ext cx="72390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یک وضعیت آرمانی و ایده آل برای خود و یا سازمان خود خلق و تصور کنید، سپس وضع موجود را با آن مقایسه کنید و دقت کنید چه اختلاف هایی وجود دارد؟ چرا این اختلاف ها وجود دارد؟</a:t>
            </a:r>
            <a:r>
              <a:rPr kumimoji="0" lang="fa-IR" sz="2000" b="0" i="0" u="none" strike="noStrike" cap="none" normalizeH="0" dirty="0" smtClean="0">
                <a:ln>
                  <a:noFill/>
                </a:ln>
                <a:solidFill>
                  <a:schemeClr val="tx1"/>
                </a:solidFill>
                <a:effectLst/>
                <a:latin typeface="Tahoma" pitchFamily="34" charset="0"/>
                <a:ea typeface="Times New Roman" pitchFamily="18" charset="0"/>
                <a:cs typeface="B Nazanin" pitchFamily="2" charset="-78"/>
              </a:rPr>
              <a:t> </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آیا این اختلاف ها قابل از میان برداشتن هستند؟ چه مسائل یا فرصت هایی را این اختلاف ها به همراه می آورند؟ این تکنیک یکی از روش هایی است که مسائل و مشکلات و فرصت هایی که در سازمان یا محیط و یا خود شخص وجود دارد را می تواند نشان دهد.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6" name="Picture 2" descr="D:\38.bmp"/>
          <p:cNvPicPr>
            <a:picLocks noChangeAspect="1" noChangeArrowheads="1"/>
          </p:cNvPicPr>
          <p:nvPr/>
        </p:nvPicPr>
        <p:blipFill>
          <a:blip r:embed="rId2" cstate="print"/>
          <a:srcRect/>
          <a:stretch>
            <a:fillRect/>
          </a:stretch>
        </p:blipFill>
        <p:spPr bwMode="auto">
          <a:xfrm>
            <a:off x="1905000" y="3420019"/>
            <a:ext cx="5638800" cy="2752181"/>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pPr algn="r"/>
            <a:r>
              <a:rPr lang="fa-IR" dirty="0" smtClean="0">
                <a:cs typeface="B Nazanin" pitchFamily="2" charset="-78"/>
              </a:rPr>
              <a:t>19- تکنیک </a:t>
            </a:r>
            <a:r>
              <a:rPr lang="en-US" dirty="0" smtClean="0">
                <a:cs typeface="B Nazanin" pitchFamily="2" charset="-78"/>
              </a:rPr>
              <a:t>CSM</a:t>
            </a:r>
            <a:endParaRPr lang="en-US"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35841" name="Picture 311" descr="http://www.fzs.ir/pictures/technic%20haye%20khalaghiat/technik%20CSM.jpg">
            <a:hlinkClick r:id="rId2"/>
          </p:cNvPr>
          <p:cNvPicPr>
            <a:picLocks noChangeAspect="1" noChangeArrowheads="1"/>
          </p:cNvPicPr>
          <p:nvPr/>
        </p:nvPicPr>
        <p:blipFill>
          <a:blip r:embed="rId3" cstate="print"/>
          <a:srcRect/>
          <a:stretch>
            <a:fillRect/>
          </a:stretch>
        </p:blipFill>
        <p:spPr bwMode="auto">
          <a:xfrm>
            <a:off x="2514600" y="4591050"/>
            <a:ext cx="4724400" cy="2266950"/>
          </a:xfrm>
          <a:prstGeom prst="rect">
            <a:avLst/>
          </a:prstGeom>
          <a:noFill/>
        </p:spPr>
      </p:pic>
      <p:sp>
        <p:nvSpPr>
          <p:cNvPr id="35843" name="Rectangle 3"/>
          <p:cNvSpPr>
            <a:spLocks noChangeArrowheads="1"/>
          </p:cNvSpPr>
          <p:nvPr/>
        </p:nvSpPr>
        <p:spPr bwMode="auto">
          <a:xfrm>
            <a:off x="76200" y="787783"/>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در سال 1925 توسط سی.سی کرافورد، از دانشگاه کالیفرنیای جنوبی، ابداع گردید. نام این تکنیک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برگرفته شده از حروف اول کلمات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Crawford Slip Method</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به معنای (روش تکه کاغذ کرافورد) می باشد. </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نامگذاری آن به این نام به خاطر استفاده از تکه کاغذهای حدودا به اندازه کارتهای یادداشت (7*1سانتی متر) است که شرکت کنندگان درجلسه، ایده های خود را روی آنها می نویسند.</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این تکنیک نوعی طوفان فکری است که مبنای آن را قوانین و خصوصیات طوفان فکری تشکیل می دهد ولی به جای شفاهی بودن، ایده ها به صورت مکتوب ارائه می شود.</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گروه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CSM</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می تواند از هر تعدادی از افراد تشکیل شود اما هر قدر تعداد افراد بیشتر باشد مطلوب تر است، به دلیل اینکه زمان اختصاص یافته برای خلق ایده های موردنظر کوتاه است.</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برای مثال یک گروه 20 نفره حدود 400 ایده را بایستی ظرف مدت 30 تا 40 دقیقه مطرح کنند.</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این تکنیک فراتر از طوفان فکری عمل کرده و در مورد مسائل پیچیده بسیار خوب عمل می کند</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lstStyle/>
          <a:p>
            <a:pPr algn="r"/>
            <a:r>
              <a:rPr lang="fa-IR" dirty="0" smtClean="0">
                <a:cs typeface="B Nazanin" pitchFamily="2" charset="-78"/>
              </a:rPr>
              <a:t>20- تکنیک </a:t>
            </a:r>
            <a:r>
              <a:rPr lang="en-US" dirty="0" smtClean="0">
                <a:cs typeface="B Nazanin" pitchFamily="2" charset="-78"/>
              </a:rPr>
              <a:t>PMI</a:t>
            </a:r>
            <a:endParaRPr lang="en-US"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34817" name="Rectangle 1"/>
          <p:cNvSpPr>
            <a:spLocks noChangeArrowheads="1"/>
          </p:cNvSpPr>
          <p:nvPr/>
        </p:nvSpPr>
        <p:spPr bwMode="auto">
          <a:xfrm>
            <a:off x="1524000" y="935182"/>
            <a:ext cx="739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نام این تکنیک برگرفته از حروف اول کلمات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plus</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(افزون)،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minus</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(کاستن) و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intersting</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(جالب) است و باعث می شود که تفکر شخص از قالب های ذهنی محدود نسبت به موضوع و مسئله فراتر رفته و دید همه جانبه ای نسبت به مسئله پیدا کند. </a:t>
            </a:r>
            <a:b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b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روش بدین صورت است که ابتدا شخص مسئله را در جهت مثبت ارزیابی کرده و هرچه را که در این حالت به ذهنش می رسد، یادداشت می کند، سپس همین کار را در جهت منفی انجام می دهد. در نهایت مواردی را که برای وی جالب است و نمی توان آنها را مثبت و یا منفی ارزیابی کرد، یادداشت می کند. بدین ترتیب، انتخاب آگاهانه مسیر و روند کار آسان تر می شود</a:t>
            </a:r>
            <a:r>
              <a:rPr kumimoji="0" lang="fa-IR"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a:t>
            </a:r>
            <a:endParaRPr kumimoji="0" lang="fa-IR"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6" name="Picture 5" descr="http://www.fzs.ir/pictures/technic%20haye%20khalaghiat/technic%20P.M.I.jpg">
            <a:hlinkClick r:id="rId2" tgtFrame="&quot;_blank&quot;"/>
          </p:cNvPr>
          <p:cNvPicPr/>
          <p:nvPr/>
        </p:nvPicPr>
        <p:blipFill>
          <a:blip r:embed="rId3" cstate="print"/>
          <a:srcRect/>
          <a:stretch>
            <a:fillRect/>
          </a:stretch>
        </p:blipFill>
        <p:spPr bwMode="auto">
          <a:xfrm>
            <a:off x="2438400" y="4024291"/>
            <a:ext cx="4876800" cy="21177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598"/>
            <a:ext cx="8229600" cy="914400"/>
          </a:xfrm>
        </p:spPr>
        <p:txBody>
          <a:bodyPr/>
          <a:lstStyle/>
          <a:p>
            <a:pPr algn="r"/>
            <a:r>
              <a:rPr lang="fa-IR" dirty="0" smtClean="0">
                <a:cs typeface="B Nazanin" pitchFamily="2" charset="-78"/>
              </a:rPr>
              <a:t>21- لیست کردن ویژگی ها</a:t>
            </a:r>
            <a:endParaRPr lang="en-US"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81921" name="Picture 327" descr="http://www.fzs.ir/pictures/technic%20haye%20khalaghiat/barshmardan%20vijegi%20ha%20va%20sefat.jpg"/>
          <p:cNvPicPr>
            <a:picLocks noChangeAspect="1" noChangeArrowheads="1"/>
          </p:cNvPicPr>
          <p:nvPr/>
        </p:nvPicPr>
        <p:blipFill>
          <a:blip r:embed="rId2" cstate="print"/>
          <a:srcRect/>
          <a:stretch>
            <a:fillRect/>
          </a:stretch>
        </p:blipFill>
        <p:spPr bwMode="auto">
          <a:xfrm>
            <a:off x="1981200" y="3886200"/>
            <a:ext cx="4495800" cy="2800350"/>
          </a:xfrm>
          <a:prstGeom prst="rect">
            <a:avLst/>
          </a:prstGeom>
          <a:noFill/>
        </p:spPr>
      </p:pic>
      <p:sp>
        <p:nvSpPr>
          <p:cNvPr id="81923" name="Rectangle 3"/>
          <p:cNvSpPr>
            <a:spLocks noChangeArrowheads="1"/>
          </p:cNvSpPr>
          <p:nvPr/>
        </p:nvSpPr>
        <p:spPr bwMode="auto">
          <a:xfrm>
            <a:off x="1505408" y="902887"/>
            <a:ext cx="6629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کلیه صفات و ویژگی های مسئله یا شیء مورد نظر را لیست کنید</a:t>
            </a:r>
            <a:r>
              <a:rPr lang="fa-IR" sz="2400" dirty="0" smtClean="0">
                <a:latin typeface="Tahoma" pitchFamily="34" charset="0"/>
                <a:ea typeface="Times New Roman" pitchFamily="18" charset="0"/>
                <a:cs typeface="B Nazanin" pitchFamily="2" charset="-78"/>
              </a:rPr>
              <a:t>.</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a:t>
            </a: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نمونه هایی از ویژگی ها عبارتند از: ویژگی های فیزیکی (رنگ، اندازه، و...)، اجتماعی (هنجارها، ارتباطات و..)، روانشناختی (ادراک، انگیزه و ..)، هزینه، کارکرد و ... سپس به طور منظم و مجزا هریک از صفات یا گروهی از آنها را تجزیه و تحلیل کنید و سعی کنید به هر چند روش ممکن آنها را تغییر، ارتقاء و بهبود بخشید. ویژگی های بدست آمده را مرور کنید تا به بهترین راه حل برسید</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r" rtl="1"/>
            <a:r>
              <a:rPr lang="fa-IR" sz="3200" dirty="0" smtClean="0">
                <a:cs typeface="B Nazanin" pitchFamily="2" charset="-78"/>
              </a:rPr>
              <a:t>22- نگاه تازه</a:t>
            </a:r>
            <a:endParaRPr lang="en-US" sz="3200"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84993" name="Rectangle 1"/>
          <p:cNvSpPr>
            <a:spLocks noChangeArrowheads="1"/>
          </p:cNvSpPr>
          <p:nvPr/>
        </p:nvSpPr>
        <p:spPr bwMode="auto">
          <a:xfrm>
            <a:off x="1295400" y="879764"/>
            <a:ext cx="7696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ازبیرون سازمان کسی را بیاورید که چیزی درباره مسئله نمی داند، مانند کسی از زمینه کاری متفاوت یا مشاوری که در زمینه خلاقیت کارشناس است ولی تخصصی در رشته کاری خاص شما ندارد، چنین اشخاصی ممکن است مسئله را از دید تازه ای بنگرند وایده های جدیدی را ارائه دهند</a:t>
            </a:r>
            <a:r>
              <a:rPr kumimoji="0" lang="en-US" sz="28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a:t>
            </a:r>
            <a:endParaRPr kumimoji="0" lang="en-US" sz="28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6" name="Picture 5" descr="http://www.fzs.ir/pictures/technic%20haye%20khalaghiat/negahe%20taze.JPG"/>
          <p:cNvPicPr/>
          <p:nvPr/>
        </p:nvPicPr>
        <p:blipFill>
          <a:blip r:embed="rId2" cstate="print"/>
          <a:srcRect/>
          <a:stretch>
            <a:fillRect/>
          </a:stretch>
        </p:blipFill>
        <p:spPr bwMode="auto">
          <a:xfrm>
            <a:off x="1600200" y="3810000"/>
            <a:ext cx="5486400" cy="282067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fontScale="90000"/>
          </a:bodyPr>
          <a:lstStyle/>
          <a:p>
            <a:pPr lvl="0" algn="r" rtl="1"/>
            <a:r>
              <a:rPr lang="fa-IR" sz="4400" b="0" dirty="0" smtClean="0">
                <a:ln>
                  <a:noFill/>
                </a:ln>
                <a:solidFill>
                  <a:schemeClr val="tx1"/>
                </a:solidFill>
                <a:effectLst/>
                <a:latin typeface="Tahoma" pitchFamily="34" charset="0"/>
                <a:ea typeface="Times New Roman" pitchFamily="18" charset="0"/>
                <a:cs typeface="B Nazanin" pitchFamily="2" charset="-78"/>
              </a:rPr>
              <a:t>23- </a:t>
            </a:r>
            <a:r>
              <a:rPr lang="ar-SA" sz="4400" b="0" dirty="0" smtClean="0">
                <a:ln>
                  <a:noFill/>
                </a:ln>
                <a:solidFill>
                  <a:schemeClr val="tx1"/>
                </a:solidFill>
                <a:effectLst/>
                <a:latin typeface="Tahoma" pitchFamily="34" charset="0"/>
                <a:ea typeface="Times New Roman" pitchFamily="18" charset="0"/>
                <a:cs typeface="B Nazanin" pitchFamily="2" charset="-78"/>
              </a:rPr>
              <a:t>سکوت خلاق </a:t>
            </a:r>
            <a:r>
              <a:rPr lang="en-US" sz="4000" b="0" dirty="0" smtClean="0">
                <a:ln>
                  <a:noFill/>
                </a:ln>
                <a:solidFill>
                  <a:schemeClr val="tx1"/>
                </a:solidFill>
                <a:effectLst/>
                <a:latin typeface="Arial" pitchFamily="34" charset="0"/>
                <a:cs typeface="Arial" pitchFamily="34" charset="0"/>
              </a:rPr>
              <a:t/>
            </a:r>
            <a:br>
              <a:rPr lang="en-US" sz="4000" b="0" dirty="0" smtClean="0">
                <a:ln>
                  <a:noFill/>
                </a:ln>
                <a:solidFill>
                  <a:schemeClr val="tx1"/>
                </a:solidFill>
                <a:effectLst/>
                <a:latin typeface="Arial" pitchFamily="34" charset="0"/>
                <a:cs typeface="Arial" pitchFamily="34" charset="0"/>
              </a:rPr>
            </a:br>
            <a:endParaRPr lang="en-US" dirty="0"/>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82945" name="Picture 371" descr="http://www.fzs.ir/pictures/technic%20haye%20khalaghiat/sokut%20khalagh.jpg"/>
          <p:cNvPicPr>
            <a:picLocks noChangeAspect="1" noChangeArrowheads="1"/>
          </p:cNvPicPr>
          <p:nvPr/>
        </p:nvPicPr>
        <p:blipFill>
          <a:blip r:embed="rId2" cstate="print"/>
          <a:srcRect/>
          <a:stretch>
            <a:fillRect/>
          </a:stretch>
        </p:blipFill>
        <p:spPr bwMode="auto">
          <a:xfrm>
            <a:off x="1981200" y="3962400"/>
            <a:ext cx="5410200" cy="2743200"/>
          </a:xfrm>
          <a:prstGeom prst="rect">
            <a:avLst/>
          </a:prstGeom>
          <a:noFill/>
        </p:spPr>
      </p:pic>
      <p:sp>
        <p:nvSpPr>
          <p:cNvPr id="82947" name="Rectangle 3"/>
          <p:cNvSpPr>
            <a:spLocks noChangeArrowheads="1"/>
          </p:cNvSpPr>
          <p:nvPr/>
        </p:nvSpPr>
        <p:spPr bwMode="auto">
          <a:xfrm>
            <a:off x="114300" y="1577686"/>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چنانچه مسئله ای ذهن شما را مشغول کرده است و مانع از تفکر و به دست آوردن راه حل برای آن می شود به مکان خلوت و ساکتی که به شما آرامش می دهد بروید و مدتی را در سکوت کامل به سر ببرید</a:t>
            </a:r>
            <a:r>
              <a:rPr lang="fa-IR" sz="2000" dirty="0" smtClean="0">
                <a:latin typeface="Tahoma" pitchFamily="34" charset="0"/>
                <a:ea typeface="Times New Roman" pitchFamily="18" charset="0"/>
                <a:cs typeface="B Nazanin" pitchFamily="2" charset="-78"/>
              </a:rPr>
              <a:t>. </a:t>
            </a:r>
            <a:r>
              <a:rPr kumimoji="0" lang="ar-SA"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مسئله وجزئیات آن را از ذهن خود خارج کرده و به موضوعات آرام بخش مثل خداوند تعمق کنید، زمانی که آرام شدید آنگاه خواهید دید که بینش های درونی اساسی که در ضمیر نیمه آگاهتان وجود دارد فعال شده و به ایده های جالبی خواهید رسید</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ransition spd="slow">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r" rtl="1"/>
            <a:r>
              <a:rPr lang="fa-IR" sz="5400" dirty="0" smtClean="0">
                <a:ln>
                  <a:noFill/>
                </a:ln>
                <a:solidFill>
                  <a:schemeClr val="tx1"/>
                </a:solidFill>
                <a:effectLst/>
                <a:cs typeface="B Nazanin" pitchFamily="2" charset="-78"/>
              </a:rPr>
              <a:t>ســــــــــــــكوت</a:t>
            </a:r>
            <a:endParaRPr lang="en-US" sz="5400" dirty="0"/>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Content Placeholder 2"/>
          <p:cNvSpPr txBox="1">
            <a:spLocks/>
          </p:cNvSpPr>
          <p:nvPr/>
        </p:nvSpPr>
        <p:spPr>
          <a:xfrm>
            <a:off x="803717" y="1371600"/>
            <a:ext cx="8229600" cy="5242560"/>
          </a:xfrm>
          <a:prstGeom prst="rect">
            <a:avLst/>
          </a:prstGeom>
        </p:spPr>
        <p:txBody>
          <a:bodyPr>
            <a:normAutofit fontScale="70000" lnSpcReduction="20000"/>
          </a:bodyPr>
          <a:lstStyle/>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a-IR" sz="2800" b="0" i="0" u="none" strike="noStrike" kern="1200" cap="none" spc="0" normalizeH="0" baseline="0" noProof="0" dirty="0" smtClean="0">
                <a:ln>
                  <a:noFill/>
                </a:ln>
                <a:solidFill>
                  <a:schemeClr val="tx1"/>
                </a:solidFill>
                <a:effectLst/>
                <a:uLnTx/>
                <a:uFillTx/>
                <a:cs typeface="B Nazanin" pitchFamily="2" charset="-78"/>
              </a:rPr>
              <a:t/>
            </a:r>
            <a:br>
              <a:rPr kumimoji="0" lang="fa-IR" sz="2800" b="0" i="0" u="none" strike="noStrike" kern="1200" cap="none" spc="0" normalizeH="0" baseline="0" noProof="0" dirty="0" smtClean="0">
                <a:ln>
                  <a:noFill/>
                </a:ln>
                <a:solidFill>
                  <a:schemeClr val="tx1"/>
                </a:solidFill>
                <a:effectLst/>
                <a:uLnTx/>
                <a:uFillTx/>
                <a:cs typeface="B Nazanin" pitchFamily="2" charset="-78"/>
              </a:rPr>
            </a:br>
            <a:r>
              <a:rPr kumimoji="0" lang="fa-IR" sz="2800" b="0" i="0" u="none" strike="noStrike" kern="1200" cap="none" spc="0" normalizeH="0" baseline="0" noProof="0" dirty="0" smtClean="0">
                <a:ln>
                  <a:noFill/>
                </a:ln>
                <a:solidFill>
                  <a:schemeClr val="tx1"/>
                </a:solidFill>
                <a:effectLst/>
                <a:uLnTx/>
                <a:uFillTx/>
                <a:cs typeface="B Nazanin" pitchFamily="2" charset="-78"/>
              </a:rPr>
              <a:t/>
            </a:r>
            <a:br>
              <a:rPr kumimoji="0" lang="fa-IR" sz="2800" b="0" i="0" u="none" strike="noStrike" kern="1200" cap="none" spc="0" normalizeH="0" baseline="0" noProof="0" dirty="0" smtClean="0">
                <a:ln>
                  <a:noFill/>
                </a:ln>
                <a:solidFill>
                  <a:schemeClr val="tx1"/>
                </a:solidFill>
                <a:effectLst/>
                <a:uLnTx/>
                <a:uFillTx/>
                <a:cs typeface="B Nazanin" pitchFamily="2" charset="-78"/>
              </a:rPr>
            </a:br>
            <a:r>
              <a:rPr kumimoji="0" lang="fa-IR" sz="2800" b="1" i="0" u="none" strike="noStrike" kern="1200" cap="none" spc="0" normalizeH="0" baseline="0" noProof="0" dirty="0" smtClean="0">
                <a:ln>
                  <a:noFill/>
                </a:ln>
                <a:solidFill>
                  <a:schemeClr val="tx1"/>
                </a:solidFill>
                <a:effectLst/>
                <a:uLnTx/>
                <a:uFillTx/>
                <a:cs typeface="B Nazanin" pitchFamily="2" charset="-78"/>
              </a:rPr>
              <a:t>سکوت، يعني گفتن در نگفتن، يعني مقابله با شهوت رام نشدني حرف، يعني تمرين برگشتن به دوران جنيني و شنيدن انحصاري لالائي قلبِ مادر در تنهائي محض، هر سکوتي، سرشار از ناگفته ها نيست، بعضي وقت ها، سرشار از خجالتِ گفته هااست. </a:t>
            </a: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a-IR" sz="2800" b="1" i="0" u="none" strike="noStrike" kern="1200" cap="none" spc="0" normalizeH="0" baseline="0" noProof="0" dirty="0" smtClean="0">
                <a:ln>
                  <a:noFill/>
                </a:ln>
                <a:solidFill>
                  <a:schemeClr val="tx1"/>
                </a:solidFill>
                <a:effectLst/>
                <a:uLnTx/>
                <a:uFillTx/>
                <a:cs typeface="B Nazanin" pitchFamily="2" charset="-78"/>
              </a:rPr>
              <a:t>موسيقي، يعني سکوت بعلاوه سکوت هاي شکسته شده ي موزون.</a:t>
            </a:r>
            <a:r>
              <a:rPr kumimoji="0" lang="fa-IR" sz="2800" b="1" i="0" u="none" strike="noStrike" kern="1200" cap="none" spc="0" normalizeH="0" noProof="0" dirty="0" smtClean="0">
                <a:ln>
                  <a:noFill/>
                </a:ln>
                <a:solidFill>
                  <a:schemeClr val="tx1"/>
                </a:solidFill>
                <a:effectLst/>
                <a:uLnTx/>
                <a:uFillTx/>
                <a:cs typeface="B Nazanin" pitchFamily="2" charset="-78"/>
              </a:rPr>
              <a:t> </a:t>
            </a: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a-IR" sz="2800" b="1" i="0" u="none" strike="noStrike" kern="1200" cap="none" spc="0" normalizeH="0" baseline="0" noProof="0" dirty="0" smtClean="0">
                <a:ln>
                  <a:noFill/>
                </a:ln>
                <a:solidFill>
                  <a:schemeClr val="tx1"/>
                </a:solidFill>
                <a:effectLst/>
                <a:uLnTx/>
                <a:uFillTx/>
                <a:cs typeface="B Nazanin" pitchFamily="2" charset="-78"/>
              </a:rPr>
              <a:t>سکوتِ آرام کتابخانه، يعني رعد و غرش نهفته ي تمامِ حرف هاي فشرده ي عالم، </a:t>
            </a: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a-IR" sz="2800" b="1" i="0" u="none" strike="noStrike" kern="1200" cap="none" spc="0" normalizeH="0" baseline="0" noProof="0" dirty="0" smtClean="0">
                <a:ln>
                  <a:noFill/>
                </a:ln>
                <a:solidFill>
                  <a:schemeClr val="tx1"/>
                </a:solidFill>
                <a:effectLst/>
                <a:uLnTx/>
                <a:uFillTx/>
                <a:cs typeface="B Nazanin" pitchFamily="2" charset="-78"/>
              </a:rPr>
              <a:t>سکوتِ محکوم بي گناه، يعني بغض، آه، گريه درون. </a:t>
            </a: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a-IR" sz="2800" b="1" i="0" u="none" strike="noStrike" kern="1200" cap="none" spc="0" normalizeH="0" baseline="0" noProof="0" dirty="0" smtClean="0">
                <a:ln>
                  <a:noFill/>
                </a:ln>
                <a:solidFill>
                  <a:schemeClr val="tx1"/>
                </a:solidFill>
                <a:effectLst/>
                <a:uLnTx/>
                <a:uFillTx/>
                <a:cs typeface="B Nazanin" pitchFamily="2" charset="-78"/>
              </a:rPr>
              <a:t>سکوتِ مظلوم، يعني نفريني مطلق و ابدي. </a:t>
            </a: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a-IR" sz="2800" b="1" i="0" u="none" strike="noStrike" kern="1200" cap="none" spc="0" normalizeH="0" baseline="0" noProof="0" dirty="0" smtClean="0">
                <a:ln>
                  <a:noFill/>
                </a:ln>
                <a:solidFill>
                  <a:schemeClr val="tx1"/>
                </a:solidFill>
                <a:effectLst/>
                <a:uLnTx/>
                <a:uFillTx/>
                <a:cs typeface="B Nazanin" pitchFamily="2" charset="-78"/>
              </a:rPr>
              <a:t>سکوتِ عاشق در جفاي معشوق، يعني پاس حرمتِ عشق. </a:t>
            </a: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a-IR" sz="2800" b="1" i="0" u="none" strike="noStrike" kern="1200" cap="none" spc="0" normalizeH="0" baseline="0" noProof="0" dirty="0" smtClean="0">
                <a:ln>
                  <a:noFill/>
                </a:ln>
                <a:solidFill>
                  <a:schemeClr val="tx1"/>
                </a:solidFill>
                <a:effectLst/>
                <a:uLnTx/>
                <a:uFillTx/>
                <a:cs typeface="B Nazanin" pitchFamily="2" charset="-78"/>
              </a:rPr>
              <a:t>سکوت، در خود گريه دارد ولي گريه، با خود سکوتي ندارد.</a:t>
            </a:r>
            <a:r>
              <a:rPr kumimoji="0" lang="fa-IR" sz="2800" b="1" i="0" u="none" strike="noStrike" kern="1200" cap="none" spc="0" normalizeH="0" noProof="0" dirty="0" smtClean="0">
                <a:ln>
                  <a:noFill/>
                </a:ln>
                <a:solidFill>
                  <a:schemeClr val="tx1"/>
                </a:solidFill>
                <a:effectLst/>
                <a:uLnTx/>
                <a:uFillTx/>
                <a:cs typeface="B Nazanin" pitchFamily="2" charset="-78"/>
              </a:rPr>
              <a:t> </a:t>
            </a: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a-IR" sz="2800" b="1" i="0" u="none" strike="noStrike" kern="1200" cap="none" spc="0" normalizeH="0" baseline="0" noProof="0" dirty="0" smtClean="0">
                <a:ln>
                  <a:noFill/>
                </a:ln>
                <a:solidFill>
                  <a:schemeClr val="tx1"/>
                </a:solidFill>
                <a:effectLst/>
                <a:uLnTx/>
                <a:uFillTx/>
                <a:cs typeface="B Nazanin" pitchFamily="2" charset="-78"/>
              </a:rPr>
              <a:t>بعضي با سکوت آنقدر دشمنند که حتي در خواب هم آن را با پريشان گوئي مي شکنند. </a:t>
            </a: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a-IR" sz="2800" b="1" i="0" u="none" strike="noStrike" kern="1200" cap="none" spc="0" normalizeH="0" baseline="0" noProof="0" dirty="0" smtClean="0">
                <a:ln>
                  <a:noFill/>
                </a:ln>
                <a:solidFill>
                  <a:schemeClr val="tx1"/>
                </a:solidFill>
                <a:effectLst/>
                <a:uLnTx/>
                <a:uFillTx/>
                <a:cs typeface="B Nazanin" pitchFamily="2" charset="-78"/>
              </a:rPr>
              <a:t>سکوتِ وداعِ واپسين ديدار دو دلدار، هميشه مرطوب است.</a:t>
            </a:r>
            <a:endParaRPr kumimoji="0" lang="fa-IR" sz="2800" b="0" i="0" u="none" strike="noStrike" kern="1200" cap="none" spc="0" normalizeH="0" baseline="0" noProof="0" dirty="0" smtClean="0">
              <a:ln>
                <a:noFill/>
              </a:ln>
              <a:solidFill>
                <a:schemeClr val="tx1"/>
              </a:solidFill>
              <a:effectLst/>
              <a:uLnTx/>
              <a:uFillTx/>
              <a:cs typeface="B Nazanin" pitchFamily="2" charset="-78"/>
            </a:endParaRP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a-IR" sz="2800" b="0" i="0" u="none" strike="noStrike" kern="1200" cap="none" spc="0" normalizeH="0" baseline="0" noProof="0" dirty="0" smtClean="0">
                <a:ln>
                  <a:noFill/>
                </a:ln>
                <a:solidFill>
                  <a:schemeClr val="tx1"/>
                </a:solidFill>
                <a:effectLst/>
                <a:uLnTx/>
                <a:uFillTx/>
                <a:cs typeface="B Nazanin" pitchFamily="2" charset="-78"/>
              </a:rPr>
              <a:t/>
            </a:r>
            <a:br>
              <a:rPr kumimoji="0" lang="fa-IR" sz="2800" b="0" i="0" u="none" strike="noStrike" kern="1200" cap="none" spc="0" normalizeH="0" baseline="0" noProof="0" dirty="0" smtClean="0">
                <a:ln>
                  <a:noFill/>
                </a:ln>
                <a:solidFill>
                  <a:schemeClr val="tx1"/>
                </a:solidFill>
                <a:effectLst/>
                <a:uLnTx/>
                <a:uFillTx/>
                <a:cs typeface="B Nazanin" pitchFamily="2" charset="-78"/>
              </a:rPr>
            </a:br>
            <a:endParaRPr kumimoji="0" lang="en-US" sz="2800" b="0" i="0" u="none" strike="noStrike" kern="1200" cap="none" spc="0" normalizeH="0" baseline="0" noProof="0" dirty="0">
              <a:ln>
                <a:noFill/>
              </a:ln>
              <a:solidFill>
                <a:schemeClr val="tx1"/>
              </a:solidFill>
              <a:effectLst/>
              <a:uLnTx/>
              <a:uFillTx/>
              <a:cs typeface="B Nazanin" pitchFamily="2" charset="-78"/>
            </a:endParaRPr>
          </a:p>
        </p:txBody>
      </p:sp>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pPr algn="r" rtl="1"/>
            <a:r>
              <a:rPr lang="fa-IR" sz="3200" dirty="0" smtClean="0">
                <a:cs typeface="B Nazanin" pitchFamily="2" charset="-78"/>
              </a:rPr>
              <a:t>25- شکوفه نیلوفر آبی</a:t>
            </a:r>
            <a:endParaRPr lang="en-US" sz="3200"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86017" name="Rectangle 1"/>
          <p:cNvSpPr>
            <a:spLocks noChangeArrowheads="1"/>
          </p:cNvSpPr>
          <p:nvPr/>
        </p:nvSpPr>
        <p:spPr bwMode="auto">
          <a:xfrm>
            <a:off x="1447800" y="1347598"/>
            <a:ext cx="76962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ماتسومورا یاسوآ رئیس بخش تحقیقات مدیریت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Clover</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در چیباتسی ژاپن تکنیک شکوفه نیلوفر آبی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MY</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را معرفی کرد. وی از ایده یک شکوفه نیلوفر آبی که در آن گلبرگ ها به دور یک هسته مرکزی خوشه می زنند و از آن نقطه گسترش می یابند الهام گرفت و اصول مکانیک مشابه با اصول برنامه صفحه گسترده لوتوس را به آن اضافه کرد.</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MY</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را هم به صورت فردی و هم به صورت گروهی می توان انجام داد.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آموزش تکنیک های خلاقیت (شکوفه نیلوفر آبی)">
            <a:hlinkClick r:id="rId2" tgtFrame="&quot;_blank&quot;"/>
          </p:cNvPr>
          <p:cNvPicPr/>
          <p:nvPr/>
        </p:nvPicPr>
        <p:blipFill>
          <a:blip r:embed="rId3" cstate="print"/>
          <a:srcRect/>
          <a:stretch>
            <a:fillRect/>
          </a:stretch>
        </p:blipFill>
        <p:spPr bwMode="auto">
          <a:xfrm>
            <a:off x="2223655" y="4121785"/>
            <a:ext cx="5562600" cy="273621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pPr algn="r" rtl="1"/>
            <a:r>
              <a:rPr lang="fa-IR" dirty="0" smtClean="0">
                <a:cs typeface="B Nazanin" pitchFamily="2" charset="-78"/>
              </a:rPr>
              <a:t>فرآیند تکنیک شکوفه نیلوفر آبی</a:t>
            </a:r>
            <a:endParaRPr lang="en-US"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5" name="Picture 4" descr="آموزش تکنیک های خلاقیت (شکوفه نیلوفر آبی)">
            <a:hlinkClick r:id="rId2" tgtFrame="&quot;_blank&quot;"/>
          </p:cNvPr>
          <p:cNvPicPr/>
          <p:nvPr/>
        </p:nvPicPr>
        <p:blipFill>
          <a:blip r:embed="rId3" cstate="print"/>
          <a:srcRect/>
          <a:stretch>
            <a:fillRect/>
          </a:stretch>
        </p:blipFill>
        <p:spPr bwMode="auto">
          <a:xfrm>
            <a:off x="2272145" y="3962400"/>
            <a:ext cx="5486400" cy="2660015"/>
          </a:xfrm>
          <a:prstGeom prst="rect">
            <a:avLst/>
          </a:prstGeom>
          <a:noFill/>
          <a:ln w="9525">
            <a:noFill/>
            <a:miter lim="800000"/>
            <a:headEnd/>
            <a:tailEnd/>
          </a:ln>
        </p:spPr>
      </p:pic>
      <p:sp>
        <p:nvSpPr>
          <p:cNvPr id="89089" name="Rectangle 1"/>
          <p:cNvSpPr>
            <a:spLocks noChangeArrowheads="1"/>
          </p:cNvSpPr>
          <p:nvPr/>
        </p:nvSpPr>
        <p:spPr bwMode="auto">
          <a:xfrm>
            <a:off x="1205345" y="1180617"/>
            <a:ext cx="7620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1- مسئله یا موضوع را در مربع مرکز نمودار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MY</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اصلی بنویسید. 2- از شرکت کنندگان بخواهید به ایده ها و راه حل های مرتبط فکر کنند، سپس ایده های خلق شده را داخل دایره های اطراف مسئله نمودار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MY</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اصلی و همچنین در مرکز نمودارهای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MY</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جانبی ثبت کنید. 3- مجدداً از شرکت کنندگان و اعضاء بخواهید در مورد نمودارهای </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MY</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جانبی نیز مانند مرحله قبل فکر کرده و ایده های مطرح شده را در دایره های اطراف ثبت کنند. این فرایند تا زمانی ادامه می یابد که به راه حل های کافی برسید. تکرار بیشتر باعث تضمین بیشتر می شود.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82" y="274638"/>
            <a:ext cx="7370618" cy="2697162"/>
          </a:xfrm>
        </p:spPr>
        <p:txBody>
          <a:bodyPr>
            <a:noAutofit/>
          </a:bodyPr>
          <a:lstStyle/>
          <a:p>
            <a:pPr algn="just" rtl="1"/>
            <a:r>
              <a:rPr lang="fa-IR" sz="2000" dirty="0" smtClean="0">
                <a:ln>
                  <a:noFill/>
                </a:ln>
                <a:solidFill>
                  <a:schemeClr val="tx1"/>
                </a:solidFill>
                <a:effectLst/>
                <a:latin typeface="Tahoma" pitchFamily="34" charset="0"/>
                <a:ea typeface="Times New Roman" pitchFamily="18" charset="0"/>
                <a:cs typeface="B Nazanin" pitchFamily="2" charset="-78"/>
              </a:rPr>
              <a:t>برای مثال</a:t>
            </a:r>
            <a:r>
              <a:rPr lang="fa-IR" sz="2000" dirty="0" smtClean="0">
                <a:ln>
                  <a:noFill/>
                </a:ln>
                <a:solidFill>
                  <a:schemeClr val="tx1"/>
                </a:solidFill>
                <a:effectLst/>
                <a:latin typeface="Calibri"/>
                <a:ea typeface="Times New Roman" pitchFamily="18" charset="0"/>
                <a:cs typeface="Tahoma" pitchFamily="34" charset="0"/>
              </a:rPr>
              <a:t>–</a:t>
            </a:r>
            <a:r>
              <a:rPr lang="fa-IR" sz="2000" dirty="0" smtClean="0">
                <a:ln>
                  <a:noFill/>
                </a:ln>
                <a:solidFill>
                  <a:schemeClr val="tx1"/>
                </a:solidFill>
                <a:effectLst/>
                <a:latin typeface="Tahoma" pitchFamily="34" charset="0"/>
                <a:ea typeface="Times New Roman" pitchFamily="18" charset="0"/>
                <a:cs typeface="B Nazanin" pitchFamily="2" charset="-78"/>
              </a:rPr>
              <a:t> فرض کنید موضوع «ایجاد بستر سازمانی مناسب برای خلاقیت» است. بنابراین، این موضوع داخل مربع وسط نمودار اصلی ثبت می شود. هم چنین فرض کنید ایده های مطرح شده نیز عبارت باشند از: ایجاد کمیته های خلاق(</a:t>
            </a:r>
            <a:r>
              <a:rPr lang="en-US" sz="2000" dirty="0" smtClean="0">
                <a:ln>
                  <a:noFill/>
                </a:ln>
                <a:solidFill>
                  <a:schemeClr val="tx1"/>
                </a:solidFill>
                <a:effectLst/>
                <a:latin typeface="Tahoma" pitchFamily="34" charset="0"/>
                <a:ea typeface="Times New Roman" pitchFamily="18" charset="0"/>
                <a:cs typeface="Tahoma" pitchFamily="34" charset="0"/>
              </a:rPr>
              <a:t>A</a:t>
            </a:r>
            <a:r>
              <a:rPr lang="fa-IR" sz="2000" dirty="0" smtClean="0">
                <a:ln>
                  <a:noFill/>
                </a:ln>
                <a:solidFill>
                  <a:schemeClr val="tx1"/>
                </a:solidFill>
                <a:effectLst/>
                <a:latin typeface="Tahoma" pitchFamily="34" charset="0"/>
                <a:ea typeface="Times New Roman" pitchFamily="18" charset="0"/>
                <a:cs typeface="B Nazanin" pitchFamily="2" charset="-78"/>
              </a:rPr>
              <a:t>)، استفاده از تکنیکهای خلاقیت(</a:t>
            </a:r>
            <a:r>
              <a:rPr lang="en-US" sz="2000" dirty="0" smtClean="0">
                <a:ln>
                  <a:noFill/>
                </a:ln>
                <a:solidFill>
                  <a:schemeClr val="tx1"/>
                </a:solidFill>
                <a:effectLst/>
                <a:latin typeface="Tahoma" pitchFamily="34" charset="0"/>
                <a:ea typeface="Times New Roman" pitchFamily="18" charset="0"/>
                <a:cs typeface="Tahoma" pitchFamily="34" charset="0"/>
              </a:rPr>
              <a:t>B</a:t>
            </a:r>
            <a:r>
              <a:rPr lang="fa-IR" sz="2000" dirty="0" smtClean="0">
                <a:ln>
                  <a:noFill/>
                </a:ln>
                <a:solidFill>
                  <a:schemeClr val="tx1"/>
                </a:solidFill>
                <a:effectLst/>
                <a:latin typeface="Tahoma" pitchFamily="34" charset="0"/>
                <a:ea typeface="Times New Roman" pitchFamily="18" charset="0"/>
                <a:cs typeface="B Nazanin" pitchFamily="2" charset="-78"/>
              </a:rPr>
              <a:t>)، برگزاری جلسات تفکر خلاق(</a:t>
            </a:r>
            <a:r>
              <a:rPr lang="en-US" sz="2000" dirty="0" smtClean="0">
                <a:ln>
                  <a:noFill/>
                </a:ln>
                <a:solidFill>
                  <a:schemeClr val="tx1"/>
                </a:solidFill>
                <a:effectLst/>
                <a:latin typeface="Tahoma" pitchFamily="34" charset="0"/>
                <a:ea typeface="Times New Roman" pitchFamily="18" charset="0"/>
                <a:cs typeface="Tahoma" pitchFamily="34" charset="0"/>
              </a:rPr>
              <a:t>C</a:t>
            </a:r>
            <a:r>
              <a:rPr lang="fa-IR" sz="2000" dirty="0" smtClean="0">
                <a:ln>
                  <a:noFill/>
                </a:ln>
                <a:solidFill>
                  <a:schemeClr val="tx1"/>
                </a:solidFill>
                <a:effectLst/>
                <a:latin typeface="Tahoma" pitchFamily="34" charset="0"/>
                <a:ea typeface="Times New Roman" pitchFamily="18" charset="0"/>
                <a:cs typeface="B Nazanin" pitchFamily="2" charset="-78"/>
              </a:rPr>
              <a:t>)، پرهیز از تظاهر به کار(</a:t>
            </a:r>
            <a:r>
              <a:rPr lang="en-US" sz="2000" dirty="0" smtClean="0">
                <a:ln>
                  <a:noFill/>
                </a:ln>
                <a:solidFill>
                  <a:schemeClr val="tx1"/>
                </a:solidFill>
                <a:effectLst/>
                <a:latin typeface="Tahoma" pitchFamily="34" charset="0"/>
                <a:ea typeface="Times New Roman" pitchFamily="18" charset="0"/>
                <a:cs typeface="Tahoma" pitchFamily="34" charset="0"/>
              </a:rPr>
              <a:t>D</a:t>
            </a:r>
            <a:r>
              <a:rPr lang="fa-IR" sz="2000" dirty="0" smtClean="0">
                <a:ln>
                  <a:noFill/>
                </a:ln>
                <a:solidFill>
                  <a:schemeClr val="tx1"/>
                </a:solidFill>
                <a:effectLst/>
                <a:latin typeface="Tahoma" pitchFamily="34" charset="0"/>
                <a:ea typeface="Times New Roman" pitchFamily="18" charset="0"/>
                <a:cs typeface="B Nazanin" pitchFamily="2" charset="-78"/>
              </a:rPr>
              <a:t>)، ایجاد روحیه مثبت گرایی(</a:t>
            </a:r>
            <a:r>
              <a:rPr lang="en-US" sz="2000" dirty="0" smtClean="0">
                <a:ln>
                  <a:noFill/>
                </a:ln>
                <a:solidFill>
                  <a:schemeClr val="tx1"/>
                </a:solidFill>
                <a:effectLst/>
                <a:latin typeface="Tahoma" pitchFamily="34" charset="0"/>
                <a:ea typeface="Times New Roman" pitchFamily="18" charset="0"/>
                <a:cs typeface="Tahoma" pitchFamily="34" charset="0"/>
              </a:rPr>
              <a:t>E</a:t>
            </a:r>
            <a:r>
              <a:rPr lang="fa-IR" sz="2000" dirty="0" smtClean="0">
                <a:ln>
                  <a:noFill/>
                </a:ln>
                <a:solidFill>
                  <a:schemeClr val="tx1"/>
                </a:solidFill>
                <a:effectLst/>
                <a:latin typeface="Tahoma" pitchFamily="34" charset="0"/>
                <a:ea typeface="Times New Roman" pitchFamily="18" charset="0"/>
                <a:cs typeface="B Nazanin" pitchFamily="2" charset="-78"/>
              </a:rPr>
              <a:t>)، ایجاد محیط تحریک کننده(</a:t>
            </a:r>
            <a:r>
              <a:rPr lang="en-US" sz="2000" dirty="0" smtClean="0">
                <a:ln>
                  <a:noFill/>
                </a:ln>
                <a:solidFill>
                  <a:schemeClr val="tx1"/>
                </a:solidFill>
                <a:effectLst/>
                <a:latin typeface="Tahoma" pitchFamily="34" charset="0"/>
                <a:ea typeface="Times New Roman" pitchFamily="18" charset="0"/>
                <a:cs typeface="Tahoma" pitchFamily="34" charset="0"/>
              </a:rPr>
              <a:t>F</a:t>
            </a:r>
            <a:r>
              <a:rPr lang="fa-IR" sz="2000" dirty="0" smtClean="0">
                <a:ln>
                  <a:noFill/>
                </a:ln>
                <a:solidFill>
                  <a:schemeClr val="tx1"/>
                </a:solidFill>
                <a:effectLst/>
                <a:latin typeface="Tahoma" pitchFamily="34" charset="0"/>
                <a:ea typeface="Times New Roman" pitchFamily="18" charset="0"/>
                <a:cs typeface="B Nazanin" pitchFamily="2" charset="-78"/>
              </a:rPr>
              <a:t>)، رقابت ایده(</a:t>
            </a:r>
            <a:r>
              <a:rPr lang="en-US" sz="2000" dirty="0" smtClean="0">
                <a:ln>
                  <a:noFill/>
                </a:ln>
                <a:solidFill>
                  <a:schemeClr val="tx1"/>
                </a:solidFill>
                <a:effectLst/>
                <a:latin typeface="Tahoma" pitchFamily="34" charset="0"/>
                <a:ea typeface="Times New Roman" pitchFamily="18" charset="0"/>
                <a:cs typeface="Tahoma" pitchFamily="34" charset="0"/>
              </a:rPr>
              <a:t>G</a:t>
            </a:r>
            <a:r>
              <a:rPr lang="fa-IR" sz="2000" dirty="0" smtClean="0">
                <a:ln>
                  <a:noFill/>
                </a:ln>
                <a:solidFill>
                  <a:schemeClr val="tx1"/>
                </a:solidFill>
                <a:effectLst/>
                <a:latin typeface="Tahoma" pitchFamily="34" charset="0"/>
                <a:ea typeface="Times New Roman" pitchFamily="18" charset="0"/>
                <a:cs typeface="B Nazanin" pitchFamily="2" charset="-78"/>
              </a:rPr>
              <a:t>)، کار مفرح(</a:t>
            </a:r>
            <a:r>
              <a:rPr lang="en-US" sz="2000" dirty="0" smtClean="0">
                <a:ln>
                  <a:noFill/>
                </a:ln>
                <a:solidFill>
                  <a:schemeClr val="tx1"/>
                </a:solidFill>
                <a:effectLst/>
                <a:latin typeface="Tahoma" pitchFamily="34" charset="0"/>
                <a:ea typeface="Times New Roman" pitchFamily="18" charset="0"/>
                <a:cs typeface="Tahoma" pitchFamily="34" charset="0"/>
              </a:rPr>
              <a:t>H</a:t>
            </a:r>
            <a:r>
              <a:rPr lang="fa-IR" sz="2000" dirty="0" smtClean="0">
                <a:ln>
                  <a:noFill/>
                </a:ln>
                <a:solidFill>
                  <a:schemeClr val="tx1"/>
                </a:solidFill>
                <a:effectLst/>
                <a:latin typeface="Tahoma" pitchFamily="34" charset="0"/>
                <a:ea typeface="Times New Roman" pitchFamily="18" charset="0"/>
                <a:cs typeface="B Nazanin" pitchFamily="2" charset="-78"/>
              </a:rPr>
              <a:t>)، در این صورت مقوله هایی که در دایره های اطراف موضوع اصلی و مربع وسط </a:t>
            </a:r>
            <a:r>
              <a:rPr lang="en-US" sz="2000" dirty="0" smtClean="0">
                <a:ln>
                  <a:noFill/>
                </a:ln>
                <a:solidFill>
                  <a:schemeClr val="tx1"/>
                </a:solidFill>
                <a:effectLst/>
                <a:latin typeface="Tahoma" pitchFamily="34" charset="0"/>
                <a:ea typeface="Times New Roman" pitchFamily="18" charset="0"/>
                <a:cs typeface="Tahoma" pitchFamily="34" charset="0"/>
              </a:rPr>
              <a:t>MY</a:t>
            </a:r>
            <a:r>
              <a:rPr lang="fa-IR" sz="2000" dirty="0" smtClean="0">
                <a:ln>
                  <a:noFill/>
                </a:ln>
                <a:solidFill>
                  <a:schemeClr val="tx1"/>
                </a:solidFill>
                <a:effectLst/>
                <a:latin typeface="Tahoma" pitchFamily="34" charset="0"/>
                <a:ea typeface="Times New Roman" pitchFamily="18" charset="0"/>
                <a:cs typeface="B Nazanin" pitchFamily="2" charset="-78"/>
              </a:rPr>
              <a:t> های جانبی ثبت می شوند از </a:t>
            </a:r>
            <a:r>
              <a:rPr lang="en-US" sz="2000" dirty="0" smtClean="0">
                <a:ln>
                  <a:noFill/>
                </a:ln>
                <a:solidFill>
                  <a:schemeClr val="tx1"/>
                </a:solidFill>
                <a:effectLst/>
                <a:latin typeface="Tahoma" pitchFamily="34" charset="0"/>
                <a:ea typeface="Times New Roman" pitchFamily="18" charset="0"/>
                <a:cs typeface="Tahoma" pitchFamily="34" charset="0"/>
              </a:rPr>
              <a:t>A</a:t>
            </a:r>
            <a:r>
              <a:rPr lang="fa-IR" sz="2000" dirty="0" smtClean="0">
                <a:ln>
                  <a:noFill/>
                </a:ln>
                <a:solidFill>
                  <a:schemeClr val="tx1"/>
                </a:solidFill>
                <a:effectLst/>
                <a:latin typeface="Tahoma" pitchFamily="34" charset="0"/>
                <a:ea typeface="Times New Roman" pitchFamily="18" charset="0"/>
                <a:cs typeface="B Nazanin" pitchFamily="2" charset="-78"/>
              </a:rPr>
              <a:t> تا </a:t>
            </a:r>
            <a:r>
              <a:rPr lang="en-US" sz="2000" dirty="0" smtClean="0">
                <a:ln>
                  <a:noFill/>
                </a:ln>
                <a:solidFill>
                  <a:schemeClr val="tx1"/>
                </a:solidFill>
                <a:effectLst/>
                <a:latin typeface="Tahoma" pitchFamily="34" charset="0"/>
                <a:ea typeface="Times New Roman" pitchFamily="18" charset="0"/>
                <a:cs typeface="Tahoma" pitchFamily="34" charset="0"/>
              </a:rPr>
              <a:t>H</a:t>
            </a:r>
            <a:r>
              <a:rPr lang="fa-IR" sz="2000" dirty="0" smtClean="0">
                <a:ln>
                  <a:noFill/>
                </a:ln>
                <a:solidFill>
                  <a:schemeClr val="tx1"/>
                </a:solidFill>
                <a:effectLst/>
                <a:latin typeface="Tahoma" pitchFamily="34" charset="0"/>
                <a:ea typeface="Times New Roman" pitchFamily="18" charset="0"/>
                <a:cs typeface="B Nazanin" pitchFamily="2" charset="-78"/>
              </a:rPr>
              <a:t> است. حال از شرکت کنندگان خواسته می شود در مورد ایجاد کمیته های خلاق(</a:t>
            </a:r>
            <a:r>
              <a:rPr lang="en-US" sz="2000" dirty="0" smtClean="0">
                <a:ln>
                  <a:noFill/>
                </a:ln>
                <a:solidFill>
                  <a:schemeClr val="tx1"/>
                </a:solidFill>
                <a:effectLst/>
                <a:latin typeface="Tahoma" pitchFamily="34" charset="0"/>
                <a:ea typeface="Times New Roman" pitchFamily="18" charset="0"/>
                <a:cs typeface="Tahoma" pitchFamily="34" charset="0"/>
              </a:rPr>
              <a:t>A</a:t>
            </a:r>
            <a:r>
              <a:rPr lang="fa-IR" sz="2000" dirty="0" smtClean="0">
                <a:ln>
                  <a:noFill/>
                </a:ln>
                <a:solidFill>
                  <a:schemeClr val="tx1"/>
                </a:solidFill>
                <a:effectLst/>
                <a:latin typeface="Tahoma" pitchFamily="34" charset="0"/>
                <a:ea typeface="Times New Roman" pitchFamily="18" charset="0"/>
                <a:cs typeface="B Nazanin" pitchFamily="2" charset="-78"/>
              </a:rPr>
              <a:t>) بیندیشند، ایده های مطرح شده در دایره های اطراف مربع </a:t>
            </a:r>
            <a:r>
              <a:rPr lang="en-US" sz="2000" dirty="0" smtClean="0">
                <a:ln>
                  <a:noFill/>
                </a:ln>
                <a:solidFill>
                  <a:schemeClr val="tx1"/>
                </a:solidFill>
                <a:effectLst/>
                <a:latin typeface="Tahoma" pitchFamily="34" charset="0"/>
                <a:ea typeface="Times New Roman" pitchFamily="18" charset="0"/>
                <a:cs typeface="Tahoma" pitchFamily="34" charset="0"/>
              </a:rPr>
              <a:t>A</a:t>
            </a:r>
            <a:r>
              <a:rPr lang="fa-IR" sz="2000" dirty="0" smtClean="0">
                <a:ln>
                  <a:noFill/>
                </a:ln>
                <a:solidFill>
                  <a:schemeClr val="tx1"/>
                </a:solidFill>
                <a:effectLst/>
                <a:latin typeface="Tahoma" pitchFamily="34" charset="0"/>
                <a:ea typeface="Times New Roman" pitchFamily="18" charset="0"/>
                <a:cs typeface="B Nazanin" pitchFamily="2" charset="-78"/>
              </a:rPr>
              <a:t> قرار مي گيرند و اين روند تا ايده </a:t>
            </a:r>
            <a:r>
              <a:rPr lang="en-US" sz="2000" dirty="0" smtClean="0">
                <a:ln>
                  <a:noFill/>
                </a:ln>
                <a:solidFill>
                  <a:schemeClr val="tx1"/>
                </a:solidFill>
                <a:effectLst/>
                <a:latin typeface="Tahoma" pitchFamily="34" charset="0"/>
                <a:ea typeface="Times New Roman" pitchFamily="18" charset="0"/>
                <a:cs typeface="Tahoma" pitchFamily="34" charset="0"/>
              </a:rPr>
              <a:t>H</a:t>
            </a:r>
            <a:r>
              <a:rPr lang="fa-IR" sz="2000" dirty="0" smtClean="0">
                <a:ln>
                  <a:noFill/>
                </a:ln>
                <a:solidFill>
                  <a:schemeClr val="tx1"/>
                </a:solidFill>
                <a:effectLst/>
                <a:latin typeface="Tahoma" pitchFamily="34" charset="0"/>
                <a:ea typeface="Times New Roman" pitchFamily="18" charset="0"/>
                <a:cs typeface="B Nazanin" pitchFamily="2" charset="-78"/>
              </a:rPr>
              <a:t> ادامه مي يابد. در نهایت ایده های بدست آمده مورد بحث و ارزیابی قرار می گیرند. از اهم كاربردهاي </a:t>
            </a:r>
            <a:r>
              <a:rPr lang="en-US" sz="2000" dirty="0" smtClean="0">
                <a:ln>
                  <a:noFill/>
                </a:ln>
                <a:solidFill>
                  <a:schemeClr val="tx1"/>
                </a:solidFill>
                <a:effectLst/>
                <a:latin typeface="Tahoma" pitchFamily="34" charset="0"/>
                <a:ea typeface="Times New Roman" pitchFamily="18" charset="0"/>
                <a:cs typeface="Tahoma" pitchFamily="34" charset="0"/>
              </a:rPr>
              <a:t>MY</a:t>
            </a:r>
            <a:r>
              <a:rPr lang="fa-IR" sz="2000" dirty="0" smtClean="0">
                <a:ln>
                  <a:noFill/>
                </a:ln>
                <a:solidFill>
                  <a:schemeClr val="tx1"/>
                </a:solidFill>
                <a:effectLst/>
                <a:latin typeface="Tahoma" pitchFamily="34" charset="0"/>
                <a:ea typeface="Times New Roman" pitchFamily="18" charset="0"/>
                <a:cs typeface="B Nazanin" pitchFamily="2" charset="-78"/>
              </a:rPr>
              <a:t> مي توان به خلق كاربردها، فن آوری، فرهنگ سازمانی جدید، سناریوهای راهبردی و... نام برد.</a:t>
            </a:r>
            <a:endParaRPr lang="en-US" sz="2000" dirty="0"/>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pic>
        <p:nvPicPr>
          <p:cNvPr id="5" name="Picture 4" descr="آموزش تکنیک های خلاقیت (شکوفه نیلوفر آبی)">
            <a:hlinkClick r:id="rId2" tgtFrame="&quot;_blank&quot;"/>
          </p:cNvPr>
          <p:cNvPicPr/>
          <p:nvPr/>
        </p:nvPicPr>
        <p:blipFill>
          <a:blip r:embed="rId3" cstate="print"/>
          <a:srcRect/>
          <a:stretch>
            <a:fillRect/>
          </a:stretch>
        </p:blipFill>
        <p:spPr bwMode="auto">
          <a:xfrm>
            <a:off x="1773382" y="4343400"/>
            <a:ext cx="6019800" cy="235521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just" rtl="1"/>
            <a:r>
              <a:rPr lang="fa-IR" dirty="0">
                <a:cs typeface="B Nazanin" pitchFamily="2" charset="-78"/>
              </a:rPr>
              <a:t> </a:t>
            </a:r>
            <a:r>
              <a:rPr lang="fa-IR" dirty="0" smtClean="0">
                <a:cs typeface="B Nazanin" pitchFamily="2" charset="-78"/>
              </a:rPr>
              <a:t>  </a:t>
            </a:r>
            <a:r>
              <a:rPr lang="en-US" dirty="0" smtClean="0">
                <a:cs typeface="B Nazanin" pitchFamily="2" charset="-78"/>
              </a:rPr>
              <a:t>Brain Storming</a:t>
            </a:r>
            <a:r>
              <a:rPr lang="fa-IR" dirty="0" smtClean="0">
                <a:cs typeface="B Nazanin" pitchFamily="2" charset="-78"/>
              </a:rPr>
              <a:t>1- طوفان ذهن -</a:t>
            </a:r>
            <a:endParaRPr lang="en-US" dirty="0">
              <a:cs typeface="B Nazanin" pitchFamily="2" charset="-78"/>
            </a:endParaRPr>
          </a:p>
        </p:txBody>
      </p:sp>
      <p:sp>
        <p:nvSpPr>
          <p:cNvPr id="4" name="Date Placeholder 3"/>
          <p:cNvSpPr>
            <a:spLocks noGrp="1"/>
          </p:cNvSpPr>
          <p:nvPr>
            <p:ph type="dt" sz="half" idx="10"/>
          </p:nvPr>
        </p:nvSpPr>
        <p:spPr/>
        <p:txBody>
          <a:bodyPr/>
          <a:lstStyle/>
          <a:p>
            <a:r>
              <a:rPr lang="en-US" smtClean="0"/>
              <a:t>آشنائی با تکنیکهای خلاقیت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2050" name="Picture 2" descr="D:\janebi\picture\33333\78497595326436233683.jpg"/>
          <p:cNvPicPr>
            <a:picLocks noChangeAspect="1" noChangeArrowheads="1"/>
          </p:cNvPicPr>
          <p:nvPr/>
        </p:nvPicPr>
        <p:blipFill>
          <a:blip r:embed="rId2" cstate="print"/>
          <a:srcRect/>
          <a:stretch>
            <a:fillRect/>
          </a:stretch>
        </p:blipFill>
        <p:spPr bwMode="auto">
          <a:xfrm>
            <a:off x="2057400" y="4784038"/>
            <a:ext cx="5410200" cy="2053180"/>
          </a:xfrm>
          <a:prstGeom prst="rect">
            <a:avLst/>
          </a:prstGeom>
          <a:noFill/>
        </p:spPr>
      </p:pic>
      <p:sp>
        <p:nvSpPr>
          <p:cNvPr id="6" name="Rectangle 1"/>
          <p:cNvSpPr>
            <a:spLocks noChangeArrowheads="1"/>
          </p:cNvSpPr>
          <p:nvPr/>
        </p:nvSpPr>
        <p:spPr bwMode="auto">
          <a:xfrm>
            <a:off x="1420091" y="571500"/>
            <a:ext cx="76962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طوفان فكري موثرترين و احتمالاً متداولترين فرايند گروهي است كه بيش از 60 سال پيش توسط الكس اسبورن طراحي شد.</a:t>
            </a:r>
            <a:r>
              <a:rPr kumimoji="0" lang="fa-IR" sz="2000" b="0" i="0" u="none" strike="noStrike" cap="none" normalizeH="0" dirty="0" smtClean="0">
                <a:ln>
                  <a:noFill/>
                </a:ln>
                <a:solidFill>
                  <a:schemeClr val="tx1"/>
                </a:solidFill>
                <a:effectLst/>
                <a:latin typeface="Tahoma" pitchFamily="34" charset="0"/>
                <a:ea typeface="Times New Roman" pitchFamily="18" charset="0"/>
                <a:cs typeface="B Nazanin" pitchFamily="2" charset="-78"/>
              </a:rPr>
              <a:t> </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اين فرايند معمولا با </a:t>
            </a:r>
            <a:r>
              <a:rPr kumimoji="0" lang="fa-IR" sz="2000" b="0" i="0" u="none" strike="noStrike" cap="none" normalizeH="0" baseline="0" dirty="0" smtClean="0">
                <a:ln>
                  <a:noFill/>
                </a:ln>
                <a:solidFill>
                  <a:srgbClr val="FF0000"/>
                </a:solidFill>
                <a:effectLst/>
                <a:latin typeface="Tahoma" pitchFamily="34" charset="0"/>
                <a:ea typeface="Times New Roman" pitchFamily="18" charset="0"/>
                <a:cs typeface="B Nazanin" pitchFamily="2" charset="-78"/>
              </a:rPr>
              <a:t>نرمش فكري </a:t>
            </a:r>
            <a:r>
              <a:rPr lang="fa-IR" sz="2000" dirty="0" smtClean="0">
                <a:solidFill>
                  <a:srgbClr val="FF0000"/>
                </a:solidFill>
                <a:latin typeface="Tahoma" pitchFamily="34" charset="0"/>
                <a:ea typeface="Times New Roman" pitchFamily="18" charset="0"/>
                <a:cs typeface="B Nazanin" pitchFamily="2" charset="-78"/>
              </a:rPr>
              <a:t>(بیان مساله) </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آغاز شده و سپس اعضاي گروه درباره مسئله فكر كرده و راه حل هاي گوناگون را به صورت في البداهه و شفاهی مطرح می كنند. هر چه ايده ها خلاقانه و بيشتر باشند بهتر است.</a:t>
            </a:r>
            <a:r>
              <a:rPr kumimoji="0" lang="fa-IR" sz="2000" b="0" i="0" u="none" strike="noStrike" cap="none" normalizeH="0" dirty="0" smtClean="0">
                <a:ln>
                  <a:noFill/>
                </a:ln>
                <a:solidFill>
                  <a:schemeClr val="tx1"/>
                </a:solidFill>
                <a:effectLst/>
                <a:latin typeface="Tahoma" pitchFamily="34" charset="0"/>
                <a:ea typeface="Times New Roman" pitchFamily="18" charset="0"/>
                <a:cs typeface="B Nazanin" pitchFamily="2" charset="-78"/>
              </a:rPr>
              <a:t> </a:t>
            </a:r>
            <a:r>
              <a:rPr kumimoji="0" lang="fa-IR"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فرايند طوفان فكري با يك گروه 6 تا 12 نفره و يك سرپرست يا هماهنگ كننده و يك منشي سر و كار دارد. گروه دست كم به 6 نفر براي خلق ايده هاي جديد نياز دارد. همچنين اين تعداد نبايد از 13 نفر تجاوز كند زيرا تعداد ايده ها زياد شده و جذب آنها مشكل مي شود و ممكن است جريان انديشه ها به طور بالقوه محدود و كند شود. سرپرست گروه كه معمولا قبل از تشكيل جلسه انتخاب مي شود، ترجيحا قبل از جلسه، موضوع مورد بحث را به اطلاع گروه مي رساند. وي واقعيتها، موضوعات و پرسشهاي مربوط و اهداف جلسه را مطرح نموده و مسئله محوري را روي وايت برد نوشته و سپس از اعضاء مي خواهد براي مسئله راه حل بيابند و از نظر دهندگان قدرداني و آنان را به ارائه نظرات جديد تشويق مي كند. سرپرست همچنين بايد از اظهار نظر درباره ارزش ايده ها و تحميل عقايد و تفكرات خود به گروه خودداري كند. منشي جلسه نيز ديدگاهها و نظرات هر يك از اعضاء را ثبت مي نمايد. </a:t>
            </a:r>
            <a:endParaRPr kumimoji="0" lang="fa-IR" sz="2000" b="0" i="0" u="none" strike="noStrike" cap="none" normalizeH="0" baseline="0" dirty="0" smtClean="0">
              <a:ln>
                <a:noFill/>
              </a:ln>
              <a:solidFill>
                <a:srgbClr val="FF0000"/>
              </a:solidFill>
              <a:effectLst/>
              <a:latin typeface="Arial" pitchFamily="34" charset="0"/>
              <a:cs typeface="B Nazanin" pitchFamily="2" charset="-78"/>
            </a:endParaRPr>
          </a:p>
        </p:txBody>
      </p:sp>
    </p:spTree>
  </p:cSld>
  <p:clrMapOvr>
    <a:masterClrMapping/>
  </p:clrMapOvr>
  <p:transition spd="slow">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57200"/>
          </a:xfrm>
        </p:spPr>
        <p:txBody>
          <a:bodyPr>
            <a:noAutofit/>
          </a:bodyPr>
          <a:lstStyle/>
          <a:p>
            <a:pPr algn="r" rtl="1"/>
            <a:r>
              <a:rPr lang="fa-IR" sz="4000" dirty="0" smtClean="0">
                <a:cs typeface="B Nazanin" pitchFamily="2" charset="-78"/>
              </a:rPr>
              <a:t>26- </a:t>
            </a:r>
            <a:r>
              <a:rPr lang="ar-SA" sz="4000" dirty="0" smtClean="0">
                <a:cs typeface="B Nazanin" pitchFamily="2" charset="-78"/>
              </a:rPr>
              <a:t>دفترچه یادداشت ایده ها </a:t>
            </a:r>
            <a:r>
              <a:rPr lang="en-US" sz="4000" dirty="0" smtClean="0">
                <a:cs typeface="B Nazanin" pitchFamily="2" charset="-78"/>
              </a:rPr>
              <a:t/>
            </a:r>
            <a:br>
              <a:rPr lang="en-US" sz="4000" dirty="0" smtClean="0">
                <a:cs typeface="B Nazanin" pitchFamily="2" charset="-78"/>
              </a:rPr>
            </a:br>
            <a:endParaRPr lang="en-US" sz="4000"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87041" name="Rectangle 1"/>
          <p:cNvSpPr>
            <a:spLocks noChangeArrowheads="1"/>
          </p:cNvSpPr>
          <p:nvPr/>
        </p:nvSpPr>
        <p:spPr bwMode="auto">
          <a:xfrm>
            <a:off x="1223580" y="1623536"/>
            <a:ext cx="7315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57200" algn="l"/>
              </a:tabLst>
            </a:pPr>
            <a:r>
              <a:rPr kumimoji="0" lang="ar-SA"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انسان همواره دارای ایده و فکر است. ایده ها و افکار به هنگام دوش گرفتن، به هنگام خواب، رانندگی و ... به سراغ شما می آیند. همیشه یک دفترچه یادداشت کوچک در دسترس داشته باشید، بعداً می توانید یادداشتهای خود را بررسی کنید. هنگامی که فکر یا اندیشه ای به ذهن شما می رسد، اگر آن را یادداشت نکنید و از خاطرتان برود ممکن است برای همیشه آنرا فراموش کنید</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تکنیک های خلاقیت: دفترچه یادداشت ایده ها"/>
          <p:cNvPicPr/>
          <p:nvPr/>
        </p:nvPicPr>
        <p:blipFill>
          <a:blip r:embed="rId2" cstate="print"/>
          <a:srcRect/>
          <a:stretch>
            <a:fillRect/>
          </a:stretch>
        </p:blipFill>
        <p:spPr bwMode="auto">
          <a:xfrm>
            <a:off x="2057400" y="3886200"/>
            <a:ext cx="4495800" cy="2743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pPr algn="r" rtl="1"/>
            <a:r>
              <a:rPr lang="fa-IR" sz="5400" dirty="0" smtClean="0">
                <a:cs typeface="B Nazanin" pitchFamily="2" charset="-78"/>
              </a:rPr>
              <a:t>27- موعد مقرر</a:t>
            </a:r>
            <a:endParaRPr lang="en-US" sz="5400"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88065" name="Rectangle 1"/>
          <p:cNvSpPr>
            <a:spLocks noChangeArrowheads="1"/>
          </p:cNvSpPr>
          <p:nvPr/>
        </p:nvSpPr>
        <p:spPr bwMode="auto">
          <a:xfrm>
            <a:off x="1905000" y="976580"/>
            <a:ext cx="7239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57200" algn="l"/>
              </a:tabLst>
            </a:pPr>
            <a:r>
              <a:rPr kumimoji="0" lang="ar-SA"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از آنجائی که بسیاری از افراد خلاق اگر تحت فشار باشند بهتر کار می کنند تعیین ضرب الاجل (مهلت مقرر) برای خلق راه کارهای مختلف و برانگیختن کار خلاق بی نهایت موثر است. تعیین مهلت، فشار و فعالیت نیمکره راست مغز را افزایش می دهد</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6" name="Picture 5" descr="تکنیک های خلاقیت: موعد مقرر"/>
          <p:cNvPicPr/>
          <p:nvPr/>
        </p:nvPicPr>
        <p:blipFill>
          <a:blip r:embed="rId2" cstate="print"/>
          <a:srcRect/>
          <a:stretch>
            <a:fillRect/>
          </a:stretch>
        </p:blipFill>
        <p:spPr bwMode="auto">
          <a:xfrm>
            <a:off x="2209800" y="2819400"/>
            <a:ext cx="5410200" cy="381127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pPr algn="r" rtl="1"/>
            <a:r>
              <a:rPr lang="fa-IR" sz="3600" dirty="0" smtClean="0">
                <a:cs typeface="B Nazanin" pitchFamily="2" charset="-78"/>
              </a:rPr>
              <a:t>29- خواب و رویا</a:t>
            </a:r>
            <a:endParaRPr lang="en-US" sz="3600" dirty="0">
              <a:cs typeface="B Nazanin" pitchFamily="2" charset="-78"/>
            </a:endParaRP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
        <p:nvSpPr>
          <p:cNvPr id="92161" name="Rectangle 1"/>
          <p:cNvSpPr>
            <a:spLocks noChangeArrowheads="1"/>
          </p:cNvSpPr>
          <p:nvPr/>
        </p:nvSpPr>
        <p:spPr bwMode="auto">
          <a:xfrm>
            <a:off x="559719" y="819252"/>
            <a:ext cx="8229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درست قبل از خوابیدن، معقولانه، خیلی سخت، با انرژی و مستمر و طولانی درباره مسئله فکر کنید، سپس مسئله را از ذهنتان خارج کرده و به خواب بروید، در این هنگام ضمیر نیمه آگاهتان به کار خود ادامه داده و به حل مسئله می پردازد، هنگامی که از خواب بیدار می شوید با شگفتی متوجه می شوید راه کارهای جالب به ذهنتان رسیده است</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ar-SA"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توماس ادیسون » اغلب از دوره های کوتاه خواب برای پرورش ایده هایش استفاده می کرد</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ar-SA" sz="20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فردریک اگوست کلکول » نیز مفهوم مولکول بنزن را در حالت خواب کشف کرد</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تکنیک های خلاقیت: خواب و رویا"/>
          <p:cNvPicPr/>
          <p:nvPr/>
        </p:nvPicPr>
        <p:blipFill>
          <a:blip r:embed="rId2" cstate="print"/>
          <a:srcRect/>
          <a:stretch>
            <a:fillRect/>
          </a:stretch>
        </p:blipFill>
        <p:spPr bwMode="auto">
          <a:xfrm>
            <a:off x="2057400" y="3497188"/>
            <a:ext cx="5029200" cy="29718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2288"/>
          </a:xfrm>
        </p:spPr>
        <p:txBody>
          <a:bodyPr>
            <a:noAutofit/>
          </a:bodyPr>
          <a:lstStyle/>
          <a:p>
            <a:pPr algn="r" rtl="1"/>
            <a:r>
              <a:rPr lang="fa-IR" sz="4000" dirty="0" smtClean="0">
                <a:cs typeface="B Nazanin" pitchFamily="2" charset="-78"/>
              </a:rPr>
              <a:t>30- منابع ایده</a:t>
            </a:r>
            <a:endParaRPr lang="en-US" sz="4000" dirty="0">
              <a:cs typeface="B Nazanin" pitchFamily="2" charset="-78"/>
            </a:endParaRP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
        <p:nvSpPr>
          <p:cNvPr id="93185" name="Rectangle 1"/>
          <p:cNvSpPr>
            <a:spLocks noChangeArrowheads="1"/>
          </p:cNvSpPr>
          <p:nvPr/>
        </p:nvSpPr>
        <p:spPr bwMode="auto">
          <a:xfrm>
            <a:off x="1152117" y="499444"/>
            <a:ext cx="70104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Lst>
            </a:pP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برای اینکه به ایده های جدید و جالب برسید، فهرستی از منابع احتمالی برای خودتان تهیه کنید</a:t>
            </a:r>
            <a:r>
              <a:rPr kumimoji="0" lang="en-US" sz="2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br>
              <a:rPr kumimoji="0" lang="en-US" sz="2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برای این کار مکان های جدید</a:t>
            </a:r>
            <a:r>
              <a:rPr kumimoji="0" lang="fa-IR" sz="28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مثل </a:t>
            </a:r>
            <a:r>
              <a:rPr kumimoji="0" lang="fa-IR" sz="2800" b="0" i="0" u="none" strike="noStrike" cap="none" normalizeH="0" baseline="0" dirty="0" smtClean="0">
                <a:ln>
                  <a:noFill/>
                </a:ln>
                <a:solidFill>
                  <a:srgbClr val="FF0000"/>
                </a:solidFill>
                <a:effectLst/>
                <a:latin typeface="Tahoma" pitchFamily="34" charset="0"/>
                <a:ea typeface="Times New Roman" pitchFamily="18" charset="0"/>
                <a:cs typeface="B Nazanin" pitchFamily="2" charset="-78"/>
              </a:rPr>
              <a:t>نمایشگاهها</a:t>
            </a: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 را جست و جو کنید که بتوانند به شما ایده بدهند خودتان را به منابع آشنا محدود نسازید</a:t>
            </a:r>
            <a:r>
              <a:rPr kumimoji="0" lang="en-US" sz="2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ar-SA" sz="28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برای مثال می توانید از دایرة المعارف، کتابهای داستان علمی، مجله ها، کاتولوگ ها، فیلم های سینمائی، سمینارها، گالريهاي هنر، پارک های تفریحی و... شروع کنید</a:t>
            </a:r>
            <a:r>
              <a:rPr kumimoji="0" lang="en-US" sz="2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تکنیک های خلاقیت: منابع ایده"/>
          <p:cNvPicPr/>
          <p:nvPr/>
        </p:nvPicPr>
        <p:blipFill>
          <a:blip r:embed="rId2" cstate="print"/>
          <a:srcRect/>
          <a:stretch>
            <a:fillRect/>
          </a:stretch>
        </p:blipFill>
        <p:spPr bwMode="auto">
          <a:xfrm>
            <a:off x="2667000" y="4014078"/>
            <a:ext cx="4724400" cy="266827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pPr algn="r" rtl="1"/>
            <a:r>
              <a:rPr lang="fa-IR" sz="4000" dirty="0" smtClean="0">
                <a:cs typeface="B Nazanin" pitchFamily="2" charset="-78"/>
              </a:rPr>
              <a:t>31- گوش دادن به موسیقی</a:t>
            </a:r>
            <a:endParaRPr lang="en-US" sz="4000"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90113" name="Rectangle 1"/>
          <p:cNvSpPr>
            <a:spLocks noChangeArrowheads="1"/>
          </p:cNvSpPr>
          <p:nvPr/>
        </p:nvSpPr>
        <p:spPr bwMode="auto">
          <a:xfrm>
            <a:off x="1676400" y="1143000"/>
            <a:ext cx="7086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Tahoma" pitchFamily="34" charset="0"/>
                <a:ea typeface="Times New Roman" pitchFamily="18" charset="0"/>
                <a:cs typeface="B Nazanin" pitchFamily="2" charset="-78"/>
              </a:rPr>
              <a:t>گوش دادن به موسیقی آرام و ملایم، روش خوبی برای رها کردن ضمیر نیمه آگاهتان است. موسیقی در سمت راست مغز شنیده می شود، یعنی سمتی که بیشتر ادراکی و شهودی است ( در مورد چپ دستها قضیه برعکس است) موسیقی همچنین معمولاً باعث می شود سمت تحلیلی مغز به خواب رود و سمت ادراکی مغز فعال تر شود</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تکنیک های خلاقیت: گوش دادن به موسیقی"/>
          <p:cNvPicPr/>
          <p:nvPr/>
        </p:nvPicPr>
        <p:blipFill>
          <a:blip r:embed="rId2" cstate="print"/>
          <a:srcRect/>
          <a:stretch>
            <a:fillRect/>
          </a:stretch>
        </p:blipFill>
        <p:spPr bwMode="auto">
          <a:xfrm>
            <a:off x="2971800" y="3962400"/>
            <a:ext cx="3581400" cy="157677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486400" cy="522288"/>
          </a:xfrm>
        </p:spPr>
        <p:txBody>
          <a:bodyPr>
            <a:noAutofit/>
          </a:bodyPr>
          <a:lstStyle/>
          <a:p>
            <a:pPr algn="r" rtl="1"/>
            <a:r>
              <a:rPr lang="fa-IR" sz="3200" dirty="0" smtClean="0">
                <a:cs typeface="B Nazanin" pitchFamily="2" charset="-78"/>
              </a:rPr>
              <a:t>32- {کمک خواستن از خدا}</a:t>
            </a:r>
            <a:endParaRPr lang="en-US" sz="3200" dirty="0">
              <a:cs typeface="B Nazanin" pitchFamily="2" charset="-78"/>
            </a:endParaRPr>
          </a:p>
        </p:txBody>
      </p:sp>
      <p:sp>
        <p:nvSpPr>
          <p:cNvPr id="4" name="Text Placeholder 3"/>
          <p:cNvSpPr>
            <a:spLocks noGrp="1"/>
          </p:cNvSpPr>
          <p:nvPr>
            <p:ph type="body" sz="half" idx="2"/>
          </p:nvPr>
        </p:nvSpPr>
        <p:spPr>
          <a:xfrm>
            <a:off x="0" y="990600"/>
            <a:ext cx="9144000" cy="2871813"/>
          </a:xfrm>
        </p:spPr>
        <p:txBody>
          <a:bodyPr>
            <a:normAutofit/>
          </a:bodyPr>
          <a:lstStyle/>
          <a:p>
            <a:pPr algn="r" rtl="1"/>
            <a:r>
              <a:rPr lang="fa-IR" sz="3200" dirty="0" smtClean="0">
                <a:cs typeface="B Nazanin" pitchFamily="2" charset="-78"/>
              </a:rPr>
              <a:t>ابوعلی سینا</a:t>
            </a:r>
          </a:p>
          <a:p>
            <a:pPr algn="r" rtl="1"/>
            <a:r>
              <a:rPr lang="fa-IR" sz="3200" dirty="0" smtClean="0">
                <a:cs typeface="B Nazanin" pitchFamily="2" charset="-78"/>
              </a:rPr>
              <a:t>تمرکز و شناسائی فرصتهای داده  شده از طرف خداوند- در درجه اول باید به این امر اعتقاد داشت</a:t>
            </a:r>
          </a:p>
          <a:p>
            <a:pPr algn="r" rtl="1"/>
            <a:r>
              <a:rPr lang="fa-IR" sz="3200" dirty="0" smtClean="0">
                <a:cs typeface="B Nazanin" pitchFamily="2" charset="-78"/>
              </a:rPr>
              <a:t>این امر موجب می شود تا به بهترین نحو از تکنیکهای ارائه شده در فوق استفاده کرد</a:t>
            </a:r>
            <a:r>
              <a:rPr lang="fa-IR" sz="2400" dirty="0" smtClean="0">
                <a:cs typeface="B Nazanin" pitchFamily="2" charset="-78"/>
              </a:rPr>
              <a:t>.</a:t>
            </a:r>
            <a:endParaRPr lang="en-US" sz="2400" dirty="0">
              <a:cs typeface="B Nazanin" pitchFamily="2" charset="-78"/>
            </a:endParaRP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ransition spd="slow">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486400" cy="979488"/>
          </a:xfrm>
        </p:spPr>
        <p:txBody>
          <a:bodyPr>
            <a:noAutofit/>
          </a:bodyPr>
          <a:lstStyle/>
          <a:p>
            <a:r>
              <a:rPr lang="fa-IR" sz="3200" dirty="0" smtClean="0">
                <a:cs typeface="B Nazanin" pitchFamily="2" charset="-78"/>
              </a:rPr>
              <a:t>مراحل هفت گانه رهپویان کار آفرینی</a:t>
            </a:r>
            <a:r>
              <a:rPr lang="en-US" sz="3200" dirty="0" smtClean="0">
                <a:cs typeface="B Nazanin" pitchFamily="2" charset="-78"/>
              </a:rPr>
              <a:t/>
            </a:r>
            <a:br>
              <a:rPr lang="en-US" sz="3200" dirty="0" smtClean="0">
                <a:cs typeface="B Nazanin" pitchFamily="2" charset="-78"/>
              </a:rPr>
            </a:br>
            <a:endParaRPr lang="en-US" sz="3200" dirty="0">
              <a:cs typeface="B Nazanin" pitchFamily="2" charset="-78"/>
            </a:endParaRP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graphicFrame>
        <p:nvGraphicFramePr>
          <p:cNvPr id="7" name="Table 6"/>
          <p:cNvGraphicFramePr>
            <a:graphicFrameLocks noGrp="1"/>
          </p:cNvGraphicFramePr>
          <p:nvPr/>
        </p:nvGraphicFramePr>
        <p:xfrm>
          <a:off x="304800" y="609598"/>
          <a:ext cx="8610600" cy="5646277"/>
        </p:xfrm>
        <a:graphic>
          <a:graphicData uri="http://schemas.openxmlformats.org/drawingml/2006/table">
            <a:tbl>
              <a:tblPr rtl="1"/>
              <a:tblGrid>
                <a:gridCol w="894809">
                  <a:extLst>
                    <a:ext uri="{9D8B030D-6E8A-4147-A177-3AD203B41FA5}">
                      <a16:colId xmlns:a16="http://schemas.microsoft.com/office/drawing/2014/main" val="20000"/>
                    </a:ext>
                  </a:extLst>
                </a:gridCol>
                <a:gridCol w="1329235">
                  <a:extLst>
                    <a:ext uri="{9D8B030D-6E8A-4147-A177-3AD203B41FA5}">
                      <a16:colId xmlns:a16="http://schemas.microsoft.com/office/drawing/2014/main" val="20001"/>
                    </a:ext>
                  </a:extLst>
                </a:gridCol>
                <a:gridCol w="3048759">
                  <a:extLst>
                    <a:ext uri="{9D8B030D-6E8A-4147-A177-3AD203B41FA5}">
                      <a16:colId xmlns:a16="http://schemas.microsoft.com/office/drawing/2014/main" val="20002"/>
                    </a:ext>
                  </a:extLst>
                </a:gridCol>
                <a:gridCol w="3337797">
                  <a:extLst>
                    <a:ext uri="{9D8B030D-6E8A-4147-A177-3AD203B41FA5}">
                      <a16:colId xmlns:a16="http://schemas.microsoft.com/office/drawing/2014/main" val="20003"/>
                    </a:ext>
                  </a:extLst>
                </a:gridCol>
              </a:tblGrid>
              <a:tr h="266962">
                <a:tc>
                  <a:txBody>
                    <a:bodyPr/>
                    <a:lstStyle/>
                    <a:p>
                      <a:pPr marL="0" marR="0" algn="r" rtl="1">
                        <a:lnSpc>
                          <a:spcPct val="115000"/>
                        </a:lnSpc>
                        <a:spcBef>
                          <a:spcPts val="0"/>
                        </a:spcBef>
                        <a:spcAft>
                          <a:spcPts val="0"/>
                        </a:spcAft>
                      </a:pPr>
                      <a:r>
                        <a:rPr lang="fa-IR" sz="1000" b="1" dirty="0">
                          <a:solidFill>
                            <a:schemeClr val="tx1"/>
                          </a:solidFill>
                          <a:latin typeface="2  Karim"/>
                          <a:ea typeface="Times New Roman"/>
                          <a:cs typeface="B Nazanin"/>
                        </a:rPr>
                        <a:t>ردیف</a:t>
                      </a:r>
                      <a:endParaRPr lang="en-US" sz="1000" dirty="0">
                        <a:solidFill>
                          <a:schemeClr val="tx1"/>
                        </a:solidFill>
                        <a:latin typeface="Calibri"/>
                        <a:ea typeface="Calibri"/>
                        <a:cs typeface="Arial"/>
                      </a:endParaRPr>
                    </a:p>
                  </a:txBody>
                  <a:tcPr marL="45178" marR="45178"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marL="0" marR="0" algn="r" rtl="1">
                        <a:lnSpc>
                          <a:spcPct val="115000"/>
                        </a:lnSpc>
                        <a:spcBef>
                          <a:spcPts val="0"/>
                        </a:spcBef>
                        <a:spcAft>
                          <a:spcPts val="0"/>
                        </a:spcAft>
                      </a:pPr>
                      <a:r>
                        <a:rPr lang="fa-IR" sz="1000" b="1" dirty="0">
                          <a:solidFill>
                            <a:schemeClr val="tx1"/>
                          </a:solidFill>
                          <a:latin typeface="2  Karim"/>
                          <a:ea typeface="Times New Roman"/>
                          <a:cs typeface="B Nazanin"/>
                        </a:rPr>
                        <a:t>مرحله</a:t>
                      </a:r>
                      <a:endParaRPr lang="en-US" sz="1000" dirty="0">
                        <a:solidFill>
                          <a:schemeClr val="tx1"/>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marL="0" marR="0" algn="r" rtl="1">
                        <a:lnSpc>
                          <a:spcPct val="115000"/>
                        </a:lnSpc>
                        <a:spcBef>
                          <a:spcPts val="0"/>
                        </a:spcBef>
                        <a:spcAft>
                          <a:spcPts val="0"/>
                        </a:spcAft>
                      </a:pPr>
                      <a:r>
                        <a:rPr lang="fa-IR" sz="1000" b="1" dirty="0">
                          <a:solidFill>
                            <a:schemeClr val="tx1"/>
                          </a:solidFill>
                          <a:latin typeface="2  Karim"/>
                          <a:ea typeface="Times New Roman"/>
                          <a:cs typeface="B Nazanin"/>
                        </a:rPr>
                        <a:t>خصوصیت مراحل</a:t>
                      </a:r>
                      <a:endParaRPr lang="en-US" sz="1000" dirty="0">
                        <a:solidFill>
                          <a:schemeClr val="tx1"/>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marL="0" marR="0" algn="r" rtl="1">
                        <a:lnSpc>
                          <a:spcPct val="115000"/>
                        </a:lnSpc>
                        <a:spcBef>
                          <a:spcPts val="0"/>
                        </a:spcBef>
                        <a:spcAft>
                          <a:spcPts val="0"/>
                        </a:spcAft>
                      </a:pPr>
                      <a:r>
                        <a:rPr lang="fa-IR" sz="1000" b="1" dirty="0">
                          <a:solidFill>
                            <a:schemeClr val="tx1"/>
                          </a:solidFill>
                          <a:latin typeface="2  Karim"/>
                          <a:ea typeface="Times New Roman"/>
                          <a:cs typeface="B Nazanin"/>
                        </a:rPr>
                        <a:t>راهكار های عبور به مراحل بالاتر</a:t>
                      </a:r>
                      <a:endParaRPr lang="en-US" sz="1000" dirty="0">
                        <a:solidFill>
                          <a:schemeClr val="tx1"/>
                        </a:solidFill>
                        <a:latin typeface="Calibri"/>
                        <a:ea typeface="Calibri"/>
                        <a:cs typeface="Arial"/>
                      </a:endParaRPr>
                    </a:p>
                  </a:txBody>
                  <a:tcPr marL="45178" marR="45178"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75554">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مرحله اول</a:t>
                      </a:r>
                      <a:endParaRPr lang="en-US" sz="1000">
                        <a:solidFill>
                          <a:schemeClr val="bg1">
                            <a:lumMod val="95000"/>
                            <a:lumOff val="5000"/>
                          </a:schemeClr>
                        </a:solidFill>
                        <a:latin typeface="Calibri"/>
                        <a:ea typeface="Calibri"/>
                        <a:cs typeface="Arial"/>
                      </a:endParaRPr>
                    </a:p>
                  </a:txBody>
                  <a:tcPr marL="45178" marR="45178"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ره جو</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dirty="0">
                          <a:solidFill>
                            <a:schemeClr val="bg1">
                              <a:lumMod val="95000"/>
                              <a:lumOff val="5000"/>
                            </a:schemeClr>
                          </a:solidFill>
                          <a:latin typeface="2  Karim"/>
                          <a:ea typeface="Times New Roman"/>
                          <a:cs typeface="B Nazanin"/>
                        </a:rPr>
                        <a:t>قبل از انتخاب نوع فعالیت</a:t>
                      </a:r>
                      <a:endParaRPr lang="en-US" sz="1000" dirty="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وجودراهنمای با تجربه ، هدف خدمتگذاری،باور آرزوها،مكتوب كردن ایده ها،تدوین طرح كسب و كار</a:t>
                      </a:r>
                      <a:endParaRPr lang="en-US" sz="1000">
                        <a:solidFill>
                          <a:schemeClr val="bg1">
                            <a:lumMod val="95000"/>
                            <a:lumOff val="5000"/>
                          </a:schemeClr>
                        </a:solidFill>
                        <a:latin typeface="Calibri"/>
                        <a:ea typeface="Calibri"/>
                        <a:cs typeface="Arial"/>
                      </a:endParaRPr>
                    </a:p>
                  </a:txBody>
                  <a:tcPr marL="45178" marR="45178"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575554">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مرحله دوم</a:t>
                      </a:r>
                      <a:endParaRPr lang="en-US" sz="1000">
                        <a:solidFill>
                          <a:schemeClr val="bg1">
                            <a:lumMod val="95000"/>
                            <a:lumOff val="5000"/>
                          </a:schemeClr>
                        </a:solidFill>
                        <a:latin typeface="Calibri"/>
                        <a:ea typeface="Calibri"/>
                        <a:cs typeface="Arial"/>
                      </a:endParaRPr>
                    </a:p>
                  </a:txBody>
                  <a:tcPr marL="45178" marR="45178"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ره نورد</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شروع کار ، درآمد اندک ، امید و نا امیدی ، رویکردهای تنبلی و انواع مخالفت ها،شوق وتردید</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solidFill>
                            <a:schemeClr val="bg1">
                              <a:lumMod val="95000"/>
                              <a:lumOff val="5000"/>
                            </a:schemeClr>
                          </a:solidFill>
                          <a:latin typeface="2  Karim"/>
                          <a:ea typeface="Times New Roman"/>
                          <a:cs typeface="B Nazanin"/>
                        </a:rPr>
                        <a:t>تلاش بدون وقفه تا پایان هفت ماه فعالیت،به كارگیری علم مدیریت زمان و برنامه ریزی</a:t>
                      </a:r>
                      <a:endParaRPr lang="en-US" sz="1000" dirty="0">
                        <a:solidFill>
                          <a:schemeClr val="bg1">
                            <a:lumMod val="95000"/>
                            <a:lumOff val="5000"/>
                          </a:schemeClr>
                        </a:solidFill>
                        <a:latin typeface="Calibri"/>
                        <a:ea typeface="Calibri"/>
                        <a:cs typeface="Arial"/>
                      </a:endParaRPr>
                    </a:p>
                  </a:txBody>
                  <a:tcPr marL="45178" marR="45178"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10002"/>
                  </a:ext>
                </a:extLst>
              </a:tr>
              <a:tr h="383703">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مرحله سوم</a:t>
                      </a:r>
                      <a:endParaRPr lang="en-US" sz="1000">
                        <a:solidFill>
                          <a:schemeClr val="bg1">
                            <a:lumMod val="95000"/>
                            <a:lumOff val="5000"/>
                          </a:schemeClr>
                        </a:solidFill>
                        <a:latin typeface="Calibri"/>
                        <a:ea typeface="Calibri"/>
                        <a:cs typeface="Arial"/>
                      </a:endParaRPr>
                    </a:p>
                  </a:txBody>
                  <a:tcPr marL="45178" marR="45178"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ره رو</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استقرار ، دریافت مجوز های لازم ،کسب سود ، کسب عنوان</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مشتری مداری ، مشورت با افراد با تجربه و موفق</a:t>
                      </a:r>
                      <a:endParaRPr lang="en-US" sz="1000">
                        <a:solidFill>
                          <a:schemeClr val="bg1">
                            <a:lumMod val="95000"/>
                            <a:lumOff val="5000"/>
                          </a:schemeClr>
                        </a:solidFill>
                        <a:latin typeface="Calibri"/>
                        <a:ea typeface="Calibri"/>
                        <a:cs typeface="Arial"/>
                      </a:endParaRPr>
                    </a:p>
                  </a:txBody>
                  <a:tcPr marL="45178" marR="45178"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extLst>
                  <a:ext uri="{0D108BD9-81ED-4DB2-BD59-A6C34878D82A}">
                    <a16:rowId xmlns:a16="http://schemas.microsoft.com/office/drawing/2014/main" val="10003"/>
                  </a:ext>
                </a:extLst>
              </a:tr>
              <a:tr h="575554">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مرحله چهارم</a:t>
                      </a:r>
                      <a:endParaRPr lang="en-US" sz="1000">
                        <a:solidFill>
                          <a:schemeClr val="bg1">
                            <a:lumMod val="95000"/>
                            <a:lumOff val="5000"/>
                          </a:schemeClr>
                        </a:solidFill>
                        <a:latin typeface="Calibri"/>
                        <a:ea typeface="Calibri"/>
                        <a:cs typeface="Arial"/>
                      </a:endParaRPr>
                    </a:p>
                  </a:txBody>
                  <a:tcPr marL="45178" marR="45178"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رهدار</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حرفه ای ، سرشناس ، درآمد مناسب  ، بلوغ محصول وشروع یکنواختی</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مراقبت از خطر رکود وفساد ، انعطاف در جهت تغییر در رشد و بالندگی و به كارگیری فنون خلاقیت</a:t>
                      </a:r>
                      <a:endParaRPr lang="en-US" sz="1000">
                        <a:solidFill>
                          <a:schemeClr val="bg1">
                            <a:lumMod val="95000"/>
                            <a:lumOff val="5000"/>
                          </a:schemeClr>
                        </a:solidFill>
                        <a:latin typeface="Calibri"/>
                        <a:ea typeface="Calibri"/>
                        <a:cs typeface="Arial"/>
                      </a:endParaRPr>
                    </a:p>
                  </a:txBody>
                  <a:tcPr marL="45178" marR="45178"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10004"/>
                  </a:ext>
                </a:extLst>
              </a:tr>
              <a:tr h="767406">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مرحله پنجم</a:t>
                      </a:r>
                      <a:endParaRPr lang="en-US" sz="1000">
                        <a:solidFill>
                          <a:schemeClr val="bg1">
                            <a:lumMod val="95000"/>
                            <a:lumOff val="5000"/>
                          </a:schemeClr>
                        </a:solidFill>
                        <a:latin typeface="Calibri"/>
                        <a:ea typeface="Calibri"/>
                        <a:cs typeface="Arial"/>
                      </a:endParaRPr>
                    </a:p>
                  </a:txBody>
                  <a:tcPr marL="45178" marR="45178"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رهساز</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نو آوری،توسعه،بازار یابی جدید</a:t>
                      </a:r>
                      <a:endParaRPr lang="en-US" sz="1000">
                        <a:solidFill>
                          <a:schemeClr val="bg1">
                            <a:lumMod val="95000"/>
                            <a:lumOff val="5000"/>
                          </a:schemeClr>
                        </a:solidFill>
                        <a:latin typeface="Calibri"/>
                        <a:ea typeface="Calibri"/>
                        <a:cs typeface="Arial"/>
                      </a:endParaRPr>
                    </a:p>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طی مرحله ره نوردی و رهروی در فعالیت جدید آشكار شدن نیازهای رشد شخصیتی</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کسب علم موفقیت،تکامل ذهنی و روحی ، کسب دانش بازار ، فراگیری تکنیک ها و فنون کار آفرینی،توجه وی‍‍ژه به مطالعه و تفكر</a:t>
                      </a:r>
                      <a:endParaRPr lang="en-US" sz="1000">
                        <a:solidFill>
                          <a:schemeClr val="bg1">
                            <a:lumMod val="95000"/>
                            <a:lumOff val="5000"/>
                          </a:schemeClr>
                        </a:solidFill>
                        <a:latin typeface="Calibri"/>
                        <a:ea typeface="Calibri"/>
                        <a:cs typeface="Arial"/>
                      </a:endParaRPr>
                    </a:p>
                  </a:txBody>
                  <a:tcPr marL="45178" marR="45178"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extLst>
                  <a:ext uri="{0D108BD9-81ED-4DB2-BD59-A6C34878D82A}">
                    <a16:rowId xmlns:a16="http://schemas.microsoft.com/office/drawing/2014/main" val="10005"/>
                  </a:ext>
                </a:extLst>
              </a:tr>
              <a:tr h="959256">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مرحله ششم</a:t>
                      </a:r>
                      <a:endParaRPr lang="en-US" sz="1000">
                        <a:solidFill>
                          <a:schemeClr val="bg1">
                            <a:lumMod val="95000"/>
                            <a:lumOff val="5000"/>
                          </a:schemeClr>
                        </a:solidFill>
                        <a:latin typeface="Calibri"/>
                        <a:ea typeface="Calibri"/>
                        <a:cs typeface="Arial"/>
                      </a:endParaRPr>
                    </a:p>
                  </a:txBody>
                  <a:tcPr marL="45178" marR="45178"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رهیار</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علاوه بر استقرار در فغالیت نوین از راهكارهای درآمد زایی جدید استقبال می نماید.</a:t>
                      </a:r>
                      <a:endParaRPr lang="en-US" sz="1000">
                        <a:solidFill>
                          <a:schemeClr val="bg1">
                            <a:lumMod val="95000"/>
                            <a:lumOff val="5000"/>
                          </a:schemeClr>
                        </a:solidFill>
                        <a:latin typeface="Calibri"/>
                        <a:ea typeface="Calibri"/>
                        <a:cs typeface="Arial"/>
                      </a:endParaRPr>
                    </a:p>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رشد را تجربه نموده و حركت و بالندگی شیوه اوست</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علاوه بر کارکنان خود ، افرادی را به صورت ره رو تحت حمایت خود قرار دهد</a:t>
                      </a:r>
                      <a:endParaRPr lang="en-US" sz="1000">
                        <a:solidFill>
                          <a:schemeClr val="bg1">
                            <a:lumMod val="95000"/>
                            <a:lumOff val="5000"/>
                          </a:schemeClr>
                        </a:solidFill>
                        <a:latin typeface="Calibri"/>
                        <a:ea typeface="Calibri"/>
                        <a:cs typeface="Arial"/>
                      </a:endParaRPr>
                    </a:p>
                  </a:txBody>
                  <a:tcPr marL="45178" marR="45178"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10006"/>
                  </a:ext>
                </a:extLst>
              </a:tr>
              <a:tr h="1534812">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مرحله هفتم</a:t>
                      </a:r>
                      <a:endParaRPr lang="en-US" sz="1000">
                        <a:solidFill>
                          <a:schemeClr val="bg1">
                            <a:lumMod val="95000"/>
                            <a:lumOff val="5000"/>
                          </a:schemeClr>
                        </a:solidFill>
                        <a:latin typeface="Calibri"/>
                        <a:ea typeface="Calibri"/>
                        <a:cs typeface="Arial"/>
                      </a:endParaRPr>
                    </a:p>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مرحله بدون پایان</a:t>
                      </a:r>
                      <a:endParaRPr lang="en-US" sz="1000">
                        <a:solidFill>
                          <a:schemeClr val="bg1">
                            <a:lumMod val="95000"/>
                            <a:lumOff val="5000"/>
                          </a:schemeClr>
                        </a:solidFill>
                        <a:latin typeface="Calibri"/>
                        <a:ea typeface="Calibri"/>
                        <a:cs typeface="Arial"/>
                      </a:endParaRPr>
                    </a:p>
                  </a:txBody>
                  <a:tcPr marL="45178" marR="45178"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راهبر(کارآفرین)</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خالق معانی و شیوه های کارآفرینی</a:t>
                      </a:r>
                      <a:endParaRPr lang="en-US" sz="1000">
                        <a:solidFill>
                          <a:schemeClr val="bg1">
                            <a:lumMod val="95000"/>
                            <a:lumOff val="5000"/>
                          </a:schemeClr>
                        </a:solidFill>
                        <a:latin typeface="Calibri"/>
                        <a:ea typeface="Calibri"/>
                        <a:cs typeface="Arial"/>
                      </a:endParaRPr>
                    </a:p>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مولد</a:t>
                      </a:r>
                      <a:endParaRPr lang="en-US" sz="1000">
                        <a:solidFill>
                          <a:schemeClr val="bg1">
                            <a:lumMod val="95000"/>
                            <a:lumOff val="5000"/>
                          </a:schemeClr>
                        </a:solidFill>
                        <a:latin typeface="Calibri"/>
                        <a:ea typeface="Calibri"/>
                        <a:cs typeface="Arial"/>
                      </a:endParaRPr>
                    </a:p>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راهنما و معلم</a:t>
                      </a:r>
                      <a:endParaRPr lang="en-US" sz="1000">
                        <a:solidFill>
                          <a:schemeClr val="bg1">
                            <a:lumMod val="95000"/>
                            <a:lumOff val="5000"/>
                          </a:schemeClr>
                        </a:solidFill>
                        <a:latin typeface="Calibri"/>
                        <a:ea typeface="Calibri"/>
                        <a:cs typeface="Arial"/>
                      </a:endParaRPr>
                    </a:p>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بنیان گذار ابداعات</a:t>
                      </a:r>
                      <a:endParaRPr lang="en-US" sz="1000">
                        <a:solidFill>
                          <a:schemeClr val="bg1">
                            <a:lumMod val="95000"/>
                            <a:lumOff val="5000"/>
                          </a:schemeClr>
                        </a:solidFill>
                        <a:latin typeface="Calibri"/>
                        <a:ea typeface="Calibri"/>
                        <a:cs typeface="Arial"/>
                      </a:endParaRPr>
                    </a:p>
                    <a:p>
                      <a:pPr marL="0" marR="0" algn="r" rtl="1">
                        <a:lnSpc>
                          <a:spcPct val="115000"/>
                        </a:lnSpc>
                        <a:spcBef>
                          <a:spcPts val="0"/>
                        </a:spcBef>
                        <a:spcAft>
                          <a:spcPts val="0"/>
                        </a:spcAft>
                      </a:pPr>
                      <a:r>
                        <a:rPr lang="fa-IR" sz="1000" b="1">
                          <a:solidFill>
                            <a:schemeClr val="bg1">
                              <a:lumMod val="95000"/>
                              <a:lumOff val="5000"/>
                            </a:schemeClr>
                          </a:solidFill>
                          <a:latin typeface="2  Karim"/>
                          <a:ea typeface="Times New Roman"/>
                          <a:cs typeface="B Nazanin"/>
                        </a:rPr>
                        <a:t>افزایش دائمی سرمایه های جاری تولید گرا و اشتغال زا</a:t>
                      </a:r>
                      <a:endParaRPr lang="en-US" sz="1000">
                        <a:solidFill>
                          <a:schemeClr val="bg1">
                            <a:lumMod val="95000"/>
                            <a:lumOff val="5000"/>
                          </a:schemeClr>
                        </a:solidFill>
                        <a:latin typeface="Calibri"/>
                        <a:ea typeface="Calibri"/>
                        <a:cs typeface="Arial"/>
                      </a:endParaRPr>
                    </a:p>
                  </a:txBody>
                  <a:tcPr marL="45178" marR="45178"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r" rtl="1">
                        <a:lnSpc>
                          <a:spcPct val="115000"/>
                        </a:lnSpc>
                        <a:spcBef>
                          <a:spcPts val="0"/>
                        </a:spcBef>
                        <a:spcAft>
                          <a:spcPts val="0"/>
                        </a:spcAft>
                      </a:pPr>
                      <a:r>
                        <a:rPr lang="fa-IR" sz="1000" b="1" dirty="0">
                          <a:solidFill>
                            <a:schemeClr val="bg1">
                              <a:lumMod val="95000"/>
                              <a:lumOff val="5000"/>
                            </a:schemeClr>
                          </a:solidFill>
                          <a:latin typeface="2  Karim"/>
                          <a:ea typeface="Times New Roman"/>
                          <a:cs typeface="B Nazanin"/>
                        </a:rPr>
                        <a:t>رسیدن به کمال معنوی،لذت بردن از ایجاد اشتغال ، درک عمیق سخن</a:t>
                      </a:r>
                      <a:r>
                        <a:rPr lang="fa-IR" sz="1000" b="1" dirty="0">
                          <a:solidFill>
                            <a:srgbClr val="C00000"/>
                          </a:solidFill>
                          <a:latin typeface="2  Karim"/>
                          <a:ea typeface="Times New Roman"/>
                          <a:cs typeface="B Nazanin"/>
                        </a:rPr>
                        <a:t>«بزرگترین تفریح کار است»      </a:t>
                      </a:r>
                      <a:r>
                        <a:rPr lang="fa-IR" sz="1000" b="1" dirty="0" smtClean="0">
                          <a:solidFill>
                            <a:srgbClr val="C00000"/>
                          </a:solidFill>
                          <a:latin typeface="2  Karim"/>
                          <a:ea typeface="Times New Roman"/>
                          <a:cs typeface="B Nazanin"/>
                        </a:rPr>
                        <a:t>حضرت </a:t>
                      </a:r>
                      <a:r>
                        <a:rPr lang="fa-IR" sz="1000" b="1" dirty="0">
                          <a:solidFill>
                            <a:srgbClr val="C00000"/>
                          </a:solidFill>
                          <a:latin typeface="2  Karim"/>
                          <a:ea typeface="Times New Roman"/>
                          <a:cs typeface="B Nazanin"/>
                        </a:rPr>
                        <a:t>علی (ع)</a:t>
                      </a:r>
                      <a:endParaRPr lang="en-US" sz="1000" dirty="0">
                        <a:solidFill>
                          <a:srgbClr val="C00000"/>
                        </a:solidFill>
                        <a:latin typeface="Calibri"/>
                        <a:ea typeface="Calibri"/>
                        <a:cs typeface="Arial"/>
                      </a:endParaRPr>
                    </a:p>
                    <a:p>
                      <a:pPr marL="0" marR="0" algn="r" rtl="1">
                        <a:lnSpc>
                          <a:spcPct val="115000"/>
                        </a:lnSpc>
                        <a:spcBef>
                          <a:spcPts val="0"/>
                        </a:spcBef>
                        <a:spcAft>
                          <a:spcPts val="0"/>
                        </a:spcAft>
                      </a:pPr>
                      <a:r>
                        <a:rPr lang="fa-IR" sz="1000" b="1" dirty="0">
                          <a:solidFill>
                            <a:schemeClr val="bg1">
                              <a:lumMod val="95000"/>
                              <a:lumOff val="5000"/>
                            </a:schemeClr>
                          </a:solidFill>
                          <a:latin typeface="2  Karim"/>
                          <a:ea typeface="Times New Roman"/>
                          <a:cs typeface="B Nazanin"/>
                        </a:rPr>
                        <a:t>خدمت به جهان هستی</a:t>
                      </a:r>
                      <a:endParaRPr lang="en-US" sz="1000" dirty="0">
                        <a:solidFill>
                          <a:schemeClr val="bg1">
                            <a:lumMod val="95000"/>
                            <a:lumOff val="5000"/>
                          </a:schemeClr>
                        </a:solidFill>
                        <a:latin typeface="Calibri"/>
                        <a:ea typeface="Calibri"/>
                        <a:cs typeface="Arial"/>
                      </a:endParaRPr>
                    </a:p>
                    <a:p>
                      <a:pPr marL="0" marR="0" algn="r" rtl="1">
                        <a:lnSpc>
                          <a:spcPct val="115000"/>
                        </a:lnSpc>
                        <a:spcBef>
                          <a:spcPts val="0"/>
                        </a:spcBef>
                        <a:spcAft>
                          <a:spcPts val="0"/>
                        </a:spcAft>
                      </a:pPr>
                      <a:r>
                        <a:rPr lang="fa-IR" sz="1000" b="1" dirty="0">
                          <a:solidFill>
                            <a:schemeClr val="bg1">
                              <a:lumMod val="95000"/>
                              <a:lumOff val="5000"/>
                            </a:schemeClr>
                          </a:solidFill>
                          <a:latin typeface="2  Karim"/>
                          <a:ea typeface="Times New Roman"/>
                          <a:cs typeface="B Nazanin"/>
                        </a:rPr>
                        <a:t>طی دائمی مراحل رهسازی و رهیاری در فعالیت های جدید</a:t>
                      </a:r>
                      <a:endParaRPr lang="en-US" sz="1000" dirty="0">
                        <a:solidFill>
                          <a:schemeClr val="bg1">
                            <a:lumMod val="95000"/>
                            <a:lumOff val="5000"/>
                          </a:schemeClr>
                        </a:solidFill>
                        <a:latin typeface="Calibri"/>
                        <a:ea typeface="Calibri"/>
                        <a:cs typeface="Arial"/>
                      </a:endParaRPr>
                    </a:p>
                    <a:p>
                      <a:pPr marL="0" marR="0" algn="r" rtl="1">
                        <a:lnSpc>
                          <a:spcPct val="115000"/>
                        </a:lnSpc>
                        <a:spcBef>
                          <a:spcPts val="0"/>
                        </a:spcBef>
                        <a:spcAft>
                          <a:spcPts val="0"/>
                        </a:spcAft>
                      </a:pPr>
                      <a:r>
                        <a:rPr lang="fa-IR" sz="1000" b="1" dirty="0">
                          <a:solidFill>
                            <a:schemeClr val="bg1">
                              <a:lumMod val="95000"/>
                              <a:lumOff val="5000"/>
                            </a:schemeClr>
                          </a:solidFill>
                          <a:latin typeface="2  Karim"/>
                          <a:ea typeface="Times New Roman"/>
                          <a:cs typeface="B Nazanin"/>
                        </a:rPr>
                        <a:t>بکارگیری سرمایه ها در ایجاد خلاقیت و </a:t>
                      </a:r>
                      <a:r>
                        <a:rPr lang="fa-IR" sz="1000" b="1" dirty="0" smtClean="0">
                          <a:solidFill>
                            <a:schemeClr val="bg1">
                              <a:lumMod val="95000"/>
                              <a:lumOff val="5000"/>
                            </a:schemeClr>
                          </a:solidFill>
                          <a:latin typeface="2  Karim"/>
                          <a:ea typeface="Times New Roman"/>
                          <a:cs typeface="B Nazanin"/>
                        </a:rPr>
                        <a:t>نبوغ</a:t>
                      </a:r>
                    </a:p>
                    <a:p>
                      <a:pPr marL="0" marR="0" algn="r" rtl="1">
                        <a:lnSpc>
                          <a:spcPct val="115000"/>
                        </a:lnSpc>
                        <a:spcBef>
                          <a:spcPts val="0"/>
                        </a:spcBef>
                        <a:spcAft>
                          <a:spcPts val="0"/>
                        </a:spcAft>
                      </a:pPr>
                      <a:endParaRPr lang="fa-IR" sz="1000" b="1" dirty="0" smtClean="0">
                        <a:solidFill>
                          <a:schemeClr val="bg1">
                            <a:lumMod val="95000"/>
                            <a:lumOff val="5000"/>
                          </a:schemeClr>
                        </a:solidFill>
                        <a:latin typeface="2  Karim"/>
                        <a:ea typeface="Calibri"/>
                        <a:cs typeface="B Nazanin"/>
                      </a:endParaRPr>
                    </a:p>
                    <a:p>
                      <a:pPr marL="0" marR="0" algn="r" rtl="1">
                        <a:lnSpc>
                          <a:spcPct val="115000"/>
                        </a:lnSpc>
                        <a:spcBef>
                          <a:spcPts val="0"/>
                        </a:spcBef>
                        <a:spcAft>
                          <a:spcPts val="0"/>
                        </a:spcAft>
                      </a:pPr>
                      <a:endParaRPr lang="fa-IR" sz="1000" b="1" dirty="0" smtClean="0">
                        <a:solidFill>
                          <a:schemeClr val="bg1">
                            <a:lumMod val="95000"/>
                            <a:lumOff val="5000"/>
                          </a:schemeClr>
                        </a:solidFill>
                        <a:latin typeface="2  Karim"/>
                        <a:ea typeface="Calibri"/>
                        <a:cs typeface="B Nazanin"/>
                      </a:endParaRPr>
                    </a:p>
                    <a:p>
                      <a:pPr marL="0" marR="0" algn="r" rtl="1">
                        <a:lnSpc>
                          <a:spcPct val="115000"/>
                        </a:lnSpc>
                        <a:spcBef>
                          <a:spcPts val="0"/>
                        </a:spcBef>
                        <a:spcAft>
                          <a:spcPts val="0"/>
                        </a:spcAft>
                      </a:pPr>
                      <a:r>
                        <a:rPr kumimoji="0" lang="fa-IR" sz="1800" b="1" kern="1200" dirty="0" smtClean="0">
                          <a:solidFill>
                            <a:srgbClr val="C00000"/>
                          </a:solidFill>
                          <a:latin typeface="+mn-lt"/>
                          <a:ea typeface="+mn-ea"/>
                          <a:cs typeface="B Titr" pitchFamily="2" charset="-78"/>
                        </a:rPr>
                        <a:t>(تا رهرو نباشی كی راهبر شوی)</a:t>
                      </a:r>
                      <a:endParaRPr lang="en-US" sz="1000" dirty="0">
                        <a:solidFill>
                          <a:srgbClr val="C00000"/>
                        </a:solidFill>
                        <a:latin typeface="Calibri"/>
                        <a:ea typeface="Calibri"/>
                        <a:cs typeface="B Titr" pitchFamily="2" charset="-78"/>
                      </a:endParaRPr>
                    </a:p>
                  </a:txBody>
                  <a:tcPr marL="45178" marR="45178"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extLst>
                  <a:ext uri="{0D108BD9-81ED-4DB2-BD59-A6C34878D82A}">
                    <a16:rowId xmlns:a16="http://schemas.microsoft.com/office/drawing/2014/main" val="10007"/>
                  </a:ext>
                </a:extLst>
              </a:tr>
            </a:tbl>
          </a:graphicData>
        </a:graphic>
      </p:graphicFrame>
    </p:spTree>
  </p:cSld>
  <p:clrMapOvr>
    <a:masterClrMapping/>
  </p:clrMapOvr>
  <p:transition spd="slow">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486400" cy="522288"/>
          </a:xfrm>
        </p:spPr>
        <p:txBody>
          <a:bodyPr>
            <a:noAutofit/>
          </a:bodyPr>
          <a:lstStyle/>
          <a:p>
            <a:pPr algn="r" rtl="1"/>
            <a:r>
              <a:rPr lang="fa-IR" sz="3200" dirty="0" smtClean="0">
                <a:cs typeface="B Titr" pitchFamily="2" charset="-78"/>
              </a:rPr>
              <a:t>چند سخن از بزرگان</a:t>
            </a:r>
            <a:endParaRPr lang="en-US" sz="3200" dirty="0">
              <a:cs typeface="B Titr" pitchFamily="2" charset="-78"/>
            </a:endParaRPr>
          </a:p>
        </p:txBody>
      </p:sp>
      <p:sp>
        <p:nvSpPr>
          <p:cNvPr id="4" name="Text Placeholder 3"/>
          <p:cNvSpPr>
            <a:spLocks noGrp="1"/>
          </p:cNvSpPr>
          <p:nvPr>
            <p:ph type="body" sz="half" idx="2"/>
          </p:nvPr>
        </p:nvSpPr>
        <p:spPr>
          <a:xfrm>
            <a:off x="266700" y="685800"/>
            <a:ext cx="8763000" cy="5257800"/>
          </a:xfrm>
        </p:spPr>
        <p:txBody>
          <a:bodyPr>
            <a:noAutofit/>
          </a:bodyPr>
          <a:lstStyle/>
          <a:p>
            <a:pPr algn="just" rtl="1"/>
            <a:r>
              <a:rPr lang="fa-IR" sz="1600" dirty="0" smtClean="0">
                <a:cs typeface="B Titr" pitchFamily="2" charset="-78"/>
              </a:rPr>
              <a:t>اختیار کن از هر چیزی تازه و نو را مگر رفیق و دوست که هرچه کهنه تر باشد بهتر است. (</a:t>
            </a:r>
            <a:r>
              <a:rPr lang="fa-IR" sz="1600" dirty="0" smtClean="0">
                <a:solidFill>
                  <a:srgbClr val="002060"/>
                </a:solidFill>
                <a:cs typeface="B Titr" pitchFamily="2" charset="-78"/>
              </a:rPr>
              <a:t>امام علی</a:t>
            </a:r>
            <a:r>
              <a:rPr lang="fa-IR" sz="1600" dirty="0" smtClean="0">
                <a:cs typeface="B Titr" pitchFamily="2" charset="-78"/>
              </a:rPr>
              <a:t>)</a:t>
            </a:r>
            <a:endParaRPr lang="en-US" sz="1600" dirty="0" smtClean="0">
              <a:cs typeface="B Titr" pitchFamily="2" charset="-78"/>
            </a:endParaRPr>
          </a:p>
          <a:p>
            <a:pPr algn="just" rtl="1"/>
            <a:r>
              <a:rPr lang="fa-IR" sz="1600" dirty="0" smtClean="0">
                <a:cs typeface="B Titr" pitchFamily="2" charset="-78"/>
              </a:rPr>
              <a:t>آفت سخن طول دادن آن است. (</a:t>
            </a:r>
            <a:r>
              <a:rPr lang="fa-IR" sz="1600" dirty="0" smtClean="0">
                <a:solidFill>
                  <a:srgbClr val="002060"/>
                </a:solidFill>
                <a:cs typeface="B Titr" pitchFamily="2" charset="-78"/>
              </a:rPr>
              <a:t>امام علی</a:t>
            </a:r>
            <a:r>
              <a:rPr lang="fa-IR" sz="1600" dirty="0" smtClean="0">
                <a:cs typeface="B Titr" pitchFamily="2" charset="-78"/>
              </a:rPr>
              <a:t>)</a:t>
            </a:r>
            <a:endParaRPr lang="en-US" sz="1600" dirty="0" smtClean="0">
              <a:cs typeface="B Titr" pitchFamily="2" charset="-78"/>
            </a:endParaRPr>
          </a:p>
          <a:p>
            <a:pPr algn="just" rtl="1"/>
            <a:r>
              <a:rPr lang="fa-IR" sz="1600" dirty="0" smtClean="0">
                <a:cs typeface="B Titr" pitchFamily="2" charset="-78"/>
              </a:rPr>
              <a:t>آغاز هر </a:t>
            </a:r>
            <a:r>
              <a:rPr lang="fa-IR" sz="1600" b="1" dirty="0" smtClean="0">
                <a:cs typeface="B Titr" pitchFamily="2" charset="-78"/>
              </a:rPr>
              <a:t>کار</a:t>
            </a:r>
            <a:r>
              <a:rPr lang="fa-IR" sz="1600" dirty="0" smtClean="0">
                <a:cs typeface="B Titr" pitchFamily="2" charset="-78"/>
              </a:rPr>
              <a:t> مهمترین قسمت آن است. ((</a:t>
            </a:r>
            <a:r>
              <a:rPr lang="fa-IR" sz="1600" u="sng" dirty="0" smtClean="0">
                <a:cs typeface="B Titr" pitchFamily="2" charset="-78"/>
                <a:hlinkClick r:id="rId2" tooltip="فیلسوف یونانی (428 ق.م – 348 ق.م)"/>
              </a:rPr>
              <a:t>افلاطون</a:t>
            </a:r>
            <a:r>
              <a:rPr lang="fa-IR" sz="1600" dirty="0" smtClean="0">
                <a:cs typeface="B Titr" pitchFamily="2" charset="-78"/>
              </a:rPr>
              <a:t>)) </a:t>
            </a:r>
            <a:endParaRPr lang="en-US" sz="1600" dirty="0" smtClean="0">
              <a:cs typeface="B Titr" pitchFamily="2" charset="-78"/>
            </a:endParaRPr>
          </a:p>
          <a:p>
            <a:pPr algn="just" rtl="1"/>
            <a:r>
              <a:rPr lang="fa-IR" sz="1600" dirty="0" smtClean="0">
                <a:cs typeface="B Titr" pitchFamily="2" charset="-78"/>
              </a:rPr>
              <a:t>زیاد </a:t>
            </a:r>
            <a:r>
              <a:rPr lang="fa-IR" sz="1600" b="1" dirty="0" smtClean="0">
                <a:cs typeface="B Titr" pitchFamily="2" charset="-78"/>
              </a:rPr>
              <a:t>کار</a:t>
            </a:r>
            <a:r>
              <a:rPr lang="fa-IR" sz="1600" dirty="0" smtClean="0">
                <a:cs typeface="B Titr" pitchFamily="2" charset="-78"/>
              </a:rPr>
              <a:t> کردن مهم نیست، درست </a:t>
            </a:r>
            <a:r>
              <a:rPr lang="fa-IR" sz="1600" b="1" dirty="0" smtClean="0">
                <a:cs typeface="B Titr" pitchFamily="2" charset="-78"/>
              </a:rPr>
              <a:t>کار </a:t>
            </a:r>
            <a:r>
              <a:rPr lang="fa-IR" sz="1600" dirty="0" smtClean="0">
                <a:cs typeface="B Titr" pitchFamily="2" charset="-78"/>
              </a:rPr>
              <a:t>کردن مهمتر است. ((</a:t>
            </a:r>
            <a:r>
              <a:rPr lang="fa-IR" sz="1600" dirty="0" smtClean="0">
                <a:solidFill>
                  <a:srgbClr val="002060"/>
                </a:solidFill>
                <a:cs typeface="B Titr" pitchFamily="2" charset="-78"/>
              </a:rPr>
              <a:t>پارتو</a:t>
            </a:r>
            <a:r>
              <a:rPr lang="fa-IR" sz="1600" dirty="0" smtClean="0">
                <a:cs typeface="B Titr" pitchFamily="2" charset="-78"/>
              </a:rPr>
              <a:t>)) </a:t>
            </a:r>
            <a:endParaRPr lang="en-US" sz="1600" dirty="0" smtClean="0">
              <a:cs typeface="B Titr" pitchFamily="2" charset="-78"/>
            </a:endParaRPr>
          </a:p>
          <a:p>
            <a:pPr algn="just" rtl="1"/>
            <a:r>
              <a:rPr lang="fa-IR" sz="1600" dirty="0" smtClean="0">
                <a:cs typeface="B Titr" pitchFamily="2" charset="-78"/>
              </a:rPr>
              <a:t>مشکلات فرصتهایی هستند در لباس </a:t>
            </a:r>
            <a:r>
              <a:rPr lang="fa-IR" sz="1600" b="1" dirty="0" smtClean="0">
                <a:cs typeface="B Titr" pitchFamily="2" charset="-78"/>
              </a:rPr>
              <a:t>کار</a:t>
            </a:r>
            <a:r>
              <a:rPr lang="fa-IR" sz="1600" dirty="0" smtClean="0">
                <a:cs typeface="B Titr" pitchFamily="2" charset="-78"/>
              </a:rPr>
              <a:t> و تللاش.((</a:t>
            </a:r>
            <a:r>
              <a:rPr lang="fa-IR" sz="1600" dirty="0" smtClean="0">
                <a:solidFill>
                  <a:srgbClr val="002060"/>
                </a:solidFill>
                <a:cs typeface="B Titr" pitchFamily="2" charset="-78"/>
              </a:rPr>
              <a:t>هنری کایز</a:t>
            </a:r>
            <a:r>
              <a:rPr lang="fa-IR" sz="1600" dirty="0" smtClean="0">
                <a:cs typeface="B Titr" pitchFamily="2" charset="-78"/>
              </a:rPr>
              <a:t>)) </a:t>
            </a:r>
            <a:endParaRPr lang="en-US" sz="1600" dirty="0" smtClean="0">
              <a:cs typeface="B Titr" pitchFamily="2" charset="-78"/>
            </a:endParaRPr>
          </a:p>
          <a:p>
            <a:pPr algn="just" rtl="1"/>
            <a:r>
              <a:rPr lang="fa-IR" sz="1600" dirty="0" smtClean="0">
                <a:cs typeface="B Titr" pitchFamily="2" charset="-78"/>
              </a:rPr>
              <a:t>من شکست نخورده ام، تنها هزار راه حل پیدا کرده ام که به </a:t>
            </a:r>
            <a:r>
              <a:rPr lang="fa-IR" sz="1600" b="1" dirty="0" smtClean="0">
                <a:cs typeface="B Titr" pitchFamily="2" charset="-78"/>
              </a:rPr>
              <a:t>کار</a:t>
            </a:r>
            <a:r>
              <a:rPr lang="fa-IR" sz="1600" dirty="0" smtClean="0">
                <a:cs typeface="B Titr" pitchFamily="2" charset="-78"/>
              </a:rPr>
              <a:t> نمی آیند. ((</a:t>
            </a:r>
            <a:r>
              <a:rPr lang="fa-IR" sz="1600" u="sng" dirty="0" smtClean="0">
                <a:cs typeface="B Titr" pitchFamily="2" charset="-78"/>
                <a:hlinkClick r:id="rId3" tooltip="مخترع آمریکایی ( 1847- 1931)"/>
              </a:rPr>
              <a:t>توماس ادیسون</a:t>
            </a:r>
            <a:r>
              <a:rPr lang="fa-IR" sz="1600" dirty="0" smtClean="0">
                <a:cs typeface="B Titr" pitchFamily="2" charset="-78"/>
              </a:rPr>
              <a:t>)) </a:t>
            </a:r>
            <a:endParaRPr lang="en-US" sz="1600" dirty="0" smtClean="0">
              <a:cs typeface="B Titr" pitchFamily="2" charset="-78"/>
            </a:endParaRPr>
          </a:p>
          <a:p>
            <a:pPr algn="just" rtl="1"/>
            <a:r>
              <a:rPr lang="fa-IR" sz="1600" dirty="0" smtClean="0">
                <a:cs typeface="B Titr" pitchFamily="2" charset="-78"/>
              </a:rPr>
              <a:t>یقین داشته باش آن کسی که عیبهای تو را در خلوت باز گو می کند، دوست تو است. زیرا خود را باخشم و کینه تو روبرو می سازد و از این </a:t>
            </a:r>
            <a:r>
              <a:rPr lang="fa-IR" sz="1600" b="1" dirty="0" smtClean="0">
                <a:cs typeface="B Titr" pitchFamily="2" charset="-78"/>
              </a:rPr>
              <a:t>کار</a:t>
            </a:r>
            <a:r>
              <a:rPr lang="fa-IR" sz="1600" dirty="0" smtClean="0">
                <a:cs typeface="B Titr" pitchFamily="2" charset="-78"/>
              </a:rPr>
              <a:t> هیچ باک ندارد. انگشت شمارند کسانی که بتوانند چنین وضعی را تحمل کنند. بیشتر مردم خواستار شنیدن ستایشند و این ستایش دوستی یکی از بلاهایی است که بیشتر از هر چیز نوع بشر را می فریبد و جادو می کند.((</a:t>
            </a:r>
            <a:r>
              <a:rPr lang="fa-IR" sz="1600" dirty="0" smtClean="0">
                <a:solidFill>
                  <a:srgbClr val="002060"/>
                </a:solidFill>
                <a:cs typeface="B Titr" pitchFamily="2" charset="-78"/>
              </a:rPr>
              <a:t>لرو.لاری</a:t>
            </a:r>
            <a:r>
              <a:rPr lang="fa-IR" sz="1600" dirty="0" smtClean="0">
                <a:cs typeface="B Titr" pitchFamily="2" charset="-78"/>
              </a:rPr>
              <a:t>)) </a:t>
            </a:r>
            <a:endParaRPr lang="en-US" sz="1600" dirty="0" smtClean="0">
              <a:cs typeface="B Titr" pitchFamily="2" charset="-78"/>
            </a:endParaRPr>
          </a:p>
          <a:p>
            <a:pPr algn="just" rtl="1"/>
            <a:r>
              <a:rPr lang="fa-IR" sz="1600" dirty="0" smtClean="0">
                <a:cs typeface="B Titr" pitchFamily="2" charset="-78"/>
              </a:rPr>
              <a:t>آهستگی و آرامش در سخن گفتن </a:t>
            </a:r>
            <a:r>
              <a:rPr lang="fa-IR" sz="1600" b="1" dirty="0" smtClean="0">
                <a:cs typeface="B Titr" pitchFamily="2" charset="-78"/>
              </a:rPr>
              <a:t>کار</a:t>
            </a:r>
            <a:r>
              <a:rPr lang="fa-IR" sz="1600" dirty="0" smtClean="0">
                <a:cs typeface="B Titr" pitchFamily="2" charset="-78"/>
              </a:rPr>
              <a:t> آسانی نیست. در این جهان که بیشتر مردم بر ضد یکدیگر می خروشند، خودداری از هیجان و کینه و پرخاشگری بسیار دشوار است. برای رهایی از این دشواری، راهی جز آرام و نرم سخن گفتن وجود ندارد.((</a:t>
            </a:r>
            <a:r>
              <a:rPr lang="fa-IR" sz="1600" dirty="0" smtClean="0">
                <a:solidFill>
                  <a:srgbClr val="002060"/>
                </a:solidFill>
                <a:cs typeface="B Titr" pitchFamily="2" charset="-78"/>
              </a:rPr>
              <a:t>کنفوسیوس</a:t>
            </a:r>
            <a:r>
              <a:rPr lang="fa-IR" sz="1600" dirty="0" smtClean="0">
                <a:cs typeface="B Titr" pitchFamily="2" charset="-78"/>
              </a:rPr>
              <a:t>)) </a:t>
            </a:r>
            <a:endParaRPr lang="en-US" sz="1600" dirty="0" smtClean="0">
              <a:cs typeface="B Titr" pitchFamily="2" charset="-78"/>
            </a:endParaRPr>
          </a:p>
          <a:p>
            <a:pPr algn="just" rtl="1"/>
            <a:r>
              <a:rPr lang="fa-IR" sz="1600" dirty="0" smtClean="0">
                <a:cs typeface="B Titr" pitchFamily="2" charset="-78"/>
              </a:rPr>
              <a:t>برای پیروزی یک راه آسان وجود دارد: هیچ فرصتی را برای </a:t>
            </a:r>
            <a:r>
              <a:rPr lang="fa-IR" sz="1600" b="1" dirty="0" smtClean="0">
                <a:cs typeface="B Titr" pitchFamily="2" charset="-78"/>
              </a:rPr>
              <a:t>کار</a:t>
            </a:r>
            <a:r>
              <a:rPr lang="fa-IR" sz="1600" dirty="0" smtClean="0">
                <a:cs typeface="B Titr" pitchFamily="2" charset="-78"/>
              </a:rPr>
              <a:t> کردن از دست ندهید و اگر وقت شما کم است، وقت اختراع کنید.((</a:t>
            </a:r>
            <a:r>
              <a:rPr lang="fa-IR" sz="1600" u="sng" dirty="0" smtClean="0">
                <a:cs typeface="B Titr" pitchFamily="2" charset="-78"/>
                <a:hlinkClick r:id="rId3" tooltip="مخترع آمریکایی ( 1847- 1931)"/>
              </a:rPr>
              <a:t>توماس ادیسون</a:t>
            </a:r>
            <a:r>
              <a:rPr lang="fa-IR" sz="1600" dirty="0" smtClean="0">
                <a:cs typeface="B Titr" pitchFamily="2" charset="-78"/>
              </a:rPr>
              <a:t>)) </a:t>
            </a:r>
            <a:endParaRPr lang="en-US" sz="1600" dirty="0" smtClean="0">
              <a:cs typeface="B Titr" pitchFamily="2" charset="-78"/>
            </a:endParaRPr>
          </a:p>
          <a:p>
            <a:pPr algn="just" rtl="1"/>
            <a:r>
              <a:rPr lang="fa-IR" sz="1600" dirty="0" smtClean="0">
                <a:cs typeface="B Titr" pitchFamily="2" charset="-78"/>
              </a:rPr>
              <a:t>ساده ترین </a:t>
            </a:r>
            <a:r>
              <a:rPr lang="fa-IR" sz="1600" b="1" dirty="0" smtClean="0">
                <a:cs typeface="B Titr" pitchFamily="2" charset="-78"/>
              </a:rPr>
              <a:t>کار</a:t>
            </a:r>
            <a:r>
              <a:rPr lang="fa-IR" sz="1600" dirty="0" smtClean="0">
                <a:cs typeface="B Titr" pitchFamily="2" charset="-78"/>
              </a:rPr>
              <a:t> جهان این است که خود باشی و دشوارترین </a:t>
            </a:r>
            <a:r>
              <a:rPr lang="fa-IR" sz="1600" b="1" dirty="0" smtClean="0">
                <a:cs typeface="B Titr" pitchFamily="2" charset="-78"/>
              </a:rPr>
              <a:t>کار </a:t>
            </a:r>
            <a:r>
              <a:rPr lang="fa-IR" sz="1600" dirty="0" smtClean="0">
                <a:cs typeface="B Titr" pitchFamily="2" charset="-78"/>
              </a:rPr>
              <a:t>جهان این است که کسی باشی که دیگران می خواهند.((</a:t>
            </a:r>
            <a:r>
              <a:rPr lang="fa-IR" sz="1600" dirty="0" smtClean="0">
                <a:solidFill>
                  <a:srgbClr val="002060"/>
                </a:solidFill>
                <a:cs typeface="B Titr" pitchFamily="2" charset="-78"/>
              </a:rPr>
              <a:t>هربرت اتو</a:t>
            </a:r>
            <a:r>
              <a:rPr lang="fa-IR" sz="1600" dirty="0" smtClean="0">
                <a:cs typeface="B Titr" pitchFamily="2" charset="-78"/>
              </a:rPr>
              <a:t>)) </a:t>
            </a:r>
            <a:endParaRPr lang="en-US" sz="1600" dirty="0" smtClean="0">
              <a:cs typeface="B Titr" pitchFamily="2" charset="-78"/>
            </a:endParaRPr>
          </a:p>
          <a:p>
            <a:pPr algn="just" rtl="1"/>
            <a:r>
              <a:rPr lang="fa-IR" sz="1600" dirty="0" smtClean="0">
                <a:cs typeface="B Titr" pitchFamily="2" charset="-78"/>
              </a:rPr>
              <a:t>اگر شما از مشتریان خود مراقبت نکنید، دیگران این </a:t>
            </a:r>
            <a:r>
              <a:rPr lang="fa-IR" sz="1600" b="1" dirty="0" smtClean="0">
                <a:cs typeface="B Titr" pitchFamily="2" charset="-78"/>
              </a:rPr>
              <a:t>کار</a:t>
            </a:r>
            <a:r>
              <a:rPr lang="fa-IR" sz="1600" dirty="0" smtClean="0">
                <a:cs typeface="B Titr" pitchFamily="2" charset="-78"/>
              </a:rPr>
              <a:t> را انجام خواهند داد.((</a:t>
            </a:r>
            <a:r>
              <a:rPr lang="fa-IR" sz="1600" dirty="0" smtClean="0">
                <a:solidFill>
                  <a:srgbClr val="002060"/>
                </a:solidFill>
                <a:cs typeface="B Titr" pitchFamily="2" charset="-78"/>
              </a:rPr>
              <a:t>گاری ریچارد</a:t>
            </a:r>
            <a:r>
              <a:rPr lang="fa-IR" sz="1600" dirty="0" smtClean="0">
                <a:cs typeface="B Titr" pitchFamily="2" charset="-78"/>
              </a:rPr>
              <a:t>)) </a:t>
            </a:r>
            <a:endParaRPr lang="en-US" sz="1600" dirty="0" smtClean="0">
              <a:cs typeface="B Titr" pitchFamily="2" charset="-78"/>
            </a:endParaRPr>
          </a:p>
          <a:p>
            <a:pPr algn="just" rtl="1"/>
            <a:r>
              <a:rPr lang="fa-IR" sz="1600" dirty="0" smtClean="0">
                <a:cs typeface="B Titr" pitchFamily="2" charset="-78"/>
              </a:rPr>
              <a:t>اگر برای قطع یک درخت هشت ساعت به من فرصت می دادند، شش ساعت آن را به تیز کردن تبرم اختصاص می دادم؛ کیفیت وابسته به انجام </a:t>
            </a:r>
            <a:r>
              <a:rPr lang="fa-IR" sz="1600" b="1" dirty="0" smtClean="0">
                <a:cs typeface="B Titr" pitchFamily="2" charset="-78"/>
              </a:rPr>
              <a:t>کار</a:t>
            </a:r>
            <a:r>
              <a:rPr lang="fa-IR" sz="1600" dirty="0" smtClean="0">
                <a:cs typeface="B Titr" pitchFamily="2" charset="-78"/>
              </a:rPr>
              <a:t> درست در اولین فرصت است.((</a:t>
            </a:r>
            <a:r>
              <a:rPr lang="fa-IR" sz="1600" dirty="0" smtClean="0">
                <a:solidFill>
                  <a:srgbClr val="002060"/>
                </a:solidFill>
                <a:cs typeface="B Titr" pitchFamily="2" charset="-78"/>
              </a:rPr>
              <a:t>وجی میترا</a:t>
            </a:r>
            <a:r>
              <a:rPr lang="fa-IR" sz="1600" dirty="0" smtClean="0">
                <a:cs typeface="B Titr" pitchFamily="2" charset="-78"/>
              </a:rPr>
              <a:t>)) </a:t>
            </a:r>
            <a:endParaRPr lang="en-US" sz="1600" dirty="0" smtClean="0">
              <a:cs typeface="B Titr" pitchFamily="2" charset="-78"/>
            </a:endParaRPr>
          </a:p>
          <a:p>
            <a:pPr algn="just" rtl="1"/>
            <a:r>
              <a:rPr lang="fa-IR" sz="1600" dirty="0" smtClean="0">
                <a:cs typeface="B Titr" pitchFamily="2" charset="-78"/>
              </a:rPr>
              <a:t>اگر در نیکی رنج بری رنج نماند و نیکی بماند. و اگر در بدی لذت یابی لذت نماند و بدی بماند. (</a:t>
            </a:r>
            <a:r>
              <a:rPr lang="fa-IR" sz="1600" dirty="0" smtClean="0">
                <a:solidFill>
                  <a:srgbClr val="002060"/>
                </a:solidFill>
                <a:cs typeface="B Titr" pitchFamily="2" charset="-78"/>
              </a:rPr>
              <a:t>افلاطون</a:t>
            </a:r>
            <a:r>
              <a:rPr lang="fa-IR" sz="1600" dirty="0" smtClean="0">
                <a:cs typeface="B Titr" pitchFamily="2" charset="-78"/>
              </a:rPr>
              <a:t>)</a:t>
            </a:r>
            <a:endParaRPr lang="en-US" sz="1600" dirty="0" smtClean="0">
              <a:cs typeface="B Titr" pitchFamily="2" charset="-78"/>
            </a:endParaRPr>
          </a:p>
          <a:p>
            <a:pPr algn="just"/>
            <a:endParaRPr lang="en-US" sz="1600" dirty="0">
              <a:cs typeface="B Titr" pitchFamily="2" charset="-78"/>
            </a:endParaRP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ransition spd="slow">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ossibl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1075" name="Rectangle 3"/>
          <p:cNvSpPr>
            <a:spLocks noChangeArrowheads="1"/>
          </p:cNvSpPr>
          <p:nvPr/>
        </p:nvSpPr>
        <p:spPr bwMode="auto">
          <a:xfrm>
            <a:off x="2286000" y="-1447800"/>
            <a:ext cx="5200650" cy="3478212"/>
          </a:xfrm>
          <a:prstGeom prst="rect">
            <a:avLst/>
          </a:prstGeom>
          <a:noFill/>
          <a:ln w="9525">
            <a:noFill/>
            <a:miter lim="800000"/>
            <a:headEnd/>
            <a:tailEnd/>
          </a:ln>
          <a:effectLst/>
        </p:spPr>
        <p:txBody>
          <a:bodyPr wrap="square">
            <a:spAutoFit/>
          </a:bodyPr>
          <a:lstStyle/>
          <a:p>
            <a:pPr algn="ctr" rtl="1">
              <a:defRPr/>
            </a:pPr>
            <a:endParaRPr lang="en-US" sz="5500" dirty="0">
              <a:solidFill>
                <a:srgbClr val="FFFF00"/>
              </a:solidFill>
              <a:effectLst>
                <a:outerShdw blurRad="38100" dist="38100" dir="2700000" algn="tl">
                  <a:srgbClr val="C0C0C0"/>
                </a:outerShdw>
              </a:effectLst>
              <a:cs typeface="B Zar" pitchFamily="2" charset="-78"/>
            </a:endParaRPr>
          </a:p>
          <a:p>
            <a:pPr algn="ctr" rtl="1">
              <a:defRPr/>
            </a:pPr>
            <a:endParaRPr lang="en-US" sz="5500" dirty="0">
              <a:solidFill>
                <a:srgbClr val="FFFF00"/>
              </a:solidFill>
              <a:effectLst>
                <a:outerShdw blurRad="38100" dist="38100" dir="2700000" algn="tl">
                  <a:srgbClr val="C0C0C0"/>
                </a:outerShdw>
              </a:effectLst>
              <a:cs typeface="B Zar" pitchFamily="2" charset="-78"/>
            </a:endParaRPr>
          </a:p>
          <a:p>
            <a:pPr algn="ctr" rtl="1">
              <a:defRPr/>
            </a:pPr>
            <a:r>
              <a:rPr lang="en-US" sz="5500" dirty="0">
                <a:solidFill>
                  <a:srgbClr val="FFFF00"/>
                </a:solidFill>
                <a:effectLst>
                  <a:outerShdw blurRad="38100" dist="38100" dir="2700000" algn="tl">
                    <a:srgbClr val="C0C0C0"/>
                  </a:outerShdw>
                </a:effectLst>
                <a:cs typeface="B Zar" pitchFamily="2" charset="-78"/>
              </a:rPr>
              <a:t>Thanks for your attention</a:t>
            </a:r>
          </a:p>
        </p:txBody>
      </p:sp>
      <p:sp>
        <p:nvSpPr>
          <p:cNvPr id="59396" name="Date Placeholder 7"/>
          <p:cNvSpPr>
            <a:spLocks noGrp="1"/>
          </p:cNvSpPr>
          <p:nvPr>
            <p:ph type="dt" sz="half" idx="10"/>
          </p:nvPr>
        </p:nvSpPr>
        <p:spPr>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59397" name="Slide Number Placeholder 8"/>
          <p:cNvSpPr>
            <a:spLocks noGrp="1"/>
          </p:cNvSpPr>
          <p:nvPr>
            <p:ph type="sldNum" sz="quarter" idx="12"/>
          </p:nvPr>
        </p:nvSpPr>
        <p:spPr>
          <a:noFill/>
        </p:spPr>
        <p:txBody>
          <a:bodyPr/>
          <a:lstStyle/>
          <a:p>
            <a:fld id="{F5169830-1232-451A-8C03-9762242D5082}" type="slidenum">
              <a:rPr lang="ar-SA" altLang="en-US"/>
              <a:pPr/>
              <a:t>48</a:t>
            </a:fld>
            <a:endParaRPr lang="en-US" altLang="en-US"/>
          </a:p>
        </p:txBody>
      </p:sp>
    </p:spTree>
  </p:cSld>
  <p:clrMapOvr>
    <a:masterClrMapping/>
  </p:clrMapOvr>
  <p:transition spd="slow" advTm="2000">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0" y="71438"/>
            <a:ext cx="8229600" cy="796925"/>
          </a:xfrm>
        </p:spPr>
        <p:txBody>
          <a:bodyPr/>
          <a:lstStyle/>
          <a:p>
            <a:r>
              <a:rPr lang="en-GB" altLang="en-US" dirty="0" smtClean="0"/>
              <a:t>Conditions o use</a:t>
            </a:r>
          </a:p>
        </p:txBody>
      </p:sp>
      <p:sp>
        <p:nvSpPr>
          <p:cNvPr id="62466" name="Rectangle 2"/>
          <p:cNvSpPr>
            <a:spLocks noChangeAspect="1" noChangeArrowheads="1"/>
          </p:cNvSpPr>
          <p:nvPr/>
        </p:nvSpPr>
        <p:spPr bwMode="auto">
          <a:xfrm>
            <a:off x="-190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Verdana"/>
              <a:ea typeface="+mj-ea"/>
              <a:cs typeface="Arial"/>
            </a:endParaRPr>
          </a:p>
        </p:txBody>
      </p:sp>
      <p:sp>
        <p:nvSpPr>
          <p:cNvPr id="41993" name="Line 8"/>
          <p:cNvSpPr>
            <a:spLocks noChangeShapeType="1"/>
          </p:cNvSpPr>
          <p:nvPr/>
        </p:nvSpPr>
        <p:spPr bwMode="auto">
          <a:xfrm>
            <a:off x="3348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994" name="Rectangle 10"/>
          <p:cNvSpPr>
            <a:spLocks noChangeArrowheads="1"/>
          </p:cNvSpPr>
          <p:nvPr/>
        </p:nvSpPr>
        <p:spPr bwMode="auto">
          <a:xfrm>
            <a:off x="5025592"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hlinkClick r:id="rId3"/>
              </a:rPr>
              <a:t>http://</a:t>
            </a:r>
            <a:r>
              <a:rPr kumimoji="0" lang="fr-FR" altLang="en-US" sz="10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Arial" panose="020B0604020202020204" pitchFamily="34" charset="0"/>
                <a:hlinkClick r:id="rId3"/>
              </a:rPr>
              <a:t>www.ravanpoint.ir</a:t>
            </a:r>
            <a:endParaRPr kumimoji="0" lang="fa-I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Contact: </a:t>
            </a:r>
            <a:r>
              <a:rPr kumimoji="0" lang="fr-FR" altLang="en-US" sz="10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Arial" panose="020B0604020202020204" pitchFamily="34" charset="0"/>
              </a:rPr>
              <a:t>info@ravanpoint.ir </a:t>
            </a: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2"/>
          <p:cNvSpPr/>
          <p:nvPr/>
        </p:nvSpPr>
        <p:spPr>
          <a:xfrm>
            <a:off x="250825" y="3919537"/>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2480" name="Rectangle 16"/>
          <p:cNvSpPr>
            <a:spLocks noChangeArrowheads="1"/>
          </p:cNvSpPr>
          <p:nvPr/>
        </p:nvSpPr>
        <p:spPr bwMode="auto">
          <a:xfrm>
            <a:off x="250825" y="2582614"/>
            <a:ext cx="2832100" cy="1754326"/>
          </a:xfrm>
          <a:prstGeom prst="rect">
            <a:avLst/>
          </a:prstGeom>
          <a:noFill/>
          <a:ln w="9525">
            <a:noFill/>
            <a:miter lim="800000"/>
            <a:headEnd/>
            <a:tailEnd/>
          </a:ln>
          <a:effectLst/>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rPr>
              <a:t>دانلود رایگان پاورپوینت های </a:t>
            </a:r>
            <a:r>
              <a:rPr kumimoji="0" lang="fa-IR" sz="2000" b="1"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B Nazanin" panose="00000400000000000000" pitchFamily="2" charset="-78"/>
              </a:rPr>
              <a:t>روانشناسی</a:t>
            </a:r>
            <a:endPar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a:r>
            <a:b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Copyright </a:t>
            </a:r>
            <a:r>
              <a:rPr kumimoji="0" lang="en-US" sz="1800" b="0" i="0" u="none" strike="noStrike" kern="1200" cap="none" spc="0" normalizeH="0" baseline="0" noProof="0" dirty="0" smtClean="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Ravanpoint.ir</a:t>
            </a:r>
            <a:endParaRPr kumimoji="0" lang="en-GB" sz="1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86" y="2368159"/>
            <a:ext cx="3866728" cy="1397884"/>
          </a:xfrm>
          <a:prstGeom prst="rect">
            <a:avLst/>
          </a:prstGeom>
        </p:spPr>
      </p:pic>
    </p:spTree>
    <p:extLst>
      <p:ext uri="{BB962C8B-B14F-4D97-AF65-F5344CB8AC3E}">
        <p14:creationId xmlns:p14="http://schemas.microsoft.com/office/powerpoint/2010/main" val="269567546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r" rtl="1"/>
            <a:r>
              <a:rPr lang="fa-IR" dirty="0" smtClean="0">
                <a:cs typeface="B Nazanin" pitchFamily="2" charset="-78"/>
              </a:rPr>
              <a:t>فرآیند طوفان فکری</a:t>
            </a:r>
            <a:endParaRPr lang="en-US" dirty="0">
              <a:cs typeface="B Nazanin" pitchFamily="2" charset="-78"/>
            </a:endParaRPr>
          </a:p>
        </p:txBody>
      </p:sp>
      <p:sp>
        <p:nvSpPr>
          <p:cNvPr id="3" name="Date Placeholder 2"/>
          <p:cNvSpPr>
            <a:spLocks noGrp="1"/>
          </p:cNvSpPr>
          <p:nvPr>
            <p:ph type="dt" sz="half" idx="10"/>
          </p:nvPr>
        </p:nvSpPr>
        <p:spPr/>
        <p:txBody>
          <a:bodyPr/>
          <a:lstStyle/>
          <a:p>
            <a:r>
              <a:rPr lang="en-US" smtClean="0"/>
              <a:t>آشنائی با تکنیکهای خلاقیت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Rectangle 4"/>
          <p:cNvSpPr/>
          <p:nvPr/>
        </p:nvSpPr>
        <p:spPr>
          <a:xfrm>
            <a:off x="1295400" y="677881"/>
            <a:ext cx="7772400" cy="3970318"/>
          </a:xfrm>
          <a:prstGeom prst="rect">
            <a:avLst/>
          </a:prstGeom>
        </p:spPr>
        <p:txBody>
          <a:bodyPr wrap="square">
            <a:spAutoFit/>
          </a:bodyPr>
          <a:lstStyle/>
          <a:p>
            <a:pPr lvl="0" algn="justLow" rtl="1" fontAlgn="base">
              <a:spcBef>
                <a:spcPct val="0"/>
              </a:spcBef>
              <a:spcAft>
                <a:spcPct val="0"/>
              </a:spcAft>
            </a:pPr>
            <a:r>
              <a:rPr lang="fa-IR" dirty="0" smtClean="0">
                <a:latin typeface="Tahoma" pitchFamily="34" charset="0"/>
                <a:ea typeface="Times New Roman" pitchFamily="18" charset="0"/>
                <a:cs typeface="B Nazanin" pitchFamily="2" charset="-78"/>
              </a:rPr>
              <a:t>فرايند طوفان فكري داراي 4 قانون اصلي به شرح ذيل مي باشد:</a:t>
            </a:r>
          </a:p>
          <a:p>
            <a:pPr lvl="0" algn="justLow" rtl="1" fontAlgn="base">
              <a:spcBef>
                <a:spcPct val="0"/>
              </a:spcBef>
              <a:spcAft>
                <a:spcPct val="0"/>
              </a:spcAft>
            </a:pPr>
            <a:r>
              <a:rPr lang="fa-IR" dirty="0" smtClean="0">
                <a:latin typeface="Tahoma" pitchFamily="34" charset="0"/>
                <a:ea typeface="Times New Roman" pitchFamily="18" charset="0"/>
                <a:cs typeface="B Nazanin" pitchFamily="2" charset="-78"/>
              </a:rPr>
              <a:t>1- هيچ گونه قضاوت يا انتقادي درباره ايده ها نبايد صورت گيرد، چون باعث از دست رفتن كل جريان طوفان فكري مي شود</a:t>
            </a:r>
          </a:p>
          <a:p>
            <a:pPr lvl="0" algn="justLow" rtl="1" fontAlgn="base">
              <a:spcBef>
                <a:spcPct val="0"/>
              </a:spcBef>
              <a:spcAft>
                <a:spcPct val="0"/>
              </a:spcAft>
            </a:pPr>
            <a:r>
              <a:rPr lang="fa-IR" dirty="0" smtClean="0">
                <a:latin typeface="Tahoma" pitchFamily="34" charset="0"/>
                <a:ea typeface="Times New Roman" pitchFamily="18" charset="0"/>
                <a:cs typeface="B Nazanin" pitchFamily="2" charset="-78"/>
              </a:rPr>
              <a:t>2- از كليه ايده ها مي بايست استقبال شود، حتي اگر ايده ها پيش پا افتاده و غير عملي باشند.  -    ممنوع بودن خندیدن به ایده ها</a:t>
            </a:r>
          </a:p>
          <a:p>
            <a:pPr lvl="0" algn="justLow" rtl="1" fontAlgn="base">
              <a:spcBef>
                <a:spcPct val="0"/>
              </a:spcBef>
              <a:spcAft>
                <a:spcPct val="0"/>
              </a:spcAft>
            </a:pPr>
            <a:r>
              <a:rPr lang="fa-IR" dirty="0" smtClean="0">
                <a:latin typeface="Tahoma" pitchFamily="34" charset="0"/>
                <a:ea typeface="Times New Roman" pitchFamily="18" charset="0"/>
                <a:cs typeface="B Nazanin" pitchFamily="2" charset="-78"/>
              </a:rPr>
              <a:t>3- هدف اصلي كميت ايده ها مي باشد نه كيفيت آنها </a:t>
            </a:r>
          </a:p>
          <a:p>
            <a:pPr lvl="0" algn="justLow" rtl="1" fontAlgn="base">
              <a:spcBef>
                <a:spcPct val="0"/>
              </a:spcBef>
              <a:spcAft>
                <a:spcPct val="0"/>
              </a:spcAft>
            </a:pPr>
            <a:r>
              <a:rPr lang="fa-IR" dirty="0" smtClean="0">
                <a:latin typeface="Tahoma" pitchFamily="34" charset="0"/>
                <a:ea typeface="Times New Roman" pitchFamily="18" charset="0"/>
                <a:cs typeface="B Nazanin" pitchFamily="2" charset="-78"/>
              </a:rPr>
              <a:t>4- ايده ها مي بايست تركيب، اصلاح و در نهايت به عنوان ايده صحيح انتخاب گردد. </a:t>
            </a:r>
          </a:p>
          <a:p>
            <a:pPr lvl="0" algn="justLow" rtl="1" fontAlgn="base">
              <a:spcBef>
                <a:spcPct val="0"/>
              </a:spcBef>
              <a:spcAft>
                <a:spcPct val="0"/>
              </a:spcAft>
            </a:pPr>
            <a:r>
              <a:rPr lang="fa-IR" dirty="0" smtClean="0">
                <a:latin typeface="Tahoma" pitchFamily="34" charset="0"/>
                <a:ea typeface="Times New Roman" pitchFamily="18" charset="0"/>
                <a:cs typeface="B Nazanin" pitchFamily="2" charset="-78"/>
              </a:rPr>
              <a:t>رعايت قوانین فوق الزامي است. بعد از 25 الي 30 دقيقه استراحت، گروه مجددا ايده ها را نقد وارزيابي مي نمايند. در جلسه ارزیابی سرپرست یا شخص دیگری می تواند جلسه را رهبری کند. ايده ها بايد به لحاظ نوع، دسته بندي و بر اساس اولويت رتبه بندي شوند. كيفيت هر ايده در جلسه ارزيابي مورد تحليل و بررسي قرار مي گيرد. رهبر نبايد به دليل كمبود بودجه يا ديگر منابع لازم پيشنهادها را كنار بگذارد. اگر ايده اي خوب بود، بايد راه هاي پياده سازي آن نيز جستجو شود. طوفان فكري را مي توان در مسائل گوناگون به كار برد، از جمله: مسائل مربوط به بازاريابي، افزايش كيفيت محصول، تعيين خط مشي سازمان، تامين نيروي انساني، ايجاد انگيزه در كاركنان و ... </a:t>
            </a:r>
            <a:r>
              <a:rPr lang="fa-IR" dirty="0" smtClean="0">
                <a:solidFill>
                  <a:srgbClr val="FF0000"/>
                </a:solidFill>
                <a:latin typeface="Tahoma" pitchFamily="34" charset="0"/>
                <a:ea typeface="Times New Roman" pitchFamily="18" charset="0"/>
                <a:cs typeface="B Nazanin" pitchFamily="2" charset="-78"/>
              </a:rPr>
              <a:t>مثال برای کارگاه ایده های مربوط به فرش</a:t>
            </a:r>
            <a:endParaRPr lang="fa-IR" dirty="0" smtClean="0">
              <a:latin typeface="Arial" pitchFamily="34" charset="0"/>
              <a:cs typeface="B Nazanin" pitchFamily="2" charset="-78"/>
            </a:endParaRPr>
          </a:p>
        </p:txBody>
      </p:sp>
      <p:pic>
        <p:nvPicPr>
          <p:cNvPr id="6" name="Picture 5" descr="تکنیک های خلاقیت- آموزش تکنیک طوفان فکری">
            <a:hlinkClick r:id="rId2" tgtFrame="&quot;_blank&quot;"/>
          </p:cNvPr>
          <p:cNvPicPr/>
          <p:nvPr/>
        </p:nvPicPr>
        <p:blipFill>
          <a:blip r:embed="rId3" cstate="print"/>
          <a:srcRect/>
          <a:stretch>
            <a:fillRect/>
          </a:stretch>
        </p:blipFill>
        <p:spPr bwMode="auto">
          <a:xfrm>
            <a:off x="2590800" y="4648199"/>
            <a:ext cx="5181600" cy="2237509"/>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838200"/>
          </a:xfrm>
        </p:spPr>
        <p:txBody>
          <a:bodyPr/>
          <a:lstStyle/>
          <a:p>
            <a:pPr algn="r"/>
            <a:r>
              <a:rPr lang="fa-IR" b="1" dirty="0" smtClean="0">
                <a:cs typeface="B Nazanin" pitchFamily="2" charset="-78"/>
              </a:rPr>
              <a:t>2- داستان نویسی</a:t>
            </a:r>
            <a:endParaRPr lang="en-US" b="1" dirty="0" smtClean="0">
              <a:cs typeface="B Nazanin" pitchFamily="2" charset="-78"/>
            </a:endParaRPr>
          </a:p>
        </p:txBody>
      </p:sp>
      <p:sp>
        <p:nvSpPr>
          <p:cNvPr id="18435" name="Content Placeholder 2"/>
          <p:cNvSpPr>
            <a:spLocks noGrp="1"/>
          </p:cNvSpPr>
          <p:nvPr>
            <p:ph idx="1"/>
          </p:nvPr>
        </p:nvSpPr>
        <p:spPr>
          <a:xfrm>
            <a:off x="1295400" y="609600"/>
            <a:ext cx="7848600" cy="2743200"/>
          </a:xfrm>
        </p:spPr>
        <p:txBody>
          <a:bodyPr>
            <a:noAutofit/>
          </a:bodyPr>
          <a:lstStyle/>
          <a:p>
            <a:pPr algn="just" rtl="1"/>
            <a:r>
              <a:rPr lang="fa-IR" dirty="0" smtClean="0">
                <a:cs typeface="B Nazanin" pitchFamily="2" charset="-78"/>
              </a:rPr>
              <a:t>تکنیک داستان نویسی عبارت است از خلق داستانی بر روی تابلو. یعنی شما افکار و نظریات خود و دیگران را بر می دارید آنها را بر روی دیواری گسترش می دهید و شروع به مشاهده رابطه بین آنها می کنید، می بینید که چگونه یک ایده با یک ایده دیگر رابطه دارد و چگونه همه تکه ها با یکدیگر تناسب دارند. </a:t>
            </a:r>
          </a:p>
          <a:p>
            <a:pPr algn="just" rtl="1"/>
            <a:r>
              <a:rPr lang="fa-IR" dirty="0" smtClean="0">
                <a:cs typeface="B Nazanin" pitchFamily="2" charset="-78"/>
              </a:rPr>
              <a:t>داستان نویسی بر روی تابلوی دیواری سطح بالایی از مشارکت را می طلبد. اما هنگامی که افکار به جریان افتد، افراد درگیر، در مسئله غرق خواهند شد. آنها بر اندیشه های یکدیگر «سوار» می شوند، یا به اندیشه های یکدیگر «شاخ و برگ» می افزایند. برای اجرای روش داستان نویسی، از قوانین اولیه طوفان فکری استفاده می شود و از تمامی ایده ها بدون انتقاد، استقبال می شود. </a:t>
            </a:r>
          </a:p>
          <a:p>
            <a:pPr algn="just" rtl="1"/>
            <a:r>
              <a:rPr lang="fa-IR" dirty="0" smtClean="0">
                <a:cs typeface="B Nazanin" pitchFamily="2" charset="-78"/>
              </a:rPr>
              <a:t>8 الی 12 نفر به همراه رئیس جلسه- عنوان اصلی- یافتن راه حل    - زیبایی این تکنیک در انعطاف پذیری و انطباق پذیری سریع آن با نیازهای شماست. از این تکنیک برای حل مسائل پیچیده استفاده می شود.</a:t>
            </a:r>
          </a:p>
          <a:p>
            <a:pPr algn="just" rtl="1"/>
            <a:r>
              <a:rPr lang="fa-IR" dirty="0" smtClean="0">
                <a:cs typeface="B Nazanin" pitchFamily="2" charset="-78"/>
              </a:rPr>
              <a:t>برای بهبود یک محصول و یا ایجاد تنوع در محصولاتی که به مرحله نزول رسیده اند.- </a:t>
            </a:r>
            <a:r>
              <a:rPr lang="fa-IR" sz="1600" dirty="0" smtClean="0">
                <a:cs typeface="B Nazanin" pitchFamily="2" charset="-78"/>
              </a:rPr>
              <a:t>چرخه عمر</a:t>
            </a:r>
            <a:endParaRPr lang="en-US" sz="1600" dirty="0" smtClean="0">
              <a:cs typeface="B Nazanin" pitchFamily="2" charset="-78"/>
            </a:endParaRPr>
          </a:p>
          <a:p>
            <a:pPr algn="just" rtl="1"/>
            <a:endParaRPr lang="en-US" sz="1600" dirty="0" smtClean="0"/>
          </a:p>
          <a:p>
            <a:pPr algn="just" rtl="1"/>
            <a:endParaRPr lang="en-US" sz="1600" dirty="0" smtClean="0">
              <a:cs typeface="B Nazanin" pitchFamily="2" charset="-78"/>
            </a:endParaRPr>
          </a:p>
          <a:p>
            <a:pPr algn="just"/>
            <a:endParaRPr lang="en-US" sz="1600" dirty="0" smtClean="0">
              <a:cs typeface="B Nazanin" pitchFamily="2" charset="-78"/>
            </a:endParaRPr>
          </a:p>
        </p:txBody>
      </p:sp>
      <p:sp>
        <p:nvSpPr>
          <p:cNvPr id="18437" name="Date Placeholder 4"/>
          <p:cNvSpPr>
            <a:spLocks noGrp="1"/>
          </p:cNvSpPr>
          <p:nvPr>
            <p:ph type="dt" sz="half" idx="10"/>
          </p:nvPr>
        </p:nvSpPr>
        <p:spPr>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18438" name="Slide Number Placeholder 5"/>
          <p:cNvSpPr>
            <a:spLocks noGrp="1"/>
          </p:cNvSpPr>
          <p:nvPr>
            <p:ph type="sldNum" sz="quarter" idx="12"/>
          </p:nvPr>
        </p:nvSpPr>
        <p:spPr>
          <a:noFill/>
        </p:spPr>
        <p:txBody>
          <a:bodyPr/>
          <a:lstStyle/>
          <a:p>
            <a:fld id="{43258DC5-DFF3-4ABE-805C-CFECEC386D13}" type="slidenum">
              <a:rPr lang="ar-SA" altLang="en-US"/>
              <a:pPr/>
              <a:t>6</a:t>
            </a:fld>
            <a:endParaRPr lang="en-US" altLang="en-US"/>
          </a:p>
        </p:txBody>
      </p:sp>
      <p:pic>
        <p:nvPicPr>
          <p:cNvPr id="5122" name="Picture 2" descr="D:\n00123235-r-b-001.jpg"/>
          <p:cNvPicPr>
            <a:picLocks noChangeAspect="1" noChangeArrowheads="1"/>
          </p:cNvPicPr>
          <p:nvPr/>
        </p:nvPicPr>
        <p:blipFill>
          <a:blip r:embed="rId2" cstate="print"/>
          <a:srcRect/>
          <a:stretch>
            <a:fillRect/>
          </a:stretch>
        </p:blipFill>
        <p:spPr bwMode="auto">
          <a:xfrm>
            <a:off x="2469726" y="4191000"/>
            <a:ext cx="4953000" cy="2514989"/>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ctrTitle"/>
          </p:nvPr>
        </p:nvSpPr>
        <p:spPr>
          <a:xfrm>
            <a:off x="-20782" y="288494"/>
            <a:ext cx="9144000" cy="609600"/>
          </a:xfrm>
        </p:spPr>
        <p:txBody>
          <a:bodyPr>
            <a:normAutofit fontScale="90000"/>
          </a:bodyPr>
          <a:lstStyle/>
          <a:p>
            <a:pPr algn="r"/>
            <a:r>
              <a:rPr lang="fa-IR" dirty="0" smtClean="0">
                <a:cs typeface="B Nazanin" pitchFamily="2" charset="-78"/>
              </a:rPr>
              <a:t>3-تکنیک </a:t>
            </a:r>
            <a:r>
              <a:rPr lang="fa-IR" b="1" dirty="0" smtClean="0">
                <a:cs typeface="B Nazanin" pitchFamily="2" charset="-78"/>
              </a:rPr>
              <a:t>چرا</a:t>
            </a:r>
            <a:endParaRPr lang="en-US" b="1" dirty="0" smtClean="0">
              <a:cs typeface="B Nazanin" pitchFamily="2" charset="-78"/>
            </a:endParaRPr>
          </a:p>
        </p:txBody>
      </p:sp>
      <p:sp>
        <p:nvSpPr>
          <p:cNvPr id="21506" name="Subtitle 2"/>
          <p:cNvSpPr>
            <a:spLocks noGrp="1"/>
          </p:cNvSpPr>
          <p:nvPr>
            <p:ph type="subTitle" idx="1"/>
          </p:nvPr>
        </p:nvSpPr>
        <p:spPr>
          <a:xfrm>
            <a:off x="1008312" y="762001"/>
            <a:ext cx="8135688" cy="3767540"/>
          </a:xfrm>
        </p:spPr>
        <p:txBody>
          <a:bodyPr>
            <a:noAutofit/>
          </a:bodyPr>
          <a:lstStyle/>
          <a:p>
            <a:endParaRPr lang="fa-IR" sz="1800" dirty="0" smtClean="0">
              <a:cs typeface="B Nazanin" pitchFamily="2" charset="-78"/>
            </a:endParaRPr>
          </a:p>
          <a:p>
            <a:pPr lvl="0" algn="just" rtl="1"/>
            <a:r>
              <a:rPr lang="fa-IR" sz="1800" dirty="0" smtClean="0">
                <a:cs typeface="B Nazanin" pitchFamily="2" charset="-78"/>
              </a:rPr>
              <a:t>چراهای مکرر دوران کودکی از والدین و اطرافیان </a:t>
            </a:r>
          </a:p>
          <a:p>
            <a:pPr lvl="0" algn="just" rtl="1"/>
            <a:r>
              <a:rPr lang="fa-IR" sz="1800" dirty="0" smtClean="0">
                <a:cs typeface="B Nazanin" pitchFamily="2" charset="-78"/>
              </a:rPr>
              <a:t>در بزرگسالی نیز باید یاد گرفت تا روشها و فرایندهای تکراری خود را زیر سوال ببریم. </a:t>
            </a:r>
          </a:p>
          <a:p>
            <a:pPr lvl="0" algn="just" rtl="1"/>
            <a:r>
              <a:rPr lang="fa-IR" sz="1800" dirty="0" smtClean="0">
                <a:cs typeface="B Nazanin" pitchFamily="2" charset="-78"/>
              </a:rPr>
              <a:t>مسائل و مشکلاتی که در اطرافمان به علت تکرار تبدیل به عادت شده، مورد واکاوی و تجزیه و تحلیل قرار دهیم-ایده یابی، ایده پردازی و حل مسائل </a:t>
            </a:r>
          </a:p>
          <a:p>
            <a:pPr lvl="0" algn="just" rtl="1"/>
            <a:r>
              <a:rPr lang="fa-IR" sz="1800" dirty="0" smtClean="0">
                <a:cs typeface="B Nazanin" pitchFamily="2" charset="-78"/>
              </a:rPr>
              <a:t>سئوالات تا آنجا ادامه پیدا می کند که یا به یک بصیرت، بینش و یا پاسخی برسیم و یا در یک باتلاق فرو رویم، </a:t>
            </a:r>
          </a:p>
          <a:p>
            <a:pPr lvl="0" algn="just" rtl="1"/>
            <a:r>
              <a:rPr lang="fa-IR" sz="1800" dirty="0" smtClean="0">
                <a:cs typeface="B Nazanin" pitchFamily="2" charset="-78"/>
              </a:rPr>
              <a:t>اگر به جواب مفید و رویکرد جدیدی نیز رسیدیم، باید مسئله را به شکلی دیگر از نو مطرح نموده و فرآیند پرسش و پاسخ را ادامه دهیم. </a:t>
            </a:r>
          </a:p>
          <a:p>
            <a:pPr rtl="1"/>
            <a:endParaRPr lang="fa-IR" sz="1800" dirty="0" smtClean="0">
              <a:cs typeface="B Nazanin" pitchFamily="2" charset="-78"/>
            </a:endParaRPr>
          </a:p>
          <a:p>
            <a:pPr rtl="1"/>
            <a:endParaRPr lang="fa-IR" sz="1800" dirty="0" smtClean="0">
              <a:cs typeface="B Nazanin" pitchFamily="2" charset="-78"/>
            </a:endParaRPr>
          </a:p>
          <a:p>
            <a:pPr rtl="1"/>
            <a:endParaRPr lang="en-US" sz="1800" dirty="0" smtClean="0">
              <a:cs typeface="B Nazanin" pitchFamily="2" charset="-78"/>
            </a:endParaRPr>
          </a:p>
        </p:txBody>
      </p:sp>
      <p:sp>
        <p:nvSpPr>
          <p:cNvPr id="21509" name="Date Placeholder 4"/>
          <p:cNvSpPr>
            <a:spLocks noGrp="1"/>
          </p:cNvSpPr>
          <p:nvPr>
            <p:ph type="dt" sz="half" idx="4294967295"/>
          </p:nvPr>
        </p:nvSpPr>
        <p:spPr>
          <a:xfrm>
            <a:off x="7772400" y="6135089"/>
            <a:ext cx="766380" cy="370171"/>
          </a:xfrm>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21510" name="Slide Number Placeholder 5"/>
          <p:cNvSpPr>
            <a:spLocks noGrp="1"/>
          </p:cNvSpPr>
          <p:nvPr>
            <p:ph type="sldNum" sz="quarter" idx="12"/>
          </p:nvPr>
        </p:nvSpPr>
        <p:spPr>
          <a:noFill/>
        </p:spPr>
        <p:txBody>
          <a:bodyPr/>
          <a:lstStyle/>
          <a:p>
            <a:fld id="{790D6109-32D1-4B27-A680-D9E305B296FC}" type="slidenum">
              <a:rPr lang="ar-SA" altLang="en-US"/>
              <a:pPr/>
              <a:t>7</a:t>
            </a:fld>
            <a:endParaRPr lang="en-US" altLang="en-US"/>
          </a:p>
        </p:txBody>
      </p:sp>
      <p:pic>
        <p:nvPicPr>
          <p:cNvPr id="7" name="Picture 6" descr="http://www.fzs.ir/pictures/technic%20haye%20khalaghiat/technic%20chera.jpg">
            <a:hlinkClick r:id="rId2" tgtFrame="&quot;_blank&quot;"/>
          </p:cNvPr>
          <p:cNvPicPr/>
          <p:nvPr/>
        </p:nvPicPr>
        <p:blipFill>
          <a:blip r:embed="rId3" cstate="print"/>
          <a:srcRect/>
          <a:stretch>
            <a:fillRect/>
          </a:stretch>
        </p:blipFill>
        <p:spPr bwMode="auto">
          <a:xfrm>
            <a:off x="2667000" y="4894666"/>
            <a:ext cx="4267200" cy="18288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r"/>
            <a:r>
              <a:rPr lang="fa-IR" sz="3200" dirty="0" smtClean="0">
                <a:cs typeface="B Nazanin" pitchFamily="2" charset="-78"/>
              </a:rPr>
              <a:t>داستان مدیریتی شماره 1- حذف ارزشهای اشتباه</a:t>
            </a:r>
            <a:endParaRPr lang="en-US" sz="3200" dirty="0">
              <a:cs typeface="B Nazanin" pitchFamily="2" charset="-78"/>
            </a:endParaRPr>
          </a:p>
        </p:txBody>
      </p:sp>
      <p:sp>
        <p:nvSpPr>
          <p:cNvPr id="3" name="Content Placeholder 2"/>
          <p:cNvSpPr>
            <a:spLocks noGrp="1"/>
          </p:cNvSpPr>
          <p:nvPr>
            <p:ph idx="1"/>
          </p:nvPr>
        </p:nvSpPr>
        <p:spPr>
          <a:xfrm>
            <a:off x="907473" y="1200150"/>
            <a:ext cx="8229600" cy="2133600"/>
          </a:xfrm>
        </p:spPr>
        <p:txBody>
          <a:bodyPr>
            <a:normAutofit/>
          </a:bodyPr>
          <a:lstStyle/>
          <a:p>
            <a:pPr algn="r" rtl="1">
              <a:buNone/>
            </a:pPr>
            <a:r>
              <a:rPr lang="fa-IR" sz="2000" dirty="0" smtClean="0">
                <a:cs typeface="B Nazanin" pitchFamily="2" charset="-78"/>
              </a:rPr>
              <a:t>در معبدي گربه اي وجود داشت كه هنگام مراقبه ي راهب ها مزاحم تمركز آن ها مي شد. بنابراين استاد بزرگ دستور داد هر وقت زمان مراقبه مي رسد يك نفر گربه را گرفته و به ته باغ ببرد و به درختي ببندد. اين روال سال ها ادامه پيدا كرد و يكي از اصول كار آن مذهب شد. سال ها بعد استاد بزرگ در گذشت. گربه هم مرد. راهبان آن معبد گربه اي خريدند و به معبد آوردند تا هنگام مراقبه به درخت ببندند تا اصول مراقبه را درست به جاي آورده باشند. سالها بعد استاد بزرگ ديگري رساله اي نوشت درباره ي «اهميت بستن گربه». </a:t>
            </a:r>
            <a:endParaRPr lang="en-US" sz="2000" dirty="0" smtClean="0">
              <a:cs typeface="B Nazanin" pitchFamily="2" charset="-78"/>
            </a:endParaRPr>
          </a:p>
          <a:p>
            <a:pPr algn="just" rtl="1"/>
            <a:endParaRPr lang="en-US" sz="2000" dirty="0">
              <a:cs typeface="B Nazanin" pitchFamily="2" charset="-78"/>
            </a:endParaRPr>
          </a:p>
        </p:txBody>
      </p:sp>
      <p:sp>
        <p:nvSpPr>
          <p:cNvPr id="5" name="Date Placeholder 4"/>
          <p:cNvSpPr>
            <a:spLocks noGrp="1"/>
          </p:cNvSpPr>
          <p:nvPr>
            <p:ph type="dt" sz="half" idx="10"/>
          </p:nvPr>
        </p:nvSpPr>
        <p:spPr/>
        <p:txBody>
          <a:bodyPr/>
          <a:lstStyle/>
          <a:p>
            <a:r>
              <a:rPr lang="en-US" smtClean="0"/>
              <a:t>آشنائی با تکنیکهای خلاقیت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pic>
        <p:nvPicPr>
          <p:cNvPr id="7170" name="Picture 2" descr="D:\5.bmp"/>
          <p:cNvPicPr>
            <a:picLocks noChangeAspect="1" noChangeArrowheads="1"/>
          </p:cNvPicPr>
          <p:nvPr/>
        </p:nvPicPr>
        <p:blipFill>
          <a:blip r:embed="rId2" cstate="print"/>
          <a:srcRect/>
          <a:stretch>
            <a:fillRect/>
          </a:stretch>
        </p:blipFill>
        <p:spPr bwMode="auto">
          <a:xfrm>
            <a:off x="2057400" y="3333750"/>
            <a:ext cx="5230091" cy="352425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ctrTitle"/>
          </p:nvPr>
        </p:nvSpPr>
        <p:spPr>
          <a:xfrm>
            <a:off x="395288" y="0"/>
            <a:ext cx="8305800" cy="609600"/>
          </a:xfrm>
        </p:spPr>
        <p:txBody>
          <a:bodyPr>
            <a:normAutofit fontScale="90000"/>
          </a:bodyPr>
          <a:lstStyle/>
          <a:p>
            <a:pPr lvl="0" algn="r"/>
            <a:r>
              <a:rPr lang="fa-IR" dirty="0" smtClean="0">
                <a:cs typeface="B Nazanin" pitchFamily="2" charset="-78"/>
              </a:rPr>
              <a:t>4- نمودار ایشیکاوا ( اسـتخوان ماهی) </a:t>
            </a:r>
            <a:endParaRPr lang="en-US" dirty="0">
              <a:cs typeface="B Nazanin" pitchFamily="2" charset="-78"/>
            </a:endParaRPr>
          </a:p>
        </p:txBody>
      </p:sp>
      <p:sp>
        <p:nvSpPr>
          <p:cNvPr id="22530" name="Subtitle 2"/>
          <p:cNvSpPr>
            <a:spLocks noGrp="1"/>
          </p:cNvSpPr>
          <p:nvPr>
            <p:ph type="subTitle" idx="1"/>
          </p:nvPr>
        </p:nvSpPr>
        <p:spPr>
          <a:xfrm>
            <a:off x="0" y="609600"/>
            <a:ext cx="9144000" cy="2667001"/>
          </a:xfrm>
        </p:spPr>
        <p:txBody>
          <a:bodyPr>
            <a:noAutofit/>
          </a:bodyPr>
          <a:lstStyle/>
          <a:p>
            <a:pPr algn="just" rtl="1"/>
            <a:r>
              <a:rPr lang="fa-IR" sz="1800" dirty="0" smtClean="0">
                <a:cs typeface="B Nazanin" pitchFamily="2" charset="-78"/>
              </a:rPr>
              <a:t>این تکنیک توسط پروفسور کائورو ایشیکاوا از دانشگاه توکیو در سال 1960-  قاعده مند کردن پروسه کنترل کیفیت </a:t>
            </a:r>
          </a:p>
          <a:p>
            <a:pPr algn="just" rtl="1"/>
            <a:r>
              <a:rPr lang="fa-IR" sz="1800" dirty="0" smtClean="0">
                <a:cs typeface="B Nazanin" pitchFamily="2" charset="-78"/>
              </a:rPr>
              <a:t>هدف اصلی شناسایی و تهیه فهرستی از کلیه علل احتمالی مساله مورد نظر است. </a:t>
            </a:r>
          </a:p>
          <a:p>
            <a:pPr algn="just" rtl="1"/>
            <a:r>
              <a:rPr lang="fa-IR" sz="1800" dirty="0" smtClean="0">
                <a:cs typeface="B Nazanin" pitchFamily="2" charset="-78"/>
              </a:rPr>
              <a:t>تکنیک گروهی - افراد به تنهایی - دلیل نام گذاری </a:t>
            </a:r>
          </a:p>
          <a:p>
            <a:pPr algn="just" rtl="1"/>
            <a:r>
              <a:rPr lang="fa-IR" sz="1800" dirty="0" smtClean="0">
                <a:cs typeface="B Nazanin" pitchFamily="2" charset="-78"/>
              </a:rPr>
              <a:t>ایشیکاوا این فرایند را به عنوان فرایندی که: </a:t>
            </a:r>
          </a:p>
          <a:p>
            <a:pPr algn="just" rtl="1"/>
            <a:r>
              <a:rPr lang="fa-IR" sz="1800" dirty="0" smtClean="0">
                <a:cs typeface="B Nazanin" pitchFamily="2" charset="-78"/>
              </a:rPr>
              <a:t>«</a:t>
            </a:r>
            <a:r>
              <a:rPr lang="fa-IR" b="1" dirty="0" smtClean="0">
                <a:solidFill>
                  <a:srgbClr val="FF0000"/>
                </a:solidFill>
                <a:cs typeface="B Nazanin" pitchFamily="2" charset="-78"/>
              </a:rPr>
              <a:t>مساله خود را روی سر ماهی می نویسید و بعد یک شبه آن را می پزید</a:t>
            </a:r>
            <a:r>
              <a:rPr lang="fa-IR" sz="1800" dirty="0" smtClean="0">
                <a:cs typeface="B Nazanin" pitchFamily="2" charset="-78"/>
              </a:rPr>
              <a:t>» توصیف می کند.</a:t>
            </a:r>
            <a:endParaRPr lang="en-US" sz="1800" dirty="0" smtClean="0">
              <a:cs typeface="B Nazanin" pitchFamily="2" charset="-78"/>
            </a:endParaRPr>
          </a:p>
          <a:p>
            <a:pPr algn="just" rtl="1"/>
            <a:endParaRPr lang="fa-IR" sz="1800" dirty="0" smtClean="0">
              <a:cs typeface="B Nazanin" pitchFamily="2" charset="-78"/>
            </a:endParaRPr>
          </a:p>
          <a:p>
            <a:pPr algn="just" rtl="1"/>
            <a:endParaRPr lang="fa-IR" sz="1800" dirty="0" smtClean="0">
              <a:cs typeface="B Nazanin" pitchFamily="2" charset="-78"/>
            </a:endParaRPr>
          </a:p>
          <a:p>
            <a:pPr algn="just" rtl="1"/>
            <a:endParaRPr lang="fa-IR" sz="1800" dirty="0" smtClean="0">
              <a:cs typeface="B Nazanin" pitchFamily="2" charset="-78"/>
            </a:endParaRPr>
          </a:p>
          <a:p>
            <a:pPr algn="just" rtl="1"/>
            <a:endParaRPr lang="en-US" sz="1800" dirty="0" smtClean="0">
              <a:cs typeface="B Nazanin" pitchFamily="2" charset="-78"/>
            </a:endParaRPr>
          </a:p>
        </p:txBody>
      </p:sp>
      <p:sp>
        <p:nvSpPr>
          <p:cNvPr id="22533" name="Date Placeholder 4"/>
          <p:cNvSpPr>
            <a:spLocks noGrp="1"/>
          </p:cNvSpPr>
          <p:nvPr>
            <p:ph type="dt" sz="half" idx="4294967295"/>
          </p:nvPr>
        </p:nvSpPr>
        <p:spPr>
          <a:xfrm>
            <a:off x="7772400" y="6135089"/>
            <a:ext cx="766380" cy="370171"/>
          </a:xfrm>
          <a:noFill/>
        </p:spPr>
        <p:txBody>
          <a:bodyPr/>
          <a:lstStyle/>
          <a:p>
            <a:r>
              <a:rPr lang="en-US" altLang="en-US" smtClean="0"/>
              <a:t>آشنائی با تکنیکهای خلاقیت </a:t>
            </a:r>
            <a:endParaRPr lang="en-US" altLang="en-US" smtClean="0">
              <a:cs typeface="Times New Roman (Arabic)" pitchFamily="26" charset="0"/>
            </a:endParaRPr>
          </a:p>
        </p:txBody>
      </p:sp>
      <p:sp>
        <p:nvSpPr>
          <p:cNvPr id="22534" name="Slide Number Placeholder 5"/>
          <p:cNvSpPr>
            <a:spLocks noGrp="1"/>
          </p:cNvSpPr>
          <p:nvPr>
            <p:ph type="sldNum" sz="quarter" idx="12"/>
          </p:nvPr>
        </p:nvSpPr>
        <p:spPr>
          <a:noFill/>
        </p:spPr>
        <p:txBody>
          <a:bodyPr/>
          <a:lstStyle/>
          <a:p>
            <a:fld id="{0D3B19CB-8471-4180-B4B9-4052FF52AED1}" type="slidenum">
              <a:rPr lang="ar-SA" altLang="en-US"/>
              <a:pPr/>
              <a:t>9</a:t>
            </a:fld>
            <a:endParaRPr lang="en-US" altLang="en-US"/>
          </a:p>
        </p:txBody>
      </p:sp>
      <p:pic>
        <p:nvPicPr>
          <p:cNvPr id="7" name="Picture 6" descr="http://www.fzs.ir/pictures/technic%20haye%20khalaghiat/nemudar%20ostokhan%20mahi.jpg">
            <a:hlinkClick r:id="rId2" tgtFrame="&quot;_blank&quot;"/>
          </p:cNvPr>
          <p:cNvPicPr/>
          <p:nvPr/>
        </p:nvPicPr>
        <p:blipFill>
          <a:blip r:embed="rId3" cstate="print"/>
          <a:srcRect/>
          <a:stretch>
            <a:fillRect/>
          </a:stretch>
        </p:blipFill>
        <p:spPr bwMode="auto">
          <a:xfrm>
            <a:off x="2133600" y="3596960"/>
            <a:ext cx="4876800" cy="29083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lt1">
                <a:tint val="40000"/>
                <a:satMod val="350000"/>
              </a:schemeClr>
            </a:gs>
            <a:gs pos="40000">
              <a:schemeClr val="lt1">
                <a:tint val="45000"/>
                <a:shade val="99000"/>
                <a:satMod val="350000"/>
              </a:schemeClr>
            </a:gs>
            <a:gs pos="100000">
              <a:schemeClr val="bg1">
                <a:lumMod val="85000"/>
              </a:schemeClr>
            </a:gs>
          </a:gsLst>
        </a:gradFill>
        <a:ln w="9525">
          <a:solidFill>
            <a:schemeClr val="bg1"/>
          </a:solidFill>
          <a:miter lim="800000"/>
          <a:headEnd/>
          <a:tailEnd/>
        </a:ln>
        <a:effectLst/>
      </a:spPr>
      <a:bodyPr wrap="none" anchor="ctr"/>
      <a:lstStyle>
        <a:defPPr>
          <a:defRPr>
            <a:solidFill>
              <a:prstClr val="black"/>
            </a:solidFill>
          </a:defRPr>
        </a:defPPr>
      </a:lstStyle>
      <a:style>
        <a:lnRef idx="0">
          <a:scrgbClr r="0" g="0" b="0"/>
        </a:lnRef>
        <a:fillRef idx="1002">
          <a:schemeClr val="lt1"/>
        </a:fillRef>
        <a:effectRef idx="0">
          <a:scrgbClr r="0" g="0" b="0"/>
        </a:effectRef>
        <a:fontRef idx="major"/>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2720</TotalTime>
  <Words>5544</Words>
  <Application>Microsoft Office PowerPoint</Application>
  <PresentationFormat>On-screen Show (4:3)</PresentationFormat>
  <Paragraphs>355</Paragraphs>
  <Slides>49</Slides>
  <Notes>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49</vt:i4>
      </vt:variant>
    </vt:vector>
  </HeadingPairs>
  <TitlesOfParts>
    <vt:vector size="65" baseType="lpstr">
      <vt:lpstr>B Zar</vt:lpstr>
      <vt:lpstr>B Nazanin</vt:lpstr>
      <vt:lpstr>Century Gothic</vt:lpstr>
      <vt:lpstr>B Titr</vt:lpstr>
      <vt:lpstr>Verdana</vt:lpstr>
      <vt:lpstr>Calibri</vt:lpstr>
      <vt:lpstr>Wingdings 2</vt:lpstr>
      <vt:lpstr>2  Karim</vt:lpstr>
      <vt:lpstr>Wingdings</vt:lpstr>
      <vt:lpstr>Times New Roman (Arabic)</vt:lpstr>
      <vt:lpstr>Wingdings 3</vt:lpstr>
      <vt:lpstr>Arial</vt:lpstr>
      <vt:lpstr>Times New Roman</vt:lpstr>
      <vt:lpstr>Tahoma</vt:lpstr>
      <vt:lpstr>Wisp</vt:lpstr>
      <vt:lpstr>Profile</vt:lpstr>
      <vt:lpstr>PowerPoint Presentation</vt:lpstr>
      <vt:lpstr>آشنائی با تکنیکهای خلاقیت </vt:lpstr>
      <vt:lpstr>«کاروان اندیشه ی خود را با فکرهای نزدیک، مشابه، متضاد و یا هر فکر مرتبط دیگری به حرکت درآورید و فکرهای بعدی را در امتداد آن شکار کنید»  ارسطو</vt:lpstr>
      <vt:lpstr>   Brain Storming1- طوفان ذهن -</vt:lpstr>
      <vt:lpstr>فرآیند طوفان فکری</vt:lpstr>
      <vt:lpstr>2- داستان نویسی</vt:lpstr>
      <vt:lpstr>3-تکنیک چرا</vt:lpstr>
      <vt:lpstr>داستان مدیریتی شماره 1- حذف ارزشهای اشتباه</vt:lpstr>
      <vt:lpstr>4- نمودار ایشیکاوا ( اسـتخوان ماهی) </vt:lpstr>
      <vt:lpstr>روش انجام تکنیک استخوان ماهی </vt:lpstr>
      <vt:lpstr>مزایای روش نمودار استخوان ماهی </vt:lpstr>
      <vt:lpstr>5- سناریو نویسی </vt:lpstr>
      <vt:lpstr>روش اجرای سناریو نویسی</vt:lpstr>
      <vt:lpstr>6- جستجوی فرصت  </vt:lpstr>
      <vt:lpstr>مثال</vt:lpstr>
      <vt:lpstr>   7- تعریف مجدد مسئله   </vt:lpstr>
      <vt:lpstr>8-تغییر ترتیب  </vt:lpstr>
      <vt:lpstr> ایجادتنوع در محصول بطور مداوم</vt:lpstr>
      <vt:lpstr>داستان مدیریتی شماره 3- توجه دقیق</vt:lpstr>
      <vt:lpstr>10-تعدیل  تعدیل به معنی کمی تغییر در جهت راحتی یا زیبایی بیشتر است. جستجو و شناسایی تمام مشابهات موضوع یا مسئله، می تواند ایده های خلاقانه و جالبی به شما دهد. گاهی یک تغییر کوچک نتایج شگرفی را به بار می آورد.  این را شبیه چه چیزی می توانیم بسازیم؟ این به چه چیز شبیه است؟  از سؤالات ایده یابی تعدیل کردن هستند. ایده ی نوشیدن نوشابه با نی، یک ایده خلاق است و خمیده کردن و به صورت ال درآوردن آن برای راحتی بیشتر یک تعدیل است. </vt:lpstr>
      <vt:lpstr>11- حذف کردن </vt:lpstr>
      <vt:lpstr>12- باور</vt:lpstr>
      <vt:lpstr>*** شخصي سر كلاس رياضي خوابش برد. زنگ را زدند بيدار شد و با عجله دو مسئله را كه روي تخته سياه نوشته شده بود يادداشت كرد و با اين «باور» كه استاد آنرا به عنوان تكليف منزل براي هفته بعد داده است به منزل برد و تمام آنروز و آن شب براي حل كردن آنها فكر كرد. هيچيك را نتوانست حل كند. اما طي هفته دست از كوشش برنداشت. سرانجام يكي از آنها را حل كرد و به كلاس آورد. استاد به كلي مبهوت شد زيرا آن دو را به عنوان دو نمونه از مسايل غير قابل حل رياضي داده بود. </vt:lpstr>
      <vt:lpstr>چه چیزی را میتوان جانشین چیز دیگر نمود؟ »13-  </vt:lpstr>
      <vt:lpstr>14-ترکیب</vt:lpstr>
      <vt:lpstr>15- به تصویر کشیدن مساله</vt:lpstr>
      <vt:lpstr>16- نام بردن کاربردهای احتمالی</vt:lpstr>
      <vt:lpstr>شرکت دبلیو.دی- 40 نشان داده است که برای طولانی کردن عمر محصول خود مهارت ویژه ای دارد و از طریق یافتن راههایی برای مصرف جدید توانسته است بر طول عمر این محصول بیفزاید. بسیاری از کاربردهای جدید به وسیله­ی استفاده کنندگان کنونی ارائه می­شود که می­خواهند در مسابقه­های سالانه­ی شرکت مشارکت نمایند. برنده­ی سال گذشته برای مسابقه­ای به نام کاربرد موردنظر خود را بیابید جایزه­ای به صورت پول نقد دریافت کرد و بسیاری از افراد دیدگاه­های جدید را بر اساس این مبارزه­ی تبلیغاتی شرکت همیشه راه دیگری برای مصرف وجود دارد بدست آورده­اند. بسیاری از کسانی که در این مسابقه شرکت می­کنند همان کاربردهای عادی و ساده را ارائه می­کنند. برنده­ی امسال معلمی بود که توانست در کلاس درس با استفاده از این ماده تخته سیاه­های قدیمی را تمیز کند. او در گزارش خود نوشت: جای بسیار شگفتی است که این تخته­ها یک بار دیگر جان گرفتند. نه تنها آنها دوباره قابل استفاده شدند بلکه آلودگی­هایی که برای سال­ها بر آن­ها چسبیده بود به طور کامل از بین رفت. افراد دیگری که در این مسابقه شرکت کرده­اند موارد مصرف بسیار جالبی را شناسایی نمودند. در سال گذشته جایزه­ی اول به یک خانم اهل کالیفرنیا تعلق گرفت. طوطی از شانه­ی وی پرید و بر روی یک کاغذ آغشته به چسب نشست. هنگامی که او خواست پرنده را از روی آن کاغذ بردارد هر دو دستش به آن کاغذ چسبید. او با استفاده از ماده­ی دبلیو دی- 40 توانست دست­ها و پرنده را تمیز کند[34].</vt:lpstr>
      <vt:lpstr>17- قیاس کردن</vt:lpstr>
      <vt:lpstr>18- وضعیت آرمانی</vt:lpstr>
      <vt:lpstr>19- تکنیک CSM</vt:lpstr>
      <vt:lpstr>20- تکنیک PMI</vt:lpstr>
      <vt:lpstr>21- لیست کردن ویژگی ها</vt:lpstr>
      <vt:lpstr>22- نگاه تازه</vt:lpstr>
      <vt:lpstr>23- سکوت خلاق  </vt:lpstr>
      <vt:lpstr>ســــــــــــــكوت</vt:lpstr>
      <vt:lpstr>25- شکوفه نیلوفر آبی</vt:lpstr>
      <vt:lpstr>فرآیند تکنیک شکوفه نیلوفر آبی</vt:lpstr>
      <vt:lpstr>برای مثال– فرض کنید موضوع «ایجاد بستر سازمانی مناسب برای خلاقیت» است. بنابراین، این موضوع داخل مربع وسط نمودار اصلی ثبت می شود. هم چنین فرض کنید ایده های مطرح شده نیز عبارت باشند از: ایجاد کمیته های خلاق(A)، استفاده از تکنیکهای خلاقیت(B)، برگزاری جلسات تفکر خلاق(C)، پرهیز از تظاهر به کار(D)، ایجاد روحیه مثبت گرایی(E)، ایجاد محیط تحریک کننده(F)، رقابت ایده(G)، کار مفرح(H)، در این صورت مقوله هایی که در دایره های اطراف موضوع اصلی و مربع وسط MY های جانبی ثبت می شوند از A تا H است. حال از شرکت کنندگان خواسته می شود در مورد ایجاد کمیته های خلاق(A) بیندیشند، ایده های مطرح شده در دایره های اطراف مربع A قرار مي گيرند و اين روند تا ايده H ادامه مي يابد. در نهایت ایده های بدست آمده مورد بحث و ارزیابی قرار می گیرند. از اهم كاربردهاي MY مي توان به خلق كاربردها، فن آوری، فرهنگ سازمانی جدید، سناریوهای راهبردی و... نام برد.</vt:lpstr>
      <vt:lpstr>26- دفترچه یادداشت ایده ها  </vt:lpstr>
      <vt:lpstr>27- موعد مقرر</vt:lpstr>
      <vt:lpstr>29- خواب و رویا</vt:lpstr>
      <vt:lpstr>30- منابع ایده</vt:lpstr>
      <vt:lpstr>31- گوش دادن به موسیقی</vt:lpstr>
      <vt:lpstr>32- {کمک خواستن از خدا}</vt:lpstr>
      <vt:lpstr>مراحل هفت گانه رهپویان کار آفرینی </vt:lpstr>
      <vt:lpstr>چند سخن از بزرگان</vt:lpstr>
      <vt:lpstr>PowerPoint Presentation</vt:lpstr>
      <vt:lpstr>Conditions o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خدائی که دست غواصان دریای علوم به او  نخواهد رسید</dc:title>
  <dc:creator>mr Esmaelzade</dc:creator>
  <cp:lastModifiedBy>hamayel</cp:lastModifiedBy>
  <cp:revision>111</cp:revision>
  <dcterms:created xsi:type="dcterms:W3CDTF">2006-08-16T00:00:00Z</dcterms:created>
  <dcterms:modified xsi:type="dcterms:W3CDTF">2019-09-08T08:30:00Z</dcterms:modified>
</cp:coreProperties>
</file>