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708" r:id="rId2"/>
  </p:sldMasterIdLst>
  <p:notesMasterIdLst>
    <p:notesMasterId r:id="rId18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fa-I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B0649-0949-4A4A-BBA4-42FCD0009DFA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8A791-7340-4605-851D-8346658C4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21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095FC5-32BB-436E-9879-6D97CF20B14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685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673EC9A-237E-4035-812F-A495D6FE1AA8}" type="datetimeFigureOut">
              <a:rPr lang="fa-IR"/>
              <a:pPr>
                <a:defRPr/>
              </a:pPr>
              <a:t>1441/01/18</a:t>
            </a:fld>
            <a:endParaRPr lang="fa-IR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2AF65AC-2261-4260-BA3D-80E4F6BC8680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  <p:sp>
        <p:nvSpPr>
          <p:cNvPr id="14" name="Rectangle 13"/>
          <p:cNvSpPr/>
          <p:nvPr userDrawn="1"/>
        </p:nvSpPr>
        <p:spPr>
          <a:xfrm rot="5400000">
            <a:off x="8496394" y="5391021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solidFill>
                <a:srgbClr val="000000">
                  <a:lumMod val="75000"/>
                  <a:lumOff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4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78892-F745-4130-BD06-F45A1AC7FF58}" type="datetimeFigureOut">
              <a:rPr lang="fa-IR"/>
              <a:pPr>
                <a:defRPr/>
              </a:pPr>
              <a:t>1441/01/18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5A1DF-27AF-4F00-9D63-CAD207804FF0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418889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44FD5-C151-4E8B-BAC5-D6BEF1A6A83A}" type="datetimeFigureOut">
              <a:rPr lang="fa-IR"/>
              <a:pPr>
                <a:defRPr/>
              </a:pPr>
              <a:t>1441/01/18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377AC-F161-442E-90EA-ECEA78A40B7A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4255063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4FF933-A1CE-4302-BB78-1AA886482F6B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58836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07CA11-969E-4804-B301-047C3B24F6B8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240255"/>
      </p:ext>
    </p:extLst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4BB5D8-8DD7-4072-BDE2-E1F772E309C9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475684"/>
      </p:ext>
    </p:extLst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5917532-73BD-4B3C-96D4-A44383F69DA1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713095"/>
      </p:ext>
    </p:extLst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910113C-F37C-4AAD-A126-6B0573B4B8C2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537270"/>
      </p:ext>
    </p:extLst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E2EB27-4759-4CF0-A754-DC2CD630B433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197760"/>
      </p:ext>
    </p:extLst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20E04E-E5C2-47C9-8432-F7A25DE7FF8E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8496394" y="5391021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solidFill>
                <a:srgbClr val="000000">
                  <a:lumMod val="75000"/>
                  <a:lumOff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335064"/>
      </p:ext>
    </p:extLst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B35D15-43AD-4E18-BB07-0249036D3975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082132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C2368-E716-4279-A74D-09076887DE9C}" type="datetimeFigureOut">
              <a:rPr lang="fa-IR"/>
              <a:pPr>
                <a:defRPr/>
              </a:pPr>
              <a:t>1441/01/18</a:t>
            </a:fld>
            <a:endParaRPr lang="fa-I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AB4BD-37B2-4E52-A258-4BC2B4CFE076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8496394" y="5391021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solidFill>
                <a:srgbClr val="000000">
                  <a:lumMod val="75000"/>
                  <a:lumOff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605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F4556CC-ECC1-4A5B-ABC0-E12E42A800E6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754331"/>
      </p:ext>
    </p:extLst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72F292-EE0A-4854-8332-6347ED20EC1F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838998"/>
      </p:ext>
    </p:extLst>
  </p:cSld>
  <p:clrMapOvr>
    <a:masterClrMapping/>
  </p:clrMapOvr>
  <p:transition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AD7E3D-B7B3-4000-9392-CF790579B410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901656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65EF4-A5DA-4B6C-BF78-436F34DD21FD}" type="datetimeFigureOut">
              <a:rPr lang="fa-IR"/>
              <a:pPr>
                <a:defRPr/>
              </a:pPr>
              <a:t>1441/01/18</a:t>
            </a:fld>
            <a:endParaRPr lang="fa-I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0640B8-D28E-4603-86F1-59807F36D14C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8928878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688B4-BEED-4A38-9831-9D96A8B0C744}" type="datetimeFigureOut">
              <a:rPr lang="fa-IR"/>
              <a:pPr>
                <a:defRPr/>
              </a:pPr>
              <a:t>1441/01/18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90DA1E-AF62-42AB-A308-3DC5CB70F381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1088681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10B60-D730-493D-8F97-FC5585CC52B0}" type="datetimeFigureOut">
              <a:rPr lang="fa-IR"/>
              <a:pPr>
                <a:defRPr/>
              </a:pPr>
              <a:t>1441/01/18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31FA63-5192-431B-97C2-3BC6171396AF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37495037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A08E2-D182-42A4-9958-CD1C1DF7530D}" type="datetimeFigureOut">
              <a:rPr lang="fa-IR"/>
              <a:pPr>
                <a:defRPr/>
              </a:pPr>
              <a:t>1441/01/18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7DE6D3-BE50-405D-94DF-9DBDED753BCC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6746644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E1A94-B4AE-493A-AAE8-760379DF3753}" type="datetimeFigureOut">
              <a:rPr lang="fa-IR"/>
              <a:pPr>
                <a:defRPr/>
              </a:pPr>
              <a:t>1441/01/18</a:t>
            </a:fld>
            <a:endParaRPr lang="fa-I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00D7B-2713-46AD-B4C1-6CDEA0DA5744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665881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BC58F-1448-4B71-94AF-3BB64D988377}" type="datetimeFigureOut">
              <a:rPr lang="fa-IR"/>
              <a:pPr>
                <a:defRPr/>
              </a:pPr>
              <a:t>1441/01/18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33C80A-1768-4475-B6F6-5481A8C24699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32841420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5435467-C582-4758-B31F-4FC34FD5502A}" type="datetimeFigureOut">
              <a:rPr lang="fa-IR"/>
              <a:pPr>
                <a:defRPr/>
              </a:pPr>
              <a:t>1441/01/18</a:t>
            </a:fld>
            <a:endParaRPr lang="fa-IR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4E8BA2-E80A-4CE9-B177-D1C68CC4CA28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33446666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765D564-39D1-4B7D-8215-B029F5869EA4}" type="datetimeFigureOut">
              <a:rPr lang="fa-IR"/>
              <a:pPr>
                <a:defRPr/>
              </a:pPr>
              <a:t>1441/01/18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000" smtClean="0">
                <a:latin typeface="Lucida Sans Unicode" panose="020B0602030504020204" pitchFamily="34" charset="0"/>
              </a:defRPr>
            </a:lvl1pPr>
          </a:lstStyle>
          <a:p>
            <a:pPr>
              <a:defRPr/>
            </a:pPr>
            <a:fld id="{26A7C840-60E9-44CB-8507-C1A849C0E77E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7" r:id="rId2"/>
    <p:sldLayoutId id="2147483702" r:id="rId3"/>
    <p:sldLayoutId id="2147483703" r:id="rId4"/>
    <p:sldLayoutId id="2147483704" r:id="rId5"/>
    <p:sldLayoutId id="2147483705" r:id="rId6"/>
    <p:sldLayoutId id="2147483698" r:id="rId7"/>
    <p:sldLayoutId id="2147483706" r:id="rId8"/>
    <p:sldLayoutId id="2147483707" r:id="rId9"/>
    <p:sldLayoutId id="2147483699" r:id="rId10"/>
    <p:sldLayoutId id="2147483700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Arial" panose="020B0604020202020204" pitchFamily="34" charset="0"/>
        </a:defRPr>
      </a:lvl9pPr>
      <a:extLst/>
    </p:titleStyle>
    <p:bodyStyle>
      <a:lvl1pPr marL="365125" indent="-255588" algn="r" rtl="1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r" rtl="1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hangingPunct="1">
              <a:defRPr sz="12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BDADBA-29F1-45EB-8809-D9246A9B6932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70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9pPr>
    </p:titleStyle>
    <p:bodyStyle>
      <a:lvl1pPr marL="469900" indent="-4699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r" rtl="1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show.i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88966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dirty="0" smtClean="0"/>
              <a:t>سوگ در كودكان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fa-IR" dirty="0" smtClean="0"/>
              <a:t>و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fa-IR" dirty="0" smtClean="0"/>
              <a:t>راههاي مواجه با آن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fa-IR" dirty="0" smtClean="0"/>
              <a:t> 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88840"/>
            <a:ext cx="2924944" cy="292494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673725"/>
          </a:xfrm>
        </p:spPr>
        <p:txBody>
          <a:bodyPr/>
          <a:lstStyle/>
          <a:p>
            <a:pPr eaLnBrk="1" hangingPunct="1"/>
            <a:r>
              <a:rPr lang="fa-IR" altLang="en-US" b="1" smtClean="0"/>
              <a:t>با كودكان سوگوار چگونه رفتار كنيم؟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در مورد چگونگي اتفاق افتادن مرگ نبايد داستان‌پردازي كنيم بايد به شكل ساده و با صداقت به سئوالات او پاسخ دهيم و به سادگي به او بگوييم او فوت كرد، يعني بدنش ديگر كار نمي‌كند، نمي‌تواند غذا بخورد، راه برود، فكر كند و ... خيلي ناراحت كننده است، او را خيلي دوست داشتيم و ما مي‌توانيم مراسمي بگيريم و از او خداحافظي كنيم واقعيت را بگوييم و از دروغ گفتن اجتناب كنيم.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673725"/>
          </a:xfrm>
        </p:spPr>
        <p:txBody>
          <a:bodyPr/>
          <a:lstStyle/>
          <a:p>
            <a:pPr eaLnBrk="1" hangingPunct="1"/>
            <a:r>
              <a:rPr lang="fa-IR" altLang="en-US" smtClean="0"/>
              <a:t>- اجازه بدهيم بچه‌ها بدانند فرد در گذشته، ديگر به زندگي بازنخواهد گشت ولي ما او را فراموش نخواهيم كرد و در خاطره خواهد ماند.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- اجازه دهيد كودكان آزادانه حرف بزنند و سئوالات خود را مطرح كنند و اگر پاسخ آن را نمي‌دانيد جواب اشتباه به او ندهيد اجازه دهيد كودك به روش خاص خود سوگواري كند.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- از روشهايي مثل كشيدن نقاشي ، نوشتن خاطرات، نگه داشتن اشياء و يادگاري از شخص مرده يا جمع‌آوري عكس‌هاي او براي حل كردن مسئله سوگ كمك بگيريد.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endParaRPr lang="fa-IR" alt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673725"/>
          </a:xfrm>
        </p:spPr>
        <p:txBody>
          <a:bodyPr/>
          <a:lstStyle/>
          <a:p>
            <a:pPr eaLnBrk="1" hangingPunct="1"/>
            <a:r>
              <a:rPr lang="fa-IR" altLang="en-US" b="1" smtClean="0"/>
              <a:t>روشهاي آشنايي كودكان با مفهوم هيجان، غم </a:t>
            </a:r>
            <a:br>
              <a:rPr lang="fa-IR" altLang="en-US" b="1" smtClean="0"/>
            </a:br>
            <a:r>
              <a:rPr lang="fa-IR" altLang="en-US" b="1" smtClean="0"/>
              <a:t>و اندوه، سوگ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از كودكان بخواهيد راجع به چيزي كه از دست داده‌اند صحبت كنند و احساس خود را در آن زمان بيان نمايند.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 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از جملات ناتمام استفاده كنيد تا كودك تجربه و احساس خود را در اين زمينه بيان كند. </a:t>
            </a:r>
            <a:endParaRPr lang="en-US" altLang="en-US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673725"/>
          </a:xfrm>
        </p:spPr>
        <p:txBody>
          <a:bodyPr/>
          <a:lstStyle/>
          <a:p>
            <a:pPr eaLnBrk="1" hangingPunct="1"/>
            <a:r>
              <a:rPr lang="fa-IR" altLang="en-US" b="1" smtClean="0"/>
              <a:t>نمونه جملات ناتمام كه مي‌توانيم استفاده كنيم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- زماني من چيزي را گم كردم كه ...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- بيشترين ناراحتي من زماني بود كه ...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- انسانها وقتي غمگين مي‌شوند كه ...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- خيلي سخت است آدم ...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- چيزهايي هست كه مرا غمگين مي‌كند مثل ...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از كودك بخواهيد راحت بنشيند و چشمان خود را ببندد و فكر كند كه يك روز چيزي كه برايش مهم است از دست خواهد داد مثل يك حيوان خانگي – دوچرخه – فرد مورد علاقه خود و غيره و از او سئوال كنيد چه احساسي داري، چه مي‌كني، آيا نياز به كمك داري، آيا كسي هست كه بتوكمك كند. </a:t>
            </a:r>
            <a:endParaRPr lang="en-US" altLang="en-US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673725"/>
          </a:xfrm>
        </p:spPr>
        <p:txBody>
          <a:bodyPr/>
          <a:lstStyle/>
          <a:p>
            <a:pPr eaLnBrk="1" hangingPunct="1"/>
            <a:r>
              <a:rPr lang="fa-IR" altLang="en-US" smtClean="0"/>
              <a:t>به كودك بگوئيد به اين سئوالات جواب دهد: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1- چه مي‌توانم بكنم وقتي چيزي يا كسي را از دست مي‌دهم؟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2- چه كساني به من كمك خواهند كرد؟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3- براي كمك به افراد ديگر (در چنين شرايطي) چه مي‌توانم انجام دهم؟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 و در مرحله آخر متناسب با مرحله رشدي و شناختي كودكان به زباني ساده مرگ را براي آنها توضيح دهيد.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endParaRPr lang="fa-IR" alt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11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0" y="71438"/>
            <a:ext cx="8229600" cy="796925"/>
          </a:xfrm>
        </p:spPr>
        <p:txBody>
          <a:bodyPr/>
          <a:lstStyle/>
          <a:p>
            <a:r>
              <a:rPr lang="en-GB" altLang="en-US" dirty="0" smtClean="0"/>
              <a:t>Conditions o use</a:t>
            </a:r>
          </a:p>
        </p:txBody>
      </p:sp>
      <p:sp>
        <p:nvSpPr>
          <p:cNvPr id="62466" name="Rectangle 2"/>
          <p:cNvSpPr>
            <a:spLocks noChangeAspect="1" noChangeArrowheads="1"/>
          </p:cNvSpPr>
          <p:nvPr/>
        </p:nvSpPr>
        <p:spPr bwMode="auto">
          <a:xfrm>
            <a:off x="-19050" y="0"/>
            <a:ext cx="9144000" cy="6858000"/>
          </a:xfrm>
          <a:prstGeom prst="rect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-80000" r="50000" b="18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j-ea"/>
              <a:cs typeface="Arial"/>
            </a:endParaRPr>
          </a:p>
        </p:txBody>
      </p:sp>
      <p:sp>
        <p:nvSpPr>
          <p:cNvPr id="41993" name="Line 8"/>
          <p:cNvSpPr>
            <a:spLocks noChangeShapeType="1"/>
          </p:cNvSpPr>
          <p:nvPr/>
        </p:nvSpPr>
        <p:spPr bwMode="auto">
          <a:xfrm>
            <a:off x="3348038" y="1390650"/>
            <a:ext cx="0" cy="446405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025592" y="3789382"/>
            <a:ext cx="202651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  <a:hlinkClick r:id="rId3"/>
              </a:rPr>
              <a:t>http://</a:t>
            </a:r>
            <a:r>
              <a:rPr kumimoji="0" lang="fr-FR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  <a:hlinkClick r:id="rId3"/>
              </a:rPr>
              <a:t>www.ravanpoint.ir</a:t>
            </a:r>
            <a:endParaRPr kumimoji="0" lang="fa-IR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Contact: </a:t>
            </a:r>
            <a:r>
              <a:rPr kumimoji="0" lang="fr-FR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info@ravanpoint.ir </a:t>
            </a:r>
            <a:endParaRPr kumimoji="0" lang="fr-FR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0825" y="3919537"/>
            <a:ext cx="2736850" cy="4238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250825" y="2582614"/>
            <a:ext cx="28321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B Nazanin" panose="00000400000000000000" pitchFamily="2" charset="-78"/>
              </a:rPr>
              <a:t>دانلود رایگان پاورپوینت های </a:t>
            </a: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B Nazanin" panose="00000400000000000000" pitchFamily="2" charset="-78"/>
              </a:rPr>
              <a:t>روانشناسی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B Nazanin" panose="00000400000000000000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© Copyright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Ravanpoint.ir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86" y="2368159"/>
            <a:ext cx="3866728" cy="139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37267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673725"/>
          </a:xfrm>
        </p:spPr>
        <p:txBody>
          <a:bodyPr/>
          <a:lstStyle/>
          <a:p>
            <a:pPr eaLnBrk="1" hangingPunct="1"/>
            <a:r>
              <a:rPr lang="fa-IR" altLang="en-US" smtClean="0"/>
              <a:t>سوگ حالت اندوه و ناراحتي شديد دروني در واكنش به از دست دادن شخص يا عقيده و فكر خاص است. كودكان در درجات مختلفي از غم و اندوه را به دليل اتفاقات مختلفي كه ممكنست به نظر ما كوچك و بي‌اهميت باشد تجربه كنند. اين وقايع مي‌تواند براي كودكان معنايي مترادف با از دست دادن فردي مهم در زندگي داشته باشد.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endParaRPr lang="fa-IR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673725"/>
          </a:xfrm>
        </p:spPr>
        <p:txBody>
          <a:bodyPr/>
          <a:lstStyle/>
          <a:p>
            <a:pPr eaLnBrk="1" hangingPunct="1"/>
            <a:r>
              <a:rPr lang="fa-IR" altLang="en-US" b="1" smtClean="0"/>
              <a:t>وقايعي كه باعث احساس اندوه و سوگ در كودكان مي‌شود.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1- مرگ والدين، بستگان، معلمان و آشنايان : جالب است كه بدانيد تنها مرگ انسانها نيست كه كودك را دچار غم و اندوه مي‌كند حتي مرگ ماهي قرمز شب عيد كه كودك فقط دو يا سه بار در تنگ برايش خرده نان ريخته مي‌تواند كودك را متأثر و اندوهگين كند.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endParaRPr lang="fa-IR" altLang="en-US" smtClean="0"/>
          </a:p>
          <a:p>
            <a:pPr eaLnBrk="1" hangingPunct="1"/>
            <a:endParaRPr lang="fa-IR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673725"/>
          </a:xfrm>
        </p:spPr>
        <p:txBody>
          <a:bodyPr/>
          <a:lstStyle/>
          <a:p>
            <a:pPr eaLnBrk="1" hangingPunct="1"/>
            <a:r>
              <a:rPr lang="fa-IR" altLang="en-US" smtClean="0"/>
              <a:t>- طلاق : نيمي از بچه هاي طلاق ارتباطشان با يكي از والدين قطع مي‌شود.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3- نبود يك يا هر دو والد به دلايل مختلف مثل مسافرت – زنداني شدن – اعتياد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4- حوادث محيطي و اتفاقات غيرمترقبه مثل تعويض منزل و مدرسه – جداشدن يكي از اعضاي خانواده آتش سوزي – زلزله – جنگ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5- نقص عضو- مثل از دست دادن چشم يا حتي كنده‌شدن دندان يا خونريزي از يك زخم كوچك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6- نداشتن توانايي يا مهارتي خاص مثل اختلال يادگيري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(1)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– ناتواني جسمي -  مردودشدن در مدرسه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7- گم كردن و از دست دادن وسايل شخصي </a:t>
            </a:r>
            <a:endParaRPr lang="en-US" altLang="en-US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673725"/>
          </a:xfrm>
        </p:spPr>
        <p:txBody>
          <a:bodyPr/>
          <a:lstStyle/>
          <a:p>
            <a:pPr eaLnBrk="1" hangingPunct="1"/>
            <a:r>
              <a:rPr lang="fa-IR" altLang="en-US" b="1" smtClean="0"/>
              <a:t>علايم سوگ در كودكان :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علائم شايع كه در افكار، رفتار و احساسات كودكان ديده مي‌شود: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1- ديدن روياهايي از شخص از دست رفته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2- تقليد رفتارهاي شخص از دست رفته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3- احساس اينكه شخص از دست رفته با اوست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4- طردكردن دوستان قديم و جستجوي دوستان جديدي كه شرايط مشابهي را تجربه كرده‌اند.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5- تلفن زدن مكرر در ساعات خارج از منزل و </a:t>
            </a:r>
            <a:br>
              <a:rPr lang="fa-IR" altLang="en-US" smtClean="0"/>
            </a:br>
            <a:r>
              <a:rPr lang="fa-IR" altLang="en-US" smtClean="0"/>
              <a:t>چك كردن سلامتي ساير افراد خانواده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673725"/>
          </a:xfrm>
        </p:spPr>
        <p:txBody>
          <a:bodyPr/>
          <a:lstStyle/>
          <a:p>
            <a:pPr eaLnBrk="1" hangingPunct="1"/>
            <a:r>
              <a:rPr lang="fa-IR" altLang="en-US" smtClean="0"/>
              <a:t>6- مشكل تمركز و توجه روي تكاليف و وظايف محوله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7- جستجوي اطلاعات پزشكي در مورد شخص از دست رفته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8- احساس نگراني راجع به سلامت خويش و يا گاهي بي‌تفاوتي نسبت به آن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9- نياز به توجه ومراقبت از سوي اطرافيان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673725"/>
          </a:xfrm>
        </p:spPr>
        <p:txBody>
          <a:bodyPr/>
          <a:lstStyle/>
          <a:p>
            <a:pPr eaLnBrk="1" hangingPunct="1"/>
            <a:r>
              <a:rPr lang="fa-IR" altLang="en-US" b="1" smtClean="0"/>
              <a:t>كودكان چه دركي از مفهوم مرگ دارند: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كودك در سن 7-2 سالگي مرگ را يك پديده گذرا و موقتي قابل برگشت مي‌داند چيزي شبيه مسافرت يا خواب عميق. فكر مي‌كند عملكردهاي انسان پس از مرگ ادامه مي‌يابد. نهايتاً در سن 12-7 سالگي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كودك مرگ را به عنوان يك پديده اجتناب ناپذير و غيرقابل برگشت مي‌پذيرد ولي هنوز فكر مي‌كند كه فقط افراد خيلي پيروناتوان مي‌ميرند. در سن نوجواني مرگ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(2)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را به عنوان يك فرآيند طبيعي مي‌پذيرد ولي آن را خيلي دور مي‌بيند و براحتي نمي‌پذيرد كه ممكن است هر تصادفي منجر به مرگ شود به همين دليل رفتارهاي پرخطر در نوجوانان زياد مشاهده مي‌شود.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endParaRPr lang="fa-IR" alt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673725"/>
          </a:xfrm>
        </p:spPr>
        <p:txBody>
          <a:bodyPr/>
          <a:lstStyle/>
          <a:p>
            <a:pPr eaLnBrk="1" hangingPunct="1"/>
            <a:r>
              <a:rPr lang="fa-IR" altLang="en-US" b="1" smtClean="0"/>
              <a:t>افكار و عقايد كليشه‌اي شايع پيرامون مرگ :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افكار و عقايد كليشه‌اي فراواني پيرامون مسئله </a:t>
            </a:r>
            <a:br>
              <a:rPr lang="fa-IR" altLang="en-US" smtClean="0"/>
            </a:br>
            <a:r>
              <a:rPr lang="fa-IR" altLang="en-US" smtClean="0"/>
              <a:t>مرگ و درك كودكان از فوت در بين بزرگسالان وجود دارد اين افكار باعث مي‌شود در فرآيند سوگواري كودك خلل ايجاد شود. </a:t>
            </a:r>
            <a:endParaRPr lang="en-US" altLang="en-US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673725"/>
          </a:xfrm>
        </p:spPr>
        <p:txBody>
          <a:bodyPr/>
          <a:lstStyle/>
          <a:p>
            <a:pPr eaLnBrk="1" hangingPunct="1"/>
            <a:r>
              <a:rPr lang="fa-IR" altLang="en-US" b="1" smtClean="0"/>
              <a:t>نمونه‌اي از افكار كليشه‌اي بزرگسالان :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- بهتر است جلوي كودك داغديده راجع به مرگ صحبت نكنيم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- بهتر است از صحبت‌هايي كه در بچه ايجاد گريه مي‌كند اجتناب كنيم.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- بچه هاي خردسال آنقدر كوچك هستند كه سوگ و اندوه را نمي‌فهمند.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 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- هنوز بچه‌اي بزرگ كه شوي همه چيز فراموشت مي‌شود.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- خدا او را از ما گرفت چون او خيلي خوب بود.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- اينقدر گريه نكن، عصبي و بيمار مي‌شوي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- او به يك مسافرت طولاني رفت.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- او به يك خواب عميق رفته . 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fa-IR" altLang="en-US" smtClean="0"/>
              <a:t> </a:t>
            </a:r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endParaRPr lang="fa-IR" alt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lt1">
                <a:tint val="40000"/>
                <a:satMod val="350000"/>
              </a:schemeClr>
            </a:gs>
            <a:gs pos="40000">
              <a:schemeClr val="lt1">
                <a:tint val="45000"/>
                <a:shade val="99000"/>
                <a:satMod val="350000"/>
              </a:schemeClr>
            </a:gs>
            <a:gs pos="100000">
              <a:schemeClr val="bg1">
                <a:lumMod val="85000"/>
              </a:schemeClr>
            </a:gs>
          </a:gsLst>
        </a:gradFill>
        <a:ln w="9525">
          <a:solidFill>
            <a:schemeClr val="bg1"/>
          </a:solidFill>
          <a:miter lim="800000"/>
          <a:headEnd/>
          <a:tailEnd/>
        </a:ln>
        <a:effectLst/>
      </a:spPr>
      <a:bodyPr wrap="none" anchor="ctr"/>
      <a:lstStyle>
        <a:defPPr>
          <a:defRPr>
            <a:solidFill>
              <a:prstClr val="black"/>
            </a:solidFill>
          </a:defRPr>
        </a:defPPr>
      </a:lstStyle>
      <a:style>
        <a:lnRef idx="0">
          <a:scrgbClr r="0" g="0" b="0"/>
        </a:lnRef>
        <a:fillRef idx="1002">
          <a:schemeClr val="lt1"/>
        </a:fillRef>
        <a:effectRef idx="0">
          <a:scrgbClr r="0" g="0" b="0"/>
        </a:effectRef>
        <a:fontRef idx="major"/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4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</TotalTime>
  <Words>892</Words>
  <Application>Microsoft Office PowerPoint</Application>
  <PresentationFormat>On-screen Show (4:3)</PresentationFormat>
  <Paragraphs>72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B Nazanin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Profile</vt:lpstr>
      <vt:lpstr>سوگ در كودكان و راههاي مواجه با آن 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Conditions o use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iranpourf1</dc:creator>
  <cp:lastModifiedBy>hamayel</cp:lastModifiedBy>
  <cp:revision>7</cp:revision>
  <dcterms:created xsi:type="dcterms:W3CDTF">2012-11-19T04:54:38Z</dcterms:created>
  <dcterms:modified xsi:type="dcterms:W3CDTF">2019-09-17T09:36:37Z</dcterms:modified>
</cp:coreProperties>
</file>