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E3C48E-04E2-4A7D-9A01-6F608898A450}" type="datetimeFigureOut">
              <a:rPr lang="en-US" smtClean="0"/>
              <a:t>10/10/2019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683FE6-C3E0-40FE-AF16-FFE57245AC45}" type="slidenum">
              <a:rPr lang="en-US" smtClean="0"/>
              <a:t>‹#›</a:t>
            </a:fld>
            <a:endParaRPr lang="en-US"/>
          </a:p>
        </p:txBody>
      </p:sp>
    </p:spTree>
    <p:extLst>
      <p:ext uri="{BB962C8B-B14F-4D97-AF65-F5344CB8AC3E}">
        <p14:creationId xmlns:p14="http://schemas.microsoft.com/office/powerpoint/2010/main" val="2641474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cs typeface="Arial" panose="020B0604020202020204" pitchFamily="34" charset="0"/>
            </a:endParaRPr>
          </a:p>
        </p:txBody>
      </p:sp>
    </p:spTree>
    <p:extLst>
      <p:ext uri="{BB962C8B-B14F-4D97-AF65-F5344CB8AC3E}">
        <p14:creationId xmlns:p14="http://schemas.microsoft.com/office/powerpoint/2010/main" val="1969470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B04B96E-E2FA-4473-8B6B-618692D12C49}" type="datetimeFigureOut">
              <a:rPr lang="en-US" smtClean="0"/>
              <a:t>10/10/2019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CAD3397-2E73-46CA-BB8B-2DE365E336B4}" type="slidenum">
              <a:rPr lang="en-US" smtClean="0"/>
              <a:t>‹#›</a:t>
            </a:fld>
            <a:endParaRPr lang="en-US"/>
          </a:p>
        </p:txBody>
      </p:sp>
      <p:sp>
        <p:nvSpPr>
          <p:cNvPr id="10" name="Rectangle 9"/>
          <p:cNvSpPr/>
          <p:nvPr userDrawn="1"/>
        </p:nvSpPr>
        <p:spPr>
          <a:xfrm rot="5400000">
            <a:off x="8588188" y="5506108"/>
            <a:ext cx="2088232" cy="615553"/>
          </a:xfrm>
          <a:prstGeom prst="rect">
            <a:avLst/>
          </a:prstGeom>
        </p:spPr>
        <p:txBody>
          <a:bodyPr wrap="square">
            <a:spAutoFit/>
          </a:bodyPr>
          <a:lstStyle/>
          <a:p>
            <a:pPr algn="r" rtl="1">
              <a:defRPr/>
            </a:pPr>
            <a:r>
              <a:rPr lang="en-US" sz="1600" b="1" dirty="0">
                <a:solidFill>
                  <a:srgbClr val="000000"/>
                </a:solidFill>
                <a:latin typeface="Times New Roman" panose="02020603050405020304" pitchFamily="18" charset="0"/>
                <a:cs typeface="Times New Roman" panose="02020603050405020304" pitchFamily="18" charset="0"/>
              </a:rPr>
              <a:t/>
            </a:r>
            <a:br>
              <a:rPr lang="en-US" sz="1600" b="1" dirty="0">
                <a:solidFill>
                  <a:srgbClr val="000000"/>
                </a:solidFill>
                <a:latin typeface="Times New Roman" panose="02020603050405020304" pitchFamily="18" charset="0"/>
                <a:cs typeface="Times New Roman" panose="02020603050405020304" pitchFamily="18" charset="0"/>
              </a:rPr>
            </a:br>
            <a:r>
              <a:rPr lang="en-US" sz="1600" b="1" dirty="0" smtClean="0">
                <a:solidFill>
                  <a:srgbClr val="000000"/>
                </a:solidFill>
                <a:latin typeface="Times New Roman" panose="02020603050405020304" pitchFamily="18" charset="0"/>
                <a:cs typeface="Times New Roman" panose="02020603050405020304" pitchFamily="18" charset="0"/>
              </a:rPr>
              <a:t>w</a:t>
            </a:r>
            <a:r>
              <a:rPr lang="en-US" b="1" dirty="0" smtClean="0">
                <a:solidFill>
                  <a:srgbClr val="000000"/>
                </a:solidFill>
                <a:latin typeface="Times New Roman" panose="02020603050405020304" pitchFamily="18" charset="0"/>
                <a:cs typeface="Times New Roman" panose="02020603050405020304" pitchFamily="18" charset="0"/>
              </a:rPr>
              <a:t>ww.Ravanpoint.ir</a:t>
            </a:r>
            <a:endParaRPr lang="en-GB" b="1" dirty="0">
              <a:solidFill>
                <a:srgbClr val="000000"/>
              </a:solidFill>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04B96E-E2FA-4473-8B6B-618692D12C49}"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D3397-2E73-46CA-BB8B-2DE365E336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AB04B96E-E2FA-4473-8B6B-618692D12C49}" type="datetimeFigureOut">
              <a:rPr lang="en-US" smtClean="0"/>
              <a:t>10/10/2019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CAD3397-2E73-46CA-BB8B-2DE365E336B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151260113"/>
      </p:ext>
    </p:extLst>
  </p:cSld>
  <p:clrMapOvr>
    <a:masterClrMapping/>
  </p:clrMapOvr>
  <p:transition>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603719738"/>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255954735"/>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501615892"/>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914763081"/>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625538981"/>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r>
            <a:br>
              <a:rPr kumimoji="0" lang="en-US" sz="16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6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ww.Ravanpoint.ir</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865211336"/>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943091348"/>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04B96E-E2FA-4473-8B6B-618692D12C49}"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D3397-2E73-46CA-BB8B-2DE365E336B4}" type="slidenum">
              <a:rPr lang="en-US" smtClean="0"/>
              <a:t>‹#›</a:t>
            </a:fld>
            <a:endParaRPr lang="en-US"/>
          </a:p>
        </p:txBody>
      </p:sp>
      <p:sp>
        <p:nvSpPr>
          <p:cNvPr id="7" name="Rectangle 6"/>
          <p:cNvSpPr/>
          <p:nvPr userDrawn="1"/>
        </p:nvSpPr>
        <p:spPr>
          <a:xfrm rot="5400000">
            <a:off x="8588188" y="5506108"/>
            <a:ext cx="2088232" cy="615553"/>
          </a:xfrm>
          <a:prstGeom prst="rect">
            <a:avLst/>
          </a:prstGeom>
        </p:spPr>
        <p:txBody>
          <a:bodyPr wrap="square">
            <a:spAutoFit/>
          </a:bodyPr>
          <a:lstStyle/>
          <a:p>
            <a:pPr algn="r" rtl="1">
              <a:defRPr/>
            </a:pPr>
            <a:r>
              <a:rPr lang="en-US" sz="1600" b="1" dirty="0">
                <a:solidFill>
                  <a:srgbClr val="000000"/>
                </a:solidFill>
                <a:latin typeface="Times New Roman" panose="02020603050405020304" pitchFamily="18" charset="0"/>
                <a:cs typeface="Times New Roman" panose="02020603050405020304" pitchFamily="18" charset="0"/>
              </a:rPr>
              <a:t/>
            </a:r>
            <a:br>
              <a:rPr lang="en-US" sz="1600" b="1" dirty="0">
                <a:solidFill>
                  <a:srgbClr val="000000"/>
                </a:solidFill>
                <a:latin typeface="Times New Roman" panose="02020603050405020304" pitchFamily="18" charset="0"/>
                <a:cs typeface="Times New Roman" panose="02020603050405020304" pitchFamily="18" charset="0"/>
              </a:rPr>
            </a:br>
            <a:r>
              <a:rPr lang="en-US" sz="1600" b="1" dirty="0" smtClean="0">
                <a:solidFill>
                  <a:srgbClr val="000000"/>
                </a:solidFill>
                <a:latin typeface="Times New Roman" panose="02020603050405020304" pitchFamily="18" charset="0"/>
                <a:cs typeface="Times New Roman" panose="02020603050405020304" pitchFamily="18" charset="0"/>
              </a:rPr>
              <a:t>w</a:t>
            </a:r>
            <a:r>
              <a:rPr lang="en-US" b="1" dirty="0" smtClean="0">
                <a:solidFill>
                  <a:srgbClr val="000000"/>
                </a:solidFill>
                <a:latin typeface="Times New Roman" panose="02020603050405020304" pitchFamily="18" charset="0"/>
                <a:cs typeface="Times New Roman" panose="02020603050405020304" pitchFamily="18" charset="0"/>
              </a:rPr>
              <a:t>ww.Ravanpoint.ir</a:t>
            </a:r>
            <a:endParaRPr lang="en-GB" b="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226045373"/>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699743635"/>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77808219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B04B96E-E2FA-4473-8B6B-618692D12C49}" type="datetimeFigureOut">
              <a:rPr lang="en-US" smtClean="0"/>
              <a:t>10/10/2019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0CAD3397-2E73-46CA-BB8B-2DE365E336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04B96E-E2FA-4473-8B6B-618692D12C49}"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D3397-2E73-46CA-BB8B-2DE365E33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04B96E-E2FA-4473-8B6B-618692D12C49}"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AD3397-2E73-46CA-BB8B-2DE365E336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04B96E-E2FA-4473-8B6B-618692D12C49}"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AD3397-2E73-46CA-BB8B-2DE365E336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B04B96E-E2FA-4473-8B6B-618692D12C49}" type="datetimeFigureOut">
              <a:rPr lang="en-US" smtClean="0"/>
              <a:t>10/10/2019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0CAD3397-2E73-46CA-BB8B-2DE365E336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04B96E-E2FA-4473-8B6B-618692D12C49}"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D3397-2E73-46CA-BB8B-2DE365E336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AB04B96E-E2FA-4473-8B6B-618692D12C49}"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D3397-2E73-46CA-BB8B-2DE365E336B4}"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B04B96E-E2FA-4473-8B6B-618692D12C49}" type="datetimeFigureOut">
              <a:rPr lang="en-US" smtClean="0"/>
              <a:t>10/10/2019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CAD3397-2E73-46CA-BB8B-2DE365E336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067699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28600"/>
            <a:ext cx="7162800" cy="2895600"/>
          </a:xfrm>
        </p:spPr>
        <p:txBody>
          <a:bodyPr/>
          <a:lstStyle/>
          <a:p>
            <a:pPr algn="ctr"/>
            <a:r>
              <a:rPr lang="fa-IR" sz="7200" dirty="0" smtClean="0">
                <a:latin typeface="IranNastaliq" pitchFamily="2" charset="0"/>
                <a:cs typeface="IranNastaliq" pitchFamily="2" charset="0"/>
              </a:rPr>
              <a:t>بسم الله الرحمن الرحیم</a:t>
            </a:r>
            <a:endParaRPr lang="en-US" sz="7200" dirty="0">
              <a:latin typeface="IranNastaliq" pitchFamily="2" charset="0"/>
              <a:cs typeface="IranNastaliq" pitchFamily="2" charset="0"/>
            </a:endParaRPr>
          </a:p>
        </p:txBody>
      </p:sp>
      <p:sp>
        <p:nvSpPr>
          <p:cNvPr id="4" name="Subtitle 3"/>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886200"/>
            <a:ext cx="3212976" cy="27089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rtl="1">
              <a:lnSpc>
                <a:spcPct val="150000"/>
              </a:lnSpc>
            </a:pPr>
            <a:r>
              <a:rPr lang="fa-IR" sz="2800" dirty="0">
                <a:cs typeface="2  Baran" pitchFamily="2" charset="-78"/>
              </a:rPr>
              <a:t>شواهد دیگری اشاره بر عوامل موقعیتی دارد عواملی مانند سرخوردگی فزاینده ازشغل فعلی ،کشف یک شغل جانشین که رضامندی بیشتر راوعده می دهد گاهی تغییرشغل معنای بسیارخوبی دارد اماغالباً منعکس کننده انتظارات غیرواقعی ازلذت شغلی وموفقیت شغلی است.</a:t>
            </a:r>
            <a:endParaRPr lang="en-US" sz="2800" dirty="0">
              <a:cs typeface="2  Baran" pitchFamily="2" charset="-78"/>
            </a:endParaRPr>
          </a:p>
          <a:p>
            <a:pPr algn="just" rtl="1">
              <a:lnSpc>
                <a:spcPct val="150000"/>
              </a:lnSpc>
            </a:pPr>
            <a:r>
              <a:rPr lang="fa-IR" sz="2800" dirty="0">
                <a:cs typeface="2  Baran" pitchFamily="2" charset="-78"/>
              </a:rPr>
              <a:t>درتحقیق بری وهوارد درمیان مدیران سطح متوسط موفق ترازهمه آنهایی بودندکه کاربرای آنان درطول بیست سال روزبه روز اهمیت بیشتری پیدامی کند.</a:t>
            </a:r>
            <a:endParaRPr lang="en-US" sz="2800" dirty="0">
              <a:cs typeface="2  Baran" pitchFamily="2" charset="-78"/>
            </a:endParaRPr>
          </a:p>
          <a:p>
            <a:pPr algn="just">
              <a:lnSpc>
                <a:spcPct val="150000"/>
              </a:lnSpc>
            </a:pP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رفاقتهای صمیمانه</a:t>
            </a:r>
            <a:endParaRPr lang="en-US" sz="3200" b="1" dirty="0">
              <a:cs typeface="2  Baran" pitchFamily="2" charset="-78"/>
            </a:endParaRPr>
          </a:p>
          <a:p>
            <a:pPr algn="just" rtl="1">
              <a:lnSpc>
                <a:spcPct val="150000"/>
              </a:lnSpc>
            </a:pPr>
            <a:r>
              <a:rPr lang="fa-IR" dirty="0">
                <a:cs typeface="2  Baran" pitchFamily="2" charset="-78"/>
              </a:rPr>
              <a:t>برای بسیاری ازمردم بزرگترین رضامندی درزندگی از روابط صمیمانه حاصل می شود امروزه برخی ازاین روابط شامل زندگی مشترک است یعنی باهم زندگی کردن زوج هایی که ازدواج نکرده اند. رضایت زناشویی ورضایت ازازدواج تا اندازه ای بستگی به آن داردکه تاچه حدودی انتظارات وتوقعات وپسندهای دوزوج بایکدیگرتناسب دارد یا متناسب می شود.</a:t>
            </a:r>
            <a:endParaRPr lang="en-US" dirty="0">
              <a:cs typeface="2  Baran" pitchFamily="2" charset="-78"/>
            </a:endParaRPr>
          </a:p>
          <a:p>
            <a:pPr algn="just">
              <a:lnSpc>
                <a:spcPct val="150000"/>
              </a:lnSpc>
            </a:pPr>
            <a:endParaRPr lang="en-US" dirty="0">
              <a:cs typeface="2  Bara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ازدواج وسازگاری درآن</a:t>
            </a:r>
            <a:endParaRPr lang="en-US" sz="3200" b="1" dirty="0">
              <a:cs typeface="2  Baran" pitchFamily="2" charset="-78"/>
            </a:endParaRPr>
          </a:p>
          <a:p>
            <a:pPr algn="just" rtl="1">
              <a:lnSpc>
                <a:spcPct val="150000"/>
              </a:lnSpc>
            </a:pPr>
            <a:r>
              <a:rPr lang="fa-IR" sz="2800" dirty="0">
                <a:cs typeface="2  Baran" pitchFamily="2" charset="-78"/>
              </a:rPr>
              <a:t>به عقیده هارلوک امروزه بسیاری ازجوانان معتقدندکه ازدواج مهمترین وجدی ترین امری است که باید باآن سازگارگردند وسازگاری درازدواج خود مستلزم سازگاری درپنج زمینه است که کارکردهای پنجگانه ازدواج را محقق می سازد این کارکردها عبارتنداز:</a:t>
            </a:r>
            <a:endParaRPr lang="en-US" sz="2800" dirty="0">
              <a:cs typeface="2  Baran" pitchFamily="2" charset="-78"/>
            </a:endParaRPr>
          </a:p>
          <a:p>
            <a:pPr algn="just">
              <a:lnSpc>
                <a:spcPct val="150000"/>
              </a:lnSpc>
            </a:pP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dirty="0">
                <a:cs typeface="2  Baran" pitchFamily="2" charset="-78"/>
              </a:rPr>
              <a:t>1- داشتن مسؤلیت مشترک</a:t>
            </a:r>
            <a:endParaRPr lang="en-US" dirty="0">
              <a:cs typeface="2  Baran" pitchFamily="2" charset="-78"/>
            </a:endParaRPr>
          </a:p>
          <a:p>
            <a:pPr algn="just" rtl="1">
              <a:lnSpc>
                <a:spcPct val="150000"/>
              </a:lnSpc>
            </a:pPr>
            <a:r>
              <a:rPr lang="fa-IR" dirty="0">
                <a:cs typeface="2  Baran" pitchFamily="2" charset="-78"/>
              </a:rPr>
              <a:t>2- تمایلات وروابط جنسی</a:t>
            </a:r>
            <a:endParaRPr lang="en-US" dirty="0">
              <a:cs typeface="2  Baran" pitchFamily="2" charset="-78"/>
            </a:endParaRPr>
          </a:p>
          <a:p>
            <a:pPr algn="just" rtl="1">
              <a:lnSpc>
                <a:spcPct val="150000"/>
              </a:lnSpc>
            </a:pPr>
            <a:r>
              <a:rPr lang="fa-IR" dirty="0">
                <a:cs typeface="2  Baran" pitchFamily="2" charset="-78"/>
              </a:rPr>
              <a:t>3- برقراری روابط بااعضای خانواده وافرادخارج ازآن</a:t>
            </a:r>
            <a:endParaRPr lang="en-US" dirty="0">
              <a:cs typeface="2  Baran" pitchFamily="2" charset="-78"/>
            </a:endParaRPr>
          </a:p>
          <a:p>
            <a:pPr algn="just" rtl="1">
              <a:lnSpc>
                <a:spcPct val="150000"/>
              </a:lnSpc>
            </a:pPr>
            <a:r>
              <a:rPr lang="fa-IR" dirty="0">
                <a:cs typeface="2  Baran" pitchFamily="2" charset="-78"/>
              </a:rPr>
              <a:t>4- کمک رسانی درامور منزل</a:t>
            </a:r>
            <a:endParaRPr lang="en-US" dirty="0">
              <a:cs typeface="2  Baran" pitchFamily="2" charset="-78"/>
            </a:endParaRPr>
          </a:p>
          <a:p>
            <a:pPr algn="just" rtl="1">
              <a:lnSpc>
                <a:spcPct val="150000"/>
              </a:lnSpc>
            </a:pPr>
            <a:r>
              <a:rPr lang="fa-IR" dirty="0">
                <a:cs typeface="2  Baran" pitchFamily="2" charset="-78"/>
              </a:rPr>
              <a:t>5-تقسیم مسؤلیت ها</a:t>
            </a:r>
            <a:endParaRPr lang="en-US" dirty="0">
              <a:cs typeface="2  Baran" pitchFamily="2" charset="-78"/>
            </a:endParaRPr>
          </a:p>
          <a:p>
            <a:pPr algn="just" rtl="1">
              <a:lnSpc>
                <a:spcPct val="150000"/>
              </a:lnSpc>
              <a:buNone/>
            </a:pPr>
            <a:r>
              <a:rPr lang="fa-IR" dirty="0">
                <a:cs typeface="2  Baran" pitchFamily="2" charset="-78"/>
              </a:rPr>
              <a:t>احساس خوشبختی فرد درزندگی بستگی کامل به سازگاری وی در امر ازدواج دارد.</a:t>
            </a:r>
            <a:endParaRPr lang="en-US" dirty="0">
              <a:cs typeface="2  Baran" pitchFamily="2" charset="-78"/>
            </a:endParaRPr>
          </a:p>
          <a:p>
            <a:pPr algn="just">
              <a:lnSpc>
                <a:spcPct val="150000"/>
              </a:lnSpc>
            </a:pPr>
            <a:endParaRPr lang="en-US" dirty="0">
              <a:cs typeface="2  Bara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عوامل مؤثر درازدواج</a:t>
            </a:r>
            <a:endParaRPr lang="en-US" sz="3200" b="1" dirty="0">
              <a:cs typeface="2  Baran" pitchFamily="2" charset="-78"/>
            </a:endParaRPr>
          </a:p>
          <a:p>
            <a:pPr algn="just" rtl="1">
              <a:lnSpc>
                <a:spcPct val="150000"/>
              </a:lnSpc>
            </a:pPr>
            <a:r>
              <a:rPr lang="fa-IR" sz="2800" dirty="0">
                <a:cs typeface="2  Baran" pitchFamily="2" charset="-78"/>
              </a:rPr>
              <a:t>1-آمادگی محدود: جوانانی که بیشترین وقت خودرا درمدرسه ودانشگاه می گذرانند وقتی به سن ازدواج می رسندآمادگی کمی برای آن ازخود نشان می دهند</a:t>
            </a:r>
            <a:endParaRPr lang="en-US" sz="2800" dirty="0">
              <a:cs typeface="2  Baran" pitchFamily="2" charset="-78"/>
            </a:endParaRPr>
          </a:p>
          <a:p>
            <a:pPr algn="just" rtl="1">
              <a:lnSpc>
                <a:spcPct val="150000"/>
              </a:lnSpc>
            </a:pPr>
            <a:r>
              <a:rPr lang="fa-IR" sz="2800" dirty="0">
                <a:cs typeface="2  Baran" pitchFamily="2" charset="-78"/>
              </a:rPr>
              <a:t>2- ایفای نقش مناسب: ایفای نقش مناسب ایجاب می کند که زن ومردبه آنچه که جامعه ازآنان انتظار دارد پاسخ مناسب </a:t>
            </a:r>
            <a:r>
              <a:rPr lang="fa-IR" sz="2800" dirty="0" smtClean="0">
                <a:cs typeface="2  Baran" pitchFamily="2" charset="-78"/>
              </a:rPr>
              <a:t>دهند</a:t>
            </a:r>
            <a:r>
              <a:rPr lang="en-US"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2  Baran" pitchFamily="2" charset="-78"/>
              </a:rPr>
              <a:t>3- ازدواج زودرس: ازدواج زودرس باعدم آمادگی کافی قرین است جوان کم تجربه یافاقد استقلال مالی با به دنیا آمدن فرزندوگسترش ابعاد خانواده سازگاری را برای خود مشکل می یابد البته ازدواج دیرتر ازموقع نیز مشکلات خاص خودرا دارد.</a:t>
            </a:r>
            <a:endParaRPr lang="en-US" sz="2800" dirty="0">
              <a:cs typeface="2  Baran" pitchFamily="2" charset="-78"/>
            </a:endParaRPr>
          </a:p>
          <a:p>
            <a:pPr algn="just" rtl="1">
              <a:lnSpc>
                <a:spcPct val="150000"/>
              </a:lnSpc>
            </a:pPr>
            <a:r>
              <a:rPr lang="fa-IR" sz="2800" dirty="0">
                <a:cs typeface="2  Baran" pitchFamily="2" charset="-78"/>
              </a:rPr>
              <a:t>4- ازدواج ناهمگون: برخی ازدواجها نیز به صورت ناهمگون رخ می دهند وممکن است فرد با کسی که والدینش موافق با ازدواج او نیستند ازدواج کند</a:t>
            </a:r>
            <a:r>
              <a:rPr lang="fa-IR"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2  Baran" pitchFamily="2" charset="-78"/>
              </a:rPr>
              <a:t>5- آشنایی کوتاه مدت: تمایل به پاگرفتن خانواده ورعایت اصول مذهبی باآداب ورسوم جامعه موجب می گردد که خاستگاری خیلی زود به مراسم عقد وازدواج بینجامد.کوتاهی مدت این دوره سبب می شودکه زوجهانتوانند نسبت به مسائلی که بعداً درزندگی آنها ایجادمشکل نماید بحث کنند وراه حل پیداکنند</a:t>
            </a:r>
            <a:r>
              <a:rPr lang="fa-IR"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2  Baran" pitchFamily="2" charset="-78"/>
              </a:rPr>
              <a:t>6- گرایش به رمانتیک بودن: خیال پردازی های غیرواقع بینانه برای سازگاری درازدواج مانع محسوب می گردد. سازگاری درازدواج نیازمند رشد معقول فرد ازنظر عقلی، عاطفی واجتماعی است که چنین رشدی درگروهی ازجوانان دیده نمی شود وهمین امر سازگاری را درآنان مشکل می سازد</a:t>
            </a:r>
            <a:r>
              <a:rPr lang="fa-IR"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حوزه های سازگاری درازدواج</a:t>
            </a:r>
            <a:endParaRPr lang="en-US" sz="3200" b="1" dirty="0">
              <a:cs typeface="2  Baran" pitchFamily="2" charset="-78"/>
            </a:endParaRPr>
          </a:p>
          <a:p>
            <a:pPr algn="just" rtl="1">
              <a:lnSpc>
                <a:spcPct val="150000"/>
              </a:lnSpc>
            </a:pPr>
            <a:r>
              <a:rPr lang="fa-IR" sz="2800" dirty="0">
                <a:cs typeface="2  Baran" pitchFamily="2" charset="-78"/>
              </a:rPr>
              <a:t>1- سازگاری باشریک زندگی: افرادی که دوره کودکی ونوجوانی خود را با محبوبیت سپری کرده اند توانایی سازگاری بیش تری با دیگران وبینش اجتماعی لازم را دارا بوده واین امر به آنان کمک می  کند تا درازدواج خود موفق تر باشند</a:t>
            </a:r>
            <a:endParaRPr lang="en-US" sz="2800" dirty="0">
              <a:cs typeface="2  Baran" pitchFamily="2" charset="-78"/>
            </a:endParaRPr>
          </a:p>
          <a:p>
            <a:pPr algn="just">
              <a:lnSpc>
                <a:spcPct val="150000"/>
              </a:lnSpc>
            </a:pP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92480"/>
            <a:ext cx="7239000" cy="4846320"/>
          </a:xfrm>
        </p:spPr>
        <p:txBody>
          <a:bodyPr>
            <a:noAutofit/>
          </a:bodyPr>
          <a:lstStyle/>
          <a:p>
            <a:pPr algn="just" rtl="1">
              <a:lnSpc>
                <a:spcPct val="150000"/>
              </a:lnSpc>
            </a:pPr>
            <a:r>
              <a:rPr lang="fa-IR" sz="2400" dirty="0">
                <a:cs typeface="2  Baran" pitchFamily="2" charset="-78"/>
              </a:rPr>
              <a:t>الف) مفهوم شریک زندگی ایده آل</a:t>
            </a:r>
            <a:endParaRPr lang="en-US" sz="2400" dirty="0">
              <a:cs typeface="2  Baran" pitchFamily="2" charset="-78"/>
            </a:endParaRPr>
          </a:p>
          <a:p>
            <a:pPr algn="just" rtl="1">
              <a:lnSpc>
                <a:spcPct val="150000"/>
              </a:lnSpc>
            </a:pPr>
            <a:r>
              <a:rPr lang="fa-IR" sz="2400" dirty="0">
                <a:cs typeface="2  Baran" pitchFamily="2" charset="-78"/>
              </a:rPr>
              <a:t>در گزینش شریک زندگی زن ومرد به ایده آل های خودکه ازسال های خیال پردازی نوجوانی ریشه می گیردتوجه می کنند دراین زمینه مردان ازایده آل واقعی تری برخوردارند.</a:t>
            </a:r>
            <a:endParaRPr lang="en-US" sz="2400" dirty="0">
              <a:cs typeface="2  Baran" pitchFamily="2" charset="-78"/>
            </a:endParaRPr>
          </a:p>
          <a:p>
            <a:pPr algn="just" rtl="1">
              <a:lnSpc>
                <a:spcPct val="150000"/>
              </a:lnSpc>
            </a:pPr>
            <a:r>
              <a:rPr lang="fa-IR" sz="2400" dirty="0">
                <a:cs typeface="2  Baran" pitchFamily="2" charset="-78"/>
              </a:rPr>
              <a:t>ب) تجربه های اولیه زندگی: تجربه های اولیه فردجوان نیز سازگاری اورا تحت تأثیر قرار می دهند مثلاً زنانی که دردوره کودکی خود سلطه جوبودند می خواهندکه همان نقش رادر زندگی زناشویی داشته باشند.</a:t>
            </a:r>
            <a:endParaRPr lang="en-US" sz="2400" dirty="0">
              <a:cs typeface="2  Baran" pitchFamily="2" charset="-78"/>
            </a:endParaRPr>
          </a:p>
          <a:p>
            <a:pPr algn="just" rtl="1">
              <a:lnSpc>
                <a:spcPct val="150000"/>
              </a:lnSpc>
            </a:pPr>
            <a:r>
              <a:rPr lang="fa-IR" sz="2400" dirty="0">
                <a:cs typeface="2  Baran" pitchFamily="2" charset="-78"/>
              </a:rPr>
              <a:t>ج) تشابه پیشینه: هرفردی که ازدواج می کند باید بافردی دیگرکه تجربه های اولیه وپیشینه متفاوتی باوی دارد سازگار گردد.</a:t>
            </a:r>
            <a:endParaRPr lang="en-US" sz="2400" dirty="0">
              <a:cs typeface="2  Baran" pitchFamily="2" charset="-78"/>
            </a:endParaRPr>
          </a:p>
          <a:p>
            <a:pPr algn="just">
              <a:lnSpc>
                <a:spcPct val="150000"/>
              </a:lnSpc>
            </a:pPr>
            <a:endParaRPr lang="en-US" sz="2400" dirty="0">
              <a:cs typeface="2  Bara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rtl="1">
              <a:buNone/>
            </a:pPr>
            <a:r>
              <a:rPr lang="fa-IR" sz="3200" dirty="0" smtClean="0">
                <a:cs typeface="2  Nikoo" pitchFamily="2" charset="-78"/>
              </a:rPr>
              <a:t>بهداشت روانی</a:t>
            </a:r>
          </a:p>
          <a:p>
            <a:pPr algn="ctr" rtl="1">
              <a:buNone/>
            </a:pPr>
            <a:r>
              <a:rPr lang="fa-IR" dirty="0" smtClean="0">
                <a:cs typeface="2  Nikoo" pitchFamily="2" charset="-78"/>
              </a:rPr>
              <a:t>(جوانی و میانسالی)</a:t>
            </a:r>
          </a:p>
          <a:p>
            <a:pPr algn="ctr" rtl="1">
              <a:buNone/>
            </a:pPr>
            <a:endParaRPr lang="fa-IR" dirty="0" smtClean="0">
              <a:cs typeface="2  Nikoo"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3746816"/>
            <a:ext cx="3212976" cy="270892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7239000" cy="4846320"/>
          </a:xfrm>
        </p:spPr>
        <p:txBody>
          <a:bodyPr>
            <a:noAutofit/>
          </a:bodyPr>
          <a:lstStyle/>
          <a:p>
            <a:pPr algn="just" rtl="1"/>
            <a:r>
              <a:rPr lang="fa-IR" sz="2800" dirty="0">
                <a:cs typeface="2  Baran" pitchFamily="2" charset="-78"/>
              </a:rPr>
              <a:t>د) علایق مشترک: نوع علایق مشترک بیش ازتعداد آنهادرسازگاری نقش دارد ودرصورتی که مجموعه ای ازعلایق مشترک وجود داشته باشد سازگاری بهترایجاد خواهدشد.</a:t>
            </a:r>
            <a:endParaRPr lang="en-US" sz="2800" dirty="0">
              <a:cs typeface="2  Baran" pitchFamily="2" charset="-78"/>
            </a:endParaRPr>
          </a:p>
          <a:p>
            <a:pPr algn="just" rtl="1"/>
            <a:r>
              <a:rPr lang="fa-IR" sz="2800" dirty="0">
                <a:cs typeface="2  Baran" pitchFamily="2" charset="-78"/>
              </a:rPr>
              <a:t>ه) تشابه ارزش ها: همسرانی که ارزش های همگرادارند نسبت به آنانی که دارای ارزش های واگرا هستند سازگاری بیشتر نشان می دهند.</a:t>
            </a:r>
            <a:endParaRPr lang="en-US" sz="2800" dirty="0">
              <a:cs typeface="2  Baran" pitchFamily="2" charset="-78"/>
            </a:endParaRPr>
          </a:p>
          <a:p>
            <a:pPr algn="just" rtl="1"/>
            <a:r>
              <a:rPr lang="fa-IR" sz="2800" dirty="0">
                <a:cs typeface="2  Baran" pitchFamily="2" charset="-78"/>
              </a:rPr>
              <a:t>و ) تصور ازنقش متقابل: هریک ازهمسران دارای تصوری از نقش طرف دیگر می باشند اگر انتظار براورده نشود سازگاری ضعیفی درزندگی بوجود خواهد آمد.</a:t>
            </a:r>
            <a:endParaRPr lang="en-US" sz="2800" dirty="0">
              <a:cs typeface="2  Baran" pitchFamily="2" charset="-78"/>
            </a:endParaRPr>
          </a:p>
          <a:p>
            <a:pPr algn="just" rtl="1"/>
            <a:r>
              <a:rPr lang="fa-IR" sz="2800" dirty="0">
                <a:cs typeface="2  Baran" pitchFamily="2" charset="-78"/>
              </a:rPr>
              <a:t>ز) سازگاری با الگوی زندگی: هرفرد که ازدواج میکند باید با الگوی جدید از زندگی سازگارشود.</a:t>
            </a:r>
            <a:endParaRPr lang="en-US" sz="2800" dirty="0">
              <a:cs typeface="2  Baran" pitchFamily="2" charset="-78"/>
            </a:endParaRPr>
          </a:p>
          <a:p>
            <a:pPr algn="just"/>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2  Baran" pitchFamily="2" charset="-78"/>
              </a:rPr>
              <a:t>2- سازگاری جنسی: دربین تمام جنبه های سازگاری شاید مشکل ترین آنهاسازگاری جنسی باشدودرصورتی که برای یکی ازهمسران حاصل نشود می تواند منبع مهم برای ناسازگاری شود.</a:t>
            </a:r>
            <a:endParaRPr lang="en-US" sz="2800" dirty="0">
              <a:cs typeface="2  Baran" pitchFamily="2" charset="-78"/>
            </a:endParaRPr>
          </a:p>
          <a:p>
            <a:pPr algn="just" rtl="1">
              <a:lnSpc>
                <a:spcPct val="150000"/>
              </a:lnSpc>
            </a:pPr>
            <a:r>
              <a:rPr lang="fa-IR" sz="2800" dirty="0">
                <a:cs typeface="2  Baran" pitchFamily="2" charset="-78"/>
              </a:rPr>
              <a:t>3- سازگاری باشرایط اقتصادی: هنگامی که شرایط اقتصادی خانواده اجازه ارضای نیازهای اساسی راندهد بیکاری مرد ویا اشتغال نامنظم زن جهت رفع مشکلات اقتصادی می تواند سازگاری ازدواج را تحت تأثیر قرار دهد.</a:t>
            </a:r>
            <a:endParaRPr lang="en-US" sz="2800" dirty="0">
              <a:cs typeface="2  Baran" pitchFamily="2" charset="-78"/>
            </a:endParaRPr>
          </a:p>
          <a:p>
            <a:pPr algn="just">
              <a:lnSpc>
                <a:spcPct val="150000"/>
              </a:lnSpc>
            </a:pP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fa-IR" sz="2800" dirty="0">
                <a:cs typeface="2  Baran" pitchFamily="2" charset="-78"/>
              </a:rPr>
              <a:t>4- سازگاری بابستگان همسر: همراه با ازدواج هرفرد جوان با افراد جدیدی ارتباط پیدا می کند که هریک ازهمسران باید سازگاری با این افراد را که مورد انتخاب او نبوده اند یاد بگیرد.</a:t>
            </a:r>
            <a:endParaRPr lang="en-US" sz="2800" dirty="0">
              <a:cs typeface="2  Baran" pitchFamily="2" charset="-78"/>
            </a:endParaRPr>
          </a:p>
          <a:p>
            <a:pPr algn="just" rtl="1"/>
            <a:r>
              <a:rPr lang="fa-IR" sz="2800" dirty="0">
                <a:cs typeface="2  Baran" pitchFamily="2" charset="-78"/>
              </a:rPr>
              <a:t>کاپلان سادوک اظهار می دارد که نگه داری ومراقبت ازوالدین سالمند برای خانواده ایجادفشار روانی می نماید </a:t>
            </a:r>
            <a:endParaRPr lang="en-US" sz="2800" dirty="0">
              <a:cs typeface="2  Baran" pitchFamily="2" charset="-78"/>
            </a:endParaRPr>
          </a:p>
          <a:p>
            <a:pPr algn="just" rtl="1"/>
            <a:r>
              <a:rPr lang="fa-IR" sz="2800" dirty="0">
                <a:cs typeface="2  Baran" pitchFamily="2" charset="-78"/>
              </a:rPr>
              <a:t>برخی عوامل دیگر بر سازگاری ازدواج تأثیر دارد ازجمله وجود کودک که همیشه به سازگاری کمک نکرده وگاهی سبب ناسازگاری می شود وقتی شوهر توجه کافی را دریافت نمی کند.</a:t>
            </a:r>
            <a:endParaRPr lang="en-US" sz="2800" dirty="0">
              <a:cs typeface="2  Baran" pitchFamily="2" charset="-78"/>
            </a:endParaRPr>
          </a:p>
          <a:p>
            <a:pPr algn="just" rtl="1"/>
            <a:r>
              <a:rPr lang="fa-IR" sz="2800" dirty="0">
                <a:cs typeface="2  Baran" pitchFamily="2" charset="-78"/>
              </a:rPr>
              <a:t>مذهبی بودن همسران عامل مهم درسازگاری محسوب می شود</a:t>
            </a:r>
            <a:r>
              <a:rPr lang="fa-IR"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پدر  مادر ولانه خالی </a:t>
            </a:r>
            <a:endParaRPr lang="en-US" sz="3200" b="1" dirty="0">
              <a:cs typeface="2  Baran" pitchFamily="2" charset="-78"/>
            </a:endParaRPr>
          </a:p>
          <a:p>
            <a:pPr algn="just" rtl="1">
              <a:lnSpc>
                <a:spcPct val="150000"/>
              </a:lnSpc>
            </a:pPr>
            <a:r>
              <a:rPr lang="fa-IR" sz="2800" dirty="0">
                <a:cs typeface="2  Baran" pitchFamily="2" charset="-78"/>
              </a:rPr>
              <a:t>هنگامی که کودکان رشد می کنند وبه نوجوانی می رسند وسرانجام ازخانه می روند والدین آنها بامنظره لانه خالی مواجه می شونداین تجربه می تواند برای بعضی والدین ایجاد فشار روانی کند</a:t>
            </a:r>
            <a:endParaRPr lang="en-US" sz="2800" dirty="0">
              <a:cs typeface="2  Baran" pitchFamily="2" charset="-78"/>
            </a:endParaRPr>
          </a:p>
          <a:p>
            <a:pPr algn="just">
              <a:lnSpc>
                <a:spcPct val="150000"/>
              </a:lnSpc>
            </a:pP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2  Baran" pitchFamily="2" charset="-78"/>
              </a:rPr>
              <a:t>مشکلات سازگاری دربزرگسالی</a:t>
            </a:r>
            <a:endParaRPr lang="en-US" sz="2800" dirty="0">
              <a:cs typeface="2  Baran" pitchFamily="2" charset="-78"/>
            </a:endParaRPr>
          </a:p>
          <a:p>
            <a:pPr algn="just" rtl="1">
              <a:lnSpc>
                <a:spcPct val="150000"/>
              </a:lnSpc>
            </a:pPr>
            <a:r>
              <a:rPr lang="fa-IR" sz="2800" dirty="0">
                <a:cs typeface="2  Baran" pitchFamily="2" charset="-78"/>
              </a:rPr>
              <a:t>جوانی ومیانسالی دوره های مخاطره انگیزهستند یکی ازاین خطرات طلاق پس از ازدواج است </a:t>
            </a:r>
            <a:endParaRPr lang="en-US" sz="2800" dirty="0">
              <a:cs typeface="2  Baran" pitchFamily="2" charset="-78"/>
            </a:endParaRPr>
          </a:p>
          <a:p>
            <a:pPr algn="just" rtl="1">
              <a:lnSpc>
                <a:spcPct val="150000"/>
              </a:lnSpc>
            </a:pPr>
            <a:r>
              <a:rPr lang="fa-IR" sz="2800" dirty="0">
                <a:cs typeface="2  Baran" pitchFamily="2" charset="-78"/>
              </a:rPr>
              <a:t>تحقیق هترینگتون نشان دادکه طلاق بدون قربانی نیست ودرمیان خانواده های جداشده حداقل یک عضو درماندگی زیاد وگسستگی رفتار نشان می دهد</a:t>
            </a:r>
            <a:r>
              <a:rPr lang="fa-IR"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پدربزرگی ومادربزرگی</a:t>
            </a:r>
            <a:endParaRPr lang="en-US" sz="3200" b="1" dirty="0">
              <a:cs typeface="2  Baran" pitchFamily="2" charset="-78"/>
            </a:endParaRPr>
          </a:p>
          <a:p>
            <a:pPr algn="just" rtl="1">
              <a:lnSpc>
                <a:spcPct val="150000"/>
              </a:lnSpc>
            </a:pPr>
            <a:r>
              <a:rPr lang="fa-IR" sz="2800" dirty="0">
                <a:cs typeface="2  Baran" pitchFamily="2" charset="-78"/>
              </a:rPr>
              <a:t>برای بسیاری ازپیران یکی ازشادی های خاص سالمندی داشتن نوه است. دربیشتر جوامع غربی پدربزرگ یا مادربزرگ بودن"نقش برنقش" است.</a:t>
            </a:r>
            <a:endParaRPr lang="en-US" sz="2800" dirty="0">
              <a:cs typeface="2  Baran" pitchFamily="2" charset="-78"/>
            </a:endParaRPr>
          </a:p>
          <a:p>
            <a:pPr algn="just" rtl="1">
              <a:lnSpc>
                <a:spcPct val="150000"/>
              </a:lnSpc>
            </a:pPr>
            <a:r>
              <a:rPr lang="fa-IR" sz="2800" dirty="0">
                <a:cs typeface="2  Baran" pitchFamily="2" charset="-78"/>
              </a:rPr>
              <a:t>تحقیق نوگارتن ووینستین چندسبک مختلف پرکردن نقش پدربزرگ ومادربزرگ رامشخص می کند. متداولترین آن سبک رسمی است که درآن پدربزرگ ومادربزرگ علاقه مستمری به نوه های خود دارند</a:t>
            </a:r>
            <a:r>
              <a:rPr lang="fa-IR"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2  Baran" pitchFamily="2" charset="-78"/>
              </a:rPr>
              <a:t>سبک جستجوگر خوشمزگی که دربین نقش متداول است یک رویکرد شوخی آمیز غیررسمی است.</a:t>
            </a:r>
            <a:endParaRPr lang="en-US" sz="2800" dirty="0">
              <a:cs typeface="2  Baran" pitchFamily="2" charset="-78"/>
            </a:endParaRPr>
          </a:p>
          <a:p>
            <a:pPr algn="just" rtl="1">
              <a:lnSpc>
                <a:spcPct val="150000"/>
              </a:lnSpc>
            </a:pPr>
            <a:r>
              <a:rPr lang="fa-IR" sz="2800" dirty="0">
                <a:cs typeface="2  Baran" pitchFamily="2" charset="-78"/>
              </a:rPr>
              <a:t>سومین الگوی بسیار متداول سبک شخص دوردست است که درآن پدربزرگ یامادربزرگ خیراندیشند اماتماس کم وگاه به گاه بانوه ها دارند</a:t>
            </a:r>
            <a:r>
              <a:rPr lang="fa-IR"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smtClean="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hlinkClick r:id="rId3"/>
              </a:rPr>
              <a:t>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a:t>
            </a:r>
            <a:r>
              <a:rPr kumimoji="0" lang="fr-FR" altLang="en-US" sz="1000" b="0" i="0" u="none" strike="noStrike" kern="1200" cap="none" spc="0" normalizeH="0" baseline="0" noProof="0" dirty="0" smtClean="0">
                <a:ln>
                  <a:noFill/>
                </a:ln>
                <a:solidFill>
                  <a:srgbClr val="000000"/>
                </a:solidFill>
                <a:effectLst/>
                <a:uLnTx/>
                <a:uFillTx/>
                <a:latin typeface="Verdana" panose="020B0604030504040204" pitchFamily="34" charset="0"/>
                <a:ea typeface="+mn-ea"/>
                <a:cs typeface="Arial" panose="020B0604020202020204" pitchFamily="34" charset="0"/>
              </a:rPr>
              <a:t>info@ravanpoint.ir </a:t>
            </a: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a:t>
            </a:r>
            <a:r>
              <a:rPr kumimoji="0" lang="fa-IR" sz="2000" b="1" i="0" u="none" strike="noStrike" kern="1200" cap="none" spc="0" normalizeH="0" baseline="0" noProof="0" dirty="0" smtClean="0">
                <a:ln>
                  <a:noFill/>
                </a:ln>
                <a:solidFill>
                  <a:prstClr val="black"/>
                </a:solidFill>
                <a:effectLst/>
                <a:uLnTx/>
                <a:uFillTx/>
                <a:latin typeface="Verdana" panose="020B0604030504040204" pitchFamily="34" charset="0"/>
                <a:ea typeface="+mn-ea"/>
                <a:cs typeface="B Nazanin" panose="00000400000000000000" pitchFamily="2" charset="-78"/>
              </a:rPr>
              <a:t>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a: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a:t>
            </a:r>
            <a:r>
              <a:rPr kumimoji="0" lang="en-US" sz="1800" b="0" i="0" u="none" strike="noStrike" kern="1200" cap="none" spc="0" normalizeH="0" baseline="0" noProof="0" dirty="0" smtClean="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254274417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مقدمه</a:t>
            </a:r>
            <a:endParaRPr lang="en-US" sz="3200" b="1" dirty="0">
              <a:cs typeface="2  Baran" pitchFamily="2" charset="-78"/>
            </a:endParaRPr>
          </a:p>
          <a:p>
            <a:pPr algn="just" rtl="1">
              <a:lnSpc>
                <a:spcPct val="150000"/>
              </a:lnSpc>
            </a:pPr>
            <a:r>
              <a:rPr lang="fa-IR" sz="2800" dirty="0">
                <a:cs typeface="2  Baran" pitchFamily="2" charset="-78"/>
              </a:rPr>
              <a:t>طولانی ترین بخش دوره زندگی دوره ازاوایل بیست سالگی تا اوایل شصت سالگی درواقع بخشی اززندگی است که روانشناسان رشد کمترآن را مطالعه کرده اند.</a:t>
            </a:r>
            <a:endParaRPr lang="en-US" sz="2800" dirty="0">
              <a:cs typeface="2  Baran" pitchFamily="2" charset="-78"/>
            </a:endParaRPr>
          </a:p>
          <a:p>
            <a:pPr algn="just">
              <a:lnSpc>
                <a:spcPct val="150000"/>
              </a:lnSpc>
              <a:buNone/>
            </a:pP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ورود به دوره اوایل بزرگسالی  </a:t>
            </a:r>
            <a:endParaRPr lang="en-US" sz="3200" b="1" dirty="0">
              <a:cs typeface="2  Baran" pitchFamily="2" charset="-78"/>
            </a:endParaRPr>
          </a:p>
          <a:p>
            <a:pPr algn="just" rtl="1">
              <a:lnSpc>
                <a:spcPct val="150000"/>
              </a:lnSpc>
            </a:pPr>
            <a:r>
              <a:rPr lang="fa-IR" sz="2800" dirty="0">
                <a:cs typeface="2  Baran" pitchFamily="2" charset="-78"/>
              </a:rPr>
              <a:t>اریکسون در جدول مراحل رشد روانی اجتماعی خود برای بزرگسالان جوان صمیمیت را در برابرکناره جویی قرار داده ومعتقد است که وظیفه فرد برقرارکردن روابط ماندگار و محبت امیز با دیگران است.وی برای میانسال زایندگی را در برابر رکود گذاشته است ومی گویدزایندگی شامل تولید وخلاقیت است.</a:t>
            </a:r>
            <a:endParaRPr lang="en-US" sz="2800" dirty="0">
              <a:cs typeface="2  Baran" pitchFamily="2" charset="-78"/>
            </a:endParaRPr>
          </a:p>
          <a:p>
            <a:pPr algn="just">
              <a:lnSpc>
                <a:spcPct val="150000"/>
              </a:lnSpc>
            </a:pP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60000"/>
              </a:lnSpc>
            </a:pPr>
            <a:r>
              <a:rPr lang="fa-IR" dirty="0">
                <a:cs typeface="2  Baran" pitchFamily="2" charset="-78"/>
              </a:rPr>
              <a:t>اریکسون برای فرد سالمند کمال خودرا دربرابر نومیدی قرارداده است.</a:t>
            </a:r>
            <a:endParaRPr lang="en-US" dirty="0">
              <a:cs typeface="2  Baran" pitchFamily="2" charset="-78"/>
            </a:endParaRPr>
          </a:p>
          <a:p>
            <a:pPr algn="just" rtl="1">
              <a:lnSpc>
                <a:spcPct val="160000"/>
              </a:lnSpc>
            </a:pPr>
            <a:r>
              <a:rPr lang="fa-IR" dirty="0">
                <a:cs typeface="2  Baran" pitchFamily="2" charset="-78"/>
              </a:rPr>
              <a:t>اریکسون دوره اوایل بزرگسالی رابه عنوان زمان تنش بین انزوا وتعلق تعریف می کند اگرتنش به خوبی دستکاری شود می تواندبه عشق بالیده منجرشود.</a:t>
            </a:r>
            <a:endParaRPr lang="en-US" dirty="0">
              <a:cs typeface="2  Baran" pitchFamily="2" charset="-78"/>
            </a:endParaRPr>
          </a:p>
          <a:p>
            <a:pPr algn="just" rtl="1">
              <a:lnSpc>
                <a:spcPct val="160000"/>
              </a:lnSpc>
            </a:pPr>
            <a:r>
              <a:rPr lang="fa-IR" dirty="0">
                <a:cs typeface="2  Baran" pitchFamily="2" charset="-78"/>
              </a:rPr>
              <a:t>لوینسون چهار تکلیف برای دوره اوایل بزرگسالی مطرح می کند شاید فراگیر ترین آن تشکیل"رویا" باشد.یعنی احساس اینکه چگونه بادنیای بزرگسالی انطباق پیداخواهدکرد</a:t>
            </a:r>
            <a:r>
              <a:rPr lang="fa-IR" dirty="0" smtClean="0">
                <a:cs typeface="2  Baran" pitchFamily="2" charset="-78"/>
              </a:rPr>
              <a:t>.</a:t>
            </a:r>
            <a:endParaRPr lang="en-US" dirty="0">
              <a:cs typeface="2  Bara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2  Baran" pitchFamily="2" charset="-78"/>
              </a:rPr>
              <a:t>تکلیف بعدی انتخاب علاقه ها،گزیدن یک شغل وبه دست آوردن مهارت ها وتأییدیه هایی است که به موفقیت درآن شغل کمک می کند.</a:t>
            </a:r>
            <a:endParaRPr lang="en-US" sz="2800" dirty="0">
              <a:cs typeface="2  Baran" pitchFamily="2" charset="-78"/>
            </a:endParaRPr>
          </a:p>
          <a:p>
            <a:pPr algn="just" rtl="1">
              <a:lnSpc>
                <a:spcPct val="150000"/>
              </a:lnSpc>
            </a:pPr>
            <a:r>
              <a:rPr lang="fa-IR" sz="2800" dirty="0">
                <a:cs typeface="2  Baran" pitchFamily="2" charset="-78"/>
              </a:rPr>
              <a:t>تکلیف دیگراین دوره به دیگران مربوط می شود بزرگسال رشد یابنده نیازمند یافتن یک رایزن خردمند وامین است.</a:t>
            </a:r>
            <a:endParaRPr lang="en-US" sz="2800" dirty="0">
              <a:cs typeface="2  Baran" pitchFamily="2" charset="-78"/>
            </a:endParaRPr>
          </a:p>
          <a:p>
            <a:pPr algn="just">
              <a:lnSpc>
                <a:spcPct val="150000"/>
              </a:lnSpc>
            </a:pP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انتقال به میانسالی</a:t>
            </a:r>
            <a:endParaRPr lang="en-US" sz="3200" b="1" dirty="0">
              <a:cs typeface="2  Baran" pitchFamily="2" charset="-78"/>
            </a:endParaRPr>
          </a:p>
          <a:p>
            <a:pPr algn="just" rtl="1">
              <a:lnSpc>
                <a:spcPct val="150000"/>
              </a:lnSpc>
            </a:pPr>
            <a:r>
              <a:rPr lang="fa-IR" dirty="0">
                <a:cs typeface="2  Baran" pitchFamily="2" charset="-78"/>
              </a:rPr>
              <a:t>لوینسون گذار ازنیمه عمر رادوره ای توصیف می کندکه از اواخر سی سالگی تا اوایل چهل سالگی گسترش می یابدوشامل دوتکلیف مهم است:</a:t>
            </a:r>
            <a:endParaRPr lang="en-US" dirty="0">
              <a:cs typeface="2  Baran" pitchFamily="2" charset="-78"/>
            </a:endParaRPr>
          </a:p>
          <a:p>
            <a:pPr algn="just" rtl="1">
              <a:lnSpc>
                <a:spcPct val="150000"/>
              </a:lnSpc>
            </a:pPr>
            <a:r>
              <a:rPr lang="fa-IR" dirty="0">
                <a:cs typeface="2  Baran" pitchFamily="2" charset="-78"/>
              </a:rPr>
              <a:t>1- ارزیابی مجدد فرد اززندگی جاری خود</a:t>
            </a:r>
            <a:endParaRPr lang="en-US" dirty="0">
              <a:cs typeface="2  Baran" pitchFamily="2" charset="-78"/>
            </a:endParaRPr>
          </a:p>
          <a:p>
            <a:pPr algn="just" rtl="1">
              <a:lnSpc>
                <a:spcPct val="150000"/>
              </a:lnSpc>
            </a:pPr>
            <a:r>
              <a:rPr lang="fa-IR" dirty="0">
                <a:cs typeface="2  Baran" pitchFamily="2" charset="-78"/>
              </a:rPr>
              <a:t>2- تصمیم دراینباره که آیااین جریان رانگاه داردیابه الگوی جدیدتغییر دهد.</a:t>
            </a:r>
            <a:endParaRPr lang="en-US" dirty="0">
              <a:cs typeface="2  Baran" pitchFamily="2" charset="-78"/>
            </a:endParaRPr>
          </a:p>
          <a:p>
            <a:pPr algn="just">
              <a:lnSpc>
                <a:spcPct val="150000"/>
              </a:lnSpc>
            </a:pPr>
            <a:endParaRPr lang="en-US" dirty="0">
              <a:cs typeface="2  Bara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2800" dirty="0">
                <a:cs typeface="2  Baran" pitchFamily="2" charset="-78"/>
              </a:rPr>
              <a:t>لوینسون این عقیده شایع راتقویت کردکه بزرگسالان درسالهای میانی عمرخود دچاربحران می شوندیعنی دردوره ای که هرجنبه اززندگی آنان مورد سؤال قرار می گیردوآنها به وسیله بسیاری ازچیزهایی که آشکار می شودوحشت زده می شوند</a:t>
            </a:r>
            <a:r>
              <a:rPr lang="fa-IR" sz="2800" dirty="0" smtClean="0">
                <a:cs typeface="2  Baran" pitchFamily="2" charset="-78"/>
              </a:rPr>
              <a:t>.</a:t>
            </a:r>
            <a:endParaRPr lang="en-US" sz="2800" dirty="0">
              <a:cs typeface="2  Bara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lnSpc>
                <a:spcPct val="150000"/>
              </a:lnSpc>
            </a:pPr>
            <a:r>
              <a:rPr lang="fa-IR" sz="3200" b="1" dirty="0">
                <a:cs typeface="2  Baran" pitchFamily="2" charset="-78"/>
              </a:rPr>
              <a:t>انتخاب شغل، تغییرشغل ورضامندگی اززندگی</a:t>
            </a:r>
            <a:endParaRPr lang="en-US" sz="3200" b="1" dirty="0">
              <a:cs typeface="2  Baran" pitchFamily="2" charset="-78"/>
            </a:endParaRPr>
          </a:p>
          <a:p>
            <a:pPr algn="just" rtl="1">
              <a:lnSpc>
                <a:spcPct val="150000"/>
              </a:lnSpc>
            </a:pPr>
            <a:r>
              <a:rPr lang="fa-IR" sz="2800" dirty="0">
                <a:cs typeface="2  Baran" pitchFamily="2" charset="-78"/>
              </a:rPr>
              <a:t>بزرگسالی که به طیب خاطرشغل عوض می کند آمیخته ای ازشخصیت وعوامل موقعیتی رامنعکس می کند.عوامل شخصیتی ازقبیل تمایلات خطرجویانه واحساس کنترل بر سرنوشت خویش ممکن است درتغییرشغل نقشی داشته باشد. </a:t>
            </a:r>
            <a:endParaRPr lang="en-US" sz="2800" dirty="0">
              <a:cs typeface="2  Baran"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45</TotalTime>
  <Words>1311</Words>
  <Application>Microsoft Office PowerPoint</Application>
  <PresentationFormat>On-screen Show (4:3)</PresentationFormat>
  <Paragraphs>73</Paragraphs>
  <Slides>27</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27</vt:i4>
      </vt:variant>
    </vt:vector>
  </HeadingPairs>
  <TitlesOfParts>
    <vt:vector size="40" baseType="lpstr">
      <vt:lpstr>2  Baran</vt:lpstr>
      <vt:lpstr>2  Nikoo</vt:lpstr>
      <vt:lpstr>Arial</vt:lpstr>
      <vt:lpstr>B Nazanin</vt:lpstr>
      <vt:lpstr>Calibri</vt:lpstr>
      <vt:lpstr>IranNastaliq</vt:lpstr>
      <vt:lpstr>Times New Roman</vt:lpstr>
      <vt:lpstr>Trebuchet MS</vt:lpstr>
      <vt:lpstr>Verdana</vt:lpstr>
      <vt:lpstr>Wingdings</vt:lpstr>
      <vt:lpstr>Wingdings 2</vt:lpstr>
      <vt:lpstr>Opulent</vt:lpstr>
      <vt:lpstr>Profile</vt:lpstr>
      <vt:lpstr>بسم الله الرحمن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o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update</dc:creator>
  <cp:lastModifiedBy>hamayel</cp:lastModifiedBy>
  <cp:revision>7</cp:revision>
  <dcterms:created xsi:type="dcterms:W3CDTF">2014-12-23T16:28:59Z</dcterms:created>
  <dcterms:modified xsi:type="dcterms:W3CDTF">2019-10-10T13:23:26Z</dcterms:modified>
</cp:coreProperties>
</file>