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notesMasterIdLst>
    <p:notesMasterId r:id="rId48"/>
  </p:notesMasterIdLst>
  <p:sldIdLst>
    <p:sldId id="256" r:id="rId3"/>
    <p:sldId id="257" r:id="rId4"/>
    <p:sldId id="258" r:id="rId5"/>
    <p:sldId id="259" r:id="rId6"/>
    <p:sldId id="260" r:id="rId7"/>
    <p:sldId id="264" r:id="rId8"/>
    <p:sldId id="261" r:id="rId9"/>
    <p:sldId id="262" r:id="rId10"/>
    <p:sldId id="263" r:id="rId11"/>
    <p:sldId id="265" r:id="rId12"/>
    <p:sldId id="285" r:id="rId13"/>
    <p:sldId id="286" r:id="rId14"/>
    <p:sldId id="287" r:id="rId15"/>
    <p:sldId id="288"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91" r:id="rId30"/>
    <p:sldId id="292" r:id="rId31"/>
    <p:sldId id="294" r:id="rId32"/>
    <p:sldId id="295" r:id="rId33"/>
    <p:sldId id="296" r:id="rId34"/>
    <p:sldId id="297" r:id="rId35"/>
    <p:sldId id="300" r:id="rId36"/>
    <p:sldId id="299" r:id="rId37"/>
    <p:sldId id="279" r:id="rId38"/>
    <p:sldId id="280" r:id="rId39"/>
    <p:sldId id="281" r:id="rId40"/>
    <p:sldId id="282" r:id="rId41"/>
    <p:sldId id="283" r:id="rId42"/>
    <p:sldId id="284" r:id="rId43"/>
    <p:sldId id="290" r:id="rId44"/>
    <p:sldId id="301" r:id="rId45"/>
    <p:sldId id="293"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833"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DC21B0-2DE9-4BAE-BC7D-A96C06C8975E}" type="datetimeFigureOut">
              <a:rPr lang="en-US" smtClean="0"/>
              <a:pPr/>
              <a:t>9/17/2019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7289F-5ABD-4D4C-9C5C-AC7A4F9F0223}" type="slidenum">
              <a:rPr lang="en-US" smtClean="0"/>
              <a:pPr/>
              <a:t>‹#›</a:t>
            </a:fld>
            <a:endParaRPr lang="en-US"/>
          </a:p>
        </p:txBody>
      </p:sp>
    </p:spTree>
    <p:extLst>
      <p:ext uri="{BB962C8B-B14F-4D97-AF65-F5344CB8AC3E}">
        <p14:creationId xmlns:p14="http://schemas.microsoft.com/office/powerpoint/2010/main" val="52869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5E2453-9795-4093-8E3A-FF24DBA35D1F}" type="slidenum">
              <a:rPr lang="en-US" smtClean="0"/>
              <a:pPr/>
              <a:t>5</a:t>
            </a:fld>
            <a:endParaRPr lang="en-US"/>
          </a:p>
        </p:txBody>
      </p:sp>
    </p:spTree>
    <p:extLst>
      <p:ext uri="{BB962C8B-B14F-4D97-AF65-F5344CB8AC3E}">
        <p14:creationId xmlns:p14="http://schemas.microsoft.com/office/powerpoint/2010/main" val="177233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21271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9/17/2019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Rectangle 6"/>
          <p:cNvSpPr/>
          <p:nvPr userDrawn="1"/>
        </p:nvSpPr>
        <p:spPr>
          <a:xfrm>
            <a:off x="-2106477" y="5562600"/>
            <a:ext cx="2088232" cy="615553"/>
          </a:xfrm>
          <a:prstGeom prst="rect">
            <a:avLst/>
          </a:prstGeom>
        </p:spPr>
        <p:txBody>
          <a:bodyPr wrap="square">
            <a:spAutoFit/>
          </a:bodyPr>
          <a:lstStyle/>
          <a:p>
            <a:pPr>
              <a:defRPr/>
            </a:pPr>
            <a:r>
              <a:rPr lang="en-US" sz="1600" dirty="0">
                <a:solidFill>
                  <a:schemeClr val="tx2">
                    <a:lumMod val="10000"/>
                  </a:schemeClr>
                </a:solidFill>
                <a:latin typeface="Times New Roman" panose="02020603050405020304" pitchFamily="18" charset="0"/>
                <a:cs typeface="Times New Roman" panose="02020603050405020304" pitchFamily="18" charset="0"/>
              </a:rPr>
              <a:t/>
            </a:r>
            <a:br>
              <a:rPr lang="en-US" sz="1600" dirty="0">
                <a:solidFill>
                  <a:schemeClr val="tx2">
                    <a:lumMod val="10000"/>
                  </a:schemeClr>
                </a:solidFill>
                <a:latin typeface="Times New Roman" panose="02020603050405020304" pitchFamily="18" charset="0"/>
                <a:cs typeface="Times New Roman" panose="02020603050405020304" pitchFamily="18" charset="0"/>
              </a:rPr>
            </a:br>
            <a:r>
              <a:rPr lang="en-US" sz="1600" b="1" dirty="0" smtClean="0">
                <a:solidFill>
                  <a:schemeClr val="tx2">
                    <a:lumMod val="10000"/>
                  </a:schemeClr>
                </a:solidFill>
                <a:latin typeface="Times New Roman" panose="02020603050405020304" pitchFamily="18" charset="0"/>
                <a:cs typeface="Times New Roman" panose="02020603050405020304" pitchFamily="18" charset="0"/>
              </a:rPr>
              <a:t>w</a:t>
            </a:r>
            <a:r>
              <a:rPr lang="en-US" b="1" dirty="0" smtClean="0">
                <a:solidFill>
                  <a:schemeClr val="tx2">
                    <a:lumMod val="10000"/>
                  </a:schemeClr>
                </a:solidFill>
                <a:latin typeface="Times New Roman" panose="02020603050405020304" pitchFamily="18" charset="0"/>
                <a:cs typeface="Times New Roman" panose="02020603050405020304" pitchFamily="18" charset="0"/>
              </a:rPr>
              <a:t>ww.Ravanpoint.ir</a:t>
            </a:r>
            <a:endParaRPr lang="en-GB" b="1" dirty="0">
              <a:solidFill>
                <a:schemeClr val="tx2">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710758590"/>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72253527"/>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233206089"/>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20898186"/>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350501297"/>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833527267"/>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a:off x="-2106477" y="5562600"/>
            <a:ext cx="2088232" cy="615553"/>
          </a:xfrm>
          <a:prstGeom prst="rect">
            <a:avLst/>
          </a:prstGeom>
        </p:spPr>
        <p:txBody>
          <a:bodyPr wrap="square">
            <a:spAutoFit/>
          </a:bodyPr>
          <a:lstStyle/>
          <a:p>
            <a:pPr>
              <a:defRPr/>
            </a:pPr>
            <a:r>
              <a:rPr lang="en-US" sz="1600" dirty="0">
                <a:solidFill>
                  <a:schemeClr val="tx2">
                    <a:lumMod val="10000"/>
                  </a:schemeClr>
                </a:solidFill>
                <a:latin typeface="Times New Roman" panose="02020603050405020304" pitchFamily="18" charset="0"/>
                <a:cs typeface="Times New Roman" panose="02020603050405020304" pitchFamily="18" charset="0"/>
              </a:rPr>
              <a:t/>
            </a:r>
            <a:br>
              <a:rPr lang="en-US" sz="1600" dirty="0">
                <a:solidFill>
                  <a:schemeClr val="tx2">
                    <a:lumMod val="10000"/>
                  </a:schemeClr>
                </a:solidFill>
                <a:latin typeface="Times New Roman" panose="02020603050405020304" pitchFamily="18" charset="0"/>
                <a:cs typeface="Times New Roman" panose="02020603050405020304" pitchFamily="18" charset="0"/>
              </a:rPr>
            </a:br>
            <a:r>
              <a:rPr lang="en-US" sz="1600" b="1" dirty="0" smtClean="0">
                <a:solidFill>
                  <a:schemeClr val="tx2">
                    <a:lumMod val="10000"/>
                  </a:schemeClr>
                </a:solidFill>
                <a:latin typeface="Times New Roman" panose="02020603050405020304" pitchFamily="18" charset="0"/>
                <a:cs typeface="Times New Roman" panose="02020603050405020304" pitchFamily="18" charset="0"/>
              </a:rPr>
              <a:t>w</a:t>
            </a:r>
            <a:r>
              <a:rPr lang="en-US" b="1" dirty="0" smtClean="0">
                <a:solidFill>
                  <a:schemeClr val="tx2">
                    <a:lumMod val="10000"/>
                  </a:schemeClr>
                </a:solidFill>
                <a:latin typeface="Times New Roman" panose="02020603050405020304" pitchFamily="18" charset="0"/>
                <a:cs typeface="Times New Roman" panose="02020603050405020304" pitchFamily="18" charset="0"/>
              </a:rPr>
              <a:t>ww.Ravanpoint.ir</a:t>
            </a:r>
            <a:endParaRPr lang="en-GB" b="1" dirty="0">
              <a:solidFill>
                <a:schemeClr val="tx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660319"/>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11359476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2106477" y="5562600"/>
            <a:ext cx="2088232" cy="615553"/>
          </a:xfrm>
          <a:prstGeom prst="rect">
            <a:avLst/>
          </a:prstGeom>
        </p:spPr>
        <p:txBody>
          <a:bodyPr wrap="square">
            <a:spAutoFit/>
          </a:bodyPr>
          <a:lstStyle/>
          <a:p>
            <a:pPr>
              <a:defRPr/>
            </a:pPr>
            <a:r>
              <a:rPr lang="en-US" sz="1600" dirty="0">
                <a:solidFill>
                  <a:schemeClr val="tx2">
                    <a:lumMod val="10000"/>
                  </a:schemeClr>
                </a:solidFill>
                <a:latin typeface="Times New Roman" panose="02020603050405020304" pitchFamily="18" charset="0"/>
                <a:cs typeface="Times New Roman" panose="02020603050405020304" pitchFamily="18" charset="0"/>
              </a:rPr>
              <a:t/>
            </a:r>
            <a:br>
              <a:rPr lang="en-US" sz="1600" dirty="0">
                <a:solidFill>
                  <a:schemeClr val="tx2">
                    <a:lumMod val="10000"/>
                  </a:schemeClr>
                </a:solidFill>
                <a:latin typeface="Times New Roman" panose="02020603050405020304" pitchFamily="18" charset="0"/>
                <a:cs typeface="Times New Roman" panose="02020603050405020304" pitchFamily="18" charset="0"/>
              </a:rPr>
            </a:br>
            <a:r>
              <a:rPr lang="en-US" sz="1600" b="1" dirty="0" smtClean="0">
                <a:solidFill>
                  <a:schemeClr val="tx2">
                    <a:lumMod val="10000"/>
                  </a:schemeClr>
                </a:solidFill>
                <a:latin typeface="Times New Roman" panose="02020603050405020304" pitchFamily="18" charset="0"/>
                <a:cs typeface="Times New Roman" panose="02020603050405020304" pitchFamily="18" charset="0"/>
              </a:rPr>
              <a:t>w</a:t>
            </a:r>
            <a:r>
              <a:rPr lang="en-US" b="1" dirty="0" smtClean="0">
                <a:solidFill>
                  <a:schemeClr val="tx2">
                    <a:lumMod val="10000"/>
                  </a:schemeClr>
                </a:solidFill>
                <a:latin typeface="Times New Roman" panose="02020603050405020304" pitchFamily="18" charset="0"/>
                <a:cs typeface="Times New Roman" panose="02020603050405020304" pitchFamily="18" charset="0"/>
              </a:rPr>
              <a:t>ww.Ravanpoint.ir</a:t>
            </a:r>
            <a:endParaRPr lang="en-GB" b="1" dirty="0">
              <a:solidFill>
                <a:schemeClr val="tx2">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68166843"/>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843533414"/>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998692206"/>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userDrawn="1"/>
        </p:nvSpPr>
        <p:spPr>
          <a:xfrm>
            <a:off x="-2106477" y="5562600"/>
            <a:ext cx="2088232" cy="615553"/>
          </a:xfrm>
          <a:prstGeom prst="rect">
            <a:avLst/>
          </a:prstGeom>
        </p:spPr>
        <p:txBody>
          <a:bodyPr wrap="square">
            <a:spAutoFit/>
          </a:bodyPr>
          <a:lstStyle/>
          <a:p>
            <a:pPr>
              <a:defRPr/>
            </a:pPr>
            <a:r>
              <a:rPr lang="en-US" sz="1600" dirty="0">
                <a:solidFill>
                  <a:schemeClr val="tx2">
                    <a:lumMod val="10000"/>
                  </a:schemeClr>
                </a:solidFill>
                <a:latin typeface="Times New Roman" panose="02020603050405020304" pitchFamily="18" charset="0"/>
                <a:cs typeface="Times New Roman" panose="02020603050405020304" pitchFamily="18" charset="0"/>
              </a:rPr>
              <a:t/>
            </a:r>
            <a:br>
              <a:rPr lang="en-US" sz="1600" dirty="0">
                <a:solidFill>
                  <a:schemeClr val="tx2">
                    <a:lumMod val="10000"/>
                  </a:schemeClr>
                </a:solidFill>
                <a:latin typeface="Times New Roman" panose="02020603050405020304" pitchFamily="18" charset="0"/>
                <a:cs typeface="Times New Roman" panose="02020603050405020304" pitchFamily="18" charset="0"/>
              </a:rPr>
            </a:br>
            <a:r>
              <a:rPr lang="en-US" sz="1600" b="1" dirty="0" smtClean="0">
                <a:solidFill>
                  <a:schemeClr val="tx2">
                    <a:lumMod val="10000"/>
                  </a:schemeClr>
                </a:solidFill>
                <a:latin typeface="Times New Roman" panose="02020603050405020304" pitchFamily="18" charset="0"/>
                <a:cs typeface="Times New Roman" panose="02020603050405020304" pitchFamily="18" charset="0"/>
              </a:rPr>
              <a:t>w</a:t>
            </a:r>
            <a:r>
              <a:rPr lang="en-US" b="1" dirty="0" smtClean="0">
                <a:solidFill>
                  <a:schemeClr val="tx2">
                    <a:lumMod val="10000"/>
                  </a:schemeClr>
                </a:solidFill>
                <a:latin typeface="Times New Roman" panose="02020603050405020304" pitchFamily="18" charset="0"/>
                <a:cs typeface="Times New Roman" panose="02020603050405020304" pitchFamily="18" charset="0"/>
              </a:rPr>
              <a:t>ww.Ravanpoint.ir</a:t>
            </a:r>
            <a:endParaRPr lang="en-GB" b="1" dirty="0">
              <a:solidFill>
                <a:schemeClr val="tx2">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Rectangle 4"/>
          <p:cNvSpPr/>
          <p:nvPr userDrawn="1"/>
        </p:nvSpPr>
        <p:spPr>
          <a:xfrm>
            <a:off x="-2106477" y="5562600"/>
            <a:ext cx="2088232" cy="615553"/>
          </a:xfrm>
          <a:prstGeom prst="rect">
            <a:avLst/>
          </a:prstGeom>
        </p:spPr>
        <p:txBody>
          <a:bodyPr wrap="square">
            <a:spAutoFit/>
          </a:bodyPr>
          <a:lstStyle/>
          <a:p>
            <a:pPr>
              <a:defRPr/>
            </a:pPr>
            <a:r>
              <a:rPr lang="en-US" sz="1600" dirty="0">
                <a:solidFill>
                  <a:schemeClr val="tx2">
                    <a:lumMod val="10000"/>
                  </a:schemeClr>
                </a:solidFill>
                <a:latin typeface="Times New Roman" panose="02020603050405020304" pitchFamily="18" charset="0"/>
                <a:cs typeface="Times New Roman" panose="02020603050405020304" pitchFamily="18" charset="0"/>
              </a:rPr>
              <a:t/>
            </a:r>
            <a:br>
              <a:rPr lang="en-US" sz="1600" dirty="0">
                <a:solidFill>
                  <a:schemeClr val="tx2">
                    <a:lumMod val="10000"/>
                  </a:schemeClr>
                </a:solidFill>
                <a:latin typeface="Times New Roman" panose="02020603050405020304" pitchFamily="18" charset="0"/>
                <a:cs typeface="Times New Roman" panose="02020603050405020304" pitchFamily="18" charset="0"/>
              </a:rPr>
            </a:br>
            <a:r>
              <a:rPr lang="en-US" sz="1600" b="1" dirty="0" smtClean="0">
                <a:solidFill>
                  <a:schemeClr val="tx2">
                    <a:lumMod val="10000"/>
                  </a:schemeClr>
                </a:solidFill>
                <a:latin typeface="Times New Roman" panose="02020603050405020304" pitchFamily="18" charset="0"/>
                <a:cs typeface="Times New Roman" panose="02020603050405020304" pitchFamily="18" charset="0"/>
              </a:rPr>
              <a:t>w</a:t>
            </a:r>
            <a:r>
              <a:rPr lang="en-US" b="1" dirty="0" smtClean="0">
                <a:solidFill>
                  <a:schemeClr val="tx2">
                    <a:lumMod val="10000"/>
                  </a:schemeClr>
                </a:solidFill>
                <a:latin typeface="Times New Roman" panose="02020603050405020304" pitchFamily="18" charset="0"/>
                <a:cs typeface="Times New Roman" panose="02020603050405020304" pitchFamily="18" charset="0"/>
              </a:rPr>
              <a:t>ww.Ravanpoint.ir</a:t>
            </a:r>
            <a:endParaRPr lang="en-GB" b="1" dirty="0">
              <a:solidFill>
                <a:schemeClr val="tx2">
                  <a:lumMod val="10000"/>
                </a:schemeClr>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9/17/2019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6000137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229600" cy="2743200"/>
          </a:xfrm>
        </p:spPr>
        <p:txBody>
          <a:bodyPr>
            <a:normAutofit/>
          </a:bodyPr>
          <a:lstStyle/>
          <a:p>
            <a:pPr algn="ctr"/>
            <a:r>
              <a:rPr lang="fa-IR" sz="7200" dirty="0" smtClean="0">
                <a:cs typeface="B Zar" pitchFamily="2" charset="-78"/>
              </a:rPr>
              <a:t>آموزش والدین</a:t>
            </a:r>
            <a:br>
              <a:rPr lang="fa-IR" sz="7200" dirty="0" smtClean="0">
                <a:cs typeface="B Zar" pitchFamily="2" charset="-78"/>
              </a:rPr>
            </a:br>
            <a:r>
              <a:rPr lang="fa-IR" sz="4800" dirty="0" smtClean="0">
                <a:cs typeface="B Zar" pitchFamily="2" charset="-78"/>
              </a:rPr>
              <a:t>برای کودکان و نوجوانان </a:t>
            </a:r>
            <a:endParaRPr lang="en-US" sz="4800" dirty="0">
              <a:cs typeface="B Zar" pitchFamily="2" charset="-78"/>
            </a:endParaRPr>
          </a:p>
        </p:txBody>
      </p:sp>
      <p:sp>
        <p:nvSpPr>
          <p:cNvPr id="4" name="Subtitle 3"/>
          <p:cNvSpPr>
            <a:spLocks noGrp="1"/>
          </p:cNvSpPr>
          <p:nvPr>
            <p:ph type="subTitle" idx="1"/>
          </p:nvPr>
        </p:nvSpPr>
        <p:spPr/>
        <p:txBody>
          <a:bodyPr/>
          <a:lstStyle/>
          <a:p>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3621826"/>
            <a:ext cx="2924944" cy="292494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6774"/>
          </a:xfrm>
        </p:spPr>
        <p:txBody>
          <a:bodyPr/>
          <a:lstStyle/>
          <a:p>
            <a:pPr algn="ctr"/>
            <a:r>
              <a:rPr lang="fa-IR" dirty="0" smtClean="0">
                <a:cs typeface="B Zar" pitchFamily="2" charset="-78"/>
              </a:rPr>
              <a:t>چهار نیاز اصلی انسان</a:t>
            </a:r>
            <a:endParaRPr lang="en-US" dirty="0">
              <a:cs typeface="B Zar" pitchFamily="2" charset="-78"/>
            </a:endParaRPr>
          </a:p>
        </p:txBody>
      </p:sp>
      <p:sp>
        <p:nvSpPr>
          <p:cNvPr id="3" name="Content Placeholder 2"/>
          <p:cNvSpPr>
            <a:spLocks noGrp="1"/>
          </p:cNvSpPr>
          <p:nvPr>
            <p:ph idx="1"/>
          </p:nvPr>
        </p:nvSpPr>
        <p:spPr>
          <a:xfrm>
            <a:off x="214282" y="2179637"/>
            <a:ext cx="8643998" cy="4114800"/>
          </a:xfrm>
        </p:spPr>
        <p:txBody>
          <a:bodyPr>
            <a:normAutofit/>
          </a:bodyPr>
          <a:lstStyle/>
          <a:p>
            <a:pPr algn="r" rtl="1"/>
            <a:r>
              <a:rPr lang="fa-IR" sz="3600" dirty="0" smtClean="0">
                <a:cs typeface="B Mitra" pitchFamily="2" charset="-78"/>
              </a:rPr>
              <a:t>تعلق					        جلب توجه</a:t>
            </a:r>
          </a:p>
          <a:p>
            <a:pPr algn="r" rtl="1"/>
            <a:r>
              <a:rPr lang="fa-IR" sz="3600" dirty="0" smtClean="0">
                <a:cs typeface="B Mitra" pitchFamily="2" charset="-78"/>
              </a:rPr>
              <a:t>احساس توانمندی				قدرت</a:t>
            </a:r>
          </a:p>
          <a:p>
            <a:pPr algn="r" rtl="1"/>
            <a:r>
              <a:rPr lang="fa-IR" sz="3600" dirty="0" smtClean="0">
                <a:cs typeface="B Mitra" pitchFamily="2" charset="-78"/>
              </a:rPr>
              <a:t>احساس به حساب آمدن			        انتقام</a:t>
            </a:r>
          </a:p>
          <a:p>
            <a:pPr algn="r" rtl="1"/>
            <a:r>
              <a:rPr lang="fa-IR" sz="3600" dirty="0" smtClean="0">
                <a:cs typeface="B Mitra" pitchFamily="2" charset="-78"/>
              </a:rPr>
              <a:t>دلگرمی					        دلسردی						</a:t>
            </a:r>
            <a:endParaRPr lang="en-US" sz="3600" dirty="0">
              <a:cs typeface="B Mitra" pitchFamily="2" charset="-78"/>
            </a:endParaRPr>
          </a:p>
        </p:txBody>
      </p:sp>
      <p:cxnSp>
        <p:nvCxnSpPr>
          <p:cNvPr id="5" name="Straight Arrow Connector 4"/>
          <p:cNvCxnSpPr/>
          <p:nvPr/>
        </p:nvCxnSpPr>
        <p:spPr>
          <a:xfrm rot="10800000">
            <a:off x="2714612" y="2500306"/>
            <a:ext cx="492922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rot="10800000">
            <a:off x="2500298" y="3143248"/>
            <a:ext cx="34290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10800000">
            <a:off x="2500298" y="3857628"/>
            <a:ext cx="257176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rot="10800000">
            <a:off x="2500298" y="4572008"/>
            <a:ext cx="47149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2" presetClass="entr" presetSubtype="8"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3"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142844" y="5572140"/>
            <a:ext cx="8715436" cy="11430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fa-IR" sz="4900" b="1" dirty="0" smtClean="0">
                <a:ea typeface="Calibri"/>
                <a:cs typeface="B Nazanin"/>
              </a:rPr>
              <a:t>نشانه های هدف غلط اول</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0" y="1285860"/>
            <a:ext cx="9144000" cy="6029340"/>
          </a:xfrm>
        </p:spPr>
        <p:txBody>
          <a:bodyPr>
            <a:normAutofit fontScale="70000" lnSpcReduction="20000"/>
          </a:bodyPr>
          <a:lstStyle/>
          <a:p>
            <a:pPr marL="0" marR="0" algn="r" rtl="1">
              <a:lnSpc>
                <a:spcPct val="115000"/>
              </a:lnSpc>
              <a:spcBef>
                <a:spcPts val="0"/>
              </a:spcBef>
              <a:spcAft>
                <a:spcPts val="1000"/>
              </a:spcAft>
              <a:tabLst>
                <a:tab pos="5943600" algn="r"/>
              </a:tabLst>
            </a:pPr>
            <a:r>
              <a:rPr lang="fa-IR" sz="4600" b="1" dirty="0" smtClean="0">
                <a:solidFill>
                  <a:srgbClr val="FFFF00"/>
                </a:solidFill>
                <a:ea typeface="Calibri"/>
                <a:cs typeface="B Nazanin"/>
              </a:rPr>
              <a:t>جلب </a:t>
            </a:r>
            <a:r>
              <a:rPr lang="fa-IR" sz="4600" b="1" dirty="0">
                <a:solidFill>
                  <a:srgbClr val="FFFF00"/>
                </a:solidFill>
                <a:ea typeface="Calibri"/>
                <a:cs typeface="B Nazanin"/>
              </a:rPr>
              <a:t>توجه : </a:t>
            </a:r>
            <a:r>
              <a:rPr lang="fa-IR" sz="3600" dirty="0">
                <a:ea typeface="Calibri"/>
                <a:cs typeface="B Nazanin"/>
              </a:rPr>
              <a:t>شلوغ کاری، سر و صدا، پرحرفی و وراجی، خود شیرینی، بدجنسی، دلقک بازی، جنب و جوش زیاد و </a:t>
            </a:r>
            <a:r>
              <a:rPr lang="fa-IR" sz="3600" dirty="0" smtClean="0">
                <a:ea typeface="Calibri"/>
                <a:cs typeface="B Nazanin"/>
              </a:rPr>
              <a:t>شیطنت (</a:t>
            </a:r>
            <a:r>
              <a:rPr lang="en-US" sz="3600" b="1" dirty="0" smtClean="0">
                <a:solidFill>
                  <a:schemeClr val="accent1">
                    <a:lumMod val="40000"/>
                    <a:lumOff val="60000"/>
                  </a:schemeClr>
                </a:solidFill>
                <a:ea typeface="Calibri"/>
                <a:cs typeface="B Nazanin"/>
              </a:rPr>
              <a:t>To be Special!</a:t>
            </a:r>
            <a:r>
              <a:rPr lang="fa-IR" sz="3600" dirty="0" smtClean="0">
                <a:ea typeface="Calibri"/>
                <a:cs typeface="B Nazanin"/>
              </a:rPr>
              <a:t>).</a:t>
            </a:r>
            <a:endParaRPr lang="en-US" sz="3600" dirty="0">
              <a:ea typeface="Calibri"/>
              <a:cs typeface="Arial"/>
            </a:endParaRPr>
          </a:p>
          <a:p>
            <a:pPr marL="0" marR="0" algn="r" rtl="1">
              <a:lnSpc>
                <a:spcPct val="115000"/>
              </a:lnSpc>
              <a:spcBef>
                <a:spcPts val="0"/>
              </a:spcBef>
              <a:spcAft>
                <a:spcPts val="1000"/>
              </a:spcAft>
              <a:buNone/>
              <a:tabLst>
                <a:tab pos="5943600" algn="r"/>
              </a:tabLst>
            </a:pPr>
            <a:r>
              <a:rPr lang="fa-IR" sz="3600" dirty="0">
                <a:ea typeface="Calibri"/>
                <a:cs typeface="B Nazanin"/>
              </a:rPr>
              <a:t>                                             </a:t>
            </a:r>
            <a:r>
              <a:rPr lang="fa-IR" sz="3600" dirty="0" smtClean="0">
                <a:ea typeface="Calibri"/>
                <a:cs typeface="B Nazanin"/>
              </a:rPr>
              <a:t>فعال </a:t>
            </a:r>
            <a:r>
              <a:rPr lang="fa-IR" sz="3600" dirty="0">
                <a:ea typeface="Calibri"/>
                <a:cs typeface="B Nazanin"/>
              </a:rPr>
              <a:t>( مانند زیرکی، مثبت بودن، کمک به </a:t>
            </a:r>
            <a:r>
              <a:rPr lang="fa-IR" sz="3600" dirty="0" smtClean="0">
                <a:ea typeface="Calibri"/>
                <a:cs typeface="B Nazanin"/>
              </a:rPr>
              <a:t>دیگران)</a:t>
            </a:r>
            <a:endParaRPr lang="en-US" sz="3600" dirty="0">
              <a:ea typeface="Calibri"/>
              <a:cs typeface="Arial"/>
            </a:endParaRPr>
          </a:p>
          <a:p>
            <a:pPr marL="0" marR="0" algn="r" rtl="1">
              <a:lnSpc>
                <a:spcPct val="115000"/>
              </a:lnSpc>
              <a:spcBef>
                <a:spcPts val="0"/>
              </a:spcBef>
              <a:spcAft>
                <a:spcPts val="1000"/>
              </a:spcAft>
              <a:buNone/>
              <a:tabLst>
                <a:tab pos="5943600" algn="r"/>
              </a:tabLst>
            </a:pPr>
            <a:r>
              <a:rPr lang="fa-IR" sz="3600" dirty="0">
                <a:ea typeface="Calibri"/>
                <a:cs typeface="B Nazanin"/>
              </a:rPr>
              <a:t>                             </a:t>
            </a:r>
            <a:r>
              <a:rPr lang="fa-IR" sz="3600" b="1" dirty="0">
                <a:ea typeface="Calibri"/>
                <a:cs typeface="B Nazanin"/>
              </a:rPr>
              <a:t>سازنده</a:t>
            </a:r>
            <a:r>
              <a:rPr lang="fa-IR" sz="3600" dirty="0">
                <a:ea typeface="Calibri"/>
                <a:cs typeface="B Nazanin"/>
              </a:rPr>
              <a:t>   </a:t>
            </a:r>
            <a:r>
              <a:rPr lang="fa-IR" sz="3600" dirty="0" smtClean="0">
                <a:ea typeface="Calibri"/>
                <a:cs typeface="B Nazanin"/>
              </a:rPr>
              <a:t>             شاگرد اول، بلند پروازی (و گاهی انتقام)</a:t>
            </a:r>
            <a:endParaRPr lang="en-US" sz="3600" dirty="0">
              <a:ea typeface="Calibri"/>
              <a:cs typeface="Arial"/>
            </a:endParaRPr>
          </a:p>
          <a:p>
            <a:pPr marL="0" marR="0" algn="r" rtl="1">
              <a:lnSpc>
                <a:spcPct val="115000"/>
              </a:lnSpc>
              <a:spcBef>
                <a:spcPts val="0"/>
              </a:spcBef>
              <a:spcAft>
                <a:spcPts val="1000"/>
              </a:spcAft>
              <a:buNone/>
              <a:tabLst>
                <a:tab pos="1619250" algn="l"/>
              </a:tabLst>
            </a:pPr>
            <a:r>
              <a:rPr lang="fa-IR" sz="3600" dirty="0">
                <a:ea typeface="Calibri"/>
                <a:cs typeface="B Nazanin"/>
              </a:rPr>
              <a:t>                                             </a:t>
            </a:r>
            <a:r>
              <a:rPr lang="fa-IR" sz="3600" dirty="0" smtClean="0">
                <a:ea typeface="Calibri"/>
                <a:cs typeface="B Nazanin"/>
              </a:rPr>
              <a:t>منفعل </a:t>
            </a:r>
            <a:r>
              <a:rPr lang="fa-IR" sz="3600" dirty="0">
                <a:ea typeface="Calibri"/>
                <a:cs typeface="B Nazanin"/>
              </a:rPr>
              <a:t>(خود شیرینی، جذاب، </a:t>
            </a:r>
            <a:r>
              <a:rPr lang="fa-IR" sz="3600" dirty="0" smtClean="0">
                <a:ea typeface="Calibri"/>
                <a:cs typeface="B Nazanin"/>
              </a:rPr>
              <a:t>ملیجک </a:t>
            </a:r>
            <a:r>
              <a:rPr lang="fa-IR" sz="3600" dirty="0">
                <a:ea typeface="Calibri"/>
                <a:cs typeface="B Nazanin"/>
              </a:rPr>
              <a:t>دیگران شدن)</a:t>
            </a:r>
            <a:endParaRPr lang="en-US" sz="3600" dirty="0">
              <a:ea typeface="Calibri"/>
              <a:cs typeface="Arial"/>
            </a:endParaRPr>
          </a:p>
          <a:p>
            <a:pPr marL="0" marR="0" algn="r" rtl="1">
              <a:lnSpc>
                <a:spcPct val="115000"/>
              </a:lnSpc>
              <a:spcBef>
                <a:spcPts val="0"/>
              </a:spcBef>
              <a:spcAft>
                <a:spcPts val="1000"/>
              </a:spcAft>
              <a:buNone/>
              <a:tabLst>
                <a:tab pos="1619250" algn="l"/>
              </a:tabLst>
            </a:pPr>
            <a:r>
              <a:rPr lang="fa-IR" sz="3600" b="1" dirty="0">
                <a:ea typeface="Calibri"/>
                <a:cs typeface="B Nazanin"/>
              </a:rPr>
              <a:t>جلب توجه  </a:t>
            </a:r>
            <a:r>
              <a:rPr lang="fa-IR" sz="3600" dirty="0">
                <a:ea typeface="Calibri"/>
                <a:cs typeface="B Nazanin"/>
              </a:rPr>
              <a:t>	</a:t>
            </a:r>
            <a:r>
              <a:rPr lang="fa-IR" sz="3600" dirty="0" smtClean="0">
                <a:ea typeface="Calibri"/>
                <a:cs typeface="B Nazanin"/>
              </a:rPr>
              <a:t>                                     دلربایی، جذاب شدن، محبوب شدن </a:t>
            </a:r>
            <a:endParaRPr lang="en-US" sz="3600" dirty="0">
              <a:ea typeface="Calibri"/>
              <a:cs typeface="Arial"/>
            </a:endParaRPr>
          </a:p>
          <a:p>
            <a:pPr marL="0" marR="0" algn="r" rtl="1">
              <a:lnSpc>
                <a:spcPct val="115000"/>
              </a:lnSpc>
              <a:spcBef>
                <a:spcPts val="0"/>
              </a:spcBef>
              <a:spcAft>
                <a:spcPts val="1000"/>
              </a:spcAft>
              <a:buNone/>
              <a:tabLst>
                <a:tab pos="5943600" algn="r"/>
              </a:tabLst>
            </a:pPr>
            <a:r>
              <a:rPr lang="fa-IR" sz="3600" dirty="0">
                <a:ea typeface="Calibri"/>
                <a:cs typeface="B Nazanin"/>
              </a:rPr>
              <a:t>                                            </a:t>
            </a:r>
            <a:r>
              <a:rPr lang="fa-IR" sz="3600" dirty="0" smtClean="0">
                <a:ea typeface="Calibri"/>
                <a:cs typeface="B Nazanin"/>
              </a:rPr>
              <a:t>فعال </a:t>
            </a:r>
            <a:r>
              <a:rPr lang="fa-IR" sz="3600" dirty="0">
                <a:ea typeface="Calibri"/>
                <a:cs typeface="B Nazanin"/>
              </a:rPr>
              <a:t>(دلقک، </a:t>
            </a:r>
            <a:r>
              <a:rPr lang="fa-IR" sz="3600" dirty="0" smtClean="0">
                <a:ea typeface="Calibri"/>
                <a:cs typeface="B Nazanin"/>
              </a:rPr>
              <a:t>متظاهر، قلدری، لودگی، نافرمانی، )</a:t>
            </a:r>
            <a:endParaRPr lang="en-US" sz="3600" dirty="0">
              <a:ea typeface="Calibri"/>
              <a:cs typeface="Arial"/>
            </a:endParaRPr>
          </a:p>
          <a:p>
            <a:pPr marL="0" marR="0" algn="r" rtl="1">
              <a:lnSpc>
                <a:spcPct val="115000"/>
              </a:lnSpc>
              <a:spcBef>
                <a:spcPts val="0"/>
              </a:spcBef>
              <a:spcAft>
                <a:spcPts val="1000"/>
              </a:spcAft>
              <a:buNone/>
              <a:tabLst>
                <a:tab pos="5943600" algn="r"/>
              </a:tabLst>
            </a:pPr>
            <a:r>
              <a:rPr lang="fa-IR" sz="3600" dirty="0">
                <a:ea typeface="Calibri"/>
                <a:cs typeface="B Nazanin"/>
              </a:rPr>
              <a:t>                          </a:t>
            </a:r>
            <a:r>
              <a:rPr lang="fa-IR" sz="3600" b="1" dirty="0">
                <a:ea typeface="Calibri"/>
                <a:cs typeface="B Nazanin"/>
              </a:rPr>
              <a:t> </a:t>
            </a:r>
            <a:r>
              <a:rPr lang="fa-IR" sz="3600" b="1" dirty="0" smtClean="0">
                <a:ea typeface="Calibri"/>
                <a:cs typeface="B Nazanin"/>
              </a:rPr>
              <a:t>مخرب                       </a:t>
            </a:r>
            <a:r>
              <a:rPr lang="fa-IR" sz="3600" dirty="0" smtClean="0">
                <a:ea typeface="Calibri"/>
                <a:cs typeface="B Nazanin"/>
              </a:rPr>
              <a:t>سروصدا،حرف بی اساس زدن، ایستادن در کلاس </a:t>
            </a:r>
            <a:endParaRPr lang="en-US" sz="3600" dirty="0">
              <a:ea typeface="Calibri"/>
              <a:cs typeface="Arial"/>
            </a:endParaRPr>
          </a:p>
          <a:p>
            <a:pPr marL="0" marR="0" algn="r" rtl="1">
              <a:lnSpc>
                <a:spcPct val="115000"/>
              </a:lnSpc>
              <a:spcBef>
                <a:spcPts val="0"/>
              </a:spcBef>
              <a:spcAft>
                <a:spcPts val="1000"/>
              </a:spcAft>
              <a:buNone/>
              <a:tabLst>
                <a:tab pos="5943600" algn="r"/>
              </a:tabLst>
            </a:pPr>
            <a:r>
              <a:rPr lang="fa-IR" sz="3600" dirty="0">
                <a:ea typeface="Calibri"/>
                <a:cs typeface="B Nazanin"/>
              </a:rPr>
              <a:t>                                           </a:t>
            </a:r>
            <a:r>
              <a:rPr lang="fa-IR" sz="3600" dirty="0" smtClean="0">
                <a:ea typeface="Calibri"/>
                <a:cs typeface="B Nazanin"/>
              </a:rPr>
              <a:t> منفعل </a:t>
            </a:r>
            <a:r>
              <a:rPr lang="fa-IR" sz="3600" dirty="0">
                <a:ea typeface="Calibri"/>
                <a:cs typeface="B Nazanin"/>
              </a:rPr>
              <a:t>(خجالتی، </a:t>
            </a:r>
            <a:r>
              <a:rPr lang="fa-IR" sz="3600" dirty="0" smtClean="0">
                <a:ea typeface="Calibri"/>
                <a:cs typeface="B Nazanin"/>
              </a:rPr>
              <a:t>مضطرب، لجبازی، تنبلی </a:t>
            </a:r>
            <a:r>
              <a:rPr lang="fa-IR" sz="2300" dirty="0" smtClean="0">
                <a:ea typeface="Calibri"/>
                <a:cs typeface="B Nazanin"/>
              </a:rPr>
              <a:t>و شلختگی، وابست</a:t>
            </a:r>
            <a:r>
              <a:rPr lang="fa-IR" sz="2900" b="1" dirty="0" smtClean="0">
                <a:solidFill>
                  <a:srgbClr val="002060"/>
                </a:solidFill>
                <a:ea typeface="Calibri"/>
                <a:cs typeface="Arial"/>
              </a:rPr>
              <a:t> </a:t>
            </a:r>
          </a:p>
          <a:p>
            <a:pPr marL="0" marR="0" algn="r" rtl="1">
              <a:lnSpc>
                <a:spcPct val="115000"/>
              </a:lnSpc>
              <a:spcBef>
                <a:spcPts val="0"/>
              </a:spcBef>
              <a:spcAft>
                <a:spcPts val="1000"/>
              </a:spcAft>
              <a:buNone/>
              <a:tabLst>
                <a:tab pos="5943600" algn="r"/>
              </a:tabLst>
            </a:pPr>
            <a:endParaRPr lang="fa-IR" sz="900" b="1" dirty="0" smtClean="0">
              <a:solidFill>
                <a:srgbClr val="002060"/>
              </a:solidFill>
              <a:ea typeface="Calibri"/>
              <a:cs typeface="Arial"/>
            </a:endParaRPr>
          </a:p>
          <a:p>
            <a:pPr marL="0" marR="0" algn="r" rtl="1">
              <a:lnSpc>
                <a:spcPct val="115000"/>
              </a:lnSpc>
              <a:spcBef>
                <a:spcPts val="0"/>
              </a:spcBef>
              <a:spcAft>
                <a:spcPts val="1000"/>
              </a:spcAft>
              <a:buNone/>
              <a:tabLst>
                <a:tab pos="5943600" algn="r"/>
              </a:tabLst>
            </a:pPr>
            <a:r>
              <a:rPr lang="fa-IR" sz="4000" b="1" dirty="0" smtClean="0">
                <a:solidFill>
                  <a:srgbClr val="002060"/>
                </a:solidFill>
                <a:ea typeface="Calibri"/>
                <a:cs typeface="B Nazanin"/>
              </a:rPr>
              <a:t>                بیش </a:t>
            </a:r>
            <a:r>
              <a:rPr lang="fa-IR" sz="4000" b="1" dirty="0">
                <a:solidFill>
                  <a:srgbClr val="002060"/>
                </a:solidFill>
                <a:ea typeface="Calibri"/>
                <a:cs typeface="B Nazanin"/>
              </a:rPr>
              <a:t>فعالی، مشکلات توجه، بی </a:t>
            </a:r>
            <a:r>
              <a:rPr lang="fa-IR" sz="4000" b="1" dirty="0" smtClean="0">
                <a:solidFill>
                  <a:srgbClr val="002060"/>
                </a:solidFill>
                <a:ea typeface="Calibri"/>
                <a:cs typeface="B Nazanin"/>
              </a:rPr>
              <a:t>قراری و مشکلات درسی</a:t>
            </a:r>
            <a:endParaRPr lang="en-US" sz="4900" b="1" dirty="0">
              <a:solidFill>
                <a:srgbClr val="002060"/>
              </a:solidFill>
              <a:ea typeface="Calibri"/>
              <a:cs typeface="Arial"/>
            </a:endParaRPr>
          </a:p>
          <a:p>
            <a:endParaRPr lang="en-US" dirty="0"/>
          </a:p>
        </p:txBody>
      </p:sp>
      <p:sp>
        <p:nvSpPr>
          <p:cNvPr id="8" name="Slide Number Placeholder 7"/>
          <p:cNvSpPr>
            <a:spLocks noGrp="1"/>
          </p:cNvSpPr>
          <p:nvPr>
            <p:ph type="sldNum" sz="quarter" idx="12"/>
          </p:nvPr>
        </p:nvSpPr>
        <p:spPr/>
        <p:txBody>
          <a:bodyPr/>
          <a:lstStyle/>
          <a:p>
            <a:fld id="{BE715566-FF06-47B1-9281-37CA742765A6}" type="slidenum">
              <a:rPr lang="en-US" smtClean="0"/>
              <a:pPr/>
              <a:t>11</a:t>
            </a:fld>
            <a:endParaRPr lang="en-US"/>
          </a:p>
        </p:txBody>
      </p:sp>
      <p:sp>
        <p:nvSpPr>
          <p:cNvPr id="4" name="Right Brace 3"/>
          <p:cNvSpPr/>
          <p:nvPr/>
        </p:nvSpPr>
        <p:spPr>
          <a:xfrm>
            <a:off x="7215206" y="2928934"/>
            <a:ext cx="642942" cy="1928826"/>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5643570" y="4429132"/>
            <a:ext cx="428628" cy="1000132"/>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5572132" y="2500306"/>
            <a:ext cx="428628" cy="1000132"/>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right)">
                                      <p:cBhvr>
                                        <p:cTn id="7" dur="3000"/>
                                        <p:tgtEl>
                                          <p:spTgt spid="3">
                                            <p:txEl>
                                              <p:pRg st="4" end="4"/>
                                            </p:txEl>
                                          </p:spTgt>
                                        </p:tgtEl>
                                      </p:cBhvr>
                                    </p:animEffect>
                                  </p:childTnLst>
                                </p:cTn>
                              </p:par>
                            </p:childTnLst>
                          </p:cTn>
                        </p:par>
                        <p:par>
                          <p:cTn id="8" fill="hold">
                            <p:stCondLst>
                              <p:cond delay="3000"/>
                            </p:stCondLst>
                            <p:childTnLst>
                              <p:par>
                                <p:cTn id="9" presetID="22" presetClass="entr" presetSubtype="2"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right)">
                                      <p:cBhvr>
                                        <p:cTn id="11" dur="3000"/>
                                        <p:tgtEl>
                                          <p:spTgt spid="3">
                                            <p:txEl>
                                              <p:pRg st="2" end="2"/>
                                            </p:txEl>
                                          </p:spTgt>
                                        </p:tgtEl>
                                      </p:cBhvr>
                                    </p:animEffect>
                                  </p:childTnLst>
                                </p:cTn>
                              </p:par>
                            </p:childTnLst>
                          </p:cTn>
                        </p:par>
                        <p:par>
                          <p:cTn id="12" fill="hold">
                            <p:stCondLst>
                              <p:cond delay="6000"/>
                            </p:stCondLst>
                            <p:childTnLst>
                              <p:par>
                                <p:cTn id="13" presetID="22" presetClass="entr" presetSubtype="2"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wipe(right)">
                                      <p:cBhvr>
                                        <p:cTn id="15" dur="3000"/>
                                        <p:tgtEl>
                                          <p:spTgt spid="3">
                                            <p:txEl>
                                              <p:pRg st="6" end="6"/>
                                            </p:txEl>
                                          </p:spTgt>
                                        </p:tgtEl>
                                      </p:cBhvr>
                                    </p:animEffect>
                                  </p:childTnLst>
                                </p:cTn>
                              </p:par>
                            </p:childTnLst>
                          </p:cTn>
                        </p:par>
                        <p:par>
                          <p:cTn id="16" fill="hold">
                            <p:stCondLst>
                              <p:cond delay="9000"/>
                            </p:stCondLst>
                            <p:childTnLst>
                              <p:par>
                                <p:cTn id="17" presetID="22" presetClass="entr" presetSubtype="2"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right)">
                                      <p:cBhvr>
                                        <p:cTn id="19" dur="3000"/>
                                        <p:tgtEl>
                                          <p:spTgt spid="3">
                                            <p:txEl>
                                              <p:pRg st="1" end="1"/>
                                            </p:txEl>
                                          </p:spTgt>
                                        </p:tgtEl>
                                      </p:cBhvr>
                                    </p:animEffect>
                                  </p:childTnLst>
                                </p:cTn>
                              </p:par>
                            </p:childTnLst>
                          </p:cTn>
                        </p:par>
                        <p:par>
                          <p:cTn id="20" fill="hold">
                            <p:stCondLst>
                              <p:cond delay="12000"/>
                            </p:stCondLst>
                            <p:childTnLst>
                              <p:par>
                                <p:cTn id="21" presetID="22" presetClass="entr" presetSubtype="2"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right)">
                                      <p:cBhvr>
                                        <p:cTn id="23" dur="3000"/>
                                        <p:tgtEl>
                                          <p:spTgt spid="3">
                                            <p:txEl>
                                              <p:pRg st="3" end="3"/>
                                            </p:txEl>
                                          </p:spTgt>
                                        </p:tgtEl>
                                      </p:cBhvr>
                                    </p:animEffect>
                                  </p:childTnLst>
                                </p:cTn>
                              </p:par>
                            </p:childTnLst>
                          </p:cTn>
                        </p:par>
                        <p:par>
                          <p:cTn id="24" fill="hold">
                            <p:stCondLst>
                              <p:cond delay="15000"/>
                            </p:stCondLst>
                            <p:childTnLst>
                              <p:par>
                                <p:cTn id="25" presetID="22" presetClass="entr" presetSubtype="2"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3000"/>
                                        <p:tgtEl>
                                          <p:spTgt spid="3">
                                            <p:txEl>
                                              <p:pRg st="5" end="5"/>
                                            </p:txEl>
                                          </p:spTgt>
                                        </p:tgtEl>
                                      </p:cBhvr>
                                    </p:animEffect>
                                  </p:childTnLst>
                                </p:cTn>
                              </p:par>
                            </p:childTnLst>
                          </p:cTn>
                        </p:par>
                        <p:par>
                          <p:cTn id="28" fill="hold">
                            <p:stCondLst>
                              <p:cond delay="18000"/>
                            </p:stCondLst>
                            <p:childTnLst>
                              <p:par>
                                <p:cTn id="29" presetID="22" presetClass="entr" presetSubtype="2"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right)">
                                      <p:cBhvr>
                                        <p:cTn id="31" dur="3000"/>
                                        <p:tgtEl>
                                          <p:spTgt spid="3">
                                            <p:txEl>
                                              <p:pRg st="7" end="7"/>
                                            </p:txEl>
                                          </p:spTgt>
                                        </p:tgtEl>
                                      </p:cBhvr>
                                    </p:animEffect>
                                  </p:childTnLst>
                                </p:cTn>
                              </p:par>
                            </p:childTnLst>
                          </p:cTn>
                        </p:par>
                        <p:par>
                          <p:cTn id="32" fill="hold">
                            <p:stCondLst>
                              <p:cond delay="21000"/>
                            </p:stCondLst>
                            <p:childTnLst>
                              <p:par>
                                <p:cTn id="33" presetID="22" presetClass="entr" presetSubtype="2" fill="hold"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right)">
                                      <p:cBhvr>
                                        <p:cTn id="35"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785786" y="5214950"/>
            <a:ext cx="7715304" cy="11430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fa-IR" sz="4900" b="1" dirty="0" smtClean="0">
                <a:ea typeface="Calibri"/>
                <a:cs typeface="B Nazanin"/>
              </a:rPr>
              <a:t>نشانه های هدف غلط دوم</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285720" y="1882808"/>
            <a:ext cx="8501122" cy="4572000"/>
          </a:xfrm>
        </p:spPr>
        <p:txBody>
          <a:bodyPr>
            <a:normAutofit fontScale="92500"/>
          </a:bodyPr>
          <a:lstStyle/>
          <a:p>
            <a:pPr marL="0" marR="0" algn="r" rtl="1">
              <a:lnSpc>
                <a:spcPct val="115000"/>
              </a:lnSpc>
              <a:spcBef>
                <a:spcPts val="0"/>
              </a:spcBef>
              <a:spcAft>
                <a:spcPts val="1000"/>
              </a:spcAft>
              <a:tabLst>
                <a:tab pos="5943600" algn="r"/>
              </a:tabLst>
            </a:pPr>
            <a:r>
              <a:rPr lang="fa-IR" sz="3700" b="1" dirty="0" smtClean="0">
                <a:solidFill>
                  <a:srgbClr val="FFFF00"/>
                </a:solidFill>
                <a:ea typeface="Calibri"/>
                <a:cs typeface="B Nazanin"/>
              </a:rPr>
              <a:t>قدرت</a:t>
            </a:r>
            <a:r>
              <a:rPr lang="fa-IR" sz="3500" b="1" dirty="0">
                <a:solidFill>
                  <a:srgbClr val="FFFF00"/>
                </a:solidFill>
                <a:ea typeface="Calibri"/>
                <a:cs typeface="B Nazanin"/>
              </a:rPr>
              <a:t>: </a:t>
            </a:r>
            <a:r>
              <a:rPr lang="fa-IR" dirty="0">
                <a:ea typeface="Calibri"/>
                <a:cs typeface="B Nazanin"/>
              </a:rPr>
              <a:t>رئیس مآبی، گستاخی، خودکامگی، از کوره در رفتن، عدم همکاری، گریه و بد اخلاقی، سرکشی، بی اعتنایی به مراجع </a:t>
            </a:r>
            <a:r>
              <a:rPr lang="fa-IR" dirty="0" smtClean="0">
                <a:ea typeface="Calibri"/>
                <a:cs typeface="B Nazanin"/>
              </a:rPr>
              <a:t>قدرت</a:t>
            </a:r>
            <a:endParaRPr lang="en-US" dirty="0">
              <a:ea typeface="Calibri"/>
              <a:cs typeface="Arial"/>
            </a:endParaRPr>
          </a:p>
          <a:p>
            <a:pPr marL="0" marR="0" algn="r" rtl="1">
              <a:lnSpc>
                <a:spcPct val="115000"/>
              </a:lnSpc>
              <a:spcBef>
                <a:spcPts val="0"/>
              </a:spcBef>
              <a:spcAft>
                <a:spcPts val="1000"/>
              </a:spcAft>
              <a:buFont typeface="Wingdings" pitchFamily="2" charset="2"/>
              <a:buChar char="v"/>
              <a:tabLst>
                <a:tab pos="5943600" algn="r"/>
              </a:tabLst>
            </a:pPr>
            <a:r>
              <a:rPr lang="fa-IR" sz="3200" b="1" dirty="0">
                <a:ea typeface="Calibri"/>
                <a:cs typeface="B Nazanin"/>
              </a:rPr>
              <a:t>کودک به خود می گوید:</a:t>
            </a:r>
            <a:endParaRPr lang="en-US" sz="3200" b="1"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2800" b="1" dirty="0">
                <a:ea typeface="Calibri"/>
                <a:cs typeface="B Nazanin"/>
              </a:rPr>
              <a:t>شاید برنده نباشم، ولی نمی گذارم دیگران مرا شکست </a:t>
            </a:r>
            <a:r>
              <a:rPr lang="fa-IR" sz="2800" b="1" dirty="0" smtClean="0">
                <a:ea typeface="Calibri"/>
                <a:cs typeface="B Nazanin"/>
              </a:rPr>
              <a:t>دهند</a:t>
            </a:r>
            <a:r>
              <a:rPr lang="fa-IR" sz="2800" b="1" dirty="0">
                <a:ea typeface="Calibri"/>
                <a:cs typeface="B Nazanin"/>
              </a:rPr>
              <a:t>!</a:t>
            </a:r>
            <a:endParaRPr lang="en-US" sz="2800" b="1"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2800" b="1" dirty="0">
                <a:ea typeface="Calibri"/>
                <a:cs typeface="B Nazanin"/>
              </a:rPr>
              <a:t>به شما ثابت می کنم که حریف من نمی شوید</a:t>
            </a:r>
            <a:r>
              <a:rPr lang="fa-IR" sz="2800" b="1" dirty="0" smtClean="0">
                <a:ea typeface="Calibri"/>
                <a:cs typeface="B Nazanin"/>
              </a:rPr>
              <a:t>!</a:t>
            </a:r>
          </a:p>
          <a:p>
            <a:pPr lvl="2" algn="r" rtl="1">
              <a:lnSpc>
                <a:spcPct val="115000"/>
              </a:lnSpc>
              <a:spcBef>
                <a:spcPts val="0"/>
              </a:spcBef>
              <a:spcAft>
                <a:spcPts val="1000"/>
              </a:spcAft>
              <a:buNone/>
              <a:tabLst>
                <a:tab pos="5943600" algn="r"/>
              </a:tabLst>
            </a:pPr>
            <a:endParaRPr lang="en-US" dirty="0">
              <a:ea typeface="Calibri"/>
              <a:cs typeface="Arial"/>
            </a:endParaRPr>
          </a:p>
          <a:p>
            <a:pPr marL="0" marR="0" algn="r" rtl="1">
              <a:lnSpc>
                <a:spcPct val="115000"/>
              </a:lnSpc>
              <a:spcBef>
                <a:spcPts val="0"/>
              </a:spcBef>
              <a:spcAft>
                <a:spcPts val="1000"/>
              </a:spcAft>
              <a:buNone/>
              <a:tabLst>
                <a:tab pos="5943600" algn="r"/>
              </a:tabLst>
            </a:pPr>
            <a:r>
              <a:rPr lang="fa-IR" sz="3500" b="1" dirty="0" smtClean="0">
                <a:solidFill>
                  <a:srgbClr val="FFFF00"/>
                </a:solidFill>
                <a:ea typeface="Calibri"/>
                <a:cs typeface="B Nazanin"/>
              </a:rPr>
              <a:t>              </a:t>
            </a:r>
            <a:r>
              <a:rPr lang="fa-IR" sz="3000" b="1" dirty="0" smtClean="0">
                <a:solidFill>
                  <a:srgbClr val="002060"/>
                </a:solidFill>
                <a:ea typeface="Calibri"/>
                <a:cs typeface="B Nazanin"/>
              </a:rPr>
              <a:t>قلدری</a:t>
            </a:r>
            <a:r>
              <a:rPr lang="fa-IR" sz="3000" b="1" dirty="0">
                <a:solidFill>
                  <a:srgbClr val="002060"/>
                </a:solidFill>
                <a:ea typeface="Calibri"/>
                <a:cs typeface="B Nazanin"/>
              </a:rPr>
              <a:t>، </a:t>
            </a:r>
            <a:r>
              <a:rPr lang="fa-IR" sz="3000" b="1" dirty="0" smtClean="0">
                <a:solidFill>
                  <a:srgbClr val="002060"/>
                </a:solidFill>
                <a:ea typeface="Calibri"/>
                <a:cs typeface="B Nazanin"/>
              </a:rPr>
              <a:t>نافرمانی ، بی اعتنایی، </a:t>
            </a:r>
            <a:r>
              <a:rPr lang="fa-IR" sz="3000" b="1" dirty="0">
                <a:solidFill>
                  <a:srgbClr val="002060"/>
                </a:solidFill>
                <a:ea typeface="Calibri"/>
                <a:cs typeface="B Nazanin"/>
              </a:rPr>
              <a:t>اختلال سلوک</a:t>
            </a:r>
            <a:endParaRPr lang="en-US" sz="3000" b="1" dirty="0">
              <a:solidFill>
                <a:srgbClr val="002060"/>
              </a:solidFill>
              <a:ea typeface="Calibri"/>
              <a:cs typeface="B Nazanin"/>
            </a:endParaRPr>
          </a:p>
          <a:p>
            <a:endParaRPr lang="en-US" dirty="0"/>
          </a:p>
        </p:txBody>
      </p:sp>
      <p:sp>
        <p:nvSpPr>
          <p:cNvPr id="5" name="Slide Number Placeholder 4"/>
          <p:cNvSpPr>
            <a:spLocks noGrp="1"/>
          </p:cNvSpPr>
          <p:nvPr>
            <p:ph type="sldNum" sz="quarter" idx="12"/>
          </p:nvPr>
        </p:nvSpPr>
        <p:spPr/>
        <p:txBody>
          <a:bodyPr/>
          <a:lstStyle/>
          <a:p>
            <a:fld id="{BE715566-FF06-47B1-9281-37CA742765A6}"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90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par>
                          <p:cTn id="20" fill="hold">
                            <p:stCondLst>
                              <p:cond delay="12000"/>
                            </p:stCondLst>
                            <p:childTnLst>
                              <p:par>
                                <p:cTn id="21" presetID="22" presetClass="entr" presetSubtype="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0" y="5429264"/>
            <a:ext cx="8715404" cy="11430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fa-IR" sz="4900" b="1" dirty="0" smtClean="0">
                <a:ea typeface="Calibri"/>
                <a:cs typeface="B Nazanin"/>
              </a:rPr>
              <a:t>نشانه های هدف غلط سوم</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214346" y="1285860"/>
            <a:ext cx="9072626" cy="5168948"/>
          </a:xfrm>
        </p:spPr>
        <p:txBody>
          <a:bodyPr>
            <a:normAutofit fontScale="85000" lnSpcReduction="20000"/>
          </a:bodyPr>
          <a:lstStyle/>
          <a:p>
            <a:pPr marL="0" marR="0" algn="r" rtl="1">
              <a:lnSpc>
                <a:spcPct val="115000"/>
              </a:lnSpc>
              <a:spcBef>
                <a:spcPts val="0"/>
              </a:spcBef>
              <a:spcAft>
                <a:spcPts val="1000"/>
              </a:spcAft>
              <a:buNone/>
              <a:tabLst>
                <a:tab pos="5943600" algn="r"/>
              </a:tabLst>
            </a:pPr>
            <a:endParaRPr lang="en-US" dirty="0">
              <a:ea typeface="Calibri"/>
              <a:cs typeface="Arial"/>
            </a:endParaRPr>
          </a:p>
          <a:p>
            <a:pPr marL="0" marR="0" algn="r" rtl="1">
              <a:lnSpc>
                <a:spcPct val="115000"/>
              </a:lnSpc>
              <a:spcBef>
                <a:spcPts val="0"/>
              </a:spcBef>
              <a:spcAft>
                <a:spcPts val="1000"/>
              </a:spcAft>
              <a:tabLst>
                <a:tab pos="5943600" algn="r"/>
              </a:tabLst>
            </a:pPr>
            <a:r>
              <a:rPr lang="fa-IR" sz="4600" b="1" dirty="0" smtClean="0">
                <a:solidFill>
                  <a:srgbClr val="FFFF00"/>
                </a:solidFill>
                <a:ea typeface="Calibri"/>
                <a:cs typeface="B Nazanin"/>
              </a:rPr>
              <a:t>انتقام</a:t>
            </a:r>
            <a:r>
              <a:rPr lang="fa-IR" sz="4600" b="1" dirty="0">
                <a:solidFill>
                  <a:srgbClr val="FFFF00"/>
                </a:solidFill>
                <a:ea typeface="Calibri"/>
                <a:cs typeface="B Nazanin"/>
              </a:rPr>
              <a:t>: </a:t>
            </a:r>
            <a:r>
              <a:rPr lang="fa-IR" sz="4600" dirty="0">
                <a:ea typeface="Calibri"/>
                <a:cs typeface="B Nazanin"/>
              </a:rPr>
              <a:t>آزار دیگران، تخریب اموال، بدخلقی، </a:t>
            </a:r>
            <a:r>
              <a:rPr lang="fa-IR" sz="4600" dirty="0" smtClean="0">
                <a:ea typeface="Calibri"/>
                <a:cs typeface="B Nazanin"/>
              </a:rPr>
              <a:t>پرخاشگری، ترش رویی (حالتی از ستیز اجتماعی دارد)</a:t>
            </a:r>
            <a:endParaRPr lang="en-US" sz="4600" dirty="0">
              <a:ea typeface="Calibri"/>
              <a:cs typeface="Arial"/>
            </a:endParaRPr>
          </a:p>
          <a:p>
            <a:pPr marL="0" marR="0" algn="r" rtl="1">
              <a:lnSpc>
                <a:spcPct val="115000"/>
              </a:lnSpc>
              <a:spcBef>
                <a:spcPts val="0"/>
              </a:spcBef>
              <a:spcAft>
                <a:spcPts val="1000"/>
              </a:spcAft>
              <a:buFont typeface="Wingdings" pitchFamily="2" charset="2"/>
              <a:buChar char="v"/>
              <a:tabLst>
                <a:tab pos="5943600" algn="r"/>
              </a:tabLst>
            </a:pPr>
            <a:r>
              <a:rPr lang="fa-IR" sz="4200" b="1" dirty="0">
                <a:ea typeface="Calibri"/>
                <a:cs typeface="B Nazanin"/>
              </a:rPr>
              <a:t>کودک به خود می گوید:</a:t>
            </a:r>
            <a:endParaRPr lang="en-US" sz="4200" b="1"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4000" dirty="0">
                <a:ea typeface="Calibri"/>
                <a:cs typeface="B Nazanin"/>
              </a:rPr>
              <a:t>حالا یک درسی بهت می دهم!</a:t>
            </a:r>
            <a:endParaRPr lang="en-US" sz="4000"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4000" dirty="0">
                <a:ea typeface="Calibri"/>
                <a:cs typeface="B Nazanin"/>
              </a:rPr>
              <a:t>حالا به سزای عملت می رسی!</a:t>
            </a:r>
            <a:endParaRPr lang="en-US" sz="4000"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4000" dirty="0">
                <a:ea typeface="Calibri"/>
                <a:cs typeface="B Nazanin"/>
              </a:rPr>
              <a:t>من هم کاری می کنم که بفهمند</a:t>
            </a:r>
            <a:r>
              <a:rPr lang="fa-IR" sz="4000" dirty="0" smtClean="0">
                <a:ea typeface="Calibri"/>
                <a:cs typeface="B Nazanin"/>
              </a:rPr>
              <a:t>!</a:t>
            </a:r>
            <a:endParaRPr lang="en-US" sz="4000" dirty="0">
              <a:ea typeface="Calibri"/>
              <a:cs typeface="Arial"/>
            </a:endParaRPr>
          </a:p>
          <a:p>
            <a:pPr marL="0" algn="r" rtl="1">
              <a:lnSpc>
                <a:spcPct val="135000"/>
              </a:lnSpc>
              <a:spcBef>
                <a:spcPts val="0"/>
              </a:spcBef>
              <a:spcAft>
                <a:spcPts val="1000"/>
              </a:spcAft>
              <a:buNone/>
              <a:tabLst>
                <a:tab pos="5943600" algn="r"/>
              </a:tabLst>
            </a:pPr>
            <a:r>
              <a:rPr lang="fa-IR" sz="3300" b="1" dirty="0" smtClean="0">
                <a:solidFill>
                  <a:srgbClr val="002060"/>
                </a:solidFill>
                <a:ea typeface="Calibri"/>
                <a:cs typeface="B Nazanin"/>
              </a:rPr>
              <a:t>             قلدری، نافرمانی، بی اعتنایی، اختلال سلوک (پرخاشگر)</a:t>
            </a:r>
            <a:endParaRPr lang="en-US" sz="3300" b="1" dirty="0">
              <a:solidFill>
                <a:srgbClr val="002060"/>
              </a:solidFill>
              <a:ea typeface="Calibri"/>
              <a:cs typeface="B Nazanin"/>
            </a:endParaRPr>
          </a:p>
          <a:p>
            <a:endParaRPr lang="en-US" dirty="0"/>
          </a:p>
        </p:txBody>
      </p:sp>
      <p:sp>
        <p:nvSpPr>
          <p:cNvPr id="6" name="Slide Number Placeholder 5"/>
          <p:cNvSpPr>
            <a:spLocks noGrp="1"/>
          </p:cNvSpPr>
          <p:nvPr>
            <p:ph type="sldNum" sz="quarter" idx="12"/>
          </p:nvPr>
        </p:nvSpPr>
        <p:spPr/>
        <p:txBody>
          <a:bodyPr/>
          <a:lstStyle/>
          <a:p>
            <a:fld id="{BE715566-FF06-47B1-9281-37CA742765A6}"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3000"/>
                                        <p:tgtEl>
                                          <p:spTgt spid="3">
                                            <p:txEl>
                                              <p:pRg st="1" end="1"/>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3000"/>
                                        <p:tgtEl>
                                          <p:spTgt spid="3">
                                            <p:txEl>
                                              <p:pRg st="2" end="2"/>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3000"/>
                                        <p:tgtEl>
                                          <p:spTgt spid="3">
                                            <p:txEl>
                                              <p:pRg st="3" end="3"/>
                                            </p:txEl>
                                          </p:spTgt>
                                        </p:tgtEl>
                                      </p:cBhvr>
                                    </p:animEffect>
                                  </p:childTnLst>
                                </p:cTn>
                              </p:par>
                            </p:childTnLst>
                          </p:cTn>
                        </p:par>
                        <p:par>
                          <p:cTn id="16" fill="hold">
                            <p:stCondLst>
                              <p:cond delay="9000"/>
                            </p:stCondLst>
                            <p:childTnLst>
                              <p:par>
                                <p:cTn id="17" presetID="22" presetClass="entr" presetSubtype="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3000"/>
                                        <p:tgtEl>
                                          <p:spTgt spid="3">
                                            <p:txEl>
                                              <p:pRg st="4" end="4"/>
                                            </p:txEl>
                                          </p:spTgt>
                                        </p:tgtEl>
                                      </p:cBhvr>
                                    </p:animEffect>
                                  </p:childTnLst>
                                </p:cTn>
                              </p:par>
                            </p:childTnLst>
                          </p:cTn>
                        </p:par>
                        <p:par>
                          <p:cTn id="20" fill="hold">
                            <p:stCondLst>
                              <p:cond delay="12000"/>
                            </p:stCondLst>
                            <p:childTnLst>
                              <p:par>
                                <p:cTn id="21" presetID="22" presetClass="entr" presetSubtype="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up)">
                                      <p:cBhvr>
                                        <p:cTn id="23" dur="3000"/>
                                        <p:tgtEl>
                                          <p:spTgt spid="3">
                                            <p:txEl>
                                              <p:pRg st="5" end="5"/>
                                            </p:txEl>
                                          </p:spTgt>
                                        </p:tgtEl>
                                      </p:cBhvr>
                                    </p:animEffect>
                                  </p:childTnLst>
                                </p:cTn>
                              </p:par>
                            </p:childTnLst>
                          </p:cTn>
                        </p:par>
                        <p:par>
                          <p:cTn id="24" fill="hold">
                            <p:stCondLst>
                              <p:cond delay="15000"/>
                            </p:stCondLst>
                            <p:childTnLst>
                              <p:par>
                                <p:cTn id="25" presetID="22" presetClass="entr" presetSubtype="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500034" y="5357826"/>
            <a:ext cx="7429552" cy="128588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fa-IR" sz="4900" b="1" dirty="0" smtClean="0">
                <a:ea typeface="Calibri"/>
                <a:cs typeface="B Nazanin"/>
              </a:rPr>
              <a:t>نشانه های هدف غلط چهارم</a:t>
            </a:r>
            <a:r>
              <a:rPr lang="en-US" dirty="0" smtClean="0">
                <a:ea typeface="Calibri"/>
                <a:cs typeface="Arial"/>
              </a:rPr>
              <a:t/>
            </a:r>
            <a:br>
              <a:rPr lang="en-US" dirty="0" smtClean="0">
                <a:ea typeface="Calibri"/>
                <a:cs typeface="Arial"/>
              </a:rPr>
            </a:br>
            <a:endParaRPr lang="en-US" dirty="0"/>
          </a:p>
        </p:txBody>
      </p:sp>
      <p:sp>
        <p:nvSpPr>
          <p:cNvPr id="3" name="Content Placeholder 2"/>
          <p:cNvSpPr>
            <a:spLocks noGrp="1"/>
          </p:cNvSpPr>
          <p:nvPr>
            <p:ph idx="1"/>
          </p:nvPr>
        </p:nvSpPr>
        <p:spPr>
          <a:xfrm>
            <a:off x="457200" y="1500174"/>
            <a:ext cx="8229600" cy="4954634"/>
          </a:xfrm>
        </p:spPr>
        <p:txBody>
          <a:bodyPr>
            <a:normAutofit lnSpcReduction="10000"/>
          </a:bodyPr>
          <a:lstStyle/>
          <a:p>
            <a:pPr marL="0" marR="0" algn="r" rtl="1">
              <a:lnSpc>
                <a:spcPct val="115000"/>
              </a:lnSpc>
              <a:spcBef>
                <a:spcPts val="0"/>
              </a:spcBef>
              <a:spcAft>
                <a:spcPts val="1000"/>
              </a:spcAft>
              <a:tabLst>
                <a:tab pos="5943600" algn="r"/>
              </a:tabLst>
            </a:pPr>
            <a:r>
              <a:rPr lang="fa-IR" sz="3600" b="1" dirty="0" smtClean="0">
                <a:solidFill>
                  <a:srgbClr val="FFFF00"/>
                </a:solidFill>
                <a:ea typeface="Calibri"/>
                <a:cs typeface="B Nazanin"/>
              </a:rPr>
              <a:t>دلسردی</a:t>
            </a:r>
            <a:r>
              <a:rPr lang="fa-IR" sz="3600" b="1" dirty="0">
                <a:solidFill>
                  <a:srgbClr val="FFFF00"/>
                </a:solidFill>
                <a:ea typeface="Calibri"/>
                <a:cs typeface="B Nazanin"/>
              </a:rPr>
              <a:t>: </a:t>
            </a:r>
            <a:r>
              <a:rPr lang="fa-IR" sz="3200" dirty="0">
                <a:ea typeface="Calibri"/>
                <a:cs typeface="B Nazanin"/>
              </a:rPr>
              <a:t>تلاش نمی کند، امیدوار نیست، بی اراده و سست است، تنبلی می کند، احساس می کند نمی تواند، بی شور و شوق است، زود تسلیم می شود و عقب نشینی می کند</a:t>
            </a:r>
            <a:r>
              <a:rPr lang="fa-IR" sz="3200" dirty="0" smtClean="0">
                <a:ea typeface="Calibri"/>
                <a:cs typeface="B Nazanin"/>
              </a:rPr>
              <a:t>.</a:t>
            </a:r>
          </a:p>
          <a:p>
            <a:pPr marL="0" marR="0" algn="r" rtl="1">
              <a:lnSpc>
                <a:spcPct val="115000"/>
              </a:lnSpc>
              <a:spcBef>
                <a:spcPts val="0"/>
              </a:spcBef>
              <a:spcAft>
                <a:spcPts val="1000"/>
              </a:spcAft>
              <a:buFont typeface="Wingdings" pitchFamily="2" charset="2"/>
              <a:buChar char="v"/>
              <a:tabLst>
                <a:tab pos="5943600" algn="r"/>
              </a:tabLst>
            </a:pPr>
            <a:r>
              <a:rPr lang="fa-IR" sz="3200" b="1" dirty="0" smtClean="0">
                <a:ea typeface="Calibri"/>
                <a:cs typeface="B Nazanin"/>
              </a:rPr>
              <a:t>کودک به خود می گوید:</a:t>
            </a:r>
            <a:endParaRPr lang="en-US" sz="3200" b="1"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2800" dirty="0">
                <a:ea typeface="Calibri"/>
                <a:cs typeface="B Nazanin"/>
              </a:rPr>
              <a:t>نمی توانم، مرا رها کنید!</a:t>
            </a:r>
            <a:endParaRPr lang="en-US" sz="2800" dirty="0">
              <a:ea typeface="Calibri"/>
              <a:cs typeface="Arial"/>
            </a:endParaRPr>
          </a:p>
          <a:p>
            <a:pPr lvl="2" algn="r" rtl="1">
              <a:lnSpc>
                <a:spcPct val="115000"/>
              </a:lnSpc>
              <a:spcBef>
                <a:spcPts val="0"/>
              </a:spcBef>
              <a:spcAft>
                <a:spcPts val="1000"/>
              </a:spcAft>
              <a:buFont typeface="Wingdings" pitchFamily="2" charset="2"/>
              <a:buChar char="Ø"/>
              <a:tabLst>
                <a:tab pos="5943600" algn="r"/>
              </a:tabLst>
            </a:pPr>
            <a:r>
              <a:rPr lang="fa-IR" sz="2800" dirty="0">
                <a:ea typeface="Calibri"/>
                <a:cs typeface="B Nazanin"/>
              </a:rPr>
              <a:t>کاش، دست از سر من بردارند!</a:t>
            </a:r>
            <a:endParaRPr lang="en-US" sz="2800" dirty="0">
              <a:ea typeface="Calibri"/>
              <a:cs typeface="Arial"/>
            </a:endParaRPr>
          </a:p>
          <a:p>
            <a:pPr marL="0" marR="0" algn="r" rtl="1">
              <a:lnSpc>
                <a:spcPct val="115000"/>
              </a:lnSpc>
              <a:spcBef>
                <a:spcPts val="0"/>
              </a:spcBef>
              <a:spcAft>
                <a:spcPts val="1000"/>
              </a:spcAft>
              <a:buNone/>
              <a:tabLst>
                <a:tab pos="5943600" algn="r"/>
              </a:tabLst>
            </a:pPr>
            <a:r>
              <a:rPr lang="fa-IR" sz="3200" dirty="0" smtClean="0">
                <a:ea typeface="Calibri"/>
                <a:cs typeface="B Nazanin"/>
              </a:rPr>
              <a:t>                       </a:t>
            </a:r>
          </a:p>
          <a:p>
            <a:pPr marL="0" marR="0" algn="r" rtl="1">
              <a:lnSpc>
                <a:spcPct val="115000"/>
              </a:lnSpc>
              <a:spcBef>
                <a:spcPts val="0"/>
              </a:spcBef>
              <a:spcAft>
                <a:spcPts val="1000"/>
              </a:spcAft>
              <a:buNone/>
              <a:tabLst>
                <a:tab pos="5943600" algn="r"/>
              </a:tabLst>
            </a:pPr>
            <a:r>
              <a:rPr lang="fa-IR" sz="3200" dirty="0" smtClean="0">
                <a:solidFill>
                  <a:srgbClr val="FFFF00"/>
                </a:solidFill>
                <a:ea typeface="Calibri"/>
                <a:cs typeface="B Nazanin"/>
              </a:rPr>
              <a:t>                         </a:t>
            </a:r>
            <a:r>
              <a:rPr lang="fa-IR" b="1" dirty="0" smtClean="0">
                <a:solidFill>
                  <a:srgbClr val="002060"/>
                </a:solidFill>
                <a:ea typeface="Calibri"/>
                <a:cs typeface="B Nazanin"/>
              </a:rPr>
              <a:t>اضطراب</a:t>
            </a:r>
            <a:r>
              <a:rPr lang="fa-IR" b="1" dirty="0">
                <a:solidFill>
                  <a:srgbClr val="002060"/>
                </a:solidFill>
                <a:ea typeface="Calibri"/>
                <a:cs typeface="B Nazanin"/>
              </a:rPr>
              <a:t>، افسردگی، درماندگی</a:t>
            </a:r>
            <a:endParaRPr lang="en-US" b="1" dirty="0">
              <a:solidFill>
                <a:srgbClr val="002060"/>
              </a:solidFill>
              <a:ea typeface="Calibri"/>
              <a:cs typeface="B Nazanin"/>
            </a:endParaRPr>
          </a:p>
          <a:p>
            <a:endParaRPr lang="en-US" dirty="0"/>
          </a:p>
        </p:txBody>
      </p:sp>
      <p:sp>
        <p:nvSpPr>
          <p:cNvPr id="5" name="Slide Number Placeholder 4"/>
          <p:cNvSpPr>
            <a:spLocks noGrp="1"/>
          </p:cNvSpPr>
          <p:nvPr>
            <p:ph type="sldNum" sz="quarter" idx="12"/>
          </p:nvPr>
        </p:nvSpPr>
        <p:spPr/>
        <p:txBody>
          <a:bodyPr/>
          <a:lstStyle/>
          <a:p>
            <a:fld id="{BE715566-FF06-47B1-9281-37CA742765A6}"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90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par>
                          <p:cTn id="20" fill="hold">
                            <p:stCondLst>
                              <p:cond delay="1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3000"/>
                                        <p:tgtEl>
                                          <p:spTgt spid="3">
                                            <p:txEl>
                                              <p:pRg st="4" end="4"/>
                                            </p:txEl>
                                          </p:spTgt>
                                        </p:tgtEl>
                                      </p:cBhvr>
                                    </p:animEffect>
                                  </p:childTnLst>
                                </p:cTn>
                              </p:par>
                            </p:childTnLst>
                          </p:cTn>
                        </p:par>
                        <p:par>
                          <p:cTn id="24" fill="hold">
                            <p:stCondLst>
                              <p:cond delay="15000"/>
                            </p:stCondLst>
                            <p:childTnLst>
                              <p:par>
                                <p:cTn id="25" presetID="22"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lstStyle/>
          <a:p>
            <a:pPr algn="ctr"/>
            <a:r>
              <a:rPr lang="fa-IR" b="1" dirty="0" smtClean="0">
                <a:cs typeface="B Zar" pitchFamily="2" charset="-78"/>
              </a:rPr>
              <a:t>نیاز اول: تعلق</a:t>
            </a:r>
            <a:endParaRPr lang="en-US" b="1" dirty="0">
              <a:cs typeface="B Zar" pitchFamily="2" charset="-78"/>
            </a:endParaRPr>
          </a:p>
        </p:txBody>
      </p:sp>
      <p:sp>
        <p:nvSpPr>
          <p:cNvPr id="3" name="Content Placeholder 2"/>
          <p:cNvSpPr>
            <a:spLocks noGrp="1"/>
          </p:cNvSpPr>
          <p:nvPr>
            <p:ph idx="1"/>
          </p:nvPr>
        </p:nvSpPr>
        <p:spPr>
          <a:xfrm>
            <a:off x="357158" y="1357298"/>
            <a:ext cx="8429684" cy="5143536"/>
          </a:xfrm>
        </p:spPr>
        <p:txBody>
          <a:bodyPr>
            <a:noAutofit/>
          </a:bodyPr>
          <a:lstStyle/>
          <a:p>
            <a:pPr algn="r" rtl="1">
              <a:buNone/>
            </a:pPr>
            <a:r>
              <a:rPr lang="fa-IR" sz="3200" dirty="0" smtClean="0">
                <a:cs typeface="B Zar" pitchFamily="2" charset="-78"/>
              </a:rPr>
              <a:t>راه های افزایش:</a:t>
            </a:r>
          </a:p>
          <a:p>
            <a:pPr marL="514350" indent="-514350" algn="r" rtl="1">
              <a:buClr>
                <a:schemeClr val="tx1"/>
              </a:buClr>
              <a:buSzPct val="100000"/>
              <a:buAutoNum type="arabicPeriod"/>
            </a:pPr>
            <a:r>
              <a:rPr lang="fa-IR" sz="3600" dirty="0" smtClean="0">
                <a:cs typeface="B Zar" pitchFamily="2" charset="-78"/>
              </a:rPr>
              <a:t>فرصت مشارکت و همیاری فراهم کنید: کارهای ارزنده به او محول کنید.</a:t>
            </a:r>
          </a:p>
          <a:p>
            <a:pPr marL="514350" indent="-514350" algn="r" rtl="1">
              <a:buClr>
                <a:schemeClr val="tx1"/>
              </a:buClr>
              <a:buSzPct val="100000"/>
              <a:buAutoNum type="arabicPeriod"/>
            </a:pPr>
            <a:r>
              <a:rPr lang="fa-IR" sz="3600" dirty="0" smtClean="0">
                <a:cs typeface="B Zar" pitchFamily="2" charset="-78"/>
              </a:rPr>
              <a:t>ضمن همکاری، تفنن، بازی و خوشی داشته باشید: کارکردن در نظافت خانه، شستن ماشین، با هم خرید رفتن، پیاده روی، پارک رفتن و ....</a:t>
            </a:r>
          </a:p>
          <a:p>
            <a:pPr marL="514350" indent="-514350" algn="r" rtl="1">
              <a:buClr>
                <a:schemeClr val="tx1"/>
              </a:buClr>
              <a:buSzPct val="100000"/>
              <a:buAutoNum type="arabicPeriod"/>
            </a:pPr>
            <a:r>
              <a:rPr lang="fa-IR" sz="3600" dirty="0" smtClean="0">
                <a:cs typeface="B Zar" pitchFamily="2" charset="-78"/>
              </a:rPr>
              <a:t>از اتفاق های پیش آمده استقبال کنید: زندگی رویدادهای برنامه ریزی نشده است.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23898"/>
          </a:xfrm>
        </p:spPr>
        <p:txBody>
          <a:bodyPr/>
          <a:lstStyle/>
          <a:p>
            <a:pPr algn="ctr"/>
            <a:r>
              <a:rPr lang="fa-IR" b="1" dirty="0" smtClean="0">
                <a:cs typeface="B Zar" pitchFamily="2" charset="-78"/>
              </a:rPr>
              <a:t>نیاز اول: تعلق</a:t>
            </a:r>
            <a:r>
              <a:rPr lang="fa-IR" sz="3600" b="1" dirty="0" smtClean="0">
                <a:cs typeface="B Zar" pitchFamily="2" charset="-78"/>
              </a:rPr>
              <a:t>(ادامه)</a:t>
            </a:r>
            <a:endParaRPr lang="en-US" sz="3600" b="1" dirty="0">
              <a:cs typeface="B Zar" pitchFamily="2" charset="-78"/>
            </a:endParaRPr>
          </a:p>
        </p:txBody>
      </p:sp>
      <p:sp>
        <p:nvSpPr>
          <p:cNvPr id="3" name="Content Placeholder 2"/>
          <p:cNvSpPr>
            <a:spLocks noGrp="1"/>
          </p:cNvSpPr>
          <p:nvPr>
            <p:ph idx="1"/>
          </p:nvPr>
        </p:nvSpPr>
        <p:spPr>
          <a:xfrm>
            <a:off x="457200" y="1643050"/>
            <a:ext cx="8229600" cy="4651387"/>
          </a:xfrm>
        </p:spPr>
        <p:txBody>
          <a:bodyPr>
            <a:noAutofit/>
          </a:bodyPr>
          <a:lstStyle/>
          <a:p>
            <a:pPr algn="r">
              <a:buNone/>
            </a:pPr>
            <a:r>
              <a:rPr lang="fa-IR" sz="3600" dirty="0" smtClean="0">
                <a:cs typeface="B Zar" pitchFamily="2" charset="-78"/>
              </a:rPr>
              <a:t>4.  هویت خانوادگی ایجاد کنید: خانواده شما شبیه چیست؟ مثل ساعت منظم! همه در این خانه به ایمان اهمیت می دهند! همه در این خانه برای مردم ارزش قائلند!</a:t>
            </a:r>
            <a:endParaRPr lang="en-US" sz="3600" dirty="0" smtClean="0">
              <a:cs typeface="B Zar" pitchFamily="2" charset="-78"/>
            </a:endParaRPr>
          </a:p>
          <a:p>
            <a:pPr algn="r">
              <a:buNone/>
            </a:pPr>
            <a:r>
              <a:rPr lang="fa-IR" sz="3600" dirty="0" smtClean="0">
                <a:cs typeface="B Zar" pitchFamily="2" charset="-78"/>
              </a:rPr>
              <a:t>5.  در فاصله های منظم، زمان هایی را با فرزندتان به تنهایی بگذرانید: دوتایی به یک مسافرت کوتاه بروید، به خرید بروید، به مادربزرگتان سر بزنید.</a:t>
            </a:r>
          </a:p>
          <a:p>
            <a:pPr algn="r">
              <a:buNone/>
            </a:pPr>
            <a:r>
              <a:rPr lang="fa-IR" sz="3600" dirty="0" smtClean="0">
                <a:cs typeface="B Zar" pitchFamily="2" charset="-78"/>
              </a:rPr>
              <a:t>6.  اگر کارهایی می کند که در آنها جلب توجه مشاهده می شود اوقاتی برای صحبت کردن ترتیب دهید و صمیمانه و بدون نصیحت کردن با هم حرف بزنید.</a:t>
            </a:r>
          </a:p>
          <a:p>
            <a:pPr algn="r">
              <a:buNone/>
            </a:pP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38212"/>
          </a:xfrm>
        </p:spPr>
        <p:txBody>
          <a:bodyPr/>
          <a:lstStyle/>
          <a:p>
            <a:pPr algn="ctr"/>
            <a:r>
              <a:rPr lang="fa-IR" b="1" dirty="0" smtClean="0">
                <a:cs typeface="B Zar" pitchFamily="2" charset="-78"/>
              </a:rPr>
              <a:t>نیاز اول: تعلق </a:t>
            </a:r>
            <a:r>
              <a:rPr lang="fa-IR" sz="3600" b="1" dirty="0" smtClean="0">
                <a:cs typeface="B Zar" pitchFamily="2" charset="-78"/>
              </a:rPr>
              <a:t>(ادامه)</a:t>
            </a:r>
            <a:endParaRPr lang="en-US" sz="3600" b="1" dirty="0">
              <a:cs typeface="B Zar" pitchFamily="2" charset="-78"/>
            </a:endParaRPr>
          </a:p>
        </p:txBody>
      </p:sp>
      <p:sp>
        <p:nvSpPr>
          <p:cNvPr id="3" name="Content Placeholder 2"/>
          <p:cNvSpPr>
            <a:spLocks noGrp="1"/>
          </p:cNvSpPr>
          <p:nvPr>
            <p:ph idx="1"/>
          </p:nvPr>
        </p:nvSpPr>
        <p:spPr/>
        <p:txBody>
          <a:bodyPr>
            <a:normAutofit/>
          </a:bodyPr>
          <a:lstStyle/>
          <a:p>
            <a:pPr algn="r" rtl="1">
              <a:buNone/>
            </a:pPr>
            <a:r>
              <a:rPr lang="fa-IR" sz="4000" dirty="0" smtClean="0">
                <a:cs typeface="B Zar" pitchFamily="2" charset="-78"/>
              </a:rPr>
              <a:t>7. به عادت ها و مهارت های اعضا، از جمله فرزندتان احترام بگذارید و بخواهید که آنها را با خانواده در میان بگذارند.</a:t>
            </a:r>
            <a:endParaRPr lang="fa-IR" sz="3600" dirty="0" smtClean="0">
              <a:cs typeface="B Zar" pitchFamily="2" charset="-78"/>
            </a:endParaRPr>
          </a:p>
          <a:p>
            <a:pPr algn="r" rtl="1">
              <a:buNone/>
            </a:pPr>
            <a:r>
              <a:rPr lang="fa-IR" sz="3600" dirty="0" smtClean="0">
                <a:cs typeface="B Zar" pitchFamily="2" charset="-78"/>
              </a:rPr>
              <a:t>8. به دنبال ” کامل“ نباشد. شجاعت ناکامل بودن را به او بدهید!</a:t>
            </a:r>
          </a:p>
          <a:p>
            <a:pPr algn="r" rtl="1">
              <a:buNone/>
            </a:pPr>
            <a:r>
              <a:rPr lang="fa-IR" sz="3600" dirty="0" smtClean="0">
                <a:cs typeface="B Zar" pitchFamily="2" charset="-78"/>
              </a:rPr>
              <a:t>9. به خلق کودک در شرایط مختلف احترام بگذارید: چی شده امروز خیلی سرحالی؟ امروز کمی حال نداری! ...</a:t>
            </a:r>
          </a:p>
          <a:p>
            <a:pPr algn="r" rtl="1">
              <a:buNone/>
            </a:pPr>
            <a:endParaRPr lang="fa-IR" dirty="0" smtClean="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23964"/>
          </a:xfrm>
        </p:spPr>
        <p:txBody>
          <a:bodyPr/>
          <a:lstStyle/>
          <a:p>
            <a:pPr algn="ctr" rtl="1"/>
            <a:r>
              <a:rPr lang="fa-IR" b="1" dirty="0" smtClean="0">
                <a:cs typeface="B Zar" pitchFamily="2" charset="-78"/>
              </a:rPr>
              <a:t>نیاز اول: تعلق (ادامه)</a:t>
            </a:r>
            <a:endParaRPr lang="en-US" b="1" dirty="0">
              <a:cs typeface="B Zar" pitchFamily="2" charset="-78"/>
            </a:endParaRPr>
          </a:p>
        </p:txBody>
      </p:sp>
      <p:sp>
        <p:nvSpPr>
          <p:cNvPr id="3" name="Content Placeholder 2"/>
          <p:cNvSpPr>
            <a:spLocks noGrp="1"/>
          </p:cNvSpPr>
          <p:nvPr>
            <p:ph idx="1"/>
          </p:nvPr>
        </p:nvSpPr>
        <p:spPr>
          <a:xfrm>
            <a:off x="357158" y="2179636"/>
            <a:ext cx="8429684" cy="4249759"/>
          </a:xfrm>
        </p:spPr>
        <p:txBody>
          <a:bodyPr>
            <a:normAutofit fontScale="92500" lnSpcReduction="20000"/>
          </a:bodyPr>
          <a:lstStyle/>
          <a:p>
            <a:pPr algn="r" rtl="1">
              <a:buNone/>
            </a:pPr>
            <a:r>
              <a:rPr lang="fa-IR" dirty="0" smtClean="0">
                <a:cs typeface="B Zar" pitchFamily="2" charset="-78"/>
              </a:rPr>
              <a:t>10</a:t>
            </a:r>
            <a:r>
              <a:rPr lang="fa-IR" sz="3600" dirty="0" smtClean="0">
                <a:cs typeface="B Zar" pitchFamily="2" charset="-78"/>
              </a:rPr>
              <a:t>. استعدادها و نقاط قوت را پیدا کنید:</a:t>
            </a:r>
          </a:p>
          <a:p>
            <a:pPr lvl="1" algn="r" rtl="1">
              <a:buFontTx/>
              <a:buChar char="-"/>
            </a:pPr>
            <a:r>
              <a:rPr lang="fa-IR" sz="3200" dirty="0" smtClean="0">
                <a:cs typeface="B Zar" pitchFamily="2" charset="-78"/>
              </a:rPr>
              <a:t>به دنبال نقاط قوت، نه فقط تحصیلی، بلکه فنی، هنری، ورزشی، اجتماعی و خلاقانه باشید.</a:t>
            </a:r>
          </a:p>
          <a:p>
            <a:pPr lvl="1" algn="r" rtl="1">
              <a:buFontTx/>
              <a:buChar char="-"/>
            </a:pPr>
            <a:r>
              <a:rPr lang="fa-IR" sz="3200" dirty="0" smtClean="0">
                <a:cs typeface="B Zar" pitchFamily="2" charset="-78"/>
              </a:rPr>
              <a:t>کشف کننده استعدادها باشید و راهنمایی کنید: برای مثال، برای اینکه ریاضی ات بهتر شود باید این کارها را بکنی...</a:t>
            </a:r>
          </a:p>
          <a:p>
            <a:pPr algn="r" rtl="1">
              <a:buNone/>
            </a:pPr>
            <a:r>
              <a:rPr lang="fa-IR" sz="3600" dirty="0" smtClean="0">
                <a:cs typeface="B Zar" pitchFamily="2" charset="-78"/>
              </a:rPr>
              <a:t> 11. پذیرش نشان دهید: عمل از عامل جدا است: « از روش برخوردت با ... خوشم آمد.»، « وقتی ...احساس کردم....چون...».</a:t>
            </a:r>
          </a:p>
          <a:p>
            <a:pPr algn="r" rtl="1">
              <a:buNone/>
            </a:pPr>
            <a:r>
              <a:rPr lang="fa-IR" sz="3600" dirty="0" smtClean="0">
                <a:cs typeface="B Zar" pitchFamily="2" charset="-78"/>
              </a:rPr>
              <a:t>12. ملاقات ها و نشست های خانوادگی را حفظ کنید.</a:t>
            </a: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09650"/>
          </a:xfrm>
        </p:spPr>
        <p:txBody>
          <a:bodyPr/>
          <a:lstStyle/>
          <a:p>
            <a:pPr algn="ctr"/>
            <a:r>
              <a:rPr lang="fa-IR" b="1" dirty="0" smtClean="0">
                <a:cs typeface="B Zar" pitchFamily="2" charset="-78"/>
              </a:rPr>
              <a:t>نیاز دوم: احساس توانمندی</a:t>
            </a:r>
            <a:endParaRPr lang="en-US" b="1" dirty="0">
              <a:cs typeface="B Zar" pitchFamily="2" charset="-78"/>
            </a:endParaRPr>
          </a:p>
        </p:txBody>
      </p:sp>
      <p:sp>
        <p:nvSpPr>
          <p:cNvPr id="3" name="Content Placeholder 2"/>
          <p:cNvSpPr>
            <a:spLocks noGrp="1"/>
          </p:cNvSpPr>
          <p:nvPr>
            <p:ph idx="1"/>
          </p:nvPr>
        </p:nvSpPr>
        <p:spPr/>
        <p:txBody>
          <a:bodyPr/>
          <a:lstStyle/>
          <a:p>
            <a:pPr algn="r">
              <a:buClr>
                <a:schemeClr val="tx1"/>
              </a:buClr>
              <a:buSzPct val="100000"/>
              <a:buNone/>
            </a:pPr>
            <a:r>
              <a:rPr lang="fa-IR" b="1" dirty="0" smtClean="0">
                <a:cs typeface="B Zar" pitchFamily="2" charset="-78"/>
              </a:rPr>
              <a:t>راه های افزایش:</a:t>
            </a:r>
          </a:p>
          <a:p>
            <a:pPr marL="514350" indent="-514350" algn="r" rtl="1">
              <a:buClr>
                <a:schemeClr val="tx1"/>
              </a:buClr>
              <a:buSzPct val="100000"/>
              <a:buAutoNum type="arabicPeriod"/>
            </a:pPr>
            <a:r>
              <a:rPr lang="fa-IR" dirty="0" smtClean="0">
                <a:cs typeface="B Zar" pitchFamily="2" charset="-78"/>
              </a:rPr>
              <a:t>سعی کنید کمال گرا نباشید: چقدر از راه را رفته است، نه اینکه چقدر مانده است! کمال گرا نباشید، بهبود گرا باشید! هر گام به جلو در ذات خود دلگرم کننده است!</a:t>
            </a:r>
          </a:p>
          <a:p>
            <a:pPr marL="514350" indent="-514350" algn="r" rtl="1">
              <a:buClr>
                <a:schemeClr val="tx1"/>
              </a:buClr>
              <a:buSzPct val="100000"/>
              <a:buAutoNum type="arabicPeriod"/>
            </a:pPr>
            <a:r>
              <a:rPr lang="fa-IR" dirty="0" smtClean="0">
                <a:cs typeface="B Zar" pitchFamily="2" charset="-78"/>
              </a:rPr>
              <a:t>هر اشتباه را به یک تجربه یادگیری تبدیل کنید: برای مثال، به نظرت چی شد که ....این طور شد؟[پاسخها به ندرت غیر منطقی هستند!]</a:t>
            </a:r>
          </a:p>
          <a:p>
            <a:pPr marL="514350" indent="-514350" algn="r" rtl="1">
              <a:buClr>
                <a:schemeClr val="tx1"/>
              </a:buClr>
              <a:buSzPct val="100000"/>
              <a:buAutoNum type="arabicPeriod"/>
            </a:pPr>
            <a:r>
              <a:rPr lang="fa-IR" dirty="0" smtClean="0">
                <a:cs typeface="B Zar" pitchFamily="2" charset="-78"/>
              </a:rPr>
              <a:t>فرصت دوباره به فرزندتان بدهید.</a:t>
            </a:r>
          </a:p>
          <a:p>
            <a:pPr marL="514350" indent="-514350" algn="r">
              <a:buClr>
                <a:schemeClr val="tx1"/>
              </a:buClr>
              <a:buSzPct val="100000"/>
              <a:buNone/>
            </a:pPr>
            <a:endParaRPr lang="en-US"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09650"/>
          </a:xfrm>
        </p:spPr>
        <p:txBody>
          <a:bodyPr/>
          <a:lstStyle/>
          <a:p>
            <a:pPr algn="ctr" rtl="1"/>
            <a:r>
              <a:rPr lang="fa-IR" dirty="0" smtClean="0">
                <a:cs typeface="B Zar" pitchFamily="2" charset="-78"/>
              </a:rPr>
              <a:t>فلسفه آموزش والدین در خانواده</a:t>
            </a:r>
            <a:endParaRPr lang="en-US" dirty="0">
              <a:cs typeface="B Zar" pitchFamily="2" charset="-78"/>
            </a:endParaRPr>
          </a:p>
        </p:txBody>
      </p:sp>
      <p:sp>
        <p:nvSpPr>
          <p:cNvPr id="3" name="Content Placeholder 2"/>
          <p:cNvSpPr>
            <a:spLocks noGrp="1"/>
          </p:cNvSpPr>
          <p:nvPr>
            <p:ph idx="1"/>
          </p:nvPr>
        </p:nvSpPr>
        <p:spPr/>
        <p:txBody>
          <a:bodyPr/>
          <a:lstStyle/>
          <a:p>
            <a:pPr algn="r" rtl="1">
              <a:lnSpc>
                <a:spcPct val="150000"/>
              </a:lnSpc>
            </a:pPr>
            <a:r>
              <a:rPr lang="fa-IR" sz="4000" dirty="0" smtClean="0">
                <a:cs typeface="B Zar" pitchFamily="2" charset="-78"/>
              </a:rPr>
              <a:t>تجربه های شخصی از زندگی</a:t>
            </a:r>
          </a:p>
          <a:p>
            <a:pPr algn="r" rtl="1">
              <a:lnSpc>
                <a:spcPct val="150000"/>
              </a:lnSpc>
            </a:pPr>
            <a:r>
              <a:rPr lang="fa-IR" sz="4000" dirty="0" smtClean="0">
                <a:cs typeface="B Zar" pitchFamily="2" charset="-78"/>
              </a:rPr>
              <a:t>معنای فرزند</a:t>
            </a:r>
          </a:p>
          <a:p>
            <a:pPr algn="r" rtl="1">
              <a:lnSpc>
                <a:spcPct val="150000"/>
              </a:lnSpc>
            </a:pPr>
            <a:r>
              <a:rPr lang="fa-IR" sz="4000" dirty="0" smtClean="0">
                <a:cs typeface="B Zar" pitchFamily="2" charset="-78"/>
              </a:rPr>
              <a:t>تجربه های به جا مانده از والدین خود</a:t>
            </a:r>
          </a:p>
          <a:p>
            <a:pPr algn="r" rtl="1">
              <a:lnSpc>
                <a:spcPct val="150000"/>
              </a:lnSpc>
            </a:pPr>
            <a:r>
              <a:rPr lang="fa-IR" sz="4000" dirty="0" smtClean="0">
                <a:cs typeface="B Zar" pitchFamily="2" charset="-78"/>
              </a:rPr>
              <a:t>به یاد ماندنی ترین مشاهده</a:t>
            </a:r>
          </a:p>
          <a:p>
            <a:pPr algn="r" rtl="1">
              <a:buNone/>
            </a:pPr>
            <a:endParaRPr lang="fa-IR" dirty="0" smtClean="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38212"/>
          </a:xfrm>
        </p:spPr>
        <p:txBody>
          <a:bodyPr/>
          <a:lstStyle/>
          <a:p>
            <a:pPr algn="ctr"/>
            <a:r>
              <a:rPr lang="fa-IR" dirty="0" smtClean="0">
                <a:cs typeface="B Zar" pitchFamily="2" charset="-78"/>
              </a:rPr>
              <a:t>نیاز دوم: احساس توانمندی(ادامه)</a:t>
            </a:r>
            <a:endParaRPr lang="en-US" dirty="0">
              <a:cs typeface="B Zar" pitchFamily="2" charset="-78"/>
            </a:endParaRPr>
          </a:p>
        </p:txBody>
      </p:sp>
      <p:sp>
        <p:nvSpPr>
          <p:cNvPr id="3" name="Content Placeholder 2"/>
          <p:cNvSpPr>
            <a:spLocks noGrp="1"/>
          </p:cNvSpPr>
          <p:nvPr>
            <p:ph idx="1"/>
          </p:nvPr>
        </p:nvSpPr>
        <p:spPr>
          <a:xfrm>
            <a:off x="457200" y="2000240"/>
            <a:ext cx="8229600" cy="4429155"/>
          </a:xfrm>
        </p:spPr>
        <p:txBody>
          <a:bodyPr>
            <a:noAutofit/>
          </a:bodyPr>
          <a:lstStyle/>
          <a:p>
            <a:pPr algn="r" rtl="1">
              <a:buNone/>
            </a:pPr>
            <a:r>
              <a:rPr lang="fa-IR" sz="3200" dirty="0" smtClean="0">
                <a:cs typeface="B Zar" pitchFamily="2" charset="-78"/>
              </a:rPr>
              <a:t>4. بر تلاش ها و کوشش ها و نه خطاها تأکید کنید.</a:t>
            </a:r>
          </a:p>
          <a:p>
            <a:pPr algn="r" rtl="1">
              <a:buNone/>
            </a:pPr>
            <a:r>
              <a:rPr lang="fa-IR" sz="3200" dirty="0" smtClean="0">
                <a:cs typeface="B Zar" pitchFamily="2" charset="-78"/>
              </a:rPr>
              <a:t>5. حال و هوای خانواده را – در نشست خانوادگی – عوض کنید: چرا مسخره کردن بد است! در موقع اشتباه چه باید کرد؟ </a:t>
            </a:r>
          </a:p>
          <a:p>
            <a:pPr algn="r" rtl="1">
              <a:buNone/>
            </a:pPr>
            <a:r>
              <a:rPr lang="fa-IR" sz="3200" dirty="0" smtClean="0">
                <a:cs typeface="B Zar" pitchFamily="2" charset="-78"/>
              </a:rPr>
              <a:t>6. اعتماد سازی کنید: برای مثال: تو هم مثل دیگران! وقتی کاری را دیگری می تواند، تو هم می توانی، از تو حرکت، از خدا برکت! </a:t>
            </a:r>
          </a:p>
          <a:p>
            <a:pPr algn="r" rtl="1">
              <a:buNone/>
            </a:pPr>
            <a:r>
              <a:rPr lang="fa-IR" sz="3200" dirty="0" smtClean="0">
                <a:cs typeface="B Zar" pitchFamily="2" charset="-78"/>
              </a:rPr>
              <a:t>   به فرزندتان اعتماد داشته باشید، هرگز به او دروغ نگویید، وعده ی دروغ ندهید، از آنها انتظارات واقع بینانه داشته باشید. </a:t>
            </a:r>
            <a:endParaRPr lang="en-US" sz="32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09650"/>
          </a:xfrm>
        </p:spPr>
        <p:txBody>
          <a:bodyPr/>
          <a:lstStyle/>
          <a:p>
            <a:pPr algn="ctr"/>
            <a:r>
              <a:rPr lang="fa-IR" b="1" dirty="0" smtClean="0">
                <a:cs typeface="B Zar" pitchFamily="2" charset="-78"/>
              </a:rPr>
              <a:t>نیاز دوم: احساس توانمندی(ادامه)</a:t>
            </a:r>
            <a:endParaRPr lang="en-US" b="1" dirty="0">
              <a:cs typeface="B Zar" pitchFamily="2" charset="-78"/>
            </a:endParaRPr>
          </a:p>
        </p:txBody>
      </p:sp>
      <p:sp>
        <p:nvSpPr>
          <p:cNvPr id="3" name="Content Placeholder 2"/>
          <p:cNvSpPr>
            <a:spLocks noGrp="1"/>
          </p:cNvSpPr>
          <p:nvPr>
            <p:ph idx="1"/>
          </p:nvPr>
        </p:nvSpPr>
        <p:spPr/>
        <p:txBody>
          <a:bodyPr>
            <a:normAutofit/>
          </a:bodyPr>
          <a:lstStyle/>
          <a:p>
            <a:pPr algn="r" rtl="1">
              <a:buNone/>
            </a:pPr>
            <a:r>
              <a:rPr lang="fa-IR" dirty="0" smtClean="0">
                <a:cs typeface="B Zar" pitchFamily="2" charset="-78"/>
              </a:rPr>
              <a:t>7. آنها از مشکلات قابل کنترل و در حد توان خودشان، خارج نکنید، این نوعی توهین و بی احترامی و دلسردی است.</a:t>
            </a:r>
          </a:p>
          <a:p>
            <a:pPr algn="r" rtl="1">
              <a:buNone/>
            </a:pPr>
            <a:r>
              <a:rPr lang="fa-IR" dirty="0" smtClean="0">
                <a:cs typeface="B Zar" pitchFamily="2" charset="-78"/>
              </a:rPr>
              <a:t>8. هرگز کاری را که فرزندتان می تواند انجام دهد، شما برای او-همیشه – انجام ندهید.</a:t>
            </a:r>
          </a:p>
          <a:p>
            <a:pPr algn="r" rtl="1">
              <a:buNone/>
            </a:pPr>
            <a:r>
              <a:rPr lang="fa-IR" dirty="0" smtClean="0">
                <a:cs typeface="B Zar" pitchFamily="2" charset="-78"/>
              </a:rPr>
              <a:t>9. بر حال تأکید کنید و آنها را نگران گذشته یا آینده نکنید. امیدواری زیربنای توانمندی است!</a:t>
            </a:r>
          </a:p>
          <a:p>
            <a:pPr algn="r" rtl="1">
              <a:buNone/>
            </a:pPr>
            <a:r>
              <a:rPr lang="fa-IR" dirty="0" smtClean="0">
                <a:cs typeface="B Zar" pitchFamily="2" charset="-78"/>
              </a:rPr>
              <a:t>10. موفقیت ها را با هم تحلیل کنید: چه شد که در این آزمون موفق شدی ؟ این کار بر اساس تبادل نظر باشد.</a:t>
            </a:r>
          </a:p>
          <a:p>
            <a:pPr algn="r" rtl="1">
              <a:buNone/>
            </a:pPr>
            <a:endParaRPr lang="en-US"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81088"/>
          </a:xfrm>
        </p:spPr>
        <p:txBody>
          <a:bodyPr/>
          <a:lstStyle/>
          <a:p>
            <a:pPr algn="ctr"/>
            <a:r>
              <a:rPr lang="fa-IR" b="1" dirty="0" smtClean="0">
                <a:cs typeface="B Zar" pitchFamily="2" charset="-78"/>
              </a:rPr>
              <a:t>نیاز دوم: احساس توانمندی(ادامه)</a:t>
            </a:r>
            <a:endParaRPr lang="en-US" b="1" dirty="0">
              <a:cs typeface="B Zar" pitchFamily="2" charset="-78"/>
            </a:endParaRPr>
          </a:p>
        </p:txBody>
      </p:sp>
      <p:sp>
        <p:nvSpPr>
          <p:cNvPr id="3" name="Content Placeholder 2"/>
          <p:cNvSpPr>
            <a:spLocks noGrp="1"/>
          </p:cNvSpPr>
          <p:nvPr>
            <p:ph idx="1"/>
          </p:nvPr>
        </p:nvSpPr>
        <p:spPr/>
        <p:txBody>
          <a:bodyPr>
            <a:normAutofit/>
          </a:bodyPr>
          <a:lstStyle/>
          <a:p>
            <a:pPr algn="r" rtl="1">
              <a:lnSpc>
                <a:spcPct val="150000"/>
              </a:lnSpc>
              <a:buNone/>
            </a:pPr>
            <a:r>
              <a:rPr lang="fa-IR" sz="3600" dirty="0" smtClean="0">
                <a:cs typeface="B Zar" pitchFamily="2" charset="-78"/>
              </a:rPr>
              <a:t>11. برنامه ریزی کنید تا موفقیت به دست آورد- نه ساختگی و فریب دهنده – بلکه بر اساس برنامه ریزی، خرد کردن کارها و بخش بندی و مشارکت.</a:t>
            </a:r>
          </a:p>
          <a:p>
            <a:pPr algn="r" rtl="1">
              <a:lnSpc>
                <a:spcPct val="150000"/>
              </a:lnSpc>
              <a:buNone/>
            </a:pPr>
            <a:r>
              <a:rPr lang="fa-IR" sz="3600" dirty="0" smtClean="0">
                <a:cs typeface="B Zar" pitchFamily="2" charset="-78"/>
              </a:rPr>
              <a:t>12. نشست های خانوادگی را حفظ کنید.</a:t>
            </a: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6774"/>
          </a:xfrm>
        </p:spPr>
        <p:txBody>
          <a:bodyPr>
            <a:normAutofit/>
          </a:bodyPr>
          <a:lstStyle/>
          <a:p>
            <a:pPr algn="ctr"/>
            <a:r>
              <a:rPr lang="fa-IR" sz="3600" dirty="0" smtClean="0">
                <a:cs typeface="B Zar" pitchFamily="2" charset="-78"/>
              </a:rPr>
              <a:t>نیاز سوم: احساس به حساب آمدن و ارزشمندی</a:t>
            </a:r>
            <a:endParaRPr lang="en-US" sz="3600" dirty="0">
              <a:cs typeface="B Zar" pitchFamily="2" charset="-78"/>
            </a:endParaRPr>
          </a:p>
        </p:txBody>
      </p:sp>
      <p:sp>
        <p:nvSpPr>
          <p:cNvPr id="3" name="Content Placeholder 2"/>
          <p:cNvSpPr>
            <a:spLocks noGrp="1"/>
          </p:cNvSpPr>
          <p:nvPr>
            <p:ph idx="1"/>
          </p:nvPr>
        </p:nvSpPr>
        <p:spPr>
          <a:xfrm>
            <a:off x="457200" y="1857364"/>
            <a:ext cx="8229600" cy="4643470"/>
          </a:xfrm>
        </p:spPr>
        <p:txBody>
          <a:bodyPr>
            <a:normAutofit lnSpcReduction="10000"/>
          </a:bodyPr>
          <a:lstStyle/>
          <a:p>
            <a:pPr algn="r" rtl="1">
              <a:buClr>
                <a:schemeClr val="tx1"/>
              </a:buClr>
              <a:buSzPct val="100000"/>
              <a:buNone/>
            </a:pPr>
            <a:r>
              <a:rPr lang="fa-IR" sz="3600" dirty="0" smtClean="0">
                <a:cs typeface="B Zar" pitchFamily="2" charset="-78"/>
              </a:rPr>
              <a:t>راه های افزایش:</a:t>
            </a:r>
          </a:p>
          <a:p>
            <a:pPr marL="514350" indent="-514350" algn="r" rtl="1">
              <a:buClr>
                <a:schemeClr val="tx1"/>
              </a:buClr>
              <a:buSzPct val="100000"/>
              <a:buAutoNum type="arabicPeriod"/>
            </a:pPr>
            <a:r>
              <a:rPr lang="fa-IR" sz="3600" dirty="0" smtClean="0">
                <a:cs typeface="B Zar" pitchFamily="2" charset="-78"/>
              </a:rPr>
              <a:t>از طریق مشارکت دادن واقعی و دادن احساس مسئولیت</a:t>
            </a:r>
          </a:p>
          <a:p>
            <a:pPr marL="514350" indent="-514350" algn="r" rtl="1">
              <a:buClr>
                <a:schemeClr val="tx1"/>
              </a:buClr>
              <a:buSzPct val="100000"/>
              <a:buAutoNum type="arabicPeriod"/>
            </a:pPr>
            <a:r>
              <a:rPr lang="fa-IR" sz="3600" dirty="0" smtClean="0">
                <a:cs typeface="B Zar" pitchFamily="2" charset="-78"/>
              </a:rPr>
              <a:t>کمک به خانواده و اعضای آن. این کار نباید استثمار و یا بیگاری باشد.</a:t>
            </a:r>
          </a:p>
          <a:p>
            <a:pPr marL="514350" indent="-514350" algn="r" rtl="1">
              <a:buClr>
                <a:schemeClr val="tx1"/>
              </a:buClr>
              <a:buSzPct val="100000"/>
              <a:buAutoNum type="arabicPeriod"/>
            </a:pPr>
            <a:r>
              <a:rPr lang="fa-IR" sz="3600" dirty="0" smtClean="0">
                <a:cs typeface="B Zar" pitchFamily="2" charset="-78"/>
              </a:rPr>
              <a:t>فرصت انتخاب به او بدهیم: به نظر تو چه وقت برویم؟ امروز کارت را انجام می دهی یا فردا؟ این هفته برویم مسافرت یا هفته بعد؟ شیراز برویم یا اصفهان؟ نحوه ی پذیرایی از مهمان و ...</a:t>
            </a:r>
          </a:p>
          <a:p>
            <a:pPr marL="514350" indent="-514350" algn="r" rtl="1">
              <a:buNone/>
            </a:pPr>
            <a:endParaRPr lang="en-US" dirty="0">
              <a:cs typeface="B Zar" pitchFamily="2" charset="-7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sz="3600" b="1" dirty="0" smtClean="0">
                <a:cs typeface="B Zar" pitchFamily="2" charset="-78"/>
              </a:rPr>
              <a:t>نیاز سوم: احساس به حساب آمدن و ارزشمندی (ادامه)</a:t>
            </a:r>
            <a:endParaRPr lang="en-US" sz="3600" b="1" dirty="0">
              <a:cs typeface="B Zar" pitchFamily="2" charset="-78"/>
            </a:endParaRPr>
          </a:p>
        </p:txBody>
      </p:sp>
      <p:sp>
        <p:nvSpPr>
          <p:cNvPr id="3" name="Content Placeholder 2"/>
          <p:cNvSpPr>
            <a:spLocks noGrp="1"/>
          </p:cNvSpPr>
          <p:nvPr>
            <p:ph idx="1"/>
          </p:nvPr>
        </p:nvSpPr>
        <p:spPr/>
        <p:txBody>
          <a:bodyPr>
            <a:normAutofit/>
          </a:bodyPr>
          <a:lstStyle/>
          <a:p>
            <a:pPr algn="just" rtl="1">
              <a:buNone/>
            </a:pPr>
            <a:r>
              <a:rPr lang="fa-IR" sz="3200" dirty="0" smtClean="0">
                <a:cs typeface="B Zar" pitchFamily="2" charset="-78"/>
              </a:rPr>
              <a:t>4. در وضع قوانین، فرزندتان را مشارکت دهید. شستن ظرف ها، گذراندن روز جمعه و ...</a:t>
            </a:r>
          </a:p>
          <a:p>
            <a:pPr algn="just" rtl="1">
              <a:buNone/>
            </a:pPr>
            <a:r>
              <a:rPr lang="fa-IR" sz="3200" dirty="0" smtClean="0">
                <a:cs typeface="B Zar" pitchFamily="2" charset="-78"/>
              </a:rPr>
              <a:t>5. کمک به دیگران را در او ترغیب کنید: همدلی و نوع دوستی نیز در او رشد می کند: کمک به دوستان، اثاث کشی، رساندن با ماشین، همسایه پیر، سرزدن به آسایشگاه سالمندان و ...</a:t>
            </a:r>
          </a:p>
          <a:p>
            <a:pPr algn="just" rtl="1">
              <a:buNone/>
            </a:pPr>
            <a:r>
              <a:rPr lang="fa-IR" sz="3200" dirty="0" smtClean="0">
                <a:cs typeface="B Zar" pitchFamily="2" charset="-78"/>
              </a:rPr>
              <a:t>6. مهارت هایی را که دارد به دیگران یاد بدهد یا از او یاد بگیرید: شنا، انگلیسی، کامپیوتر، عربی، اطلاعات جغرافی...(به ویژه در خانواده های تحصیل کرده)</a:t>
            </a:r>
          </a:p>
          <a:p>
            <a:pPr algn="just" rtl="1">
              <a:buNone/>
            </a:pPr>
            <a:endParaRPr lang="fa-IR" dirty="0" smtClean="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5336"/>
          </a:xfrm>
        </p:spPr>
        <p:txBody>
          <a:bodyPr>
            <a:normAutofit/>
          </a:bodyPr>
          <a:lstStyle/>
          <a:p>
            <a:pPr algn="ctr"/>
            <a:r>
              <a:rPr lang="fa-IR" sz="3200" dirty="0" smtClean="0">
                <a:cs typeface="B Zar" pitchFamily="2" charset="-78"/>
              </a:rPr>
              <a:t>نیاز سوم: احساس به حساب آمدن و ارزشمندی </a:t>
            </a:r>
            <a:r>
              <a:rPr lang="fa-IR" sz="3600" dirty="0" smtClean="0">
                <a:cs typeface="B Zar" pitchFamily="2" charset="-78"/>
              </a:rPr>
              <a:t>(ادامه)</a:t>
            </a:r>
            <a:endParaRPr lang="en-US" sz="3600" dirty="0">
              <a:cs typeface="B Zar" pitchFamily="2" charset="-78"/>
            </a:endParaRPr>
          </a:p>
        </p:txBody>
      </p:sp>
      <p:sp>
        <p:nvSpPr>
          <p:cNvPr id="3" name="Content Placeholder 2"/>
          <p:cNvSpPr>
            <a:spLocks noGrp="1"/>
          </p:cNvSpPr>
          <p:nvPr>
            <p:ph idx="1"/>
          </p:nvPr>
        </p:nvSpPr>
        <p:spPr/>
        <p:txBody>
          <a:bodyPr>
            <a:noAutofit/>
          </a:bodyPr>
          <a:lstStyle/>
          <a:p>
            <a:pPr algn="r" rtl="1">
              <a:buNone/>
            </a:pPr>
            <a:r>
              <a:rPr lang="fa-IR" sz="3600" dirty="0" smtClean="0">
                <a:cs typeface="B Zar" pitchFamily="2" charset="-78"/>
              </a:rPr>
              <a:t>7. گاهی در مورد کارهایی که در او احساس افتخار می کنند، صحبت کنید: مثال: قبولی در آزمون، کمک به همسایه، رانندگی با دقت! رعایت حق مردم، پایبندی به اعتقادات، نظم در نماز و ...</a:t>
            </a:r>
          </a:p>
          <a:p>
            <a:pPr algn="r" rtl="1">
              <a:buNone/>
            </a:pPr>
            <a:r>
              <a:rPr lang="fa-IR" sz="3600" dirty="0" smtClean="0">
                <a:cs typeface="B Zar" pitchFamily="2" charset="-78"/>
              </a:rPr>
              <a:t>8. او را مقایسه نکنید.</a:t>
            </a:r>
          </a:p>
          <a:p>
            <a:pPr algn="r" rtl="1">
              <a:buNone/>
            </a:pPr>
            <a:r>
              <a:rPr lang="fa-IR" sz="3600" dirty="0" smtClean="0">
                <a:cs typeface="B Zar" pitchFamily="2" charset="-78"/>
              </a:rPr>
              <a:t>9. از او سوال کنید: از چیزهایی که او احتمالاً می داند... بحث و تبادل نظر کنید ولی جدل نکنید.</a:t>
            </a:r>
          </a:p>
          <a:p>
            <a:pPr algn="r" rtl="1">
              <a:buNone/>
            </a:pPr>
            <a:r>
              <a:rPr lang="fa-IR" sz="3600" dirty="0" smtClean="0">
                <a:cs typeface="B Zar" pitchFamily="2" charset="-78"/>
              </a:rPr>
              <a:t>  </a:t>
            </a: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52460"/>
          </a:xfrm>
        </p:spPr>
        <p:txBody>
          <a:bodyPr>
            <a:normAutofit/>
          </a:bodyPr>
          <a:lstStyle/>
          <a:p>
            <a:pPr algn="ctr"/>
            <a:r>
              <a:rPr lang="fa-IR" sz="3200" dirty="0" smtClean="0">
                <a:cs typeface="B Zar" pitchFamily="2" charset="-78"/>
              </a:rPr>
              <a:t>نیاز سوم: احساس به حساب آمدن و ارزشمندی (ادامه)</a:t>
            </a:r>
            <a:endParaRPr lang="en-US" sz="4000" dirty="0">
              <a:cs typeface="B Zar" pitchFamily="2" charset="-78"/>
            </a:endParaRPr>
          </a:p>
        </p:txBody>
      </p:sp>
      <p:sp>
        <p:nvSpPr>
          <p:cNvPr id="3" name="Content Placeholder 2"/>
          <p:cNvSpPr>
            <a:spLocks noGrp="1"/>
          </p:cNvSpPr>
          <p:nvPr>
            <p:ph idx="1"/>
          </p:nvPr>
        </p:nvSpPr>
        <p:spPr>
          <a:xfrm>
            <a:off x="457200" y="1785926"/>
            <a:ext cx="8229600" cy="4508511"/>
          </a:xfrm>
        </p:spPr>
        <p:txBody>
          <a:bodyPr>
            <a:noAutofit/>
          </a:bodyPr>
          <a:lstStyle/>
          <a:p>
            <a:pPr algn="just" rtl="1">
              <a:buNone/>
            </a:pPr>
            <a:r>
              <a:rPr lang="fa-IR" sz="3600" dirty="0" smtClean="0">
                <a:cs typeface="B Zar" pitchFamily="2" charset="-78"/>
              </a:rPr>
              <a:t>10. دیدگاه های مختلف را با او بررسی کنید: خودارزشیابی را القا کنید و نه وابستگی به نظر دیگران را. آیا دیدگاه او را در نظر دارید؟ </a:t>
            </a:r>
          </a:p>
          <a:p>
            <a:pPr algn="just" rtl="1">
              <a:buNone/>
            </a:pPr>
            <a:r>
              <a:rPr lang="fa-IR" sz="3600" dirty="0" smtClean="0">
                <a:cs typeface="B Zar" pitchFamily="2" charset="-78"/>
              </a:rPr>
              <a:t>11. بدانید و هوشیار باشید که در کجا کمک / و یا /ادب کردن لازم است.</a:t>
            </a:r>
          </a:p>
          <a:p>
            <a:pPr algn="just" rtl="1">
              <a:buNone/>
            </a:pPr>
            <a:r>
              <a:rPr lang="fa-IR" sz="3600" dirty="0" smtClean="0">
                <a:cs typeface="B Zar" pitchFamily="2" charset="-78"/>
              </a:rPr>
              <a:t>12. احترام آمیز و نه ارباب منشانه رفتار کنید.</a:t>
            </a:r>
          </a:p>
          <a:p>
            <a:pPr algn="just" rtl="1">
              <a:buNone/>
            </a:pPr>
            <a:r>
              <a:rPr lang="fa-IR" sz="3600" dirty="0" smtClean="0">
                <a:cs typeface="B Zar" pitchFamily="2" charset="-78"/>
              </a:rPr>
              <a:t>13. خرده گیری نکنید و از کارهای او ایرادهای کوچک نگیرید: خوب بود ولی ....!</a:t>
            </a:r>
          </a:p>
          <a:p>
            <a:pPr algn="just" rtl="1">
              <a:buNone/>
            </a:pPr>
            <a:endParaRPr lang="en-US" sz="32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5336"/>
          </a:xfrm>
        </p:spPr>
        <p:txBody>
          <a:bodyPr>
            <a:normAutofit/>
          </a:bodyPr>
          <a:lstStyle/>
          <a:p>
            <a:r>
              <a:rPr lang="fa-IR" sz="3200" dirty="0" smtClean="0">
                <a:cs typeface="B Zar" pitchFamily="2" charset="-78"/>
              </a:rPr>
              <a:t>نیاز سوم: احساس به حساب آمدن و ارزشمندی (ادامه)</a:t>
            </a:r>
            <a:endParaRPr lang="en-US" sz="3200" dirty="0">
              <a:cs typeface="B Zar" pitchFamily="2" charset="-78"/>
            </a:endParaRPr>
          </a:p>
        </p:txBody>
      </p:sp>
      <p:sp>
        <p:nvSpPr>
          <p:cNvPr id="3" name="Content Placeholder 2"/>
          <p:cNvSpPr>
            <a:spLocks noGrp="1"/>
          </p:cNvSpPr>
          <p:nvPr>
            <p:ph idx="1"/>
          </p:nvPr>
        </p:nvSpPr>
        <p:spPr/>
        <p:txBody>
          <a:bodyPr/>
          <a:lstStyle/>
          <a:p>
            <a:pPr algn="r" rtl="1">
              <a:buNone/>
            </a:pPr>
            <a:r>
              <a:rPr lang="fa-IR" dirty="0" smtClean="0">
                <a:cs typeface="B Zar" pitchFamily="2" charset="-78"/>
              </a:rPr>
              <a:t>14</a:t>
            </a:r>
            <a:r>
              <a:rPr lang="fa-IR" sz="3600" dirty="0" smtClean="0">
                <a:cs typeface="B Zar" pitchFamily="2" charset="-78"/>
              </a:rPr>
              <a:t>. سرزنش و انتقاد نکنید!</a:t>
            </a:r>
          </a:p>
          <a:p>
            <a:pPr algn="just" rtl="1">
              <a:buNone/>
            </a:pPr>
            <a:r>
              <a:rPr lang="fa-IR" sz="3600" dirty="0" smtClean="0">
                <a:cs typeface="B Zar" pitchFamily="2" charset="-78"/>
              </a:rPr>
              <a:t>15. کاری کنید تا فرزندتان پیامد منطقی یا طبیعی رفتار خود را ببیند: درس نخواند مردود می شود! حمام نرود، دیگران به او می گویند که بو می دهد!</a:t>
            </a: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89298"/>
          </a:xfrm>
        </p:spPr>
        <p:txBody>
          <a:bodyPr>
            <a:normAutofit fontScale="90000"/>
          </a:bodyPr>
          <a:lstStyle/>
          <a:p>
            <a:r>
              <a:rPr lang="fa-IR" sz="3600" dirty="0" smtClean="0">
                <a:cs typeface="B Titr" pitchFamily="2" charset="-78"/>
              </a:rPr>
              <a:t>دلگرمی: </a:t>
            </a:r>
            <a:br>
              <a:rPr lang="fa-IR" sz="3600" dirty="0" smtClean="0">
                <a:cs typeface="B Titr" pitchFamily="2" charset="-78"/>
              </a:rPr>
            </a:br>
            <a:r>
              <a:rPr lang="fa-IR" sz="3200" dirty="0" smtClean="0">
                <a:cs typeface="B Titr" pitchFamily="2" charset="-78"/>
              </a:rPr>
              <a:t>پیام های دلسردکننده!</a:t>
            </a:r>
            <a:r>
              <a:rPr lang="fa-IR" sz="3600" dirty="0" smtClean="0">
                <a:cs typeface="B Titr" pitchFamily="2" charset="-78"/>
              </a:rPr>
              <a:t/>
            </a:r>
            <a:br>
              <a:rPr lang="fa-IR" sz="3600" dirty="0" smtClean="0">
                <a:cs typeface="B Titr" pitchFamily="2" charset="-78"/>
              </a:rPr>
            </a:br>
            <a:r>
              <a:rPr lang="fa-IR" sz="3600" dirty="0" smtClean="0">
                <a:solidFill>
                  <a:srgbClr val="FF0000"/>
                </a:solidFill>
                <a:cs typeface="B Titr" pitchFamily="2" charset="-78"/>
              </a:rPr>
              <a:t>دلگرمی دو جنبه دارد! </a:t>
            </a:r>
            <a:endParaRPr lang="en-US" sz="3600" dirty="0">
              <a:solidFill>
                <a:srgbClr val="FF0000"/>
              </a:solidFill>
              <a:cs typeface="B Titr" pitchFamily="2" charset="-78"/>
            </a:endParaRPr>
          </a:p>
        </p:txBody>
      </p:sp>
      <p:sp>
        <p:nvSpPr>
          <p:cNvPr id="3" name="Content Placeholder 2"/>
          <p:cNvSpPr>
            <a:spLocks noGrp="1"/>
          </p:cNvSpPr>
          <p:nvPr>
            <p:ph idx="1"/>
          </p:nvPr>
        </p:nvSpPr>
        <p:spPr>
          <a:xfrm>
            <a:off x="457200" y="1600200"/>
            <a:ext cx="8229600" cy="4854608"/>
          </a:xfrm>
        </p:spPr>
        <p:txBody>
          <a:bodyPr/>
          <a:lstStyle/>
          <a:p>
            <a:pPr algn="r" rtl="1">
              <a:buNone/>
            </a:pPr>
            <a:r>
              <a:rPr lang="fa-IR" b="1" dirty="0" smtClean="0">
                <a:solidFill>
                  <a:srgbClr val="FFC000"/>
                </a:solidFill>
                <a:cs typeface="B Nazanin" pitchFamily="2" charset="-78"/>
              </a:rPr>
              <a:t>الف) </a:t>
            </a:r>
            <a:r>
              <a:rPr lang="fa-IR" b="1" u="sng" dirty="0" smtClean="0">
                <a:solidFill>
                  <a:srgbClr val="FFC000"/>
                </a:solidFill>
                <a:cs typeface="B Nazanin" pitchFamily="2" charset="-78"/>
              </a:rPr>
              <a:t>وقتی فرزندان می خواهند کاری کنند</a:t>
            </a:r>
            <a:r>
              <a:rPr lang="fa-IR" b="1" dirty="0" smtClean="0">
                <a:solidFill>
                  <a:srgbClr val="FFC000"/>
                </a:solidFill>
                <a:cs typeface="B Nazanin" pitchFamily="2" charset="-78"/>
              </a:rPr>
              <a:t>:</a:t>
            </a:r>
          </a:p>
          <a:p>
            <a:pPr algn="r" rtl="1">
              <a:buFont typeface="Arial" charset="0"/>
              <a:buChar char="•"/>
            </a:pPr>
            <a:r>
              <a:rPr lang="fa-IR" dirty="0" smtClean="0">
                <a:latin typeface="Yucatan"/>
                <a:cs typeface="B Nazanin" pitchFamily="2" charset="-78"/>
              </a:rPr>
              <a:t>فرضا هم این کار را انجام دادی، که چی؟ </a:t>
            </a:r>
            <a:r>
              <a:rPr lang="fa-IR" dirty="0" smtClean="0">
                <a:cs typeface="B Nazanin" pitchFamily="2" charset="-78"/>
              </a:rPr>
              <a:t> </a:t>
            </a:r>
          </a:p>
          <a:p>
            <a:pPr algn="r" rtl="1">
              <a:buFont typeface="Arial" charset="0"/>
              <a:buChar char="•"/>
            </a:pPr>
            <a:r>
              <a:rPr lang="fa-IR" dirty="0" smtClean="0">
                <a:cs typeface="B Nazanin" pitchFamily="2" charset="-78"/>
              </a:rPr>
              <a:t>کاری را که نمی توانی تمام کنی، شروع نکن!</a:t>
            </a:r>
          </a:p>
          <a:p>
            <a:pPr algn="r" rtl="1">
              <a:buFont typeface="Arial" charset="0"/>
              <a:buChar char="•"/>
            </a:pPr>
            <a:r>
              <a:rPr lang="fa-IR" dirty="0" smtClean="0">
                <a:cs typeface="B Nazanin" pitchFamily="2" charset="-78"/>
              </a:rPr>
              <a:t>حالا ببینم چکار می کنی، تو هم!</a:t>
            </a:r>
          </a:p>
          <a:p>
            <a:pPr algn="r" rtl="1">
              <a:buFont typeface="Arial" charset="0"/>
              <a:buChar char="•"/>
            </a:pPr>
            <a:r>
              <a:rPr lang="fa-IR" dirty="0" smtClean="0">
                <a:cs typeface="B Nazanin" pitchFamily="2" charset="-78"/>
              </a:rPr>
              <a:t>تو می خواهی پز بدی!</a:t>
            </a:r>
          </a:p>
          <a:p>
            <a:pPr algn="r" rtl="1">
              <a:buFont typeface="Arial" charset="0"/>
              <a:buChar char="•"/>
            </a:pPr>
            <a:r>
              <a:rPr lang="fa-IR" dirty="0" smtClean="0">
                <a:cs typeface="B Nazanin" pitchFamily="2" charset="-78"/>
              </a:rPr>
              <a:t>تو برو بچسب به درست!</a:t>
            </a:r>
          </a:p>
          <a:p>
            <a:pPr algn="r" rtl="1">
              <a:buFont typeface="Arial" charset="0"/>
              <a:buChar char="•"/>
            </a:pPr>
            <a:r>
              <a:rPr lang="fa-IR" dirty="0" smtClean="0">
                <a:cs typeface="B Nazanin" pitchFamily="2" charset="-78"/>
              </a:rPr>
              <a:t>تو واقعا از این چیزهای مسخره خوشت می آید!</a:t>
            </a:r>
          </a:p>
          <a:p>
            <a:pPr algn="r" rtl="1">
              <a:buFont typeface="Arial" charset="0"/>
              <a:buChar char="•"/>
            </a:pPr>
            <a:r>
              <a:rPr lang="fa-IR" dirty="0" smtClean="0">
                <a:cs typeface="B Nazanin" pitchFamily="2" charset="-78"/>
              </a:rPr>
              <a:t>تو فکر می کنی همه چیز این قدر ساده است!</a:t>
            </a:r>
            <a:endParaRPr lang="en-US" dirty="0">
              <a:cs typeface="B Nazanin" pitchFamily="2" charset="-78"/>
            </a:endParaRPr>
          </a:p>
        </p:txBody>
      </p:sp>
      <p:sp>
        <p:nvSpPr>
          <p:cNvPr id="4" name="Slide Number Placeholder 3"/>
          <p:cNvSpPr>
            <a:spLocks noGrp="1"/>
          </p:cNvSpPr>
          <p:nvPr>
            <p:ph type="sldNum" sz="quarter" idx="12"/>
          </p:nvPr>
        </p:nvSpPr>
        <p:spPr/>
        <p:txBody>
          <a:bodyPr/>
          <a:lstStyle/>
          <a:p>
            <a:fld id="{BE715566-FF06-47B1-9281-37CA742765A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Titr" pitchFamily="2" charset="-78"/>
              </a:rPr>
              <a:t>پیام های دلسردکننده!</a:t>
            </a:r>
            <a:endParaRPr lang="en-US" sz="4000" dirty="0">
              <a:cs typeface="B Titr" pitchFamily="2" charset="-78"/>
            </a:endParaRPr>
          </a:p>
        </p:txBody>
      </p:sp>
      <p:sp>
        <p:nvSpPr>
          <p:cNvPr id="3" name="Content Placeholder 2"/>
          <p:cNvSpPr>
            <a:spLocks noGrp="1"/>
          </p:cNvSpPr>
          <p:nvPr>
            <p:ph idx="1"/>
          </p:nvPr>
        </p:nvSpPr>
        <p:spPr>
          <a:xfrm>
            <a:off x="457200" y="1484784"/>
            <a:ext cx="8229600" cy="4970024"/>
          </a:xfrm>
        </p:spPr>
        <p:txBody>
          <a:bodyPr>
            <a:normAutofit lnSpcReduction="10000"/>
          </a:bodyPr>
          <a:lstStyle/>
          <a:p>
            <a:pPr algn="r" rtl="1">
              <a:buNone/>
            </a:pPr>
            <a:r>
              <a:rPr lang="fa-IR" b="1" dirty="0" smtClean="0">
                <a:solidFill>
                  <a:srgbClr val="FFC000"/>
                </a:solidFill>
                <a:cs typeface="B Nazanin" pitchFamily="2" charset="-78"/>
              </a:rPr>
              <a:t>ب) وقتی فرزند موفق می شود</a:t>
            </a:r>
            <a:r>
              <a:rPr lang="fa-IR" b="1" dirty="0" smtClean="0">
                <a:cs typeface="B Nazanin" pitchFamily="2" charset="-78"/>
              </a:rPr>
              <a:t>:</a:t>
            </a:r>
          </a:p>
          <a:p>
            <a:pPr algn="r" rtl="1">
              <a:buFont typeface="Arial" charset="0"/>
              <a:buChar char="•"/>
            </a:pPr>
            <a:r>
              <a:rPr lang="fa-IR" dirty="0" smtClean="0">
                <a:latin typeface="Yucatan"/>
                <a:cs typeface="B Nazanin" pitchFamily="2" charset="-78"/>
              </a:rPr>
              <a:t>این کار تورو به جایی نمی رسونه!</a:t>
            </a:r>
          </a:p>
          <a:p>
            <a:pPr algn="r" rtl="1">
              <a:buFont typeface="Arial" charset="0"/>
              <a:buChar char="•"/>
            </a:pPr>
            <a:r>
              <a:rPr lang="fa-IR" dirty="0" smtClean="0">
                <a:latin typeface="Yucatan"/>
                <a:cs typeface="B Nazanin" pitchFamily="2" charset="-78"/>
              </a:rPr>
              <a:t>هنوز خیلی مانده تا یه دانش آموز خوب بشی!</a:t>
            </a:r>
          </a:p>
          <a:p>
            <a:pPr algn="r" rtl="1">
              <a:buFont typeface="Arial" charset="0"/>
              <a:buChar char="•"/>
            </a:pPr>
            <a:r>
              <a:rPr lang="fa-IR" dirty="0" smtClean="0">
                <a:latin typeface="Yucatan"/>
                <a:cs typeface="B Nazanin" pitchFamily="2" charset="-78"/>
              </a:rPr>
              <a:t>با این نمره ها / موفقیت ها تو ریاضیدان نمی شوی!</a:t>
            </a:r>
          </a:p>
          <a:p>
            <a:pPr algn="r" rtl="1">
              <a:buFont typeface="Arial" charset="0"/>
              <a:buChar char="•"/>
            </a:pPr>
            <a:r>
              <a:rPr lang="fa-IR" dirty="0" smtClean="0">
                <a:latin typeface="Yucatan"/>
                <a:cs typeface="B Nazanin" pitchFamily="2" charset="-78"/>
              </a:rPr>
              <a:t>شانس آوردی! آماتورها خوش شانس هستند!</a:t>
            </a:r>
          </a:p>
          <a:p>
            <a:pPr algn="r" rtl="1">
              <a:buFont typeface="Arial" charset="0"/>
              <a:buChar char="•"/>
            </a:pPr>
            <a:r>
              <a:rPr lang="fa-IR" dirty="0" smtClean="0">
                <a:latin typeface="Yucatan"/>
                <a:cs typeface="B Nazanin" pitchFamily="2" charset="-78"/>
              </a:rPr>
              <a:t>آدم کور / علیل هم می توانست این کار رو بکند!</a:t>
            </a:r>
          </a:p>
          <a:p>
            <a:pPr algn="r" rtl="1">
              <a:buNone/>
            </a:pPr>
            <a:r>
              <a:rPr lang="fa-IR" b="1" dirty="0" smtClean="0">
                <a:solidFill>
                  <a:srgbClr val="FFC000"/>
                </a:solidFill>
                <a:latin typeface="Yucatan"/>
                <a:cs typeface="B Nazanin" pitchFamily="2" charset="-78"/>
              </a:rPr>
              <a:t>ج) وقتی کودک شکست می خورد:</a:t>
            </a:r>
            <a:r>
              <a:rPr lang="fa-IR" dirty="0" smtClean="0">
                <a:solidFill>
                  <a:srgbClr val="FFC000"/>
                </a:solidFill>
                <a:latin typeface="Yucatan"/>
                <a:cs typeface="B Nazanin" pitchFamily="2" charset="-78"/>
              </a:rPr>
              <a:t> </a:t>
            </a:r>
          </a:p>
          <a:p>
            <a:pPr algn="r" rtl="1">
              <a:buNone/>
            </a:pPr>
            <a:r>
              <a:rPr lang="fa-IR" dirty="0" smtClean="0">
                <a:latin typeface="Yucatan"/>
                <a:cs typeface="B Nazanin" pitchFamily="2" charset="-78"/>
              </a:rPr>
              <a:t>* حیف پولی که خرج کردم!  دیدی حق با من بود! بهت گفته بودم، حدس می زدم! وقتی من هم سن تو بودم...! بچه جان مگر ندیدی!  </a:t>
            </a:r>
            <a:r>
              <a:rPr lang="en-US" dirty="0" smtClean="0">
                <a:latin typeface="Yucatan"/>
                <a:cs typeface="B Nazanin" pitchFamily="2" charset="-78"/>
              </a:rPr>
              <a:t>IQ</a:t>
            </a:r>
            <a:r>
              <a:rPr lang="fa-IR" dirty="0" smtClean="0">
                <a:latin typeface="Yucatan"/>
                <a:cs typeface="B Nazanin" pitchFamily="2" charset="-78"/>
              </a:rPr>
              <a:t>!  تو که همه اش افتضاح می کنی! تورو که می بینم از زندگی ناامید می شوم! </a:t>
            </a:r>
          </a:p>
          <a:p>
            <a:pPr algn="r" rtl="1">
              <a:buNone/>
            </a:pPr>
            <a:endParaRPr lang="en-US" dirty="0">
              <a:solidFill>
                <a:schemeClr val="bg1"/>
              </a:solidFill>
              <a:cs typeface="B Nazanin" pitchFamily="2" charset="-78"/>
            </a:endParaRPr>
          </a:p>
        </p:txBody>
      </p:sp>
      <p:sp>
        <p:nvSpPr>
          <p:cNvPr id="4" name="Slide Number Placeholder 3"/>
          <p:cNvSpPr>
            <a:spLocks noGrp="1"/>
          </p:cNvSpPr>
          <p:nvPr>
            <p:ph type="sldNum" sz="quarter" idx="12"/>
          </p:nvPr>
        </p:nvSpPr>
        <p:spPr/>
        <p:txBody>
          <a:bodyPr/>
          <a:lstStyle/>
          <a:p>
            <a:fld id="{BE715566-FF06-47B1-9281-37CA742765A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dirty="0" smtClean="0">
                <a:cs typeface="B Zar" pitchFamily="2" charset="-78"/>
              </a:rPr>
              <a:t>فواید آموزش والدین برای فرزندان</a:t>
            </a:r>
            <a:r>
              <a:rPr lang="en-US" dirty="0" smtClean="0">
                <a:cs typeface="B Zar" pitchFamily="2" charset="-78"/>
              </a:rPr>
              <a:t/>
            </a:r>
            <a:br>
              <a:rPr lang="en-US" dirty="0" smtClean="0">
                <a:cs typeface="B Zar" pitchFamily="2" charset="-78"/>
              </a:rPr>
            </a:br>
            <a:endParaRPr lang="en-US" dirty="0">
              <a:cs typeface="B Zar" pitchFamily="2" charset="-78"/>
            </a:endParaRPr>
          </a:p>
        </p:txBody>
      </p:sp>
      <p:sp>
        <p:nvSpPr>
          <p:cNvPr id="3" name="Content Placeholder 2"/>
          <p:cNvSpPr>
            <a:spLocks noGrp="1"/>
          </p:cNvSpPr>
          <p:nvPr>
            <p:ph idx="1"/>
          </p:nvPr>
        </p:nvSpPr>
        <p:spPr>
          <a:xfrm>
            <a:off x="285720" y="2285992"/>
            <a:ext cx="8572560" cy="3840171"/>
          </a:xfrm>
        </p:spPr>
        <p:txBody>
          <a:bodyPr>
            <a:normAutofit/>
          </a:bodyPr>
          <a:lstStyle/>
          <a:p>
            <a:pPr algn="r" rtl="1">
              <a:lnSpc>
                <a:spcPct val="150000"/>
              </a:lnSpc>
            </a:pPr>
            <a:r>
              <a:rPr lang="fa-IR" sz="3600" dirty="0" smtClean="0">
                <a:cs typeface="B Zar" pitchFamily="2" charset="-78"/>
              </a:rPr>
              <a:t>تعاملات </a:t>
            </a:r>
            <a:r>
              <a:rPr lang="fa-IR" sz="3600" dirty="0">
                <a:cs typeface="B Zar" pitchFamily="2" charset="-78"/>
              </a:rPr>
              <a:t>راحت تر، کم استرس تر، سودمند تر و سالم تر</a:t>
            </a:r>
            <a:endParaRPr lang="en-US" sz="3600" dirty="0">
              <a:cs typeface="B Zar" pitchFamily="2" charset="-78"/>
            </a:endParaRPr>
          </a:p>
          <a:p>
            <a:pPr algn="r" rtl="1">
              <a:lnSpc>
                <a:spcPct val="150000"/>
              </a:lnSpc>
            </a:pPr>
            <a:r>
              <a:rPr lang="fa-IR" sz="3600" dirty="0" smtClean="0">
                <a:cs typeface="B Zar" pitchFamily="2" charset="-78"/>
              </a:rPr>
              <a:t>پیشگیری وکاهش </a:t>
            </a:r>
            <a:r>
              <a:rPr lang="fa-IR" sz="3600" dirty="0">
                <a:cs typeface="B Zar" pitchFamily="2" charset="-78"/>
              </a:rPr>
              <a:t>مشکلات رفتاری و یادگیری و پیشرفت تحصیلی بهتر</a:t>
            </a:r>
            <a:endParaRPr lang="en-US" sz="3600" dirty="0">
              <a:cs typeface="B Zar" pitchFamily="2" charset="-78"/>
            </a:endParaRPr>
          </a:p>
          <a:p>
            <a:pPr algn="r" rtl="1">
              <a:lnSpc>
                <a:spcPct val="150000"/>
              </a:lnSpc>
            </a:pPr>
            <a:r>
              <a:rPr lang="fa-IR" sz="3600" dirty="0" smtClean="0">
                <a:cs typeface="B Zar" pitchFamily="2" charset="-78"/>
              </a:rPr>
              <a:t>رشد </a:t>
            </a:r>
            <a:r>
              <a:rPr lang="fa-IR" sz="3600" dirty="0">
                <a:cs typeface="B Zar" pitchFamily="2" charset="-78"/>
              </a:rPr>
              <a:t>اجتماعی، شناختی، و هیجانی بهتر</a:t>
            </a:r>
            <a:endParaRPr lang="en-US" sz="3600" dirty="0">
              <a:cs typeface="B Zar" pitchFamily="2" charset="-78"/>
            </a:endParaRPr>
          </a:p>
          <a:p>
            <a:endParaRPr lang="en-US" sz="3600" dirty="0">
              <a:cs typeface="B Zar" pitchFamily="2"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b="1" dirty="0" smtClean="0">
                <a:cs typeface="Titr" pitchFamily="2" charset="-78"/>
              </a:rPr>
              <a:t>اشتباهات رايج در تنبيه و تشويق</a:t>
            </a:r>
            <a:r>
              <a:rPr lang="en-US" sz="3600" b="1" dirty="0" smtClean="0">
                <a:cs typeface="Titr" pitchFamily="2" charset="-78"/>
              </a:rPr>
              <a:t> </a:t>
            </a:r>
            <a:endParaRPr lang="en-US" sz="3600" dirty="0">
              <a:cs typeface="Titr" pitchFamily="2" charset="-78"/>
            </a:endParaRPr>
          </a:p>
        </p:txBody>
      </p:sp>
      <p:sp>
        <p:nvSpPr>
          <p:cNvPr id="3" name="Content Placeholder 2"/>
          <p:cNvSpPr>
            <a:spLocks noGrp="1"/>
          </p:cNvSpPr>
          <p:nvPr>
            <p:ph idx="1"/>
          </p:nvPr>
        </p:nvSpPr>
        <p:spPr>
          <a:xfrm>
            <a:off x="457200" y="1295400"/>
            <a:ext cx="8229600" cy="5105400"/>
          </a:xfrm>
        </p:spPr>
        <p:txBody>
          <a:bodyPr>
            <a:normAutofit fontScale="92500"/>
          </a:bodyPr>
          <a:lstStyle/>
          <a:p>
            <a:pPr algn="r" rtl="1">
              <a:buNone/>
            </a:pPr>
            <a:r>
              <a:rPr lang="fa-IR" sz="2800" b="1" dirty="0" smtClean="0">
                <a:solidFill>
                  <a:srgbClr val="FFC000"/>
                </a:solidFill>
                <a:cs typeface="B Mitra" pitchFamily="2" charset="-78"/>
              </a:rPr>
              <a:t>1. مفهوم تنبیه</a:t>
            </a:r>
          </a:p>
          <a:p>
            <a:pPr algn="r" rtl="1"/>
            <a:r>
              <a:rPr lang="fa-IR" sz="2800" dirty="0" smtClean="0">
                <a:cs typeface="B Mitra" pitchFamily="2" charset="-78"/>
              </a:rPr>
              <a:t>پاداش و تنبيه به طور كامل به سيستم اجتماع استبدادي تعلق دارند. </a:t>
            </a:r>
          </a:p>
          <a:p>
            <a:pPr algn="r" rtl="1"/>
            <a:r>
              <a:rPr lang="fa-IR" sz="2800" dirty="0" smtClean="0">
                <a:cs typeface="B Mitra" pitchFamily="2" charset="-78"/>
              </a:rPr>
              <a:t>قدرت والدین در برابر آن‌ها ازدست رفته ‌است، و آن‌ها اين را مي‌دانند، چه ما بدانيم و چه ندانيم. آن‌ها ما را ديگر به عنوان قدرت برتر به رسميت نمي‌شناسند. </a:t>
            </a:r>
          </a:p>
          <a:p>
            <a:pPr algn="r" rtl="1"/>
            <a:r>
              <a:rPr lang="fa-IR" sz="2800" dirty="0" smtClean="0">
                <a:cs typeface="B Mitra" pitchFamily="2" charset="-78"/>
              </a:rPr>
              <a:t>تنبيه تنها به كودك كمك مي‌كند قدرت بيشتري براي مقاومت و نافرماني به دست آورد.</a:t>
            </a:r>
          </a:p>
          <a:p>
            <a:pPr algn="r" rtl="1"/>
            <a:r>
              <a:rPr lang="fa-IR" sz="2800" dirty="0" smtClean="0">
                <a:cs typeface="B Mitra" pitchFamily="2" charset="-78"/>
              </a:rPr>
              <a:t>كودك را «به خاطر صلاح خودش» تنبيه مي‌كنيم.</a:t>
            </a:r>
          </a:p>
          <a:p>
            <a:pPr algn="r" rtl="1"/>
            <a:r>
              <a:rPr lang="fa-IR" sz="2800" dirty="0" smtClean="0">
                <a:cs typeface="B Mitra" pitchFamily="2" charset="-78"/>
              </a:rPr>
              <a:t>رفتار آزاردهنده‌ي او بخشي از هدف اوست كه مي‌خواهد ثابت كند بچه‌ي بدي است يا مي‌خواهد ما را درگير نزاع قدرت كند يا به خاطر بي‌عدالتي گذشته انتقام بگيرد. </a:t>
            </a:r>
          </a:p>
          <a:p>
            <a:pPr algn="r" rtl="1"/>
            <a:r>
              <a:rPr lang="fa-IR" sz="2800" dirty="0" smtClean="0">
                <a:cs typeface="B Mitra" pitchFamily="2" charset="-78"/>
              </a:rPr>
              <a:t>بله، او را كتك زدم! فكر مي‌كنم كار اشتباهي كردم اما چون احساس گناه مي‌كنم پس والد بدي نيستم!</a:t>
            </a:r>
          </a:p>
          <a:p>
            <a:pPr algn="r" rtl="1"/>
            <a:endParaRPr lang="fa-IR" sz="2800" dirty="0" smtClean="0">
              <a:cs typeface="B Mitra" pitchFamily="2" charset="-78"/>
            </a:endParaRPr>
          </a:p>
          <a:p>
            <a:pPr algn="r" rtl="1">
              <a:buNone/>
            </a:pPr>
            <a:endParaRPr lang="fa-IR" sz="2800" dirty="0" smtClean="0">
              <a:cs typeface="B Mitra" pitchFamily="2" charset="-78"/>
            </a:endParaRPr>
          </a:p>
          <a:p>
            <a:pPr algn="r" rtl="1"/>
            <a:endParaRPr lang="fa-IR" dirty="0" smtClean="0"/>
          </a:p>
          <a:p>
            <a:pPr algn="r" rtl="1"/>
            <a:endParaRPr lang="fa-IR" dirty="0" smtClean="0"/>
          </a:p>
          <a:p>
            <a:pPr algn="r" rtl="1"/>
            <a:endParaRPr lang="fa-IR" dirty="0" smtClean="0">
              <a:cs typeface="B Mitra" pitchFamily="2" charset="-78"/>
            </a:endParaRPr>
          </a:p>
          <a:p>
            <a:pPr algn="r" rtl="1"/>
            <a:endParaRPr lang="en-US" dirty="0">
              <a:cs typeface="B Mitra"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Titr" pitchFamily="2" charset="-78"/>
              </a:rPr>
              <a:t>اشتباهات رايج در تنبيه و تشويق</a:t>
            </a:r>
            <a:r>
              <a:rPr lang="en-US" b="1" dirty="0" smtClean="0">
                <a:cs typeface="Titr" pitchFamily="2" charset="-78"/>
              </a:rPr>
              <a:t> </a:t>
            </a:r>
            <a:endParaRPr lang="en-US" dirty="0"/>
          </a:p>
        </p:txBody>
      </p:sp>
      <p:sp>
        <p:nvSpPr>
          <p:cNvPr id="3" name="Content Placeholder 2"/>
          <p:cNvSpPr>
            <a:spLocks noGrp="1"/>
          </p:cNvSpPr>
          <p:nvPr>
            <p:ph idx="1"/>
          </p:nvPr>
        </p:nvSpPr>
        <p:spPr/>
        <p:txBody>
          <a:bodyPr/>
          <a:lstStyle/>
          <a:p>
            <a:pPr algn="r" rtl="1">
              <a:buNone/>
            </a:pPr>
            <a:r>
              <a:rPr lang="fa-IR" b="1" dirty="0" smtClean="0">
                <a:solidFill>
                  <a:srgbClr val="FFC000"/>
                </a:solidFill>
              </a:rPr>
              <a:t>2. پاداش</a:t>
            </a:r>
          </a:p>
          <a:p>
            <a:pPr algn="just" rtl="1"/>
            <a:r>
              <a:rPr lang="fa-IR" sz="2800" dirty="0" smtClean="0">
                <a:cs typeface="B Mitra" pitchFamily="2" charset="-78"/>
              </a:rPr>
              <a:t>پاداش دادن نوعی بی احترامی است: ما به زيردستان خودمان براي كاري پاداش مي‌دهيم.</a:t>
            </a:r>
          </a:p>
          <a:p>
            <a:pPr algn="just" rtl="1"/>
            <a:r>
              <a:rPr lang="fa-IR" sz="2800" dirty="0" smtClean="0">
                <a:cs typeface="B Mitra" pitchFamily="2" charset="-78"/>
              </a:rPr>
              <a:t>در روش احترام متقابل بين افراد برابر، هركاري به اين دليل انجام مي‌شود كه نياز به انجام آن است و رضايت از هماهنگي دو نفر در انجام كاري باهم.</a:t>
            </a:r>
          </a:p>
          <a:p>
            <a:pPr algn="just" rtl="1"/>
            <a:r>
              <a:rPr lang="fa-IR" sz="2800" dirty="0" smtClean="0">
                <a:cs typeface="B Mitra" pitchFamily="2" charset="-78"/>
              </a:rPr>
              <a:t>علاقه‌‌ي اجتماعي ذاتي او توسط عقيده‌ي اشتباه او كه فقط در صورتي كه چيزي در مقابل بگيرد جايگاهي دارد، سركوب </a:t>
            </a:r>
            <a:r>
              <a:rPr lang="fa-IR" sz="2800" smtClean="0">
                <a:cs typeface="B Mitra" pitchFamily="2" charset="-78"/>
              </a:rPr>
              <a:t>شده است </a:t>
            </a:r>
            <a:r>
              <a:rPr lang="fa-IR" sz="2800" dirty="0" smtClean="0">
                <a:cs typeface="B Mitra" pitchFamily="2" charset="-78"/>
              </a:rPr>
              <a:t>پاداش به كودك حس تعلق و رضایت واقعی نمي‌دهد! </a:t>
            </a:r>
          </a:p>
          <a:p>
            <a:pPr algn="just" rtl="1"/>
            <a:endParaRPr lang="fa-IR" sz="2800" dirty="0" smtClean="0">
              <a:cs typeface="B Mitra" pitchFamily="2" charset="-78"/>
            </a:endParaRPr>
          </a:p>
          <a:p>
            <a:pPr algn="just" rtl="1"/>
            <a:endParaRPr lang="fa-IR" sz="2800" dirty="0" smtClean="0">
              <a:cs typeface="B Mitra" pitchFamily="2" charset="-78"/>
            </a:endParaRPr>
          </a:p>
          <a:p>
            <a:pPr algn="r" rtl="1"/>
            <a:endParaRPr lang="fa-IR" b="1" dirty="0" smtClean="0"/>
          </a:p>
          <a:p>
            <a:pPr algn="r" rtl="1"/>
            <a:endParaRPr lang="fa-IR" b="1" dirty="0" smtClean="0"/>
          </a:p>
          <a:p>
            <a:pPr algn="r" rtl="1"/>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cs typeface="B Nazanin" pitchFamily="2" charset="-78"/>
              </a:rPr>
              <a:t>پیامدهای طبیعی و منطقی 1</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lgn="r" rtl="1"/>
            <a:r>
              <a:rPr lang="fa-IR" b="1" dirty="0" smtClean="0">
                <a:cs typeface="B Mitra" pitchFamily="2" charset="-78"/>
              </a:rPr>
              <a:t>طبیعت بهترین معلم است: </a:t>
            </a:r>
            <a:r>
              <a:rPr lang="fa-IR" dirty="0" smtClean="0">
                <a:cs typeface="B Mitra" pitchFamily="2" charset="-78"/>
              </a:rPr>
              <a:t>گرسنگی! خستگی! سرما و گرما! </a:t>
            </a:r>
          </a:p>
          <a:p>
            <a:pPr algn="r" rtl="1"/>
            <a:r>
              <a:rPr lang="fa-IR" dirty="0" smtClean="0">
                <a:cs typeface="B Mitra" pitchFamily="2" charset="-78"/>
              </a:rPr>
              <a:t>پيامد طبيعي فراموش كردن ناهار چيست؟</a:t>
            </a:r>
          </a:p>
          <a:p>
            <a:pPr algn="r" rtl="1"/>
            <a:r>
              <a:rPr lang="fa-IR" dirty="0" smtClean="0">
                <a:cs typeface="B Mitra" pitchFamily="2" charset="-78"/>
              </a:rPr>
              <a:t>پيامد طبيعي کم لباس پوشیدن چيست؟</a:t>
            </a:r>
          </a:p>
          <a:p>
            <a:pPr algn="r" rtl="1"/>
            <a:endParaRPr lang="fa-IR" dirty="0" smtClean="0">
              <a:cs typeface="B Mitra" pitchFamily="2" charset="-78"/>
            </a:endParaRPr>
          </a:p>
          <a:p>
            <a:pPr algn="r" rtl="1"/>
            <a:endParaRPr lang="fa-IR" dirty="0" smtClean="0">
              <a:cs typeface="B Mitra" pitchFamily="2" charset="-78"/>
            </a:endParaRPr>
          </a:p>
          <a:p>
            <a:pPr algn="r" rtl="1"/>
            <a:endParaRPr lang="en-US" dirty="0">
              <a:cs typeface="B Mitra"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cs typeface="B Nazanin" pitchFamily="2" charset="-78"/>
              </a:rPr>
              <a:t>پیامدهای طبیعی و منطقی 2</a:t>
            </a:r>
            <a:endParaRPr lang="en-US" b="1" dirty="0">
              <a:cs typeface="B Nazanin" pitchFamily="2" charset="-78"/>
            </a:endParaRPr>
          </a:p>
        </p:txBody>
      </p:sp>
      <p:sp>
        <p:nvSpPr>
          <p:cNvPr id="4" name="Content Placeholder 3"/>
          <p:cNvSpPr>
            <a:spLocks noGrp="1"/>
          </p:cNvSpPr>
          <p:nvPr>
            <p:ph sz="half" idx="1"/>
          </p:nvPr>
        </p:nvSpPr>
        <p:spPr>
          <a:xfrm>
            <a:off x="179512" y="1340769"/>
            <a:ext cx="4316288" cy="4907632"/>
          </a:xfrm>
        </p:spPr>
        <p:txBody>
          <a:bodyPr>
            <a:normAutofit/>
          </a:bodyPr>
          <a:lstStyle/>
          <a:p>
            <a:pPr algn="r" rtl="1">
              <a:buNone/>
            </a:pPr>
            <a:r>
              <a:rPr lang="fa-IR" sz="2800" b="1" dirty="0" smtClean="0">
                <a:solidFill>
                  <a:srgbClr val="FFC000"/>
                </a:solidFill>
                <a:cs typeface="B Nazanin" pitchFamily="2" charset="-78"/>
              </a:rPr>
              <a:t>پیامد منطقی و طبیعی </a:t>
            </a:r>
          </a:p>
          <a:p>
            <a:pPr marL="578358" indent="-514350" algn="r" rtl="1">
              <a:buNone/>
            </a:pPr>
            <a:r>
              <a:rPr lang="fa-IR" sz="2800" dirty="0" smtClean="0">
                <a:cs typeface="B Nazanin" pitchFamily="2" charset="-78"/>
              </a:rPr>
              <a:t>1. نتیجه منطقی و طبیعی رفتار است.</a:t>
            </a:r>
          </a:p>
          <a:p>
            <a:pPr marL="578358" indent="-514350" algn="r" rtl="1">
              <a:buNone/>
            </a:pPr>
            <a:r>
              <a:rPr lang="fa-IR" sz="2800" dirty="0" smtClean="0">
                <a:cs typeface="B Nazanin" pitchFamily="2" charset="-78"/>
              </a:rPr>
              <a:t>2. انضباط و کنترل درونی است. </a:t>
            </a:r>
          </a:p>
          <a:p>
            <a:pPr marL="578358" indent="-514350" algn="r" rtl="1">
              <a:buNone/>
            </a:pPr>
            <a:r>
              <a:rPr lang="fa-IR" sz="2800" dirty="0" smtClean="0">
                <a:cs typeface="B Nazanin" pitchFamily="2" charset="-78"/>
              </a:rPr>
              <a:t>3. همراه با منطق و تفکر است.</a:t>
            </a:r>
          </a:p>
          <a:p>
            <a:pPr marL="578358" indent="-514350" algn="r" rtl="1">
              <a:buNone/>
            </a:pPr>
            <a:r>
              <a:rPr lang="fa-IR" sz="2800" dirty="0" smtClean="0">
                <a:cs typeface="B Nazanin" pitchFamily="2" charset="-78"/>
              </a:rPr>
              <a:t>4. قابل پیش بینی و ارتباط است.</a:t>
            </a:r>
          </a:p>
          <a:p>
            <a:pPr marL="578358" indent="-514350" algn="r" rtl="1">
              <a:buNone/>
            </a:pPr>
            <a:r>
              <a:rPr lang="fa-IR" sz="2800" dirty="0" smtClean="0">
                <a:cs typeface="B Nazanin" pitchFamily="2" charset="-78"/>
              </a:rPr>
              <a:t>5. بر رفتار آینده موثر است. </a:t>
            </a:r>
          </a:p>
          <a:p>
            <a:pPr marL="578358" indent="-514350" algn="r" rtl="1">
              <a:buNone/>
            </a:pPr>
            <a:r>
              <a:rPr lang="fa-IR" sz="2800" dirty="0" smtClean="0">
                <a:cs typeface="B Nazanin" pitchFamily="2" charset="-78"/>
              </a:rPr>
              <a:t>6. قضاوتی نیست.  </a:t>
            </a:r>
            <a:endParaRPr lang="en-US" sz="2800" dirty="0">
              <a:cs typeface="B Nazanin" pitchFamily="2" charset="-78"/>
            </a:endParaRPr>
          </a:p>
        </p:txBody>
      </p:sp>
      <p:sp>
        <p:nvSpPr>
          <p:cNvPr id="5" name="Content Placeholder 4"/>
          <p:cNvSpPr>
            <a:spLocks noGrp="1"/>
          </p:cNvSpPr>
          <p:nvPr>
            <p:ph sz="half" idx="2"/>
          </p:nvPr>
        </p:nvSpPr>
        <p:spPr>
          <a:xfrm>
            <a:off x="4499992" y="1412777"/>
            <a:ext cx="4320480" cy="4835624"/>
          </a:xfrm>
        </p:spPr>
        <p:txBody>
          <a:bodyPr>
            <a:normAutofit/>
          </a:bodyPr>
          <a:lstStyle/>
          <a:p>
            <a:pPr algn="ctr" rtl="1">
              <a:buNone/>
            </a:pPr>
            <a:r>
              <a:rPr lang="fa-IR" sz="2800" b="1" dirty="0" smtClean="0">
                <a:solidFill>
                  <a:srgbClr val="FFC000"/>
                </a:solidFill>
                <a:cs typeface="B Nazanin" pitchFamily="2" charset="-78"/>
              </a:rPr>
              <a:t>تنبیه</a:t>
            </a:r>
          </a:p>
          <a:p>
            <a:pPr algn="r" rtl="1">
              <a:buNone/>
            </a:pPr>
            <a:r>
              <a:rPr lang="fa-IR" sz="2800" dirty="0" smtClean="0">
                <a:cs typeface="B Nazanin" pitchFamily="2" charset="-78"/>
              </a:rPr>
              <a:t>1. دلبخواهی و مطابق میل است. </a:t>
            </a:r>
          </a:p>
          <a:p>
            <a:pPr algn="r" rtl="1">
              <a:buNone/>
            </a:pPr>
            <a:r>
              <a:rPr lang="fa-IR" sz="2800" dirty="0" smtClean="0">
                <a:cs typeface="B Nazanin" pitchFamily="2" charset="-78"/>
              </a:rPr>
              <a:t>2. انضباط و کنترل بیرونی است.</a:t>
            </a:r>
          </a:p>
          <a:p>
            <a:pPr algn="r" rtl="1">
              <a:buNone/>
            </a:pPr>
            <a:r>
              <a:rPr lang="fa-IR" sz="2800" dirty="0" smtClean="0">
                <a:cs typeface="B Nazanin" pitchFamily="2" charset="-78"/>
              </a:rPr>
              <a:t>3. همراه با خشم است.</a:t>
            </a:r>
          </a:p>
          <a:p>
            <a:pPr algn="r" rtl="1">
              <a:buNone/>
            </a:pPr>
            <a:r>
              <a:rPr lang="fa-IR" sz="2800" dirty="0" smtClean="0">
                <a:cs typeface="B Nazanin" pitchFamily="2" charset="-78"/>
              </a:rPr>
              <a:t>4. غیر قابل پیش بینی و ارتباط است.</a:t>
            </a:r>
          </a:p>
          <a:p>
            <a:pPr algn="r" rtl="1">
              <a:buNone/>
            </a:pPr>
            <a:r>
              <a:rPr lang="fa-IR" sz="2800" dirty="0" smtClean="0">
                <a:cs typeface="B Nazanin" pitchFamily="2" charset="-78"/>
              </a:rPr>
              <a:t>5. به رفتار قبلی می پردازد.</a:t>
            </a:r>
          </a:p>
          <a:p>
            <a:pPr algn="r" rtl="1">
              <a:buNone/>
            </a:pPr>
            <a:r>
              <a:rPr lang="fa-IR" sz="2800" dirty="0" smtClean="0">
                <a:cs typeface="B Nazanin" pitchFamily="2" charset="-78"/>
              </a:rPr>
              <a:t>6. قضاوتی است.</a:t>
            </a:r>
          </a:p>
          <a:p>
            <a:pPr algn="r" rtl="1">
              <a:buNone/>
            </a:pPr>
            <a:endParaRPr lang="fa-IR" sz="3200" dirty="0" smtClean="0">
              <a:cs typeface="B Nazanin" pitchFamily="2" charset="-78"/>
            </a:endParaRPr>
          </a:p>
        </p:txBody>
      </p:sp>
      <p:sp>
        <p:nvSpPr>
          <p:cNvPr id="6" name="Slide Number Placeholder 5"/>
          <p:cNvSpPr>
            <a:spLocks noGrp="1"/>
          </p:cNvSpPr>
          <p:nvPr>
            <p:ph type="sldNum" sz="quarter" idx="12"/>
          </p:nvPr>
        </p:nvSpPr>
        <p:spPr/>
        <p:txBody>
          <a:bodyPr/>
          <a:lstStyle/>
          <a:p>
            <a:fld id="{BE715566-FF06-47B1-9281-37CA742765A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itchFamily="2" charset="-78"/>
              </a:rPr>
              <a:t>پیامدهای طبیعی و منطقی 3</a:t>
            </a:r>
            <a:endParaRPr lang="en-US" dirty="0"/>
          </a:p>
        </p:txBody>
      </p:sp>
      <p:sp>
        <p:nvSpPr>
          <p:cNvPr id="3" name="Content Placeholder 2"/>
          <p:cNvSpPr>
            <a:spLocks noGrp="1"/>
          </p:cNvSpPr>
          <p:nvPr>
            <p:ph idx="1"/>
          </p:nvPr>
        </p:nvSpPr>
        <p:spPr>
          <a:xfrm>
            <a:off x="457200" y="1219200"/>
            <a:ext cx="8229600" cy="5090160"/>
          </a:xfrm>
        </p:spPr>
        <p:txBody>
          <a:bodyPr>
            <a:normAutofit fontScale="92500"/>
          </a:bodyPr>
          <a:lstStyle/>
          <a:p>
            <a:pPr algn="just" rtl="1"/>
            <a:r>
              <a:rPr lang="fa-IR" dirty="0" smtClean="0">
                <a:cs typeface="B Mitra" pitchFamily="2" charset="-78"/>
              </a:rPr>
              <a:t>پيامدهاي منطقي اگر به عنوان </a:t>
            </a:r>
            <a:r>
              <a:rPr lang="fa-IR" i="1" dirty="0" smtClean="0">
                <a:solidFill>
                  <a:srgbClr val="002060"/>
                </a:solidFill>
                <a:cs typeface="B Mitra" pitchFamily="2" charset="-78"/>
              </a:rPr>
              <a:t>تهديد</a:t>
            </a:r>
            <a:r>
              <a:rPr lang="fa-IR" dirty="0" smtClean="0">
                <a:cs typeface="B Mitra" pitchFamily="2" charset="-78"/>
              </a:rPr>
              <a:t> به كار برده شود يا با </a:t>
            </a:r>
            <a:r>
              <a:rPr lang="fa-IR" i="1" dirty="0" smtClean="0">
                <a:solidFill>
                  <a:srgbClr val="002060"/>
                </a:solidFill>
                <a:cs typeface="B Mitra" pitchFamily="2" charset="-78"/>
              </a:rPr>
              <a:t>خشم</a:t>
            </a:r>
            <a:r>
              <a:rPr lang="fa-IR" dirty="0" smtClean="0">
                <a:cs typeface="B Mitra" pitchFamily="2" charset="-78"/>
              </a:rPr>
              <a:t> اعمال شوند، ديگر پيامد نيستند و تبديل به تنبيه مي‌شوند. </a:t>
            </a:r>
          </a:p>
          <a:p>
            <a:pPr algn="just" rtl="1"/>
            <a:r>
              <a:rPr lang="fa-IR" dirty="0" smtClean="0">
                <a:cs typeface="B Mitra" pitchFamily="2" charset="-78"/>
              </a:rPr>
              <a:t>احساس خود را کنترل کنید.</a:t>
            </a:r>
          </a:p>
          <a:p>
            <a:pPr algn="just" rtl="1"/>
            <a:r>
              <a:rPr lang="fa-IR" dirty="0" smtClean="0">
                <a:cs typeface="B Mitra" pitchFamily="2" charset="-78"/>
              </a:rPr>
              <a:t>والدين معمولاً از آن به عنوان راه جديدي براي اعمال خواسته‌هاي خودشان بركودكان، سوء برداشت مي‌كنند. كودكان چنين سوء برداشتي را همان‌گونه كه هست يعني تنبيه تغيير شكل داده شده مي‌بينند.</a:t>
            </a:r>
          </a:p>
          <a:p>
            <a:pPr algn="just" rtl="1"/>
            <a:r>
              <a:rPr lang="fa-IR" dirty="0" smtClean="0">
                <a:cs typeface="B Mitra" pitchFamily="2" charset="-78"/>
              </a:rPr>
              <a:t>براي اين‌‌كه يك پيامد منطقي با عمل متناسب باشد نياز به قدري تأمل از سوي ما دارد. ما بايد از خودمان سؤال كنيم. « اگر من مداخله نكنم چه اتفاقي مي‌افتد؟» </a:t>
            </a:r>
          </a:p>
          <a:p>
            <a:pPr algn="just" rtl="1"/>
            <a:r>
              <a:rPr lang="fa-IR" dirty="0" smtClean="0">
                <a:cs typeface="B Mitra" pitchFamily="2" charset="-78"/>
              </a:rPr>
              <a:t>پيامدهاي طبيعي هميشه سودمند هستند اما پيامدهاي منطقي ممكن است نتيجه‌ي عكس بدهند.</a:t>
            </a:r>
          </a:p>
          <a:p>
            <a:pPr algn="just" rtl="1"/>
            <a:r>
              <a:rPr lang="fa-IR" dirty="0" smtClean="0">
                <a:cs typeface="B Mitra" pitchFamily="2" charset="-78"/>
              </a:rPr>
              <a:t> </a:t>
            </a:r>
          </a:p>
          <a:p>
            <a:pPr algn="just" rtl="1"/>
            <a:endParaRPr lang="en-US" dirty="0">
              <a:cs typeface="B Mitra"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fa-IR" dirty="0" smtClean="0"/>
              <a:t>پيامدهاي منطقي اگر به عنوان تهديد به كار برده شود يا با عصبانيت اعمال شوند، ديگر پيامد نيستند و تبديل به تنبيه مي‌شوند.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lstStyle/>
          <a:p>
            <a:pPr algn="ctr"/>
            <a:r>
              <a:rPr lang="fa-IR" dirty="0" smtClean="0">
                <a:cs typeface="B Zar" pitchFamily="2" charset="-78"/>
              </a:rPr>
              <a:t>نیاز چهارم: نیاز به دلگرمی</a:t>
            </a:r>
            <a:endParaRPr lang="en-US" dirty="0">
              <a:cs typeface="B Zar" pitchFamily="2" charset="-78"/>
            </a:endParaRPr>
          </a:p>
        </p:txBody>
      </p:sp>
      <p:sp>
        <p:nvSpPr>
          <p:cNvPr id="3" name="Content Placeholder 2"/>
          <p:cNvSpPr>
            <a:spLocks noGrp="1"/>
          </p:cNvSpPr>
          <p:nvPr>
            <p:ph idx="1"/>
          </p:nvPr>
        </p:nvSpPr>
        <p:spPr>
          <a:xfrm>
            <a:off x="357158" y="1600200"/>
            <a:ext cx="8329642" cy="4525963"/>
          </a:xfrm>
        </p:spPr>
        <p:txBody>
          <a:bodyPr>
            <a:normAutofit/>
          </a:bodyPr>
          <a:lstStyle/>
          <a:p>
            <a:pPr algn="r" rtl="1">
              <a:buClr>
                <a:schemeClr val="tx1"/>
              </a:buClr>
              <a:buSzPct val="100000"/>
              <a:buNone/>
            </a:pPr>
            <a:r>
              <a:rPr lang="fa-IR" sz="3200" b="1" dirty="0" smtClean="0">
                <a:solidFill>
                  <a:srgbClr val="FFC000"/>
                </a:solidFill>
                <a:cs typeface="B Mitra" pitchFamily="2" charset="-78"/>
              </a:rPr>
              <a:t>* راه های افزایش</a:t>
            </a:r>
          </a:p>
          <a:p>
            <a:pPr marL="514350" indent="-514350" algn="r" rtl="1">
              <a:buClr>
                <a:schemeClr val="tx1"/>
              </a:buClr>
              <a:buSzPct val="100000"/>
              <a:buAutoNum type="arabicPeriod"/>
            </a:pPr>
            <a:r>
              <a:rPr lang="fa-IR" sz="3200" dirty="0" smtClean="0">
                <a:cs typeface="B Mitra" pitchFamily="2" charset="-78"/>
              </a:rPr>
              <a:t>احساس احترام و حرمت واقعی ایجاد کنید.</a:t>
            </a:r>
          </a:p>
          <a:p>
            <a:pPr marL="514350" indent="-514350" algn="r" rtl="1">
              <a:buClr>
                <a:schemeClr val="tx1"/>
              </a:buClr>
              <a:buSzPct val="100000"/>
              <a:buAutoNum type="arabicPeriod"/>
            </a:pPr>
            <a:r>
              <a:rPr lang="fa-IR" sz="3200" dirty="0" smtClean="0">
                <a:cs typeface="B Mitra" pitchFamily="2" charset="-78"/>
              </a:rPr>
              <a:t>احساس برابری، اعتماد و امیدواری ایجاد کنید.</a:t>
            </a:r>
          </a:p>
          <a:p>
            <a:pPr marL="514350" indent="-514350" algn="r" rtl="1">
              <a:buClr>
                <a:schemeClr val="tx1"/>
              </a:buClr>
              <a:buSzPct val="100000"/>
              <a:buAutoNum type="arabicPeriod"/>
            </a:pPr>
            <a:r>
              <a:rPr lang="fa-IR" sz="3200" dirty="0" smtClean="0">
                <a:cs typeface="B Mitra" pitchFamily="2" charset="-78"/>
              </a:rPr>
              <a:t>خشم و پرخاشگری فرزند را دلسرد از ارتباط می کند.</a:t>
            </a:r>
          </a:p>
          <a:p>
            <a:pPr marL="514350" indent="-514350" algn="r" rtl="1">
              <a:buClr>
                <a:schemeClr val="tx1"/>
              </a:buClr>
              <a:buSzPct val="100000"/>
              <a:buAutoNum type="arabicPeriod"/>
            </a:pPr>
            <a:r>
              <a:rPr lang="fa-IR" sz="3200" dirty="0" smtClean="0">
                <a:cs typeface="B Mitra" pitchFamily="2" charset="-78"/>
              </a:rPr>
              <a:t>بدانیم که هر شکستی از یک « ضعف مهارت» ناشی می شود: درس نمی خواند چون مهارت های مطالعه را خوب نمی داند یا چون مهارت های خود تنظیمی در او خوب رشد نکرده است.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6774"/>
          </a:xfrm>
        </p:spPr>
        <p:txBody>
          <a:bodyPr/>
          <a:lstStyle/>
          <a:p>
            <a:pPr algn="ctr"/>
            <a:r>
              <a:rPr lang="fa-IR" dirty="0" smtClean="0">
                <a:cs typeface="B Zar" pitchFamily="2" charset="-78"/>
              </a:rPr>
              <a:t>نیاز چهارم: نیاز به دلگرمی(ادامه)</a:t>
            </a:r>
            <a:endParaRPr lang="en-US" dirty="0">
              <a:cs typeface="B Zar" pitchFamily="2" charset="-78"/>
            </a:endParaRPr>
          </a:p>
        </p:txBody>
      </p:sp>
      <p:sp>
        <p:nvSpPr>
          <p:cNvPr id="3" name="Content Placeholder 2"/>
          <p:cNvSpPr>
            <a:spLocks noGrp="1"/>
          </p:cNvSpPr>
          <p:nvPr>
            <p:ph idx="1"/>
          </p:nvPr>
        </p:nvSpPr>
        <p:spPr>
          <a:xfrm>
            <a:off x="457200" y="1857364"/>
            <a:ext cx="8229600" cy="4437073"/>
          </a:xfrm>
        </p:spPr>
        <p:txBody>
          <a:bodyPr>
            <a:normAutofit/>
          </a:bodyPr>
          <a:lstStyle/>
          <a:p>
            <a:pPr marL="514350" indent="-514350" algn="r" rtl="1">
              <a:buNone/>
            </a:pPr>
            <a:r>
              <a:rPr lang="fa-IR" sz="4000" dirty="0" smtClean="0">
                <a:cs typeface="B Mitra" pitchFamily="2" charset="-78"/>
              </a:rPr>
              <a:t>5. مقایسه نکنید.</a:t>
            </a:r>
          </a:p>
          <a:p>
            <a:pPr marL="514350" indent="-514350" algn="r" rtl="1">
              <a:buNone/>
            </a:pPr>
            <a:r>
              <a:rPr lang="fa-IR" sz="4000" dirty="0" smtClean="0">
                <a:cs typeface="B Mitra" pitchFamily="2" charset="-78"/>
              </a:rPr>
              <a:t>6. رقابت ایجاد نکنید.</a:t>
            </a:r>
          </a:p>
          <a:p>
            <a:pPr marL="514350" indent="-514350" algn="r" rtl="1">
              <a:buNone/>
            </a:pPr>
            <a:r>
              <a:rPr lang="fa-IR" sz="4000" dirty="0" smtClean="0">
                <a:cs typeface="B Mitra" pitchFamily="2" charset="-78"/>
              </a:rPr>
              <a:t>7. پاداش و جایزه ندهید.</a:t>
            </a:r>
          </a:p>
          <a:p>
            <a:pPr marL="514350" indent="-514350" algn="r" rtl="1">
              <a:buNone/>
            </a:pPr>
            <a:r>
              <a:rPr lang="fa-IR" sz="4000" dirty="0" smtClean="0">
                <a:cs typeface="B Mitra" pitchFamily="2" charset="-78"/>
              </a:rPr>
              <a:t>8. بیش حمایت گر نباشید.</a:t>
            </a:r>
          </a:p>
          <a:p>
            <a:pPr marL="514350" indent="-514350" algn="r" rtl="1">
              <a:buNone/>
            </a:pPr>
            <a:r>
              <a:rPr lang="fa-IR" sz="4000" dirty="0" smtClean="0">
                <a:cs typeface="B Mitra" pitchFamily="2" charset="-78"/>
              </a:rPr>
              <a:t>9. بیش فراهم ساز نباشید.</a:t>
            </a:r>
          </a:p>
          <a:p>
            <a:pPr algn="r" rtl="1">
              <a:buNone/>
            </a:pPr>
            <a:endParaRPr lang="en-US" sz="4000" dirty="0">
              <a:cs typeface="B Mitr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09650"/>
          </a:xfrm>
        </p:spPr>
        <p:txBody>
          <a:bodyPr/>
          <a:lstStyle/>
          <a:p>
            <a:pPr algn="ctr"/>
            <a:r>
              <a:rPr lang="fa-IR" dirty="0" smtClean="0">
                <a:cs typeface="B Zar" pitchFamily="2" charset="-78"/>
              </a:rPr>
              <a:t>نیاز چهارم: نیاز به دلگرمی(ادامه)</a:t>
            </a:r>
            <a:endParaRPr lang="en-US" dirty="0">
              <a:cs typeface="B Zar" pitchFamily="2" charset="-78"/>
            </a:endParaRPr>
          </a:p>
        </p:txBody>
      </p:sp>
      <p:sp>
        <p:nvSpPr>
          <p:cNvPr id="3" name="Content Placeholder 2"/>
          <p:cNvSpPr>
            <a:spLocks noGrp="1"/>
          </p:cNvSpPr>
          <p:nvPr>
            <p:ph idx="1"/>
          </p:nvPr>
        </p:nvSpPr>
        <p:spPr/>
        <p:txBody>
          <a:bodyPr>
            <a:normAutofit/>
          </a:bodyPr>
          <a:lstStyle/>
          <a:p>
            <a:pPr algn="r" rtl="1">
              <a:buNone/>
            </a:pPr>
            <a:r>
              <a:rPr lang="fa-IR" sz="3600" dirty="0" smtClean="0">
                <a:cs typeface="B Zar" pitchFamily="2" charset="-78"/>
              </a:rPr>
              <a:t>11. بیش مسئولیت ده نباشید، اما بدانید مسئولیت پذیری فقط با دادن فرصت پذیرش مسئولیت رشد می کند.</a:t>
            </a:r>
            <a:endParaRPr lang="en-US" sz="3600" dirty="0" smtClean="0">
              <a:cs typeface="B Zar" pitchFamily="2" charset="-78"/>
            </a:endParaRPr>
          </a:p>
          <a:p>
            <a:pPr algn="r" rtl="1">
              <a:buNone/>
            </a:pPr>
            <a:r>
              <a:rPr lang="fa-IR" sz="3600" dirty="0" smtClean="0">
                <a:cs typeface="B Zar" pitchFamily="2" charset="-78"/>
              </a:rPr>
              <a:t>12. بیش تأکید گر نباشید.</a:t>
            </a:r>
          </a:p>
          <a:p>
            <a:pPr algn="r" rtl="1">
              <a:buNone/>
            </a:pPr>
            <a:r>
              <a:rPr lang="fa-IR" sz="3600" dirty="0" smtClean="0">
                <a:cs typeface="B Zar" pitchFamily="2" charset="-78"/>
              </a:rPr>
              <a:t>13. مثبت فکر کنید.</a:t>
            </a:r>
          </a:p>
          <a:p>
            <a:pPr algn="r" rtl="1">
              <a:buNone/>
            </a:pPr>
            <a:r>
              <a:rPr lang="fa-IR" sz="3600" dirty="0" smtClean="0">
                <a:cs typeface="B Zar" pitchFamily="2" charset="-78"/>
              </a:rPr>
              <a:t>14. نگران نباشید که فرزند شما با شکست هایی که تجربه می کند، در زندگی نا موفق خواهد شد.</a:t>
            </a:r>
          </a:p>
          <a:p>
            <a:pPr algn="r" rtl="1">
              <a:buNone/>
            </a:pPr>
            <a:endParaRPr lang="en-US" sz="36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462110"/>
          </a:xfrm>
        </p:spPr>
        <p:txBody>
          <a:bodyPr>
            <a:normAutofit/>
          </a:bodyPr>
          <a:lstStyle/>
          <a:p>
            <a:r>
              <a:rPr lang="fa-IR" dirty="0" smtClean="0">
                <a:cs typeface="B Zar" pitchFamily="2" charset="-78"/>
              </a:rPr>
              <a:t>نیاز چهارم: نیاز به دلگرمی(ادامه)</a:t>
            </a:r>
            <a:br>
              <a:rPr lang="fa-IR" dirty="0" smtClean="0">
                <a:cs typeface="B Zar" pitchFamily="2" charset="-78"/>
              </a:rPr>
            </a:br>
            <a:r>
              <a:rPr lang="fa-IR" sz="4400" b="0" dirty="0" smtClean="0">
                <a:cs typeface="B Zar" pitchFamily="2" charset="-78"/>
              </a:rPr>
              <a:t> </a:t>
            </a:r>
            <a:r>
              <a:rPr lang="fa-IR" sz="3200" b="0" dirty="0" smtClean="0">
                <a:solidFill>
                  <a:schemeClr val="bg1"/>
                </a:solidFill>
                <a:cs typeface="B Zar" pitchFamily="2" charset="-78"/>
              </a:rPr>
              <a:t>15. از شعارها و استعاره ها استفاده کنید:</a:t>
            </a:r>
            <a:endParaRPr lang="en-US" b="0" dirty="0">
              <a:solidFill>
                <a:schemeClr val="bg1"/>
              </a:solidFill>
              <a:cs typeface="B Zar" pitchFamily="2" charset="-78"/>
            </a:endParaRPr>
          </a:p>
        </p:txBody>
      </p:sp>
      <p:sp>
        <p:nvSpPr>
          <p:cNvPr id="3" name="Content Placeholder 2"/>
          <p:cNvSpPr>
            <a:spLocks noGrp="1"/>
          </p:cNvSpPr>
          <p:nvPr>
            <p:ph idx="1"/>
          </p:nvPr>
        </p:nvSpPr>
        <p:spPr>
          <a:xfrm>
            <a:off x="142844" y="1752600"/>
            <a:ext cx="8715436" cy="4748234"/>
          </a:xfrm>
        </p:spPr>
        <p:txBody>
          <a:bodyPr numCol="2" rtlCol="1">
            <a:noAutofit/>
          </a:bodyPr>
          <a:lstStyle/>
          <a:p>
            <a:pPr algn="just" rtl="1">
              <a:buNone/>
            </a:pPr>
            <a:r>
              <a:rPr lang="fa-IR" dirty="0" smtClean="0">
                <a:cs typeface="B Zar" pitchFamily="2" charset="-78"/>
              </a:rPr>
              <a:t>نا</a:t>
            </a:r>
            <a:r>
              <a:rPr lang="fa-IR" sz="2800" dirty="0" smtClean="0">
                <a:cs typeface="B Zar" pitchFamily="2" charset="-78"/>
              </a:rPr>
              <a:t>برده رنج گنج میسر نمی شود.</a:t>
            </a:r>
          </a:p>
          <a:p>
            <a:pPr algn="just" rtl="1">
              <a:buNone/>
            </a:pPr>
            <a:r>
              <a:rPr lang="fa-IR" sz="2800" dirty="0" smtClean="0">
                <a:cs typeface="B Zar" pitchFamily="2" charset="-78"/>
              </a:rPr>
              <a:t>انسان جایز الخطاست!</a:t>
            </a:r>
          </a:p>
          <a:p>
            <a:pPr algn="just" rtl="1">
              <a:buNone/>
            </a:pPr>
            <a:r>
              <a:rPr lang="fa-IR" sz="2800" dirty="0" smtClean="0">
                <a:cs typeface="B Zar" pitchFamily="2" charset="-78"/>
              </a:rPr>
              <a:t>گل بی خار خداست!</a:t>
            </a:r>
          </a:p>
          <a:p>
            <a:pPr algn="just" rtl="1">
              <a:buNone/>
            </a:pPr>
            <a:r>
              <a:rPr lang="fa-IR" sz="2800" dirty="0" smtClean="0">
                <a:cs typeface="B Zar" pitchFamily="2" charset="-78"/>
              </a:rPr>
              <a:t>کار نیکو کردن از پر کردن است!</a:t>
            </a:r>
          </a:p>
          <a:p>
            <a:pPr algn="just" rtl="1">
              <a:buNone/>
            </a:pPr>
            <a:r>
              <a:rPr lang="fa-IR" sz="2800" dirty="0" smtClean="0">
                <a:cs typeface="B Zar" pitchFamily="2" charset="-78"/>
              </a:rPr>
              <a:t>رم یک شبه ساخته نشده!</a:t>
            </a:r>
          </a:p>
          <a:p>
            <a:pPr algn="just" rtl="1">
              <a:buNone/>
            </a:pPr>
            <a:r>
              <a:rPr lang="fa-IR" sz="2800" dirty="0" smtClean="0">
                <a:cs typeface="B Zar" pitchFamily="2" charset="-78"/>
              </a:rPr>
              <a:t>اگر کوه ها تکان خوردند تو عقب نرو!</a:t>
            </a:r>
          </a:p>
          <a:p>
            <a:pPr algn="just" rtl="1">
              <a:buNone/>
            </a:pPr>
            <a:r>
              <a:rPr lang="fa-IR" sz="2800" dirty="0" smtClean="0">
                <a:cs typeface="B Zar" pitchFamily="2" charset="-78"/>
              </a:rPr>
              <a:t>اگر در ی را بکوبید کوبیدنی، کسی آن را باز می کند!</a:t>
            </a:r>
          </a:p>
          <a:p>
            <a:pPr algn="just" rtl="1">
              <a:buNone/>
            </a:pPr>
            <a:r>
              <a:rPr lang="fa-IR" sz="2800" dirty="0" smtClean="0">
                <a:cs typeface="B Zar" pitchFamily="2" charset="-78"/>
              </a:rPr>
              <a:t>هر مشروعی سخت است!</a:t>
            </a:r>
          </a:p>
          <a:p>
            <a:pPr algn="just" rtl="1">
              <a:buNone/>
            </a:pPr>
            <a:r>
              <a:rPr lang="fa-IR" sz="2800" dirty="0" smtClean="0">
                <a:cs typeface="B Zar" pitchFamily="2" charset="-78"/>
              </a:rPr>
              <a:t>برای انسان نیست جز به اندازه تلاشش!</a:t>
            </a:r>
          </a:p>
          <a:p>
            <a:pPr algn="just" rtl="1">
              <a:buNone/>
            </a:pPr>
            <a:r>
              <a:rPr lang="fa-IR" sz="2800" dirty="0" smtClean="0">
                <a:cs typeface="B Zar" pitchFamily="2" charset="-78"/>
              </a:rPr>
              <a:t>برای هر کس به اندازه وسعش مکلف است!</a:t>
            </a:r>
          </a:p>
          <a:p>
            <a:pPr algn="just" rtl="1">
              <a:buNone/>
            </a:pPr>
            <a:r>
              <a:rPr lang="fa-IR" sz="2800" dirty="0" smtClean="0">
                <a:cs typeface="B Zar" pitchFamily="2" charset="-78"/>
              </a:rPr>
              <a:t>شکست زمین خوردن نیست بلکه آن است که برنخیزی!</a:t>
            </a:r>
          </a:p>
          <a:p>
            <a:pPr algn="just" rtl="1">
              <a:buNone/>
            </a:pPr>
            <a:r>
              <a:rPr lang="fa-IR" sz="2800" dirty="0" smtClean="0">
                <a:cs typeface="B Zar" pitchFamily="2" charset="-78"/>
              </a:rPr>
              <a:t>شما صد در صد تیرهایی را که رها نکرده اید، از دست داده اید!</a:t>
            </a:r>
          </a:p>
          <a:p>
            <a:pPr algn="just" rtl="1">
              <a:buNone/>
            </a:pPr>
            <a:r>
              <a:rPr lang="fa-IR" sz="2800" dirty="0" smtClean="0">
                <a:cs typeface="B Zar" pitchFamily="2" charset="-78"/>
              </a:rPr>
              <a:t>اولین قدم، اولین شرط رسیدن است!</a:t>
            </a:r>
          </a:p>
          <a:p>
            <a:pPr algn="just" rtl="1">
              <a:buNone/>
            </a:pPr>
            <a:r>
              <a:rPr lang="fa-IR" sz="2800" dirty="0" smtClean="0">
                <a:cs typeface="B Zar" pitchFamily="2" charset="-78"/>
              </a:rPr>
              <a:t>بهترین معلم، خطاهای ما هستند!</a:t>
            </a:r>
            <a:endParaRPr lang="en-US" sz="2800" dirty="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000"/>
                            </p:stCondLst>
                            <p:childTnLst>
                              <p:par>
                                <p:cTn id="25" presetID="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5000"/>
                            </p:stCondLst>
                            <p:childTnLst>
                              <p:par>
                                <p:cTn id="30" presetID="2" presetClass="entr" presetSubtype="1"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34" fill="hold">
                            <p:stCondLst>
                              <p:cond delay="6000"/>
                            </p:stCondLst>
                            <p:childTnLst>
                              <p:par>
                                <p:cTn id="35" presetID="2" presetClass="entr" presetSubtype="1"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9" fill="hold">
                            <p:stCondLst>
                              <p:cond delay="7000"/>
                            </p:stCondLst>
                            <p:childTnLst>
                              <p:par>
                                <p:cTn id="40" presetID="2" presetClass="entr" presetSubtype="1"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44" fill="hold">
                            <p:stCondLst>
                              <p:cond delay="8000"/>
                            </p:stCondLst>
                            <p:childTnLst>
                              <p:par>
                                <p:cTn id="45" presetID="2" presetClass="entr" presetSubtype="1"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par>
                          <p:cTn id="49" fill="hold">
                            <p:stCondLst>
                              <p:cond delay="9000"/>
                            </p:stCondLst>
                            <p:childTnLst>
                              <p:par>
                                <p:cTn id="50" presetID="2" presetClass="entr" presetSubtype="1"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par>
                          <p:cTn id="54" fill="hold">
                            <p:stCondLst>
                              <p:cond delay="10000"/>
                            </p:stCondLst>
                            <p:childTnLst>
                              <p:par>
                                <p:cTn id="55" presetID="2" presetClass="entr" presetSubtype="1"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par>
                          <p:cTn id="59" fill="hold">
                            <p:stCondLst>
                              <p:cond delay="11000"/>
                            </p:stCondLst>
                            <p:childTnLst>
                              <p:par>
                                <p:cTn id="60" presetID="2" presetClass="entr" presetSubtype="1" fill="hold" grpId="0"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par>
                          <p:cTn id="64" fill="hold">
                            <p:stCondLst>
                              <p:cond delay="12000"/>
                            </p:stCondLst>
                            <p:childTnLst>
                              <p:par>
                                <p:cTn id="65" presetID="2" presetClass="entr" presetSubtype="1" fill="hold" grpId="0" nodeType="after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par>
                          <p:cTn id="69" fill="hold">
                            <p:stCondLst>
                              <p:cond delay="13000"/>
                            </p:stCondLst>
                            <p:childTnLst>
                              <p:par>
                                <p:cTn id="70" presetID="2" presetClass="entr" presetSubtype="1" fill="hold" grpId="0" nodeType="after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 calcmode="lin" valueType="num">
                                      <p:cBhvr additive="base">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1905000" y="3810000"/>
            <a:ext cx="6934200" cy="2667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rtl="1"/>
            <a:r>
              <a:rPr lang="fa-IR" b="1" dirty="0" smtClean="0"/>
              <a:t>1</a:t>
            </a:r>
            <a:r>
              <a:rPr lang="fa-IR" b="1" dirty="0" smtClean="0">
                <a:cs typeface="Titr" pitchFamily="2" charset="-78"/>
              </a:rPr>
              <a:t>. وضعيت دشوار كنوني ما</a:t>
            </a:r>
            <a:r>
              <a:rPr lang="en-US" dirty="0" smtClean="0">
                <a:cs typeface="Titr" pitchFamily="2" charset="-78"/>
              </a:rPr>
              <a:t/>
            </a:r>
            <a:br>
              <a:rPr lang="en-US" dirty="0" smtClean="0">
                <a:cs typeface="Titr" pitchFamily="2" charset="-78"/>
              </a:rPr>
            </a:br>
            <a:endParaRPr lang="en-US" dirty="0">
              <a:cs typeface="Titr" pitchFamily="2" charset="-78"/>
            </a:endParaRPr>
          </a:p>
        </p:txBody>
      </p:sp>
      <p:sp>
        <p:nvSpPr>
          <p:cNvPr id="3" name="Content Placeholder 2"/>
          <p:cNvSpPr>
            <a:spLocks noGrp="1"/>
          </p:cNvSpPr>
          <p:nvPr>
            <p:ph idx="1"/>
          </p:nvPr>
        </p:nvSpPr>
        <p:spPr>
          <a:xfrm>
            <a:off x="457200" y="914400"/>
            <a:ext cx="8382000" cy="5562600"/>
          </a:xfrm>
        </p:spPr>
        <p:txBody>
          <a:bodyPr>
            <a:noAutofit/>
          </a:bodyPr>
          <a:lstStyle/>
          <a:p>
            <a:pPr algn="r" rtl="1">
              <a:buFont typeface="Arial" charset="0"/>
              <a:buChar char="•"/>
            </a:pPr>
            <a:r>
              <a:rPr lang="fa-IR" sz="2000" dirty="0" smtClean="0">
                <a:cs typeface="B Nazanin" pitchFamily="2" charset="-78"/>
              </a:rPr>
              <a:t>دانش کم در مورد تربیت کودک</a:t>
            </a:r>
          </a:p>
          <a:p>
            <a:pPr algn="r" rtl="1">
              <a:buFont typeface="Arial" charset="0"/>
              <a:buChar char="•"/>
            </a:pPr>
            <a:r>
              <a:rPr lang="fa-IR" sz="2000" dirty="0" smtClean="0">
                <a:cs typeface="B Nazanin" pitchFamily="2" charset="-78"/>
              </a:rPr>
              <a:t>بدغذایی، بی توجهی و تنبلی!</a:t>
            </a:r>
          </a:p>
          <a:p>
            <a:pPr algn="r" rtl="1">
              <a:buFont typeface="Arial" charset="0"/>
              <a:buChar char="•"/>
            </a:pPr>
            <a:r>
              <a:rPr lang="fa-IR" sz="2000" dirty="0" smtClean="0">
                <a:cs typeface="B Nazanin" pitchFamily="2" charset="-78"/>
              </a:rPr>
              <a:t>ناآرامی، نافرمانی و گستاخی کودکان</a:t>
            </a:r>
          </a:p>
          <a:p>
            <a:pPr algn="r" rtl="1">
              <a:buFont typeface="Arial" charset="0"/>
              <a:buChar char="•"/>
            </a:pPr>
            <a:r>
              <a:rPr lang="fa-IR" sz="2000" dirty="0" smtClean="0">
                <a:cs typeface="B Nazanin" pitchFamily="2" charset="-78"/>
              </a:rPr>
              <a:t>غیرمسئول بودن</a:t>
            </a:r>
          </a:p>
          <a:p>
            <a:pPr algn="r" rtl="1">
              <a:buFont typeface="Arial" charset="0"/>
              <a:buChar char="•"/>
            </a:pPr>
            <a:r>
              <a:rPr lang="fa-IR" sz="2000" dirty="0" smtClean="0">
                <a:cs typeface="B Nazanin" pitchFamily="2" charset="-78"/>
              </a:rPr>
              <a:t>مشکلات مدرسه</a:t>
            </a:r>
          </a:p>
          <a:p>
            <a:pPr algn="r" rtl="1">
              <a:buFont typeface="Arial" charset="0"/>
              <a:buChar char="•"/>
            </a:pPr>
            <a:r>
              <a:rPr lang="fa-IR" sz="2000" dirty="0" smtClean="0">
                <a:cs typeface="B Nazanin" pitchFamily="2" charset="-78"/>
              </a:rPr>
              <a:t>تغيير در فضاي اجتماعي ما از رابطه استبدادي بالا دست- زير دست و مسلط- سلطه‌پذير به رابطه‌ي دموكراتيك برابري</a:t>
            </a:r>
          </a:p>
          <a:p>
            <a:pPr algn="r" rtl="1">
              <a:buFont typeface="Arial" charset="0"/>
              <a:buChar char="•"/>
            </a:pPr>
            <a:r>
              <a:rPr lang="fa-IR" sz="2000" b="1" dirty="0" smtClean="0">
                <a:solidFill>
                  <a:srgbClr val="002060"/>
                </a:solidFill>
                <a:cs typeface="B Nazanin" pitchFamily="2" charset="-78"/>
              </a:rPr>
              <a:t>آزادی: </a:t>
            </a:r>
            <a:r>
              <a:rPr lang="fa-IR" sz="2000" dirty="0" smtClean="0">
                <a:cs typeface="B Nazanin" pitchFamily="2" charset="-78"/>
              </a:rPr>
              <a:t>آزادي قسمتي از دموكراسي است! </a:t>
            </a:r>
          </a:p>
          <a:p>
            <a:pPr algn="r" rtl="1">
              <a:buFont typeface="Wingdings" pitchFamily="2" charset="2"/>
              <a:buChar char="v"/>
            </a:pPr>
            <a:endParaRPr lang="fa-IR" sz="2000" dirty="0" smtClean="0">
              <a:cs typeface="B Nazanin" pitchFamily="2" charset="-78"/>
            </a:endParaRPr>
          </a:p>
          <a:p>
            <a:pPr algn="r" rtl="1">
              <a:buNone/>
            </a:pPr>
            <a:r>
              <a:rPr lang="fa-IR" sz="2000" dirty="0" smtClean="0">
                <a:solidFill>
                  <a:srgbClr val="002060"/>
                </a:solidFill>
                <a:cs typeface="B Nazanin" pitchFamily="2" charset="-78"/>
              </a:rPr>
              <a:t> 		</a:t>
            </a:r>
            <a:r>
              <a:rPr lang="fa-IR" sz="2000" b="1" dirty="0" smtClean="0">
                <a:solidFill>
                  <a:srgbClr val="002060"/>
                </a:solidFill>
                <a:cs typeface="B Nazanin" pitchFamily="2" charset="-78"/>
              </a:rPr>
              <a:t>به آزادي ديگران احترام بگذاريم!</a:t>
            </a:r>
          </a:p>
          <a:p>
            <a:pPr algn="r" rtl="1">
              <a:buNone/>
            </a:pPr>
            <a:r>
              <a:rPr lang="fa-IR" sz="2000" b="1" dirty="0" smtClean="0">
                <a:solidFill>
                  <a:srgbClr val="002060"/>
                </a:solidFill>
                <a:cs typeface="B Nazanin" pitchFamily="2" charset="-78"/>
              </a:rPr>
              <a:t>		براي اينكه همه آزادي داشته باشند بايد نظم حاكم باشد</a:t>
            </a:r>
          </a:p>
          <a:p>
            <a:pPr algn="r" rtl="1">
              <a:buNone/>
            </a:pPr>
            <a:r>
              <a:rPr lang="fa-IR" sz="2000" b="1" dirty="0" smtClean="0">
                <a:solidFill>
                  <a:srgbClr val="002060"/>
                </a:solidFill>
                <a:cs typeface="B Nazanin" pitchFamily="2" charset="-78"/>
              </a:rPr>
              <a:t>		لازمه نظم محدوديت‌ها و تعهدات خاصي است.</a:t>
            </a:r>
          </a:p>
          <a:p>
            <a:pPr algn="r" rtl="1">
              <a:buNone/>
            </a:pPr>
            <a:r>
              <a:rPr lang="fa-IR" sz="2000" dirty="0" smtClean="0">
                <a:solidFill>
                  <a:srgbClr val="002060"/>
                </a:solidFill>
                <a:cs typeface="B Nazanin" pitchFamily="2" charset="-78"/>
              </a:rPr>
              <a:t>	</a:t>
            </a:r>
            <a:r>
              <a:rPr lang="fa-IR" sz="2000" b="1" dirty="0" smtClean="0">
                <a:solidFill>
                  <a:srgbClr val="002060"/>
                </a:solidFill>
                <a:cs typeface="B Nazanin" pitchFamily="2" charset="-78"/>
              </a:rPr>
              <a:t>	آزادي  مستلزم مسئوليت است</a:t>
            </a:r>
            <a:r>
              <a:rPr lang="en-US" sz="2000" b="1" dirty="0" smtClean="0">
                <a:solidFill>
                  <a:srgbClr val="002060"/>
                </a:solidFill>
                <a:cs typeface="B Nazanin" pitchFamily="2" charset="-78"/>
              </a:rPr>
              <a:t>.</a:t>
            </a:r>
            <a:endParaRPr lang="fa-IR" sz="2000" b="1" dirty="0" smtClean="0">
              <a:solidFill>
                <a:srgbClr val="002060"/>
              </a:solidFill>
              <a:cs typeface="B Nazanin" pitchFamily="2" charset="-78"/>
            </a:endParaRPr>
          </a:p>
          <a:p>
            <a:pPr algn="r" rtl="1">
              <a:buFont typeface="Arial" charset="0"/>
              <a:buChar char="•"/>
            </a:pPr>
            <a:endParaRPr lang="fa-IR" sz="2000" dirty="0" smtClean="0">
              <a:cs typeface="B Nazanin" pitchFamily="2" charset="-78"/>
            </a:endParaRPr>
          </a:p>
          <a:p>
            <a:pPr algn="r" rtl="1">
              <a:buFont typeface="Arial" charset="0"/>
              <a:buChar char="•"/>
            </a:pPr>
            <a:endParaRPr lang="fa-IR" sz="2000" b="1" dirty="0" smtClean="0">
              <a:solidFill>
                <a:srgbClr val="00B0F0"/>
              </a:solidFill>
              <a:cs typeface="B Nazanin" pitchFamily="2" charset="-78"/>
            </a:endParaRPr>
          </a:p>
          <a:p>
            <a:pPr algn="r" rtl="1">
              <a:buFont typeface="Arial" charset="0"/>
              <a:buChar char="•"/>
            </a:pPr>
            <a:endParaRPr lang="fa-IR" sz="2000" dirty="0" smtClean="0"/>
          </a:p>
          <a:p>
            <a:pPr algn="r" rtl="1">
              <a:buFont typeface="Arial" charset="0"/>
              <a:buChar char="•"/>
            </a:pPr>
            <a:r>
              <a:rPr lang="fa-IR" sz="2000" dirty="0" smtClean="0">
                <a:cs typeface="B Nazanin" pitchFamily="2" charset="-78"/>
              </a:rPr>
              <a:t> </a:t>
            </a:r>
          </a:p>
          <a:p>
            <a:pPr algn="r" rtl="1">
              <a:buFont typeface="Arial" charset="0"/>
              <a:buChar char="•"/>
            </a:pPr>
            <a:endParaRPr lang="fa-IR" sz="2000" dirty="0" smtClean="0"/>
          </a:p>
          <a:p>
            <a:pPr algn="r" rtl="1">
              <a:buFont typeface="Arial" charset="0"/>
              <a:buChar char="•"/>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3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blinds(horizontal)">
                                      <p:cBhvr>
                                        <p:cTn id="12" dur="3000"/>
                                        <p:tgtEl>
                                          <p:spTgt spid="3">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blinds(horizontal)">
                                      <p:cBhvr>
                                        <p:cTn id="17" dur="30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blinds(horizontal)">
                                      <p:cBhvr>
                                        <p:cTn id="22" dur="3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5336"/>
          </a:xfrm>
        </p:spPr>
        <p:txBody>
          <a:bodyPr/>
          <a:lstStyle/>
          <a:p>
            <a:pPr algn="ctr"/>
            <a:r>
              <a:rPr lang="fa-IR" dirty="0" smtClean="0">
                <a:cs typeface="B Zar" pitchFamily="2" charset="-78"/>
              </a:rPr>
              <a:t>نیاز چهارم: نیاز به دلگرمی(ادامه)</a:t>
            </a:r>
            <a:endParaRPr lang="en-US" dirty="0">
              <a:cs typeface="B Zar" pitchFamily="2" charset="-78"/>
            </a:endParaRPr>
          </a:p>
        </p:txBody>
      </p:sp>
      <p:sp>
        <p:nvSpPr>
          <p:cNvPr id="3" name="Content Placeholder 2"/>
          <p:cNvSpPr>
            <a:spLocks noGrp="1"/>
          </p:cNvSpPr>
          <p:nvPr>
            <p:ph idx="1"/>
          </p:nvPr>
        </p:nvSpPr>
        <p:spPr>
          <a:xfrm>
            <a:off x="457200" y="1785926"/>
            <a:ext cx="8229600" cy="4643470"/>
          </a:xfrm>
        </p:spPr>
        <p:txBody>
          <a:bodyPr>
            <a:noAutofit/>
          </a:bodyPr>
          <a:lstStyle/>
          <a:p>
            <a:pPr algn="r" rtl="1">
              <a:buNone/>
            </a:pPr>
            <a:r>
              <a:rPr lang="fa-IR" sz="3600" dirty="0" smtClean="0">
                <a:cs typeface="B Zar" pitchFamily="2" charset="-78"/>
              </a:rPr>
              <a:t>16. در زمان مناسب با فرزندتان صحبت کنید: زمانی بدون هیجان منفی</a:t>
            </a:r>
          </a:p>
          <a:p>
            <a:pPr algn="r" rtl="1">
              <a:buNone/>
            </a:pPr>
            <a:r>
              <a:rPr lang="fa-IR" sz="3600" dirty="0" smtClean="0">
                <a:cs typeface="B Zar" pitchFamily="2" charset="-78"/>
              </a:rPr>
              <a:t>17. شوخی یا طنز </a:t>
            </a:r>
            <a:r>
              <a:rPr lang="fa-IR" sz="3600" i="1" dirty="0" smtClean="0">
                <a:cs typeface="B Zar" pitchFamily="2" charset="-78"/>
              </a:rPr>
              <a:t>با هم، </a:t>
            </a:r>
            <a:r>
              <a:rPr lang="fa-IR" sz="3600" dirty="0" smtClean="0">
                <a:cs typeface="B Zar" pitchFamily="2" charset="-78"/>
              </a:rPr>
              <a:t>نه به هم!</a:t>
            </a:r>
          </a:p>
          <a:p>
            <a:pPr algn="r" rtl="1">
              <a:buNone/>
            </a:pPr>
            <a:r>
              <a:rPr lang="fa-IR" sz="3600" dirty="0" smtClean="0">
                <a:cs typeface="B Zar" pitchFamily="2" charset="-78"/>
              </a:rPr>
              <a:t>18. زمان خاصی با فرزندتان باشید.</a:t>
            </a:r>
          </a:p>
          <a:p>
            <a:pPr algn="r" rtl="1">
              <a:buNone/>
            </a:pPr>
            <a:r>
              <a:rPr lang="fa-IR" sz="3600" dirty="0" smtClean="0">
                <a:cs typeface="B Zar" pitchFamily="2" charset="-78"/>
              </a:rPr>
              <a:t>19. از تأکید بیش از اندازه بر روی هوش و استعداد کودک خودداری کنید.</a:t>
            </a:r>
          </a:p>
          <a:p>
            <a:pPr algn="r" rtl="1">
              <a:buNone/>
            </a:pPr>
            <a:r>
              <a:rPr lang="fa-IR" sz="3600" dirty="0" smtClean="0">
                <a:cs typeface="B Zar" pitchFamily="2" charset="-78"/>
              </a:rPr>
              <a:t>20. از هر نوع همکاری فرزندتان قدردانی کنید.</a:t>
            </a:r>
          </a:p>
          <a:p>
            <a:pPr algn="r" rtl="1">
              <a:buNone/>
            </a:pPr>
            <a:r>
              <a:rPr lang="fa-IR" sz="3600" dirty="0" smtClean="0">
                <a:cs typeface="B Zar" pitchFamily="2" charset="-78"/>
              </a:rPr>
              <a:t>21. از اعمال معیارهای دوگانه خودداری کنید.</a:t>
            </a:r>
          </a:p>
          <a:p>
            <a:pPr algn="r" rtl="1">
              <a:buNone/>
            </a:pPr>
            <a:endParaRPr lang="fa-IR" sz="3600" dirty="0" smtClean="0">
              <a:cs typeface="B Za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1"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29" fill="hold">
                            <p:stCondLst>
                              <p:cond delay="10000"/>
                            </p:stCondLst>
                            <p:childTnLst>
                              <p:par>
                                <p:cTn id="30" presetID="2" presetClass="entr" presetSubtype="1"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66774"/>
          </a:xfrm>
        </p:spPr>
        <p:txBody>
          <a:bodyPr/>
          <a:lstStyle/>
          <a:p>
            <a:r>
              <a:rPr lang="fa-IR" dirty="0" smtClean="0">
                <a:cs typeface="B Zar" pitchFamily="2" charset="-78"/>
              </a:rPr>
              <a:t>نیاز چهارم: نیاز به دلگرمی(ادامه)</a:t>
            </a:r>
            <a:endParaRPr lang="en-US" dirty="0">
              <a:cs typeface="B Zar" pitchFamily="2" charset="-78"/>
            </a:endParaRPr>
          </a:p>
        </p:txBody>
      </p:sp>
      <p:sp>
        <p:nvSpPr>
          <p:cNvPr id="3" name="Content Placeholder 2"/>
          <p:cNvSpPr>
            <a:spLocks noGrp="1"/>
          </p:cNvSpPr>
          <p:nvPr>
            <p:ph idx="1"/>
          </p:nvPr>
        </p:nvSpPr>
        <p:spPr>
          <a:xfrm>
            <a:off x="0" y="1785926"/>
            <a:ext cx="8915400" cy="4340237"/>
          </a:xfrm>
        </p:spPr>
        <p:txBody>
          <a:bodyPr>
            <a:normAutofit/>
          </a:bodyPr>
          <a:lstStyle/>
          <a:p>
            <a:pPr algn="r" rtl="1">
              <a:buNone/>
            </a:pPr>
            <a:r>
              <a:rPr lang="fa-IR" sz="4000" dirty="0" smtClean="0">
                <a:cs typeface="B Mitra" pitchFamily="2" charset="-78"/>
              </a:rPr>
              <a:t>22. پرونده اتفاقات بد را خیلی زود ببندید.</a:t>
            </a:r>
          </a:p>
          <a:p>
            <a:pPr algn="r" rtl="1">
              <a:buNone/>
            </a:pPr>
            <a:r>
              <a:rPr lang="fa-IR" sz="4000" dirty="0" smtClean="0">
                <a:cs typeface="B Mitra" pitchFamily="2" charset="-78"/>
              </a:rPr>
              <a:t>23. دلگرمی و دلسردی مسری هستند.</a:t>
            </a:r>
          </a:p>
          <a:p>
            <a:pPr algn="r" rtl="1">
              <a:buNone/>
            </a:pPr>
            <a:r>
              <a:rPr lang="fa-IR" sz="4000" dirty="0" smtClean="0">
                <a:cs typeface="B Mitra" pitchFamily="2" charset="-78"/>
              </a:rPr>
              <a:t>24. دلگرمی با تحسین و تمجید یکسان نیست.</a:t>
            </a:r>
          </a:p>
          <a:p>
            <a:pPr algn="r" rtl="1">
              <a:buNone/>
            </a:pPr>
            <a:r>
              <a:rPr lang="fa-IR" sz="4000" dirty="0" smtClean="0">
                <a:cs typeface="B Mitra" pitchFamily="2" charset="-78"/>
              </a:rPr>
              <a:t>25. فرزندان ما از الگوها بیشتر یاد می گیرند تا از حرفهای ما</a:t>
            </a:r>
            <a:endParaRPr lang="en-US" sz="4000" dirty="0">
              <a:cs typeface="B Mitr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cs typeface="B Nazanin" pitchFamily="2" charset="-78"/>
              </a:rPr>
              <a:t>نشست خانوادگی</a:t>
            </a:r>
            <a:endParaRPr lang="en-US" sz="3600" b="1" dirty="0">
              <a:cs typeface="B Nazanin" pitchFamily="2" charset="-78"/>
            </a:endParaRPr>
          </a:p>
        </p:txBody>
      </p:sp>
      <p:sp>
        <p:nvSpPr>
          <p:cNvPr id="3" name="Content Placeholder 2"/>
          <p:cNvSpPr>
            <a:spLocks noGrp="1"/>
          </p:cNvSpPr>
          <p:nvPr>
            <p:ph idx="1"/>
          </p:nvPr>
        </p:nvSpPr>
        <p:spPr>
          <a:xfrm>
            <a:off x="304800" y="1340768"/>
            <a:ext cx="8534400" cy="4907632"/>
          </a:xfrm>
        </p:spPr>
        <p:txBody>
          <a:bodyPr>
            <a:noAutofit/>
          </a:bodyPr>
          <a:lstStyle/>
          <a:p>
            <a:pPr algn="r" rtl="1">
              <a:buNone/>
            </a:pPr>
            <a:r>
              <a:rPr lang="fa-IR" sz="3200" dirty="0" smtClean="0">
                <a:cs typeface="B Mitra" pitchFamily="2" charset="-78"/>
              </a:rPr>
              <a:t>1. زمان و روز خاصی را تعیین کنید.</a:t>
            </a:r>
          </a:p>
          <a:p>
            <a:pPr algn="r" rtl="1">
              <a:buNone/>
            </a:pPr>
            <a:r>
              <a:rPr lang="fa-IR" sz="3200" dirty="0" smtClean="0">
                <a:cs typeface="B Mitra" pitchFamily="2" charset="-78"/>
              </a:rPr>
              <a:t>2. از حضور همه استقبال می شود ولی اجباری نیست.</a:t>
            </a:r>
          </a:p>
          <a:p>
            <a:pPr algn="r" rtl="1">
              <a:buNone/>
            </a:pPr>
            <a:r>
              <a:rPr lang="fa-IR" sz="3200" dirty="0" smtClean="0">
                <a:cs typeface="B Mitra" pitchFamily="2" charset="-78"/>
              </a:rPr>
              <a:t>3. تصمیمات اتخاذ شده برای همه قابل اجراست.</a:t>
            </a:r>
          </a:p>
          <a:p>
            <a:pPr algn="r" rtl="1">
              <a:buNone/>
            </a:pPr>
            <a:r>
              <a:rPr lang="fa-IR" sz="3200" dirty="0" smtClean="0">
                <a:cs typeface="B Mitra" pitchFamily="2" charset="-78"/>
              </a:rPr>
              <a:t>4. تمام تصمیمات تا نشست بعدی لازم الاجراست.</a:t>
            </a:r>
          </a:p>
          <a:p>
            <a:pPr algn="r" rtl="1">
              <a:buNone/>
            </a:pPr>
            <a:r>
              <a:rPr lang="fa-IR" sz="3200" dirty="0" smtClean="0">
                <a:cs typeface="B Mitra" pitchFamily="2" charset="-78"/>
              </a:rPr>
              <a:t>5. مدت نشست به سن کودک بستگی دارد (برای کودکان خردسال حدو 30 دقیقه)</a:t>
            </a:r>
          </a:p>
          <a:p>
            <a:pPr algn="r" rtl="1">
              <a:buNone/>
            </a:pPr>
            <a:r>
              <a:rPr lang="fa-IR" sz="3200" dirty="0" smtClean="0">
                <a:cs typeface="B Mitra" pitchFamily="2" charset="-78"/>
              </a:rPr>
              <a:t>6. تصمیمات به </a:t>
            </a:r>
            <a:r>
              <a:rPr lang="fa-IR" sz="3200" u="sng" dirty="0" smtClean="0">
                <a:cs typeface="B Mitra" pitchFamily="2" charset="-78"/>
              </a:rPr>
              <a:t>اتفاق نظر </a:t>
            </a:r>
            <a:r>
              <a:rPr lang="fa-IR" sz="3200" dirty="0" smtClean="0">
                <a:cs typeface="B Mitra" pitchFamily="2" charset="-78"/>
              </a:rPr>
              <a:t>گرفته می شود. </a:t>
            </a:r>
          </a:p>
          <a:p>
            <a:pPr algn="r" rtl="1">
              <a:buNone/>
            </a:pPr>
            <a:r>
              <a:rPr lang="fa-IR" sz="3200" dirty="0" smtClean="0">
                <a:cs typeface="B Mitra" pitchFamily="2" charset="-78"/>
              </a:rPr>
              <a:t>7. احترام همواره باید رعایت شود.</a:t>
            </a:r>
          </a:p>
          <a:p>
            <a:pPr algn="r" rtl="1">
              <a:buNone/>
            </a:pPr>
            <a:r>
              <a:rPr lang="fa-IR" sz="3200" dirty="0" smtClean="0">
                <a:cs typeface="B Mitra" pitchFamily="2" charset="-78"/>
              </a:rPr>
              <a:t>8. به دنبال کمال ها نباشید. </a:t>
            </a:r>
          </a:p>
          <a:p>
            <a:pPr algn="r" rtl="1">
              <a:buNone/>
            </a:pPr>
            <a:endParaRPr lang="en-US" sz="1800" dirty="0">
              <a:cs typeface="B Nazanin" pitchFamily="2" charset="-78"/>
            </a:endParaRPr>
          </a:p>
        </p:txBody>
      </p:sp>
      <p:sp>
        <p:nvSpPr>
          <p:cNvPr id="4" name="Slide Number Placeholder 3"/>
          <p:cNvSpPr>
            <a:spLocks noGrp="1"/>
          </p:cNvSpPr>
          <p:nvPr>
            <p:ph type="sldNum" sz="quarter" idx="12"/>
          </p:nvPr>
        </p:nvSpPr>
        <p:spPr/>
        <p:txBody>
          <a:bodyPr/>
          <a:lstStyle/>
          <a:p>
            <a:fld id="{BE715566-FF06-47B1-9281-37CA742765A6}"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000" dirty="0" smtClean="0"/>
              <a:t>قاطع باشيد بدون اين‌كه سلطه </a:t>
            </a:r>
            <a:r>
              <a:rPr lang="fa-IR" dirty="0" smtClean="0"/>
              <a:t>داشته باشيد</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 y="1417638"/>
            <a:ext cx="8763000" cy="3227387"/>
          </a:xfr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895468"/>
          </a:xfrm>
        </p:spPr>
        <p:txBody>
          <a:bodyPr>
            <a:normAutofit fontScale="90000"/>
          </a:bodyPr>
          <a:lstStyle/>
          <a:p>
            <a:pPr algn="ctr"/>
            <a:r>
              <a:rPr lang="fa-IR" sz="4000" b="1" dirty="0" smtClean="0">
                <a:solidFill>
                  <a:schemeClr val="accent3"/>
                </a:solidFill>
                <a:latin typeface="B Titr"/>
                <a:cs typeface="B Zar" pitchFamily="2" charset="-78"/>
              </a:rPr>
              <a:t>کودک را تحلیل نکنید، رابطه تان را با کودک تحلیل کنید!</a:t>
            </a:r>
            <a:r>
              <a:rPr lang="fa-IR" dirty="0" smtClean="0">
                <a:cs typeface="B Zar" pitchFamily="2" charset="-78"/>
              </a:rPr>
              <a:t/>
            </a:r>
            <a:br>
              <a:rPr lang="fa-IR" dirty="0" smtClean="0">
                <a:cs typeface="B Zar" pitchFamily="2" charset="-78"/>
              </a:rPr>
            </a:br>
            <a:endParaRPr lang="en-US" dirty="0">
              <a:cs typeface="B Zar" pitchFamily="2" charset="-78"/>
            </a:endParaRPr>
          </a:p>
        </p:txBody>
      </p:sp>
      <p:sp>
        <p:nvSpPr>
          <p:cNvPr id="3" name="Content Placeholder 2"/>
          <p:cNvSpPr>
            <a:spLocks noGrp="1"/>
          </p:cNvSpPr>
          <p:nvPr>
            <p:ph idx="1"/>
          </p:nvPr>
        </p:nvSpPr>
        <p:spPr/>
        <p:txBody>
          <a:bodyPr>
            <a:normAutofit/>
          </a:bodyPr>
          <a:lstStyle/>
          <a:p>
            <a:pPr algn="ctr" rtl="1">
              <a:buNone/>
            </a:pPr>
            <a:endParaRPr lang="fa-IR" sz="5400" dirty="0" smtClean="0">
              <a:cs typeface="B Zar" pitchFamily="2" charset="-78"/>
            </a:endParaRPr>
          </a:p>
          <a:p>
            <a:pPr algn="ctr" rtl="1">
              <a:buNone/>
            </a:pPr>
            <a:endParaRPr lang="en-US" sz="8800" dirty="0">
              <a:cs typeface="B Zar" pitchFamily="2" charset="-78"/>
            </a:endParaRPr>
          </a:p>
        </p:txBody>
      </p:sp>
      <p:pic>
        <p:nvPicPr>
          <p:cNvPr id="4" name="Picture 3" descr="http://www.projectappleseed.org/applefuji.jpg"/>
          <p:cNvPicPr/>
          <p:nvPr/>
        </p:nvPicPr>
        <p:blipFill>
          <a:blip r:embed="rId2" cstate="print"/>
          <a:srcRect/>
          <a:stretch>
            <a:fillRect/>
          </a:stretch>
        </p:blipFill>
        <p:spPr bwMode="auto">
          <a:xfrm>
            <a:off x="1454378" y="2285992"/>
            <a:ext cx="6357982" cy="40005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48828847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15000"/>
              </a:lnSpc>
              <a:spcBef>
                <a:spcPts val="0"/>
              </a:spcBef>
              <a:spcAft>
                <a:spcPts val="1000"/>
              </a:spcAft>
            </a:pPr>
            <a:r>
              <a:rPr lang="fa-IR" sz="4900" b="1" dirty="0">
                <a:ea typeface="Calibri"/>
                <a:cs typeface="B Nazanin"/>
              </a:rPr>
              <a:t>اصول رفتار از دیدگاه </a:t>
            </a:r>
            <a:r>
              <a:rPr lang="fa-IR" sz="4900" b="1" dirty="0" smtClean="0">
                <a:ea typeface="Calibri"/>
                <a:cs typeface="B Nazanin"/>
              </a:rPr>
              <a:t>آدلر</a:t>
            </a:r>
            <a:r>
              <a:rPr lang="en-US" dirty="0">
                <a:ea typeface="Calibri"/>
                <a:cs typeface="Arial"/>
              </a:rPr>
              <a:t/>
            </a:r>
            <a:br>
              <a:rPr lang="en-US" dirty="0">
                <a:ea typeface="Calibri"/>
                <a:cs typeface="Arial"/>
              </a:rPr>
            </a:br>
            <a:endParaRPr lang="en-US" dirty="0"/>
          </a:p>
        </p:txBody>
      </p:sp>
      <p:sp>
        <p:nvSpPr>
          <p:cNvPr id="3" name="Content Placeholder 2"/>
          <p:cNvSpPr>
            <a:spLocks noGrp="1"/>
          </p:cNvSpPr>
          <p:nvPr>
            <p:ph idx="1"/>
          </p:nvPr>
        </p:nvSpPr>
        <p:spPr/>
        <p:txBody>
          <a:bodyPr/>
          <a:lstStyle/>
          <a:p>
            <a:pPr lvl="0" algn="r" rtl="1">
              <a:lnSpc>
                <a:spcPct val="115000"/>
              </a:lnSpc>
              <a:spcBef>
                <a:spcPts val="0"/>
              </a:spcBef>
              <a:spcAft>
                <a:spcPts val="1000"/>
              </a:spcAft>
              <a:buFont typeface="+mj-lt"/>
              <a:buAutoNum type="arabicPeriod"/>
            </a:pPr>
            <a:r>
              <a:rPr lang="fa-IR" sz="3200" dirty="0">
                <a:ea typeface="Calibri"/>
                <a:cs typeface="B Nazanin" pitchFamily="2" charset="-78"/>
              </a:rPr>
              <a:t>شخصیت انسان وحدت دارد.</a:t>
            </a:r>
            <a:endParaRPr lang="en-US" sz="3200" dirty="0">
              <a:ea typeface="Calibri"/>
              <a:cs typeface="B Nazanin" pitchFamily="2" charset="-78"/>
            </a:endParaRPr>
          </a:p>
          <a:p>
            <a:pPr lvl="0" algn="r" rtl="1">
              <a:lnSpc>
                <a:spcPct val="115000"/>
              </a:lnSpc>
              <a:spcBef>
                <a:spcPts val="0"/>
              </a:spcBef>
              <a:spcAft>
                <a:spcPts val="1000"/>
              </a:spcAft>
              <a:buFont typeface="+mj-lt"/>
              <a:buAutoNum type="arabicPeriod"/>
            </a:pPr>
            <a:r>
              <a:rPr lang="fa-IR" sz="3200" dirty="0" smtClean="0">
                <a:ea typeface="Calibri"/>
                <a:cs typeface="B Nazanin" pitchFamily="2" charset="-78"/>
              </a:rPr>
              <a:t>رفتار هدف مند است (سودمندی، غایت نگری، حرکت)</a:t>
            </a:r>
            <a:endParaRPr lang="en-US" sz="3200" dirty="0" smtClean="0">
              <a:ea typeface="Calibri"/>
              <a:cs typeface="B Nazanin" pitchFamily="2" charset="-78"/>
            </a:endParaRPr>
          </a:p>
          <a:p>
            <a:pPr lvl="0" algn="r" rtl="1">
              <a:lnSpc>
                <a:spcPct val="115000"/>
              </a:lnSpc>
              <a:spcBef>
                <a:spcPts val="0"/>
              </a:spcBef>
              <a:spcAft>
                <a:spcPts val="1000"/>
              </a:spcAft>
              <a:buFont typeface="+mj-lt"/>
              <a:buAutoNum type="arabicPeriod"/>
            </a:pPr>
            <a:r>
              <a:rPr lang="fa-IR" sz="3200" dirty="0" smtClean="0">
                <a:ea typeface="Calibri"/>
                <a:cs typeface="B Nazanin" pitchFamily="2" charset="-78"/>
              </a:rPr>
              <a:t>انسان اجتماعی است.</a:t>
            </a:r>
            <a:endParaRPr lang="en-US" sz="3200" dirty="0">
              <a:ea typeface="Calibri"/>
              <a:cs typeface="B Nazanin" pitchFamily="2" charset="-78"/>
            </a:endParaRPr>
          </a:p>
          <a:p>
            <a:pPr lvl="0" algn="r" rtl="1">
              <a:lnSpc>
                <a:spcPct val="115000"/>
              </a:lnSpc>
              <a:spcBef>
                <a:spcPts val="0"/>
              </a:spcBef>
              <a:spcAft>
                <a:spcPts val="1000"/>
              </a:spcAft>
              <a:buFont typeface="+mj-lt"/>
              <a:buAutoNum type="arabicPeriod"/>
            </a:pPr>
            <a:r>
              <a:rPr lang="fa-IR" sz="3200" dirty="0">
                <a:ea typeface="Calibri"/>
                <a:cs typeface="B Nazanin" pitchFamily="2" charset="-78"/>
              </a:rPr>
              <a:t>رفتار مبتنی </a:t>
            </a:r>
            <a:r>
              <a:rPr lang="fa-IR" sz="3200" dirty="0" smtClean="0">
                <a:ea typeface="Calibri"/>
                <a:cs typeface="B Nazanin" pitchFamily="2" charset="-78"/>
              </a:rPr>
              <a:t>بر ذهنیت گرایی </a:t>
            </a:r>
            <a:r>
              <a:rPr lang="fa-IR" sz="3200" dirty="0">
                <a:ea typeface="Calibri"/>
                <a:cs typeface="B Nazanin" pitchFamily="2" charset="-78"/>
              </a:rPr>
              <a:t>است</a:t>
            </a:r>
            <a:r>
              <a:rPr lang="fa-IR" sz="3200" dirty="0" smtClean="0">
                <a:ea typeface="Calibri"/>
                <a:cs typeface="B Nazanin" pitchFamily="2" charset="-78"/>
              </a:rPr>
              <a:t>.</a:t>
            </a:r>
          </a:p>
          <a:p>
            <a:pPr lvl="0" algn="r" rtl="1">
              <a:lnSpc>
                <a:spcPct val="115000"/>
              </a:lnSpc>
              <a:spcBef>
                <a:spcPts val="0"/>
              </a:spcBef>
              <a:spcAft>
                <a:spcPts val="1000"/>
              </a:spcAft>
              <a:buFont typeface="+mj-lt"/>
              <a:buAutoNum type="arabicPeriod"/>
            </a:pPr>
            <a:r>
              <a:rPr lang="fa-IR" sz="3200" dirty="0" smtClean="0">
                <a:ea typeface="Calibri"/>
                <a:cs typeface="B Nazanin" pitchFamily="2" charset="-78"/>
              </a:rPr>
              <a:t>گریز از کهتری به سمت برتری (جبران، هدف غایی خیالی و بر اساس سناریو (نمایش) است ).</a:t>
            </a:r>
            <a:endParaRPr lang="en-US" sz="3200" dirty="0">
              <a:ea typeface="Calibri"/>
              <a:cs typeface="B Nazanin" pitchFamily="2" charset="-78"/>
            </a:endParaRPr>
          </a:p>
          <a:p>
            <a:endParaRPr lang="en-US" dirty="0"/>
          </a:p>
        </p:txBody>
      </p:sp>
      <p:sp>
        <p:nvSpPr>
          <p:cNvPr id="4" name="Slide Number Placeholder 3"/>
          <p:cNvSpPr>
            <a:spLocks noGrp="1"/>
          </p:cNvSpPr>
          <p:nvPr>
            <p:ph type="sldNum" sz="quarter" idx="12"/>
          </p:nvPr>
        </p:nvSpPr>
        <p:spPr/>
        <p:txBody>
          <a:bodyPr/>
          <a:lstStyle/>
          <a:p>
            <a:fld id="{BE715566-FF06-47B1-9281-37CA742765A6}"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90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up)">
                                      <p:cBhvr>
                                        <p:cTn id="24"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rtl="1"/>
            <a:r>
              <a:rPr lang="fa-IR" dirty="0" smtClean="0">
                <a:cs typeface="Titr" pitchFamily="2" charset="-78"/>
              </a:rPr>
              <a:t>شناخت کودک</a:t>
            </a:r>
            <a:endParaRPr lang="en-US" dirty="0">
              <a:cs typeface="Titr" pitchFamily="2" charset="-78"/>
            </a:endParaRPr>
          </a:p>
        </p:txBody>
      </p:sp>
      <p:sp>
        <p:nvSpPr>
          <p:cNvPr id="3" name="Content Placeholder 2"/>
          <p:cNvSpPr>
            <a:spLocks noGrp="1"/>
          </p:cNvSpPr>
          <p:nvPr>
            <p:ph idx="1"/>
          </p:nvPr>
        </p:nvSpPr>
        <p:spPr>
          <a:xfrm>
            <a:off x="457200" y="1371600"/>
            <a:ext cx="8229600" cy="4754563"/>
          </a:xfrm>
        </p:spPr>
        <p:txBody>
          <a:bodyPr>
            <a:normAutofit/>
          </a:bodyPr>
          <a:lstStyle/>
          <a:p>
            <a:pPr algn="r" rtl="1">
              <a:buNone/>
            </a:pPr>
            <a:r>
              <a:rPr lang="fa-IR" b="1" dirty="0" smtClean="0">
                <a:cs typeface="B Mitra" pitchFamily="2" charset="-78"/>
              </a:rPr>
              <a:t>مشاهدات كودك: </a:t>
            </a:r>
          </a:p>
          <a:p>
            <a:pPr algn="r" rtl="1">
              <a:buNone/>
            </a:pPr>
            <a:r>
              <a:rPr lang="fa-IR" b="1" u="sng" dirty="0" smtClean="0">
                <a:cs typeface="B Mitra" pitchFamily="2" charset="-78"/>
              </a:rPr>
              <a:t>الف) درون کودک </a:t>
            </a:r>
          </a:p>
          <a:p>
            <a:pPr algn="r" rtl="1">
              <a:buFont typeface="Wingdings" pitchFamily="2" charset="2"/>
              <a:buChar char="v"/>
            </a:pPr>
            <a:r>
              <a:rPr lang="fa-IR" dirty="0" smtClean="0">
                <a:cs typeface="B Mitra" pitchFamily="2" charset="-78"/>
              </a:rPr>
              <a:t>کودکان مفسران بدی هستند. </a:t>
            </a:r>
          </a:p>
          <a:p>
            <a:pPr algn="r" rtl="1">
              <a:buNone/>
            </a:pPr>
            <a:r>
              <a:rPr lang="fa-IR" b="1" dirty="0" smtClean="0">
                <a:cs typeface="B Mitra" pitchFamily="2" charset="-78"/>
              </a:rPr>
              <a:t> </a:t>
            </a:r>
            <a:r>
              <a:rPr lang="fa-IR" b="1" u="sng" dirty="0" smtClean="0">
                <a:cs typeface="B Mitra" pitchFamily="2" charset="-78"/>
              </a:rPr>
              <a:t>ب) بیرون کودک</a:t>
            </a:r>
          </a:p>
          <a:p>
            <a:pPr algn="r" rtl="1">
              <a:buFont typeface="Wingdings" pitchFamily="2" charset="2"/>
              <a:buChar char="v"/>
            </a:pPr>
            <a:r>
              <a:rPr lang="fa-IR" sz="2400" i="1" dirty="0" smtClean="0">
                <a:cs typeface="B Mitra" pitchFamily="2" charset="-78"/>
              </a:rPr>
              <a:t>فضاي خانواده</a:t>
            </a:r>
            <a:r>
              <a:rPr lang="fa-IR" sz="2400" dirty="0" smtClean="0">
                <a:cs typeface="B Mitra" pitchFamily="2" charset="-78"/>
              </a:rPr>
              <a:t>:  ارزش‌ها، آداب و رسوم و سنت‌هاي خانواده و تعاملات والدین (رقابت، صمیمیت)</a:t>
            </a:r>
          </a:p>
          <a:p>
            <a:pPr algn="r" rtl="1">
              <a:buFont typeface="Wingdings" pitchFamily="2" charset="2"/>
              <a:buChar char="v"/>
            </a:pPr>
            <a:r>
              <a:rPr lang="fa-IR" sz="2400" i="1" dirty="0" smtClean="0">
                <a:cs typeface="B Mitra" pitchFamily="2" charset="-78"/>
              </a:rPr>
              <a:t>منظومه‌ي خانواده</a:t>
            </a:r>
          </a:p>
          <a:p>
            <a:pPr algn="r" rtl="1">
              <a:buNone/>
            </a:pPr>
            <a:r>
              <a:rPr lang="fa-IR" b="1" u="sng" dirty="0" smtClean="0">
                <a:cs typeface="B Mitra" pitchFamily="2" charset="-78"/>
              </a:rPr>
              <a:t>ج) پاسخ كودك: کودک پویا و فعال است! </a:t>
            </a:r>
          </a:p>
          <a:p>
            <a:pPr algn="r" rtl="1">
              <a:buFont typeface="Wingdings" pitchFamily="2" charset="2"/>
              <a:buChar char="v"/>
            </a:pPr>
            <a:r>
              <a:rPr lang="fa-IR" sz="2400" b="1" dirty="0" smtClean="0">
                <a:solidFill>
                  <a:schemeClr val="accent1"/>
                </a:solidFill>
                <a:cs typeface="B Mitra" pitchFamily="2" charset="-78"/>
              </a:rPr>
              <a:t>من خلاق! </a:t>
            </a:r>
            <a:r>
              <a:rPr lang="fa-IR" sz="2400" dirty="0" smtClean="0">
                <a:cs typeface="B Mitra" pitchFamily="2" charset="-78"/>
              </a:rPr>
              <a:t>آنچه موفق باشد دنبال می شود: گریه! لوس شدن! ابراز ضعف! </a:t>
            </a:r>
            <a:r>
              <a:rPr lang="fa-IR" sz="2400" b="1" dirty="0" smtClean="0">
                <a:solidFill>
                  <a:srgbClr val="FF0000"/>
                </a:solidFill>
                <a:cs typeface="B Mitra" pitchFamily="2" charset="-78"/>
              </a:rPr>
              <a:t>قدرت! </a:t>
            </a:r>
          </a:p>
          <a:p>
            <a:pPr algn="r" rtl="1">
              <a:buNone/>
            </a:pPr>
            <a:r>
              <a:rPr lang="fa-IR" sz="2400" b="1" dirty="0" smtClean="0">
                <a:solidFill>
                  <a:schemeClr val="accent1"/>
                </a:solidFill>
                <a:cs typeface="B Mitra" pitchFamily="2" charset="-78"/>
              </a:rPr>
              <a:t> </a:t>
            </a:r>
            <a:endParaRPr lang="en-US" sz="2400" dirty="0" smtClean="0">
              <a:cs typeface="B Mitra" pitchFamily="2" charset="-78"/>
            </a:endParaRPr>
          </a:p>
          <a:p>
            <a:pPr algn="r" rtl="1">
              <a:buNone/>
            </a:pPr>
            <a:endParaRPr lang="fa-IR" sz="2400" dirty="0" smtClean="0">
              <a:cs typeface="B Mitra" pitchFamily="2" charset="-78"/>
            </a:endParaRPr>
          </a:p>
          <a:p>
            <a:pPr algn="r" rtl="1">
              <a:buFont typeface="Arial" charset="0"/>
              <a:buChar char="•"/>
            </a:pPr>
            <a:endParaRPr lang="fa-IR" sz="2000" dirty="0" smtClean="0">
              <a:cs typeface="B Mitra" pitchFamily="2" charset="-78"/>
            </a:endParaRPr>
          </a:p>
          <a:p>
            <a:pPr algn="r" rtl="1">
              <a:buFont typeface="Arial" charset="0"/>
              <a:buChar char="•"/>
            </a:pPr>
            <a:endParaRPr lang="fa-IR" b="1" u="sng" dirty="0" smtClean="0"/>
          </a:p>
          <a:p>
            <a:pPr algn="r" rt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cs typeface="Titr" pitchFamily="2" charset="-78"/>
              </a:rPr>
              <a:t>سبک زندگی</a:t>
            </a:r>
            <a:endParaRPr lang="en-US" b="1" dirty="0">
              <a:cs typeface="Titr" pitchFamily="2" charset="-78"/>
            </a:endParaRPr>
          </a:p>
        </p:txBody>
      </p:sp>
      <p:sp>
        <p:nvSpPr>
          <p:cNvPr id="3" name="Content Placeholder 2"/>
          <p:cNvSpPr>
            <a:spLocks noGrp="1"/>
          </p:cNvSpPr>
          <p:nvPr>
            <p:ph idx="1"/>
          </p:nvPr>
        </p:nvSpPr>
        <p:spPr/>
        <p:txBody>
          <a:bodyPr/>
          <a:lstStyle/>
          <a:p>
            <a:pPr algn="just" rtl="1"/>
            <a:r>
              <a:rPr lang="fa-IR" dirty="0" smtClean="0">
                <a:cs typeface="B Mitra" pitchFamily="2" charset="-78"/>
              </a:rPr>
              <a:t>رویکرد و نگرش فرد به زندگی: هدف شخص، خودپنداره، حس فر نسبت به دیگران (مبتنی بر فلسفه)</a:t>
            </a:r>
          </a:p>
          <a:p>
            <a:pPr algn="just" rtl="1"/>
            <a:r>
              <a:rPr lang="fa-IR" dirty="0" smtClean="0">
                <a:cs typeface="B Mitra" pitchFamily="2" charset="-78"/>
              </a:rPr>
              <a:t>محصول عوامل وراثت، محیط، و من خلاقه است (درست شبیه یک قطعه موسیقی).</a:t>
            </a:r>
          </a:p>
          <a:p>
            <a:pPr algn="just" rtl="1"/>
            <a:r>
              <a:rPr lang="fa-IR" dirty="0" smtClean="0">
                <a:cs typeface="B Mitra" pitchFamily="2" charset="-78"/>
              </a:rPr>
              <a:t>در دامنه ی زمانی خاصی ساخته می شود.</a:t>
            </a:r>
          </a:p>
          <a:p>
            <a:pPr algn="just" rtl="1"/>
            <a:r>
              <a:rPr lang="fa-IR" dirty="0" smtClean="0">
                <a:cs typeface="B Mitra" pitchFamily="2" charset="-78"/>
              </a:rPr>
              <a:t>علاقه اجتماعی سالم در «عمل» نمایان می شود (و سه تکلیف را انجام </a:t>
            </a:r>
          </a:p>
          <a:p>
            <a:pPr algn="just" rtl="1">
              <a:buNone/>
            </a:pPr>
            <a:r>
              <a:rPr lang="fa-IR" dirty="0" smtClean="0">
                <a:cs typeface="B Mitra" pitchFamily="2" charset="-78"/>
              </a:rPr>
              <a:t>می دهد). </a:t>
            </a:r>
          </a:p>
          <a:p>
            <a:pPr algn="r" rtl="1"/>
            <a:endParaRPr lang="en-US" dirty="0"/>
          </a:p>
        </p:txBody>
      </p:sp>
      <p:sp>
        <p:nvSpPr>
          <p:cNvPr id="4" name="Slide Number Placeholder 3"/>
          <p:cNvSpPr>
            <a:spLocks noGrp="1"/>
          </p:cNvSpPr>
          <p:nvPr>
            <p:ph type="sldNum" sz="quarter" idx="12"/>
          </p:nvPr>
        </p:nvSpPr>
        <p:spPr/>
        <p:txBody>
          <a:bodyPr/>
          <a:lstStyle/>
          <a:p>
            <a:fld id="{BE715566-FF06-47B1-9281-37CA742765A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mid\Desktop\ADHD &amp; Adler Dreikurs WORKSHOP COLLECTION\Adler-Dreikurs workshop\lifestyle tree.jpg"/>
          <p:cNvPicPr>
            <a:picLocks noChangeAspect="1" noChangeArrowheads="1"/>
          </p:cNvPicPr>
          <p:nvPr/>
        </p:nvPicPr>
        <p:blipFill>
          <a:blip r:embed="rId2" cstate="print"/>
          <a:srcRect/>
          <a:stretch>
            <a:fillRect/>
          </a:stretch>
        </p:blipFill>
        <p:spPr bwMode="auto">
          <a:xfrm>
            <a:off x="450850" y="114300"/>
            <a:ext cx="8242300" cy="6629400"/>
          </a:xfrm>
          <a:prstGeom prst="rect">
            <a:avLst/>
          </a:prstGeom>
          <a:noFill/>
        </p:spPr>
      </p:pic>
      <p:sp>
        <p:nvSpPr>
          <p:cNvPr id="3" name="Slide Number Placeholder 2"/>
          <p:cNvSpPr>
            <a:spLocks noGrp="1"/>
          </p:cNvSpPr>
          <p:nvPr>
            <p:ph type="sldNum" sz="quarter" idx="12"/>
          </p:nvPr>
        </p:nvSpPr>
        <p:spPr/>
        <p:txBody>
          <a:bodyPr/>
          <a:lstStyle/>
          <a:p>
            <a:fld id="{BE715566-FF06-47B1-9281-37CA742765A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15000"/>
              </a:lnSpc>
              <a:spcBef>
                <a:spcPts val="0"/>
              </a:spcBef>
              <a:spcAft>
                <a:spcPts val="1000"/>
              </a:spcAft>
              <a:tabLst>
                <a:tab pos="5943600" algn="r"/>
              </a:tabLst>
            </a:pPr>
            <a:r>
              <a:rPr lang="fa-IR" sz="4000" b="1" dirty="0">
                <a:ea typeface="Calibri"/>
                <a:cs typeface="B Nazanin"/>
              </a:rPr>
              <a:t>10 </a:t>
            </a:r>
            <a:r>
              <a:rPr lang="fa-IR" sz="4000" b="1" dirty="0" smtClean="0">
                <a:ea typeface="Calibri"/>
                <a:cs typeface="B Nazanin"/>
              </a:rPr>
              <a:t>وی</a:t>
            </a:r>
            <a:r>
              <a:rPr lang="fa-IR" sz="4000" b="1" dirty="0">
                <a:ea typeface="Calibri"/>
                <a:cs typeface="B Nazanin"/>
              </a:rPr>
              <a:t>ژ</a:t>
            </a:r>
            <a:r>
              <a:rPr lang="fa-IR" sz="4000" b="1" dirty="0" smtClean="0">
                <a:ea typeface="Calibri"/>
                <a:cs typeface="B Nazanin"/>
              </a:rPr>
              <a:t>گی </a:t>
            </a:r>
            <a:r>
              <a:rPr lang="fa-IR" sz="4000" b="1" dirty="0">
                <a:ea typeface="Calibri"/>
                <a:cs typeface="B Nazanin"/>
              </a:rPr>
              <a:t>کودک </a:t>
            </a:r>
            <a:r>
              <a:rPr lang="fa-IR" sz="4000" b="1" dirty="0" smtClean="0">
                <a:ea typeface="Calibri"/>
                <a:cs typeface="B Nazanin"/>
              </a:rPr>
              <a:t>سازگار</a:t>
            </a:r>
            <a:r>
              <a:rPr lang="en-US" sz="4000" dirty="0">
                <a:ea typeface="Calibri"/>
                <a:cs typeface="Arial"/>
              </a:rPr>
              <a:t/>
            </a:r>
            <a:br>
              <a:rPr lang="en-US" sz="4000" dirty="0">
                <a:ea typeface="Calibri"/>
                <a:cs typeface="Arial"/>
              </a:rPr>
            </a:br>
            <a:endParaRPr lang="en-US" sz="4000" dirty="0"/>
          </a:p>
        </p:txBody>
      </p:sp>
      <p:sp>
        <p:nvSpPr>
          <p:cNvPr id="3" name="Content Placeholder 2"/>
          <p:cNvSpPr>
            <a:spLocks noGrp="1"/>
          </p:cNvSpPr>
          <p:nvPr>
            <p:ph idx="1"/>
          </p:nvPr>
        </p:nvSpPr>
        <p:spPr>
          <a:xfrm>
            <a:off x="0" y="1071546"/>
            <a:ext cx="8686800" cy="6072230"/>
          </a:xfrm>
        </p:spPr>
        <p:txBody>
          <a:bodyPr>
            <a:normAutofit fontScale="40000" lnSpcReduction="20000"/>
          </a:bodyPr>
          <a:lstStyle/>
          <a:p>
            <a:pPr lvl="0" algn="r" rtl="1">
              <a:lnSpc>
                <a:spcPct val="115000"/>
              </a:lnSpc>
              <a:spcBef>
                <a:spcPts val="0"/>
              </a:spcBef>
              <a:spcAft>
                <a:spcPts val="1000"/>
              </a:spcAft>
              <a:buFont typeface="+mj-lt"/>
              <a:buAutoNum type="arabicPeriod"/>
              <a:tabLst>
                <a:tab pos="5943600" algn="r"/>
              </a:tabLst>
            </a:pPr>
            <a:r>
              <a:rPr lang="fa-IR" sz="8000" dirty="0">
                <a:ea typeface="Calibri"/>
                <a:cs typeface="B Mitra" pitchFamily="2" charset="-78"/>
              </a:rPr>
              <a:t>احساس </a:t>
            </a:r>
            <a:r>
              <a:rPr lang="fa-IR" sz="8000" dirty="0" smtClean="0">
                <a:ea typeface="Calibri"/>
                <a:cs typeface="B Mitra" pitchFamily="2" charset="-78"/>
              </a:rPr>
              <a:t>تعلق دارد و همکاری می کند.</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8000" dirty="0">
                <a:ea typeface="Calibri"/>
                <a:cs typeface="B Mitra" pitchFamily="2" charset="-78"/>
              </a:rPr>
              <a:t>دلگرم </a:t>
            </a:r>
            <a:r>
              <a:rPr lang="fa-IR" sz="8000" dirty="0" smtClean="0">
                <a:ea typeface="Calibri"/>
                <a:cs typeface="B Mitra" pitchFamily="2" charset="-78"/>
              </a:rPr>
              <a:t>است.</a:t>
            </a:r>
          </a:p>
          <a:p>
            <a:pPr lvl="0" algn="r" rtl="1">
              <a:lnSpc>
                <a:spcPct val="115000"/>
              </a:lnSpc>
              <a:spcBef>
                <a:spcPts val="0"/>
              </a:spcBef>
              <a:spcAft>
                <a:spcPts val="1000"/>
              </a:spcAft>
              <a:buFont typeface="+mj-lt"/>
              <a:buAutoNum type="arabicPeriod"/>
              <a:tabLst>
                <a:tab pos="5943600" algn="r"/>
              </a:tabLst>
            </a:pPr>
            <a:r>
              <a:rPr lang="fa-IR" sz="8000" dirty="0" smtClean="0">
                <a:ea typeface="Calibri"/>
                <a:cs typeface="B Mitra" pitchFamily="2" charset="-78"/>
              </a:rPr>
              <a:t>دیگران را دلگرم می کند.</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8000" dirty="0" smtClean="0">
                <a:ea typeface="Calibri"/>
                <a:cs typeface="B Mitra" pitchFamily="2" charset="-78"/>
              </a:rPr>
              <a:t>اهداف </a:t>
            </a:r>
            <a:r>
              <a:rPr lang="fa-IR" sz="8000" dirty="0">
                <a:ea typeface="Calibri"/>
                <a:cs typeface="B Mitra" pitchFamily="2" charset="-78"/>
              </a:rPr>
              <a:t>مورد پذیرش </a:t>
            </a:r>
            <a:r>
              <a:rPr lang="fa-IR" sz="8000" dirty="0" smtClean="0">
                <a:ea typeface="Calibri"/>
                <a:cs typeface="B Mitra" pitchFamily="2" charset="-78"/>
              </a:rPr>
              <a:t>اجتماعی دارد.</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8000" dirty="0">
                <a:ea typeface="Calibri"/>
                <a:cs typeface="B Mitra" pitchFamily="2" charset="-78"/>
              </a:rPr>
              <a:t>علاقه مندی به </a:t>
            </a:r>
            <a:r>
              <a:rPr lang="fa-IR" sz="8000" dirty="0" smtClean="0">
                <a:ea typeface="Calibri"/>
                <a:cs typeface="B Mitra" pitchFamily="2" charset="-78"/>
              </a:rPr>
              <a:t>دیگران دارد.</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8000" dirty="0">
                <a:ea typeface="Calibri"/>
                <a:cs typeface="B Mitra" pitchFamily="2" charset="-78"/>
              </a:rPr>
              <a:t>بردبار و </a:t>
            </a:r>
            <a:r>
              <a:rPr lang="fa-IR" sz="8000" dirty="0" smtClean="0">
                <a:ea typeface="Calibri"/>
                <a:cs typeface="B Mitra" pitchFamily="2" charset="-78"/>
              </a:rPr>
              <a:t>شکیبا است. </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8000" dirty="0">
                <a:ea typeface="Calibri"/>
                <a:cs typeface="B Mitra" pitchFamily="2" charset="-78"/>
              </a:rPr>
              <a:t>به گروه فکر می کند.</a:t>
            </a:r>
            <a:endParaRPr lang="en-US" sz="80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7500" dirty="0">
                <a:ea typeface="Calibri"/>
                <a:cs typeface="B Mitra" pitchFamily="2" charset="-78"/>
              </a:rPr>
              <a:t>تلاش مدار است.</a:t>
            </a:r>
            <a:endParaRPr lang="en-US" sz="7500" dirty="0">
              <a:ea typeface="Calibri"/>
              <a:cs typeface="B Mitra" pitchFamily="2" charset="-78"/>
            </a:endParaRPr>
          </a:p>
          <a:p>
            <a:pPr lvl="0" algn="r" rtl="1">
              <a:lnSpc>
                <a:spcPct val="115000"/>
              </a:lnSpc>
              <a:spcBef>
                <a:spcPts val="0"/>
              </a:spcBef>
              <a:spcAft>
                <a:spcPts val="1000"/>
              </a:spcAft>
              <a:buFont typeface="+mj-lt"/>
              <a:buAutoNum type="arabicPeriod"/>
              <a:tabLst>
                <a:tab pos="5943600" algn="r"/>
              </a:tabLst>
            </a:pPr>
            <a:r>
              <a:rPr lang="fa-IR" sz="7500" dirty="0">
                <a:ea typeface="Calibri"/>
                <a:cs typeface="B Mitra" pitchFamily="2" charset="-78"/>
              </a:rPr>
              <a:t>احترام به حق و حقوق </a:t>
            </a:r>
            <a:r>
              <a:rPr lang="fa-IR" sz="7500" dirty="0" smtClean="0">
                <a:ea typeface="Calibri"/>
                <a:cs typeface="B Mitra" pitchFamily="2" charset="-78"/>
              </a:rPr>
              <a:t>دیگران می گذارد.</a:t>
            </a:r>
          </a:p>
          <a:p>
            <a:pPr algn="r" rtl="1">
              <a:lnSpc>
                <a:spcPct val="115000"/>
              </a:lnSpc>
              <a:spcBef>
                <a:spcPts val="0"/>
              </a:spcBef>
              <a:spcAft>
                <a:spcPts val="1000"/>
              </a:spcAft>
              <a:buNone/>
              <a:tabLst>
                <a:tab pos="5943600" algn="r"/>
              </a:tabLst>
            </a:pPr>
            <a:r>
              <a:rPr lang="fa-IR" sz="7500" dirty="0" smtClean="0">
                <a:ea typeface="Calibri"/>
                <a:cs typeface="B Mitra" pitchFamily="2" charset="-78"/>
              </a:rPr>
              <a:t>10. احساس ارزشمندی می کند. </a:t>
            </a:r>
            <a:endParaRPr lang="en-US" sz="7500" dirty="0" smtClean="0">
              <a:ea typeface="Calibri"/>
              <a:cs typeface="B Mitra" pitchFamily="2" charset="-78"/>
            </a:endParaRPr>
          </a:p>
          <a:p>
            <a:pPr lvl="0" algn="r" rtl="1">
              <a:lnSpc>
                <a:spcPct val="115000"/>
              </a:lnSpc>
              <a:spcBef>
                <a:spcPts val="0"/>
              </a:spcBef>
              <a:spcAft>
                <a:spcPts val="1000"/>
              </a:spcAft>
              <a:buNone/>
              <a:tabLst>
                <a:tab pos="5943600" algn="r"/>
              </a:tabLst>
            </a:pPr>
            <a:endParaRPr lang="en-US" sz="7000" b="1" dirty="0">
              <a:ea typeface="Calibri"/>
              <a:cs typeface="Arial"/>
            </a:endParaRPr>
          </a:p>
          <a:p>
            <a:endParaRPr lang="en-US" dirty="0"/>
          </a:p>
        </p:txBody>
      </p:sp>
      <p:sp>
        <p:nvSpPr>
          <p:cNvPr id="4" name="Slide Number Placeholder 3"/>
          <p:cNvSpPr>
            <a:spLocks noGrp="1"/>
          </p:cNvSpPr>
          <p:nvPr>
            <p:ph type="sldNum" sz="quarter" idx="12"/>
          </p:nvPr>
        </p:nvSpPr>
        <p:spPr/>
        <p:txBody>
          <a:bodyPr/>
          <a:lstStyle/>
          <a:p>
            <a:r>
              <a:rPr lang="fa-IR"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par>
                          <p:cTn id="8" fill="hold">
                            <p:stCondLst>
                              <p:cond delay="30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3000"/>
                                        <p:tgtEl>
                                          <p:spTgt spid="3">
                                            <p:txEl>
                                              <p:pRg st="1" end="1"/>
                                            </p:txEl>
                                          </p:spTgt>
                                        </p:tgtEl>
                                      </p:cBhvr>
                                    </p:animEffect>
                                  </p:childTnLst>
                                </p:cTn>
                              </p:par>
                            </p:childTnLst>
                          </p:cTn>
                        </p:par>
                        <p:par>
                          <p:cTn id="12" fill="hold">
                            <p:stCondLst>
                              <p:cond delay="6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3000"/>
                                        <p:tgtEl>
                                          <p:spTgt spid="3">
                                            <p:txEl>
                                              <p:pRg st="2" end="2"/>
                                            </p:txEl>
                                          </p:spTgt>
                                        </p:tgtEl>
                                      </p:cBhvr>
                                    </p:animEffect>
                                  </p:childTnLst>
                                </p:cTn>
                              </p:par>
                            </p:childTnLst>
                          </p:cTn>
                        </p:par>
                        <p:par>
                          <p:cTn id="16" fill="hold">
                            <p:stCondLst>
                              <p:cond delay="90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3000"/>
                                        <p:tgtEl>
                                          <p:spTgt spid="3">
                                            <p:txEl>
                                              <p:pRg st="3" end="3"/>
                                            </p:txEl>
                                          </p:spTgt>
                                        </p:tgtEl>
                                      </p:cBhvr>
                                    </p:animEffect>
                                  </p:childTnLst>
                                </p:cTn>
                              </p:par>
                            </p:childTnLst>
                          </p:cTn>
                        </p:par>
                        <p:par>
                          <p:cTn id="20" fill="hold">
                            <p:stCondLst>
                              <p:cond delay="1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3000"/>
                                        <p:tgtEl>
                                          <p:spTgt spid="3">
                                            <p:txEl>
                                              <p:pRg st="4" end="4"/>
                                            </p:txEl>
                                          </p:spTgt>
                                        </p:tgtEl>
                                      </p:cBhvr>
                                    </p:animEffect>
                                  </p:childTnLst>
                                </p:cTn>
                              </p:par>
                            </p:childTnLst>
                          </p:cTn>
                        </p:par>
                        <p:par>
                          <p:cTn id="24" fill="hold">
                            <p:stCondLst>
                              <p:cond delay="15000"/>
                            </p:stCondLst>
                            <p:childTnLst>
                              <p:par>
                                <p:cTn id="25" presetID="22"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3000"/>
                                        <p:tgtEl>
                                          <p:spTgt spid="3">
                                            <p:txEl>
                                              <p:pRg st="5" end="5"/>
                                            </p:txEl>
                                          </p:spTgt>
                                        </p:tgtEl>
                                      </p:cBhvr>
                                    </p:animEffect>
                                  </p:childTnLst>
                                </p:cTn>
                              </p:par>
                            </p:childTnLst>
                          </p:cTn>
                        </p:par>
                        <p:par>
                          <p:cTn id="28" fill="hold">
                            <p:stCondLst>
                              <p:cond delay="18000"/>
                            </p:stCondLst>
                            <p:childTnLst>
                              <p:par>
                                <p:cTn id="29" presetID="22"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up)">
                                      <p:cBhvr>
                                        <p:cTn id="31" dur="3000"/>
                                        <p:tgtEl>
                                          <p:spTgt spid="3">
                                            <p:txEl>
                                              <p:pRg st="6" end="6"/>
                                            </p:txEl>
                                          </p:spTgt>
                                        </p:tgtEl>
                                      </p:cBhvr>
                                    </p:animEffect>
                                  </p:childTnLst>
                                </p:cTn>
                              </p:par>
                            </p:childTnLst>
                          </p:cTn>
                        </p:par>
                        <p:par>
                          <p:cTn id="32" fill="hold">
                            <p:stCondLst>
                              <p:cond delay="21000"/>
                            </p:stCondLst>
                            <p:childTnLst>
                              <p:par>
                                <p:cTn id="33" presetID="22"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up)">
                                      <p:cBhvr>
                                        <p:cTn id="35" dur="3000"/>
                                        <p:tgtEl>
                                          <p:spTgt spid="3">
                                            <p:txEl>
                                              <p:pRg st="7" end="7"/>
                                            </p:txEl>
                                          </p:spTgt>
                                        </p:tgtEl>
                                      </p:cBhvr>
                                    </p:animEffect>
                                  </p:childTnLst>
                                </p:cTn>
                              </p:par>
                            </p:childTnLst>
                          </p:cTn>
                        </p:par>
                        <p:par>
                          <p:cTn id="36" fill="hold">
                            <p:stCondLst>
                              <p:cond delay="24000"/>
                            </p:stCondLst>
                            <p:childTnLst>
                              <p:par>
                                <p:cTn id="37" presetID="22" presetClass="entr" presetSubtype="1"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up)">
                                      <p:cBhvr>
                                        <p:cTn id="39" dur="3000"/>
                                        <p:tgtEl>
                                          <p:spTgt spid="3">
                                            <p:txEl>
                                              <p:pRg st="8" end="8"/>
                                            </p:txEl>
                                          </p:spTgt>
                                        </p:tgtEl>
                                      </p:cBhvr>
                                    </p:animEffect>
                                  </p:childTnLst>
                                </p:cTn>
                              </p:par>
                            </p:childTnLst>
                          </p:cTn>
                        </p:par>
                        <p:par>
                          <p:cTn id="40" fill="hold">
                            <p:stCondLst>
                              <p:cond delay="27000"/>
                            </p:stCondLst>
                            <p:childTnLst>
                              <p:par>
                                <p:cTn id="41" presetID="22" presetClass="entr" presetSubtype="1"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up)">
                                      <p:cBhvr>
                                        <p:cTn id="43" dur="3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7">
      <a:dk1>
        <a:srgbClr val="FFFFFF"/>
      </a:dk1>
      <a:lt1>
        <a:sysClr val="window" lastClr="FFFFFF"/>
      </a:lt1>
      <a:dk2>
        <a:srgbClr val="00B4FA"/>
      </a:dk2>
      <a:lt2>
        <a:srgbClr val="DBF5F9"/>
      </a:lt2>
      <a:accent1>
        <a:srgbClr val="FFC000"/>
      </a:accent1>
      <a:accent2>
        <a:srgbClr val="009DD9"/>
      </a:accent2>
      <a:accent3>
        <a:srgbClr val="FFF654"/>
      </a:accent3>
      <a:accent4>
        <a:srgbClr val="10CF9B"/>
      </a:accent4>
      <a:accent5>
        <a:srgbClr val="7CCA62"/>
      </a:accent5>
      <a:accent6>
        <a:srgbClr val="A5C249"/>
      </a:accent6>
      <a:hlink>
        <a:srgbClr val="E2D700"/>
      </a:hlink>
      <a:folHlink>
        <a:srgbClr val="FFF65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183</TotalTime>
  <Words>3043</Words>
  <Application>Microsoft Office PowerPoint</Application>
  <PresentationFormat>On-screen Show (4:3)</PresentationFormat>
  <Paragraphs>302</Paragraphs>
  <Slides>45</Slides>
  <Notes>2</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45</vt:i4>
      </vt:variant>
    </vt:vector>
  </HeadingPairs>
  <TitlesOfParts>
    <vt:vector size="63" baseType="lpstr">
      <vt:lpstr>Arial</vt:lpstr>
      <vt:lpstr>B Mitra</vt:lpstr>
      <vt:lpstr>B Nazanin</vt:lpstr>
      <vt:lpstr>B Titr</vt:lpstr>
      <vt:lpstr>B Zar</vt:lpstr>
      <vt:lpstr>Book Antiqua</vt:lpstr>
      <vt:lpstr>Calibri</vt:lpstr>
      <vt:lpstr>Lucida Sans</vt:lpstr>
      <vt:lpstr>Tahoma</vt:lpstr>
      <vt:lpstr>Times New Roman</vt:lpstr>
      <vt:lpstr>Titr</vt:lpstr>
      <vt:lpstr>Verdana</vt:lpstr>
      <vt:lpstr>Wingdings</vt:lpstr>
      <vt:lpstr>Wingdings 2</vt:lpstr>
      <vt:lpstr>Wingdings 3</vt:lpstr>
      <vt:lpstr>Yucatan</vt:lpstr>
      <vt:lpstr>Apex</vt:lpstr>
      <vt:lpstr>Profile</vt:lpstr>
      <vt:lpstr>آموزش والدین برای کودکان و نوجوانان </vt:lpstr>
      <vt:lpstr>فلسفه آموزش والدین در خانواده</vt:lpstr>
      <vt:lpstr>فواید آموزش والدین برای فرزندان </vt:lpstr>
      <vt:lpstr>1. وضعيت دشوار كنوني ما </vt:lpstr>
      <vt:lpstr>اصول رفتار از دیدگاه آدلر </vt:lpstr>
      <vt:lpstr>شناخت کودک</vt:lpstr>
      <vt:lpstr>سبک زندگی</vt:lpstr>
      <vt:lpstr>PowerPoint Presentation</vt:lpstr>
      <vt:lpstr>10 ویژگی کودک سازگار </vt:lpstr>
      <vt:lpstr>چهار نیاز اصلی انسان</vt:lpstr>
      <vt:lpstr>نشانه های هدف غلط اول </vt:lpstr>
      <vt:lpstr>نشانه های هدف غلط دوم </vt:lpstr>
      <vt:lpstr>نشانه های هدف غلط سوم </vt:lpstr>
      <vt:lpstr>نشانه های هدف غلط چهارم </vt:lpstr>
      <vt:lpstr>نیاز اول: تعلق</vt:lpstr>
      <vt:lpstr>نیاز اول: تعلق(ادامه)</vt:lpstr>
      <vt:lpstr>نیاز اول: تعلق (ادامه)</vt:lpstr>
      <vt:lpstr>نیاز اول: تعلق (ادامه)</vt:lpstr>
      <vt:lpstr>نیاز دوم: احساس توانمندی</vt:lpstr>
      <vt:lpstr>نیاز دوم: احساس توانمندی(ادامه)</vt:lpstr>
      <vt:lpstr>نیاز دوم: احساس توانمندی(ادامه)</vt:lpstr>
      <vt:lpstr>نیاز دوم: احساس توانمندی(ادامه)</vt:lpstr>
      <vt:lpstr>نیاز سوم: احساس به حساب آمدن و ارزشمندی</vt:lpstr>
      <vt:lpstr>نیاز سوم: احساس به حساب آمدن و ارزشمندی (ادامه)</vt:lpstr>
      <vt:lpstr>نیاز سوم: احساس به حساب آمدن و ارزشمندی (ادامه)</vt:lpstr>
      <vt:lpstr>نیاز سوم: احساس به حساب آمدن و ارزشمندی (ادامه)</vt:lpstr>
      <vt:lpstr>نیاز سوم: احساس به حساب آمدن و ارزشمندی (ادامه)</vt:lpstr>
      <vt:lpstr>دلگرمی:  پیام های دلسردکننده! دلگرمی دو جنبه دارد! </vt:lpstr>
      <vt:lpstr>پیام های دلسردکننده!</vt:lpstr>
      <vt:lpstr>اشتباهات رايج در تنبيه و تشويق </vt:lpstr>
      <vt:lpstr>اشتباهات رايج در تنبيه و تشويق </vt:lpstr>
      <vt:lpstr>پیامدهای طبیعی و منطقی 1</vt:lpstr>
      <vt:lpstr>پیامدهای طبیعی و منطقی 2</vt:lpstr>
      <vt:lpstr>پیامدهای طبیعی و منطقی 3</vt:lpstr>
      <vt:lpstr>PowerPoint Presentation</vt:lpstr>
      <vt:lpstr>نیاز چهارم: نیاز به دلگرمی</vt:lpstr>
      <vt:lpstr>نیاز چهارم: نیاز به دلگرمی(ادامه)</vt:lpstr>
      <vt:lpstr>نیاز چهارم: نیاز به دلگرمی(ادامه)</vt:lpstr>
      <vt:lpstr>نیاز چهارم: نیاز به دلگرمی(ادامه)  15. از شعارها و استعاره ها استفاده کنید:</vt:lpstr>
      <vt:lpstr>نیاز چهارم: نیاز به دلگرمی(ادامه)</vt:lpstr>
      <vt:lpstr>نیاز چهارم: نیاز به دلگرمی(ادامه)</vt:lpstr>
      <vt:lpstr>نشست خانوادگی</vt:lpstr>
      <vt:lpstr>قاطع باشيد بدون اين‌كه سلطه داشته باشيد</vt:lpstr>
      <vt:lpstr>کودک را تحلیل نکنید، رابطه تان را با کودک تحلیل کنید! </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والدین برای کودکان و نوجوانان </dc:title>
  <dc:creator>Hamid</dc:creator>
  <cp:lastModifiedBy>hamayel</cp:lastModifiedBy>
  <cp:revision>38</cp:revision>
  <dcterms:created xsi:type="dcterms:W3CDTF">2006-08-16T00:00:00Z</dcterms:created>
  <dcterms:modified xsi:type="dcterms:W3CDTF">2019-09-17T09:44:07Z</dcterms:modified>
</cp:coreProperties>
</file>