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90" r:id="rId1"/>
    <p:sldMasterId id="2147483708"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embeddedFontLst>
    <p:embeddedFont>
      <p:font typeface="Corbel" panose="020B0503020204020204" pitchFamily="34" charset="0"/>
      <p:regular r:id="rId17"/>
      <p:bold r:id="rId18"/>
      <p:italic r:id="rId19"/>
      <p:boldItalic r:id="rId20"/>
    </p:embeddedFont>
    <p:embeddedFont>
      <p:font typeface="B Mitra" panose="00000400000000000000" pitchFamily="2" charset="-78"/>
      <p:regular r:id="rId21"/>
      <p:bold r:id="rId22"/>
    </p:embeddedFont>
    <p:embeddedFont>
      <p:font typeface="Tahoma" panose="020B0604030504040204" pitchFamily="34" charset="0"/>
      <p:regular r:id="rId23"/>
      <p:bold r:id="rId24"/>
    </p:embeddedFont>
    <p:embeddedFont>
      <p:font typeface="Verdana" panose="020B0604030504040204" pitchFamily="34" charset="0"/>
      <p:regular r:id="rId25"/>
      <p:bold r:id="rId26"/>
      <p:italic r:id="rId27"/>
      <p:boldItalic r:id="rId28"/>
    </p:embeddedFont>
    <p:embeddedFont>
      <p:font typeface="B Nazanin" panose="00000400000000000000" pitchFamily="2" charset="-78"/>
      <p:regular r:id="rId29"/>
      <p:bold r:id="rId30"/>
    </p:embeddedFont>
    <p:embeddedFont>
      <p:font typeface="Calibri" panose="020F0502020204030204" pitchFamily="34" charset="0"/>
      <p:regular r:id="rId31"/>
      <p:bold r:id="rId32"/>
      <p:italic r:id="rId33"/>
      <p:boldItalic r:id="rId34"/>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DF15885-603C-49D4-A0FA-478289FC13BC}">
          <p14:sldIdLst>
            <p14:sldId id="256"/>
            <p14:sldId id="257"/>
            <p14:sldId id="258"/>
            <p14:sldId id="259"/>
            <p14:sldId id="260"/>
            <p14:sldId id="261"/>
            <p14:sldId id="262"/>
            <p14:sldId id="263"/>
            <p14:sldId id="264"/>
            <p14:sldId id="265"/>
            <p14:sldId id="266"/>
            <p14:sldId id="267"/>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cs typeface="B Mitra" panose="00000400000000000000" pitchFamily="2" charset="-78"/>
              </a:defRPr>
            </a:lvl1pPr>
          </a:lstStyle>
          <a:p>
            <a:endParaRPr lang="fa-IR" dirty="0"/>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cs typeface="B Mitra" panose="00000400000000000000" pitchFamily="2" charset="-78"/>
              </a:defRPr>
            </a:lvl1pPr>
          </a:lstStyle>
          <a:p>
            <a:fld id="{7C486FE4-3E2C-49E3-B171-799A8D50445C}" type="datetimeFigureOut">
              <a:rPr lang="fa-IR" smtClean="0"/>
              <a:pPr/>
              <a:t>1441/01/18</a:t>
            </a:fld>
            <a:endParaRPr lang="fa-IR"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cs typeface="B Mitra" panose="00000400000000000000" pitchFamily="2" charset="-78"/>
              </a:defRPr>
            </a:lvl1pPr>
          </a:lstStyle>
          <a:p>
            <a:endParaRPr lang="fa-IR" dirty="0"/>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cs typeface="B Mitra" panose="00000400000000000000" pitchFamily="2" charset="-78"/>
              </a:defRPr>
            </a:lvl1pPr>
          </a:lstStyle>
          <a:p>
            <a:fld id="{10EB4AE4-088C-421B-8E92-08F7F7245217}" type="slidenum">
              <a:rPr lang="fa-IR" smtClean="0"/>
              <a:pPr/>
              <a:t>‹#›</a:t>
            </a:fld>
            <a:endParaRPr lang="fa-IR" dirty="0"/>
          </a:p>
        </p:txBody>
      </p:sp>
    </p:spTree>
    <p:extLst>
      <p:ext uri="{BB962C8B-B14F-4D97-AF65-F5344CB8AC3E}">
        <p14:creationId xmlns:p14="http://schemas.microsoft.com/office/powerpoint/2010/main" val="23161397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B Mitra" panose="00000400000000000000" pitchFamily="2" charset="-78"/>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B Mitra" panose="00000400000000000000" pitchFamily="2" charset="-78"/>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cs typeface="Arial" panose="020B0604020202020204" pitchFamily="34" charset="0"/>
            </a:endParaRPr>
          </a:p>
        </p:txBody>
      </p:sp>
    </p:spTree>
    <p:extLst>
      <p:ext uri="{BB962C8B-B14F-4D97-AF65-F5344CB8AC3E}">
        <p14:creationId xmlns:p14="http://schemas.microsoft.com/office/powerpoint/2010/main" val="220969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C723635-3E8C-4061-BAE6-C8D94112D258}" type="datetimeFigureOut">
              <a:rPr lang="fa-IR" smtClean="0"/>
              <a:t>1441/01/18</a:t>
            </a:fld>
            <a:endParaRPr lang="fa-IR"/>
          </a:p>
        </p:txBody>
      </p:sp>
      <p:sp>
        <p:nvSpPr>
          <p:cNvPr id="5" name="Footer Placeholder 4"/>
          <p:cNvSpPr>
            <a:spLocks noGrp="1"/>
          </p:cNvSpPr>
          <p:nvPr>
            <p:ph type="ftr" sz="quarter" idx="11"/>
          </p:nvPr>
        </p:nvSpPr>
        <p:spPr>
          <a:xfrm>
            <a:off x="3623733" y="6117336"/>
            <a:ext cx="3609438" cy="365125"/>
          </a:xfrm>
        </p:spPr>
        <p:txBody>
          <a:bodyPr/>
          <a:lstStyle/>
          <a:p>
            <a:endParaRPr lang="fa-IR"/>
          </a:p>
        </p:txBody>
      </p:sp>
      <p:sp>
        <p:nvSpPr>
          <p:cNvPr id="6" name="Slide Number Placeholder 5"/>
          <p:cNvSpPr>
            <a:spLocks noGrp="1"/>
          </p:cNvSpPr>
          <p:nvPr>
            <p:ph type="sldNum" sz="quarter" idx="12"/>
          </p:nvPr>
        </p:nvSpPr>
        <p:spPr>
          <a:xfrm>
            <a:off x="8275320" y="6117336"/>
            <a:ext cx="411480" cy="365125"/>
          </a:xfrm>
        </p:spPr>
        <p:txBody>
          <a:bodyPr/>
          <a:lstStyle/>
          <a:p>
            <a:fld id="{70E71422-0AF1-41BB-A0C2-BA2C8E2C1914}" type="slidenum">
              <a:rPr lang="fa-IR" smtClean="0"/>
              <a:t>‹#›</a:t>
            </a:fld>
            <a:endParaRPr lang="fa-I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33234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C723635-3E8C-4061-BAE6-C8D94112D258}" type="datetimeFigureOut">
              <a:rPr lang="fa-IR" smtClean="0"/>
              <a:t>1441/01/18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103011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723635-3E8C-4061-BAE6-C8D94112D258}" type="datetimeFigureOut">
              <a:rPr lang="fa-IR" smtClean="0"/>
              <a:t>1441/01/18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1202333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723635-3E8C-4061-BAE6-C8D94112D258}" type="datetimeFigureOut">
              <a:rPr lang="fa-IR" smtClean="0"/>
              <a:t>1441/01/18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321264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723635-3E8C-4061-BAE6-C8D94112D258}" type="datetimeFigureOut">
              <a:rPr lang="fa-IR" smtClean="0"/>
              <a:t>1441/01/18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2649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723635-3E8C-4061-BAE6-C8D94112D258}" type="datetimeFigureOut">
              <a:rPr lang="fa-IR" smtClean="0"/>
              <a:t>1441/01/18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301339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723635-3E8C-4061-BAE6-C8D94112D258}" type="datetimeFigureOut">
              <a:rPr lang="fa-IR" smtClean="0"/>
              <a:t>1441/01/18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2500254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23635-3E8C-4061-BAE6-C8D94112D258}" type="datetimeFigureOut">
              <a:rPr lang="fa-IR" smtClean="0"/>
              <a:t>1441/01/18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2578969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23635-3E8C-4061-BAE6-C8D94112D258}" type="datetimeFigureOut">
              <a:rPr lang="fa-IR" smtClean="0"/>
              <a:t>1441/01/18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3464599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1998573 h 1000"/>
              <a:gd name="T6" fmla="*/ 0 w 1000"/>
              <a:gd name="T7" fmla="*/ 11998573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FF933-A1CE-4302-BB78-1AA886482F6B}"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830504162"/>
      </p:ext>
    </p:extLst>
  </p:cSld>
  <p:clrMapOvr>
    <a:masterClrMapping/>
  </p:clrMapOvr>
  <p:transition>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07CA11-969E-4804-B301-047C3B24F6B8}"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891267365"/>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C723635-3E8C-4061-BAE6-C8D94112D258}" type="datetimeFigureOut">
              <a:rPr lang="fa-IR" smtClean="0"/>
              <a:t>1441/01/18</a:t>
            </a:fld>
            <a:endParaRPr lang="fa-IR"/>
          </a:p>
        </p:txBody>
      </p:sp>
      <p:sp>
        <p:nvSpPr>
          <p:cNvPr id="5" name="Footer Placeholder 4"/>
          <p:cNvSpPr>
            <a:spLocks noGrp="1"/>
          </p:cNvSpPr>
          <p:nvPr>
            <p:ph type="ftr" sz="quarter" idx="11"/>
          </p:nvPr>
        </p:nvSpPr>
        <p:spPr>
          <a:xfrm>
            <a:off x="1972647" y="6108173"/>
            <a:ext cx="5314517" cy="365125"/>
          </a:xfrm>
        </p:spPr>
        <p:txBody>
          <a:bodyPr/>
          <a:lstStyle/>
          <a:p>
            <a:endParaRPr lang="fa-IR"/>
          </a:p>
        </p:txBody>
      </p:sp>
      <p:sp>
        <p:nvSpPr>
          <p:cNvPr id="6" name="Slide Number Placeholder 5"/>
          <p:cNvSpPr>
            <a:spLocks noGrp="1"/>
          </p:cNvSpPr>
          <p:nvPr>
            <p:ph type="sldNum" sz="quarter" idx="12"/>
          </p:nvPr>
        </p:nvSpPr>
        <p:spPr>
          <a:xfrm>
            <a:off x="8258967" y="6108173"/>
            <a:ext cx="427833" cy="365125"/>
          </a:xfrm>
        </p:spPr>
        <p:txBody>
          <a:bodyPr/>
          <a:lstStyle/>
          <a:p>
            <a:fld id="{70E71422-0AF1-41BB-A0C2-BA2C8E2C1914}" type="slidenum">
              <a:rPr lang="fa-IR" smtClean="0"/>
              <a:t>‹#›</a:t>
            </a:fld>
            <a:endParaRPr lang="fa-IR"/>
          </a:p>
        </p:txBody>
      </p:sp>
      <p:sp>
        <p:nvSpPr>
          <p:cNvPr id="7" name="Rectangle 6"/>
          <p:cNvSpPr/>
          <p:nvPr userDrawn="1"/>
        </p:nvSpPr>
        <p:spPr>
          <a:xfrm>
            <a:off x="8701114" y="6003403"/>
            <a:ext cx="2636912" cy="615553"/>
          </a:xfrm>
          <a:prstGeom prst="rect">
            <a:avLst/>
          </a:prstGeom>
        </p:spPr>
        <p:txBody>
          <a:bodyPr wrap="square">
            <a:spAutoFit/>
          </a:bodyPr>
          <a:lstStyle/>
          <a:p>
            <a:pPr>
              <a:defRPr/>
            </a:pP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r>
              <a:rPr lang="en-US"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ww.Ravanpoint.ir</a:t>
            </a:r>
            <a:endParaRPr lang="en-GB"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73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4BB5D8-8DD7-4072-BDE2-E1F772E309C9}"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141797744"/>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917532-73BD-4B3C-96D4-A44383F69DA1}"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926969234"/>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10113C-F37C-4AAD-A126-6B0573B4B8C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01824596"/>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E2EB27-4759-4CF0-A754-DC2CD630B433}"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742136390"/>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20E04E-E5C2-47C9-8432-F7A25DE7FF8E}"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4"/>
          <p:cNvSpPr/>
          <p:nvPr userDrawn="1"/>
        </p:nvSpPr>
        <p:spPr>
          <a:xfrm>
            <a:off x="8820472" y="5922059"/>
            <a:ext cx="2636912" cy="646331"/>
          </a:xfrm>
          <a:prstGeom prst="rect">
            <a:avLst/>
          </a:prstGeom>
        </p:spPr>
        <p:txBody>
          <a:bodyPr wrap="square">
            <a:spAutoFit/>
          </a:bodyPr>
          <a:lstStyle/>
          <a:p>
            <a:pPr>
              <a:defRPr/>
            </a:pP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r>
              <a:rPr lang="en-US" sz="2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ww.Ravanpoint.ir</a:t>
            </a:r>
            <a:endParaRPr lang="en-GB"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865466"/>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B35D15-43AD-4E18-BB07-0249036D3975}"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347621562"/>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4556CC-ECC1-4A5B-ABC0-E12E42A800E6}"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532159967"/>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72F292-EE0A-4854-8332-6347ED20EC1F}"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39424162"/>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AD7E3D-B7B3-4000-9392-CF790579B410}"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825101139"/>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723635-3E8C-4061-BAE6-C8D94112D258}" type="datetimeFigureOut">
              <a:rPr lang="fa-IR" smtClean="0"/>
              <a:t>1441/01/18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8273317" y="6116070"/>
            <a:ext cx="413483" cy="365125"/>
          </a:xfrm>
        </p:spPr>
        <p:txBody>
          <a:bodyPr/>
          <a:lstStyle/>
          <a:p>
            <a:fld id="{70E71422-0AF1-41BB-A0C2-BA2C8E2C1914}" type="slidenum">
              <a:rPr lang="fa-IR" smtClean="0"/>
              <a:t>‹#›</a:t>
            </a:fld>
            <a:endParaRPr lang="fa-IR"/>
          </a:p>
        </p:txBody>
      </p:sp>
      <p:sp>
        <p:nvSpPr>
          <p:cNvPr id="7" name="Rectangle 6"/>
          <p:cNvSpPr/>
          <p:nvPr userDrawn="1"/>
        </p:nvSpPr>
        <p:spPr>
          <a:xfrm>
            <a:off x="8743965" y="6116070"/>
            <a:ext cx="2636912" cy="615553"/>
          </a:xfrm>
          <a:prstGeom prst="rect">
            <a:avLst/>
          </a:prstGeom>
        </p:spPr>
        <p:txBody>
          <a:bodyPr wrap="square">
            <a:spAutoFit/>
          </a:bodyPr>
          <a:lstStyle/>
          <a:p>
            <a:pPr>
              <a:defRPr/>
            </a:pP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r>
              <a:rPr lang="en-US"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ww.Ravanpoint.ir</a:t>
            </a:r>
            <a:endParaRPr lang="en-GB"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8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723635-3E8C-4061-BAE6-C8D94112D258}" type="datetimeFigureOut">
              <a:rPr lang="fa-IR" smtClean="0"/>
              <a:t>1441/01/18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292245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723635-3E8C-4061-BAE6-C8D94112D258}" type="datetimeFigureOut">
              <a:rPr lang="fa-IR" smtClean="0"/>
              <a:t>1441/01/18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391095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723635-3E8C-4061-BAE6-C8D94112D258}" type="datetimeFigureOut">
              <a:rPr lang="fa-IR" smtClean="0"/>
              <a:t>1441/01/18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344594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23635-3E8C-4061-BAE6-C8D94112D258}" type="datetimeFigureOut">
              <a:rPr lang="fa-IR" smtClean="0"/>
              <a:t>1441/01/18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326148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C723635-3E8C-4061-BAE6-C8D94112D258}" type="datetimeFigureOut">
              <a:rPr lang="fa-IR" smtClean="0"/>
              <a:t>1441/01/18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90903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C723635-3E8C-4061-BAE6-C8D94112D258}" type="datetimeFigureOut">
              <a:rPr lang="fa-IR" smtClean="0"/>
              <a:t>1441/01/18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E71422-0AF1-41BB-A0C2-BA2C8E2C1914}" type="slidenum">
              <a:rPr lang="fa-IR" smtClean="0"/>
              <a:t>‹#›</a:t>
            </a:fld>
            <a:endParaRPr lang="fa-IR"/>
          </a:p>
        </p:txBody>
      </p:sp>
    </p:spTree>
    <p:extLst>
      <p:ext uri="{BB962C8B-B14F-4D97-AF65-F5344CB8AC3E}">
        <p14:creationId xmlns:p14="http://schemas.microsoft.com/office/powerpoint/2010/main" val="274604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723635-3E8C-4061-BAE6-C8D94112D258}" type="datetimeFigureOut">
              <a:rPr lang="fa-IR" smtClean="0"/>
              <a:t>1441/01/18</a:t>
            </a:fld>
            <a:endParaRPr lang="fa-I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E71422-0AF1-41BB-A0C2-BA2C8E2C1914}" type="slidenum">
              <a:rPr lang="fa-IR" smtClean="0"/>
              <a:t>‹#›</a:t>
            </a:fld>
            <a:endParaRPr lang="fa-IR"/>
          </a:p>
        </p:txBody>
      </p:sp>
    </p:spTree>
    <p:extLst>
      <p:ext uri="{BB962C8B-B14F-4D97-AF65-F5344CB8AC3E}">
        <p14:creationId xmlns:p14="http://schemas.microsoft.com/office/powerpoint/2010/main" val="31008644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2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BDADBA-29F1-45EB-8809-D9246A9B693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739361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332656"/>
            <a:ext cx="6699805" cy="2360071"/>
          </a:xfrm>
        </p:spPr>
        <p:txBody>
          <a:bodyPr/>
          <a:lstStyle/>
          <a:p>
            <a:pPr algn="ctr"/>
            <a:r>
              <a:rPr lang="fa-IR" sz="6600" dirty="0" smtClean="0">
                <a:cs typeface="B Nazanin" pitchFamily="2" charset="-78"/>
              </a:rPr>
              <a:t>رشد جنسی کودکان</a:t>
            </a:r>
            <a:endParaRPr lang="fa-IR" sz="6600" dirty="0">
              <a:cs typeface="B Nazanin"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3429000"/>
            <a:ext cx="2924944" cy="2924944"/>
          </a:xfrm>
          <a:prstGeom prst="rect">
            <a:avLst/>
          </a:prstGeom>
        </p:spPr>
      </p:pic>
    </p:spTree>
    <p:extLst>
      <p:ext uri="{BB962C8B-B14F-4D97-AF65-F5344CB8AC3E}">
        <p14:creationId xmlns:p14="http://schemas.microsoft.com/office/powerpoint/2010/main" val="2182091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916832"/>
            <a:ext cx="7704667" cy="3332816"/>
          </a:xfrm>
        </p:spPr>
        <p:txBody>
          <a:bodyPr>
            <a:noAutofit/>
          </a:bodyPr>
          <a:lstStyle/>
          <a:p>
            <a:pPr algn="r" rtl="1"/>
            <a:r>
              <a:rPr lang="fa-IR" dirty="0" smtClean="0">
                <a:cs typeface="B Nazanin" pitchFamily="2" charset="-78"/>
              </a:rPr>
              <a:t>کودک 7 ساله: </a:t>
            </a:r>
            <a:r>
              <a:rPr lang="fa-IR" b="0" dirty="0" smtClean="0">
                <a:cs typeface="B Nazanin" pitchFamily="2" charset="-78"/>
              </a:rPr>
              <a:t>علاقه شدیدی به داشتن نوزاد جدید در خانواده دارد تا فرایند رشد کودک در مادر را درک کند.</a:t>
            </a:r>
          </a:p>
          <a:p>
            <a:pPr algn="r" rtl="1"/>
            <a:r>
              <a:rPr lang="fa-IR" dirty="0" smtClean="0">
                <a:cs typeface="B Nazanin" pitchFamily="2" charset="-78"/>
              </a:rPr>
              <a:t>بین 6 تا 9 سالگی: </a:t>
            </a:r>
            <a:r>
              <a:rPr lang="fa-IR" b="0" dirty="0" smtClean="0">
                <a:cs typeface="B Nazanin" pitchFamily="2" charset="-78"/>
              </a:rPr>
              <a:t>کودک باید</a:t>
            </a:r>
            <a:r>
              <a:rPr lang="fa-IR" dirty="0" smtClean="0">
                <a:cs typeface="B Nazanin" pitchFamily="2" charset="-78"/>
              </a:rPr>
              <a:t> </a:t>
            </a:r>
            <a:endParaRPr lang="fa-IR" b="0" dirty="0" smtClean="0">
              <a:cs typeface="B Nazanin" pitchFamily="2" charset="-78"/>
            </a:endParaRPr>
          </a:p>
          <a:p>
            <a:pPr algn="r" rtl="1"/>
            <a:r>
              <a:rPr lang="fa-IR" b="0" dirty="0" smtClean="0">
                <a:cs typeface="B Nazanin" pitchFamily="2" charset="-78"/>
              </a:rPr>
              <a:t>_ بتواند تولید مثل حیوانات و گیاهان را به عنوان بخشی از چرخه حیات درک کند.</a:t>
            </a:r>
          </a:p>
          <a:p>
            <a:pPr algn="r" rtl="1"/>
            <a:r>
              <a:rPr lang="fa-IR" b="0" dirty="0" smtClean="0">
                <a:cs typeface="B Nazanin" pitchFamily="2" charset="-78"/>
              </a:rPr>
              <a:t>_ در پاسخ به سوالاتی چون نوزاد از کجا می آید و چطوری به دنیا می آید چیزهایی شنیده باشد.</a:t>
            </a:r>
          </a:p>
          <a:p>
            <a:pPr algn="r" rtl="1"/>
            <a:r>
              <a:rPr lang="fa-IR" b="0" dirty="0" smtClean="0">
                <a:cs typeface="B Nazanin" pitchFamily="2" charset="-78"/>
              </a:rPr>
              <a:t>_ درک کلی از ایدز و عفونت های دیگری که از طریق جنسی منتقل می شود داشته باشد.</a:t>
            </a:r>
          </a:p>
          <a:p>
            <a:pPr algn="r" rtl="1"/>
            <a:r>
              <a:rPr lang="fa-IR" b="0" dirty="0" smtClean="0">
                <a:cs typeface="B Nazanin" pitchFamily="2" charset="-78"/>
              </a:rPr>
              <a:t>_ نسبت به سلامت کلی و نیازهای ایمنی بدن خود مسئولیت روزافزون پیدا کند و بهداشت شخصی خود را با مسواک زدن، دوش گرفتن، رعایت تغذیه مناسب و ... حفظ کند.</a:t>
            </a:r>
          </a:p>
          <a:p>
            <a:pPr algn="r" rtl="1"/>
            <a:r>
              <a:rPr lang="fa-IR" b="0" dirty="0" smtClean="0">
                <a:cs typeface="B Nazanin" pitchFamily="2" charset="-78"/>
              </a:rPr>
              <a:t>_مفاهیم دوستی و عدالت را بفهمد و بتواند احساسات خود را با والدین و افراد بزرگسال قابل اعتماد در میان بگذارد.</a:t>
            </a:r>
            <a:endParaRPr lang="fa-IR" dirty="0">
              <a:cs typeface="B Nazanin" pitchFamily="2" charset="-78"/>
            </a:endParaRPr>
          </a:p>
        </p:txBody>
      </p:sp>
    </p:spTree>
    <p:extLst>
      <p:ext uri="{BB962C8B-B14F-4D97-AF65-F5344CB8AC3E}">
        <p14:creationId xmlns:p14="http://schemas.microsoft.com/office/powerpoint/2010/main" val="2577841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260648"/>
            <a:ext cx="7704667" cy="5709080"/>
          </a:xfrm>
        </p:spPr>
        <p:txBody>
          <a:bodyPr>
            <a:normAutofit/>
          </a:bodyPr>
          <a:lstStyle/>
          <a:p>
            <a:pPr algn="r" rtl="1"/>
            <a:r>
              <a:rPr lang="fa-IR" sz="2800" dirty="0" smtClean="0">
                <a:cs typeface="B Nazanin" pitchFamily="2" charset="-78"/>
              </a:rPr>
              <a:t>بین 9 تا 13 سالگی:</a:t>
            </a:r>
            <a:endParaRPr lang="fa-IR" sz="2800" b="0" dirty="0" smtClean="0">
              <a:cs typeface="B Nazanin" pitchFamily="2" charset="-78"/>
            </a:endParaRPr>
          </a:p>
          <a:p>
            <a:pPr algn="r" rtl="1"/>
            <a:r>
              <a:rPr lang="fa-IR" sz="2800" b="0" dirty="0" smtClean="0">
                <a:cs typeface="B Nazanin" pitchFamily="2" charset="-78"/>
              </a:rPr>
              <a:t>_ جنسیت را به عنوان بخشی از زندگی درک کند.</a:t>
            </a:r>
          </a:p>
          <a:p>
            <a:pPr algn="r" rtl="1"/>
            <a:r>
              <a:rPr lang="fa-IR" sz="2800" b="0" dirty="0" smtClean="0">
                <a:cs typeface="B Nazanin" pitchFamily="2" charset="-78"/>
              </a:rPr>
              <a:t>_ با تغییرات طبیعی دخترها و پسرها در دوران بلوغ آشنا شوند.( عادت ماهیانه و احتلام)</a:t>
            </a:r>
          </a:p>
          <a:p>
            <a:pPr algn="r" rtl="1"/>
            <a:r>
              <a:rPr lang="fa-IR" sz="2800" b="0" dirty="0" smtClean="0">
                <a:cs typeface="B Nazanin" pitchFamily="2" charset="-78"/>
              </a:rPr>
              <a:t>_ روند تولید مثل و از جمله مفاهیمی چون، آمیزش جنسی، پدر و مادر شدن، سقط جنین و جلوگیری از بارداری را درک کند.</a:t>
            </a:r>
          </a:p>
          <a:p>
            <a:pPr algn="r" rtl="1"/>
            <a:r>
              <a:rPr lang="fa-IR" sz="2800" b="0" dirty="0" smtClean="0">
                <a:cs typeface="B Nazanin" pitchFamily="2" charset="-78"/>
              </a:rPr>
              <a:t>_بداند سوء استفاده جنسی چیست؟ چگونه می توان آن را تسهیل داد و در موقعیت های بالقوه خطرناک چگونه باید رفتار کرد.</a:t>
            </a:r>
            <a:endParaRPr lang="fa-IR" sz="2800" dirty="0">
              <a:cs typeface="B Nazanin" pitchFamily="2" charset="-78"/>
            </a:endParaRPr>
          </a:p>
        </p:txBody>
      </p:sp>
    </p:spTree>
    <p:extLst>
      <p:ext uri="{BB962C8B-B14F-4D97-AF65-F5344CB8AC3E}">
        <p14:creationId xmlns:p14="http://schemas.microsoft.com/office/powerpoint/2010/main" val="139413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7704667" cy="883567"/>
          </a:xfrm>
        </p:spPr>
        <p:txBody>
          <a:bodyPr/>
          <a:lstStyle/>
          <a:p>
            <a:pPr algn="ctr"/>
            <a:r>
              <a:rPr lang="fa-IR" dirty="0" smtClean="0">
                <a:cs typeface="B Nazanin" pitchFamily="2" charset="-78"/>
              </a:rPr>
              <a:t>نکات مهم در تربیت جنسی کودکان</a:t>
            </a:r>
            <a:endParaRPr lang="fa-IR" dirty="0">
              <a:cs typeface="B Nazanin" pitchFamily="2" charset="-78"/>
            </a:endParaRPr>
          </a:p>
        </p:txBody>
      </p:sp>
      <p:sp>
        <p:nvSpPr>
          <p:cNvPr id="3" name="Content Placeholder 2"/>
          <p:cNvSpPr>
            <a:spLocks noGrp="1"/>
          </p:cNvSpPr>
          <p:nvPr>
            <p:ph idx="1"/>
          </p:nvPr>
        </p:nvSpPr>
        <p:spPr>
          <a:xfrm>
            <a:off x="1043608" y="1916832"/>
            <a:ext cx="7704667" cy="3332816"/>
          </a:xfrm>
        </p:spPr>
        <p:txBody>
          <a:bodyPr>
            <a:noAutofit/>
          </a:bodyPr>
          <a:lstStyle/>
          <a:p>
            <a:pPr algn="r" rtl="1"/>
            <a:r>
              <a:rPr lang="fa-IR" sz="2000" dirty="0" smtClean="0">
                <a:cs typeface="B Nazanin" pitchFamily="2" charset="-78"/>
              </a:rPr>
              <a:t>_</a:t>
            </a:r>
            <a:r>
              <a:rPr lang="fa-IR" sz="2000" b="0" dirty="0" smtClean="0">
                <a:cs typeface="B Nazanin" pitchFamily="2" charset="-78"/>
              </a:rPr>
              <a:t>پدر و مادر نخستین آموزگاران در زمینه مسائل جنسی به کودکان هستند.</a:t>
            </a:r>
            <a:endParaRPr lang="fa-IR" sz="2000" dirty="0" smtClean="0">
              <a:cs typeface="B Nazanin" pitchFamily="2" charset="-78"/>
            </a:endParaRPr>
          </a:p>
          <a:p>
            <a:pPr algn="r" rtl="1"/>
            <a:r>
              <a:rPr lang="fa-IR" sz="2000" dirty="0">
                <a:cs typeface="B Nazanin" pitchFamily="2" charset="-78"/>
              </a:rPr>
              <a:t>_</a:t>
            </a:r>
            <a:r>
              <a:rPr lang="fa-IR" sz="2000" dirty="0" smtClean="0">
                <a:cs typeface="B Nazanin" pitchFamily="2" charset="-78"/>
              </a:rPr>
              <a:t> </a:t>
            </a:r>
            <a:r>
              <a:rPr lang="fa-IR" sz="2000" b="0" dirty="0" smtClean="0">
                <a:cs typeface="B Nazanin" pitchFamily="2" charset="-78"/>
              </a:rPr>
              <a:t>رفتارهای روانی_جنسی کودکان را با مسائل بزرگسالن مورد مقایسه قرار ندهید.</a:t>
            </a:r>
          </a:p>
          <a:p>
            <a:pPr algn="r" rtl="1"/>
            <a:r>
              <a:rPr lang="fa-IR" sz="2000" b="0" dirty="0" smtClean="0">
                <a:cs typeface="B Nazanin" pitchFamily="2" charset="-78"/>
              </a:rPr>
              <a:t>_ به کودکان خود به ویژه با بزرگتر شدن آنها این نکته را بیاموزید که شما پدر و مادری هستید که بتوانند از شما در مورد این گونه مسائل سوال کنند.</a:t>
            </a:r>
          </a:p>
          <a:p>
            <a:pPr algn="r" rtl="1"/>
            <a:r>
              <a:rPr lang="fa-IR" sz="2000" b="0" dirty="0" smtClean="0">
                <a:cs typeface="B Nazanin" pitchFamily="2" charset="-78"/>
              </a:rPr>
              <a:t>_در مورد سوالات و رفتارهای جنسی هیچ گاه به تنبیه متوسل نشوید و از تحقیر و سرزنش کودکان خودداری کنید. زیرا نتیجه معکوس در پی دارد و منجر به پنهان کاری و احساس گناه و خجالت می شود.</a:t>
            </a:r>
          </a:p>
          <a:p>
            <a:pPr algn="r" rtl="1"/>
            <a:r>
              <a:rPr lang="fa-IR" sz="2000" b="0" dirty="0" smtClean="0">
                <a:cs typeface="B Nazanin" pitchFamily="2" charset="-78"/>
              </a:rPr>
              <a:t>_اگر فرزندتان شما را با سوال خود غافلگیر کرد، می توانید پاسخ خود را به تعویق بیاندازید، اما حتما در اولین فرصت به سوال او پاسخ دهید.</a:t>
            </a:r>
          </a:p>
          <a:p>
            <a:pPr algn="r" rtl="1"/>
            <a:r>
              <a:rPr lang="fa-IR" sz="2000" b="0" dirty="0" smtClean="0">
                <a:cs typeface="B Nazanin" pitchFamily="2" charset="-78"/>
              </a:rPr>
              <a:t>_اطلاعات در مورد جنسیت، مانند هر موضوع دیگری نیاز به بیان مکرر دارد، یک بار گفتن کافی نیست.</a:t>
            </a:r>
          </a:p>
          <a:p>
            <a:pPr algn="r" rtl="1"/>
            <a:r>
              <a:rPr lang="fa-IR" sz="2000" b="0" dirty="0" smtClean="0">
                <a:cs typeface="B Nazanin" pitchFamily="2" charset="-78"/>
              </a:rPr>
              <a:t>_در مورد طرح سوالات از طرف کودکان، به هر یک از سوالات به طور خلاصه پاسخ دهید. اطلاعات بیش از اندازه و توضیحات اضافی به فرزندانتان ندهید.   </a:t>
            </a:r>
            <a:endParaRPr lang="fa-IR" sz="2000" dirty="0">
              <a:cs typeface="B Nazanin" pitchFamily="2" charset="-78"/>
            </a:endParaRPr>
          </a:p>
        </p:txBody>
      </p:sp>
    </p:spTree>
    <p:extLst>
      <p:ext uri="{BB962C8B-B14F-4D97-AF65-F5344CB8AC3E}">
        <p14:creationId xmlns:p14="http://schemas.microsoft.com/office/powerpoint/2010/main" val="257909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0" y="71438"/>
            <a:ext cx="8229600" cy="796925"/>
          </a:xfrm>
        </p:spPr>
        <p:txBody>
          <a:bodyPr/>
          <a:lstStyle/>
          <a:p>
            <a:r>
              <a:rPr lang="en-GB" altLang="en-US" dirty="0" smtClean="0"/>
              <a:t>Conditions o use</a:t>
            </a:r>
          </a:p>
        </p:txBody>
      </p:sp>
      <p:sp>
        <p:nvSpPr>
          <p:cNvPr id="62466" name="Rectangle 2"/>
          <p:cNvSpPr>
            <a:spLocks noChangeAspect="1" noChangeArrowheads="1"/>
          </p:cNvSpPr>
          <p:nvPr/>
        </p:nvSpPr>
        <p:spPr bwMode="auto">
          <a:xfrm>
            <a:off x="-190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Verdana"/>
              <a:ea typeface="+mj-ea"/>
              <a:cs typeface="Arial"/>
            </a:endParaRPr>
          </a:p>
        </p:txBody>
      </p:sp>
      <p:sp>
        <p:nvSpPr>
          <p:cNvPr id="41993" name="Line 8"/>
          <p:cNvSpPr>
            <a:spLocks noChangeShapeType="1"/>
          </p:cNvSpPr>
          <p:nvPr/>
        </p:nvSpPr>
        <p:spPr bwMode="auto">
          <a:xfrm>
            <a:off x="3348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994" name="Rectangle 10"/>
          <p:cNvSpPr>
            <a:spLocks noChangeArrowheads="1"/>
          </p:cNvSpPr>
          <p:nvPr/>
        </p:nvSpPr>
        <p:spPr bwMode="auto">
          <a:xfrm>
            <a:off x="5025592"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hlinkClick r:id="rId3"/>
              </a:rPr>
              <a:t>http://</a:t>
            </a:r>
            <a:r>
              <a:rPr kumimoji="0" lang="fr-FR" altLang="en-US" sz="10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Arial" panose="020B0604020202020204" pitchFamily="34" charset="0"/>
                <a:hlinkClick r:id="rId3"/>
              </a:rPr>
              <a:t>www.ravanpoint.ir</a:t>
            </a:r>
            <a:endParaRPr kumimoji="0" lang="fa-I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Contact: </a:t>
            </a:r>
            <a:r>
              <a:rPr kumimoji="0" lang="fr-FR" altLang="en-US" sz="10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Arial" panose="020B0604020202020204" pitchFamily="34" charset="0"/>
              </a:rPr>
              <a:t>info@ravanpoint.ir </a:t>
            </a: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2"/>
          <p:cNvSpPr/>
          <p:nvPr/>
        </p:nvSpPr>
        <p:spPr>
          <a:xfrm>
            <a:off x="250825" y="3919537"/>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2480" name="Rectangle 16"/>
          <p:cNvSpPr>
            <a:spLocks noChangeArrowheads="1"/>
          </p:cNvSpPr>
          <p:nvPr/>
        </p:nvSpPr>
        <p:spPr bwMode="auto">
          <a:xfrm>
            <a:off x="250825" y="2582614"/>
            <a:ext cx="2832100" cy="1754326"/>
          </a:xfrm>
          <a:prstGeom prst="rect">
            <a:avLst/>
          </a:prstGeom>
          <a:noFill/>
          <a:ln w="9525">
            <a:noFill/>
            <a:miter lim="800000"/>
            <a:headEnd/>
            <a:tailEnd/>
          </a:ln>
          <a:effectLst/>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rPr>
              <a:t>دانلود رایگان پاورپوینت های </a:t>
            </a:r>
            <a:r>
              <a:rPr kumimoji="0" lang="fa-IR" sz="2000" b="1"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B Nazanin" panose="00000400000000000000" pitchFamily="2" charset="-78"/>
              </a:rPr>
              <a:t>روانشناسی</a:t>
            </a:r>
            <a:endPar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a:r>
            <a:b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Copyright </a:t>
            </a:r>
            <a:r>
              <a:rPr kumimoji="0" lang="en-US" sz="1800" b="0" i="0" u="none" strike="noStrike" kern="1200" cap="none" spc="0" normalizeH="0" baseline="0" noProof="0" dirty="0" smtClean="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Ravanpoint.ir</a:t>
            </a:r>
            <a:endParaRPr kumimoji="0" lang="en-GB" sz="1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86" y="2368159"/>
            <a:ext cx="3866728" cy="1397884"/>
          </a:xfrm>
          <a:prstGeom prst="rect">
            <a:avLst/>
          </a:prstGeom>
        </p:spPr>
      </p:pic>
    </p:spTree>
    <p:extLst>
      <p:ext uri="{BB962C8B-B14F-4D97-AF65-F5344CB8AC3E}">
        <p14:creationId xmlns:p14="http://schemas.microsoft.com/office/powerpoint/2010/main" val="25659505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3" y="0"/>
            <a:ext cx="7704667" cy="883567"/>
          </a:xfrm>
        </p:spPr>
        <p:txBody>
          <a:bodyPr/>
          <a:lstStyle/>
          <a:p>
            <a:pPr algn="r"/>
            <a:r>
              <a:rPr lang="fa-IR" dirty="0" smtClean="0">
                <a:cs typeface="B Nazanin" pitchFamily="2" charset="-78"/>
              </a:rPr>
              <a:t>نظریه روانی_جنسی فروید</a:t>
            </a:r>
            <a:endParaRPr lang="fa-IR" dirty="0">
              <a:cs typeface="B Nazanin" pitchFamily="2" charset="-78"/>
            </a:endParaRPr>
          </a:p>
        </p:txBody>
      </p:sp>
      <p:sp>
        <p:nvSpPr>
          <p:cNvPr id="3" name="Content Placeholder 2"/>
          <p:cNvSpPr>
            <a:spLocks noGrp="1"/>
          </p:cNvSpPr>
          <p:nvPr>
            <p:ph idx="1"/>
          </p:nvPr>
        </p:nvSpPr>
        <p:spPr>
          <a:xfrm>
            <a:off x="1187624" y="1988840"/>
            <a:ext cx="7704667" cy="4010976"/>
          </a:xfrm>
        </p:spPr>
        <p:txBody>
          <a:bodyPr>
            <a:noAutofit/>
          </a:bodyPr>
          <a:lstStyle/>
          <a:p>
            <a:pPr algn="just" rtl="1"/>
            <a:r>
              <a:rPr lang="fa-IR" dirty="0" smtClean="0">
                <a:cs typeface="B Nazanin" pitchFamily="2" charset="-78"/>
              </a:rPr>
              <a:t>این نظریه تاکید دارد که نحوه ای که والدین سایق های جنسی و پرخاشگری فرزند خود را درچند سال اول زندگی اداره می کند برای رشد شخصیت سالم حیاتی است.</a:t>
            </a:r>
          </a:p>
          <a:p>
            <a:pPr algn="just" rtl="1">
              <a:buAutoNum type="arabicPeriod"/>
            </a:pPr>
            <a:r>
              <a:rPr lang="fa-IR" dirty="0" smtClean="0">
                <a:cs typeface="B Nazanin" pitchFamily="2" charset="-78"/>
              </a:rPr>
              <a:t>مرحله دهانی_دوره رشد از تولد تا 2سالگی : دو شیوه رفتار کردن در این مرحله وجود دارد که شامل رفتار جذب دهانی و رفتار پرخاشگر دهانی یا آزارگر دهانی است.</a:t>
            </a:r>
          </a:p>
          <a:p>
            <a:pPr algn="just" rtl="1">
              <a:buAutoNum type="arabicPeriod"/>
            </a:pPr>
            <a:r>
              <a:rPr lang="fa-IR" dirty="0" smtClean="0">
                <a:cs typeface="B Nazanin" pitchFamily="2" charset="-78"/>
              </a:rPr>
              <a:t>مرحله مقعدی_دوره رشد 3تا 4 سالگی: احساس لذت در کودک ابتدا از تخلیه مدفوع و سپس از نگهداری آن حاصل می شود.فروید معتقد بود که تجربه آموزش توالت رفتن در طول مرحله مقعدی تاثیر مهمی بر رشد شخصیت دارد. دو شیوه رفتار کردن در این مرحله شامل نگهداری مقعدی و پرخاشگری مقعدی است.</a:t>
            </a:r>
          </a:p>
          <a:p>
            <a:pPr algn="just" rtl="1">
              <a:buAutoNum type="arabicPeriod"/>
            </a:pPr>
            <a:r>
              <a:rPr lang="fa-IR" dirty="0" smtClean="0">
                <a:cs typeface="B Nazanin" pitchFamily="2" charset="-78"/>
              </a:rPr>
              <a:t>مرحله آلتی_4 تا 5 سالگی: توجه کودکان در این مرحله به دستگاه تناسلیشان جلب می شود و با دستکاری از آن لذت می برند و در زمینه مسائل جنسی کنجکاو می شوند.</a:t>
            </a:r>
          </a:p>
        </p:txBody>
      </p:sp>
    </p:spTree>
    <p:extLst>
      <p:ext uri="{BB962C8B-B14F-4D97-AF65-F5344CB8AC3E}">
        <p14:creationId xmlns:p14="http://schemas.microsoft.com/office/powerpoint/2010/main" val="888811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700808"/>
            <a:ext cx="6798736" cy="3747177"/>
          </a:xfrm>
        </p:spPr>
        <p:txBody>
          <a:bodyPr>
            <a:noAutofit/>
          </a:bodyPr>
          <a:lstStyle/>
          <a:p>
            <a:pPr algn="r" rtl="1"/>
            <a:r>
              <a:rPr lang="fa-IR" dirty="0" smtClean="0">
                <a:cs typeface="B Nazanin" pitchFamily="2" charset="-78"/>
              </a:rPr>
              <a:t>تعارض مرحله آلتی، آخرین و اساسی ترین تعارضی است که کودک با آن مواجه می شود.</a:t>
            </a:r>
          </a:p>
          <a:p>
            <a:pPr algn="r" rtl="1"/>
            <a:r>
              <a:rPr lang="fa-IR" dirty="0" smtClean="0">
                <a:cs typeface="B Nazanin" pitchFamily="2" charset="-78"/>
              </a:rPr>
              <a:t>تعارض آلتی و درجه حل شدن آن ها، در تعیین واکنش های فرد بزرگسال به جنس مخالف و نگرش های او نسبت به این جنس اهمیت زیادی دارد.</a:t>
            </a:r>
          </a:p>
          <a:p>
            <a:pPr algn="r" rtl="1"/>
            <a:r>
              <a:rPr lang="fa-IR" dirty="0" smtClean="0">
                <a:cs typeface="B Nazanin" pitchFamily="2" charset="-78"/>
              </a:rPr>
              <a:t>4. دوره نهفتگی_6 تا بلوغ: مرحله آرامش نسبس یا عدم فعالیت سائق جنسی در طول دوره ای است که از انحلال عقده ادیپال تا بلوغ طول می کشد. این دوره برای تعلیم و تربیت کودکان مناسب است و وی می تواند به یادگیری مطالب و مهارت های تازه از قبیل خواندن، نوشتن، آموختن آداب و رسوم و اخلاق اجتماعی نائل آید.</a:t>
            </a:r>
          </a:p>
          <a:p>
            <a:pPr algn="r" rtl="1"/>
            <a:r>
              <a:rPr lang="fa-IR" dirty="0" smtClean="0">
                <a:cs typeface="B Nazanin" pitchFamily="2" charset="-78"/>
              </a:rPr>
              <a:t>5. مرحله جنسی یا تناسلی: آخرین مرحله روانی_جنسی است که به هنگام بلوغ آغاز می شود.</a:t>
            </a:r>
          </a:p>
          <a:p>
            <a:pPr algn="r" rtl="1"/>
            <a:r>
              <a:rPr lang="fa-IR" dirty="0" smtClean="0">
                <a:cs typeface="B Nazanin" pitchFamily="2" charset="-78"/>
              </a:rPr>
              <a:t>بدن از نظر فیزیولوژیکی بالغ می شود و اگر تثبیت مهمی در مرحله قبل رشد اتفاق نیافتاده باشد فرد قادر به هدایت زندگی بهنجار خواهد بود.</a:t>
            </a:r>
            <a:endParaRPr lang="fa-IR" dirty="0">
              <a:cs typeface="B Nazanin" pitchFamily="2" charset="-78"/>
            </a:endParaRPr>
          </a:p>
        </p:txBody>
      </p:sp>
    </p:spTree>
    <p:extLst>
      <p:ext uri="{BB962C8B-B14F-4D97-AF65-F5344CB8AC3E}">
        <p14:creationId xmlns:p14="http://schemas.microsoft.com/office/powerpoint/2010/main" val="3926586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9472"/>
            <a:ext cx="7704667" cy="739551"/>
          </a:xfrm>
        </p:spPr>
        <p:txBody>
          <a:bodyPr/>
          <a:lstStyle/>
          <a:p>
            <a:pPr algn="ctr"/>
            <a:r>
              <a:rPr lang="fa-IR" dirty="0" smtClean="0">
                <a:cs typeface="B Nazanin" pitchFamily="2" charset="-78"/>
              </a:rPr>
              <a:t>مراحل تکامل جنسی در دوره جنینی</a:t>
            </a:r>
            <a:endParaRPr lang="fa-IR" dirty="0">
              <a:cs typeface="B Nazanin" pitchFamily="2" charset="-78"/>
            </a:endParaRPr>
          </a:p>
        </p:txBody>
      </p:sp>
      <p:sp>
        <p:nvSpPr>
          <p:cNvPr id="3" name="Content Placeholder 2"/>
          <p:cNvSpPr>
            <a:spLocks noGrp="1"/>
          </p:cNvSpPr>
          <p:nvPr>
            <p:ph idx="1"/>
          </p:nvPr>
        </p:nvSpPr>
        <p:spPr>
          <a:xfrm>
            <a:off x="1907704" y="1772816"/>
            <a:ext cx="6798736" cy="3891193"/>
          </a:xfrm>
        </p:spPr>
        <p:txBody>
          <a:bodyPr>
            <a:noAutofit/>
          </a:bodyPr>
          <a:lstStyle/>
          <a:p>
            <a:pPr algn="r" rtl="1"/>
            <a:r>
              <a:rPr lang="fa-IR" sz="2000" dirty="0" smtClean="0">
                <a:cs typeface="B Nazanin" pitchFamily="2" charset="-78"/>
              </a:rPr>
              <a:t>در جنینی سه مرحله از تکامل جنسی روی می دهد.</a:t>
            </a:r>
          </a:p>
          <a:p>
            <a:pPr algn="r" rtl="1">
              <a:buAutoNum type="arabicPeriod"/>
            </a:pPr>
            <a:r>
              <a:rPr lang="fa-IR" sz="2000" dirty="0" smtClean="0">
                <a:cs typeface="B Nazanin" pitchFamily="2" charset="-78"/>
              </a:rPr>
              <a:t>ابتدا گنادها یا غدد جنسی تمایز نیافته شکل می گیرد و به تدریج به بیضه در جنس مذکر و تخمدان در جنس مونث تبدیل می شود.</a:t>
            </a:r>
          </a:p>
          <a:p>
            <a:pPr algn="r" rtl="1">
              <a:buAutoNum type="arabicPeriod"/>
            </a:pPr>
            <a:r>
              <a:rPr lang="fa-IR" sz="2000" dirty="0" smtClean="0">
                <a:cs typeface="B Nazanin" pitchFamily="2" charset="-78"/>
              </a:rPr>
              <a:t>در این مرحله اندام های داخلی مانند رحم، تخمدان و واژن در دخترها و پروستات و کیسه منی در پسرها تشکیل می شود.</a:t>
            </a:r>
          </a:p>
          <a:p>
            <a:pPr algn="r" rtl="1">
              <a:buAutoNum type="arabicPeriod"/>
            </a:pPr>
            <a:r>
              <a:rPr lang="fa-IR" sz="2000" dirty="0" smtClean="0">
                <a:cs typeface="B Nazanin" pitchFamily="2" charset="-78"/>
              </a:rPr>
              <a:t>در مرحله سوم، اندام های تناسلی خارجی شکل می گیرند. اگر به دلیلی اندام های جنسی نتوانند مرحله رشدی و تکاملی خود را درست طی کنند و مثلا بافت های حساسیت و پاسخگویی خود به خود به هورمون های جنسی از دست بدهند، شکل ظاهری می تواند متفاوت با جنسیت ژنتیکی او شود و جنینی که مثلا از نظر ژنتیکی پسر است، دارای اندام جنسی زنانه خواهد شد.</a:t>
            </a:r>
          </a:p>
          <a:p>
            <a:pPr marL="0" indent="0" algn="r" rtl="1"/>
            <a:r>
              <a:rPr lang="fa-IR" sz="2000" dirty="0" smtClean="0">
                <a:cs typeface="B Nazanin" pitchFamily="2" charset="-78"/>
              </a:rPr>
              <a:t>اندام های جنسی خارجی جنین تقریبا در 10هفتگی در پسرها و 12 هفتگی در دخترها مشهود است. </a:t>
            </a:r>
          </a:p>
          <a:p>
            <a:pPr marL="0" indent="0" algn="r" rtl="1"/>
            <a:r>
              <a:rPr lang="fa-IR" sz="2000" dirty="0" smtClean="0">
                <a:cs typeface="B Nazanin" pitchFamily="2" charset="-78"/>
              </a:rPr>
              <a:t>هر بیماری و اتفاقی در فرایند تکامل جنسی می تواند ویژگی های ظاهری جنسی را تغییر دهد.</a:t>
            </a:r>
            <a:endParaRPr lang="fa-IR" sz="2000" dirty="0">
              <a:cs typeface="B Nazanin" pitchFamily="2" charset="-78"/>
            </a:endParaRPr>
          </a:p>
        </p:txBody>
      </p:sp>
    </p:spTree>
    <p:extLst>
      <p:ext uri="{BB962C8B-B14F-4D97-AF65-F5344CB8AC3E}">
        <p14:creationId xmlns:p14="http://schemas.microsoft.com/office/powerpoint/2010/main" val="2499707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332656"/>
            <a:ext cx="7704667" cy="811559"/>
          </a:xfrm>
        </p:spPr>
        <p:txBody>
          <a:bodyPr/>
          <a:lstStyle/>
          <a:p>
            <a:pPr algn="ctr"/>
            <a:r>
              <a:rPr lang="fa-IR" dirty="0" smtClean="0">
                <a:cs typeface="B Nazanin" pitchFamily="2" charset="-78"/>
              </a:rPr>
              <a:t>ابعاد مختلف رشد جنسی در کودکان</a:t>
            </a:r>
            <a:endParaRPr lang="fa-IR" dirty="0">
              <a:cs typeface="B Nazanin" pitchFamily="2" charset="-78"/>
            </a:endParaRPr>
          </a:p>
        </p:txBody>
      </p:sp>
      <p:sp>
        <p:nvSpPr>
          <p:cNvPr id="3" name="Content Placeholder 2"/>
          <p:cNvSpPr>
            <a:spLocks noGrp="1"/>
          </p:cNvSpPr>
          <p:nvPr>
            <p:ph idx="1"/>
          </p:nvPr>
        </p:nvSpPr>
        <p:spPr>
          <a:xfrm>
            <a:off x="1187624" y="1556792"/>
            <a:ext cx="7704667" cy="5301208"/>
          </a:xfrm>
        </p:spPr>
        <p:txBody>
          <a:bodyPr>
            <a:normAutofit lnSpcReduction="10000"/>
          </a:bodyPr>
          <a:lstStyle/>
          <a:p>
            <a:pPr algn="r" rtl="1">
              <a:buAutoNum type="arabicPeriod"/>
            </a:pPr>
            <a:r>
              <a:rPr lang="fa-IR" sz="2600" dirty="0" smtClean="0">
                <a:cs typeface="B Nazanin" pitchFamily="2" charset="-78"/>
              </a:rPr>
              <a:t>رشد هویت جنسی</a:t>
            </a:r>
          </a:p>
          <a:p>
            <a:pPr marL="0" indent="0" algn="r" rtl="1"/>
            <a:r>
              <a:rPr lang="fa-IR" sz="2600" dirty="0" smtClean="0">
                <a:cs typeface="B Nazanin" pitchFamily="2" charset="-78"/>
              </a:rPr>
              <a:t>درک کودکان از خود به عنوان دختر یا پسر بودن و اعتقاد راسخ به آن</a:t>
            </a:r>
          </a:p>
          <a:p>
            <a:pPr marL="0" indent="0" algn="r" rtl="1"/>
            <a:r>
              <a:rPr lang="fa-IR" sz="2600" dirty="0" smtClean="0">
                <a:cs typeface="B Nazanin" pitchFamily="2" charset="-78"/>
              </a:rPr>
              <a:t>هویت جنسی در سن 18 ماهگی ظاهر و اغلب تا سنین 2تا4 سالگی تثبیت می شود. دختران هویت جنسی خود را در سنین پایین تری نسبت به پسران کسب می کنند. با ووجود اینکه عوامل فرهنگی_اجتماعی نیز در شکل گیری آن دخیل می باشد ولی بخش عمده کسب هویت جنسی درونی و ذاتی است.</a:t>
            </a:r>
          </a:p>
          <a:p>
            <a:pPr marL="0" indent="0" algn="r" rtl="1"/>
            <a:r>
              <a:rPr lang="fa-IR" sz="2600" dirty="0" smtClean="0">
                <a:cs typeface="B Nazanin" pitchFamily="2" charset="-78"/>
              </a:rPr>
              <a:t>شکل گیری هویت جنسی طی 3 مرحله رخ می دهد:</a:t>
            </a:r>
          </a:p>
          <a:p>
            <a:pPr algn="r" rtl="1">
              <a:buAutoNum type="arabicPeriod"/>
            </a:pPr>
            <a:r>
              <a:rPr lang="fa-IR" sz="2600" dirty="0" smtClean="0">
                <a:cs typeface="B Nazanin" pitchFamily="2" charset="-78"/>
              </a:rPr>
              <a:t>مرحله اول از حدود 2 سالگی آغاز می شود و برگرفته از خصوصیات جسمانی و ظاهری است. یعنی یک فرد زن است چون دامن می پوشد و موی بلند دارد و یک فرد، مرد است چون ریش و سبیل دارد.    در این سن کودکان با قاطعیت می توانند بگویند که من پسرم یا دخترم.</a:t>
            </a:r>
          </a:p>
          <a:p>
            <a:pPr marL="0" indent="0"/>
            <a:endParaRPr lang="fa-IR" sz="1800" b="0" dirty="0">
              <a:cs typeface="B Nazanin" pitchFamily="2" charset="-78"/>
            </a:endParaRPr>
          </a:p>
        </p:txBody>
      </p:sp>
    </p:spTree>
    <p:extLst>
      <p:ext uri="{BB962C8B-B14F-4D97-AF65-F5344CB8AC3E}">
        <p14:creationId xmlns:p14="http://schemas.microsoft.com/office/powerpoint/2010/main" val="1827746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1556792"/>
            <a:ext cx="6798736" cy="3444997"/>
          </a:xfrm>
        </p:spPr>
        <p:txBody>
          <a:bodyPr>
            <a:noAutofit/>
          </a:bodyPr>
          <a:lstStyle/>
          <a:p>
            <a:pPr marL="0" lvl="0" indent="0" algn="r" rtl="1"/>
            <a:r>
              <a:rPr lang="fa-IR" sz="2800" b="0" dirty="0" smtClean="0">
                <a:solidFill>
                  <a:srgbClr val="000000"/>
                </a:solidFill>
                <a:cs typeface="B Nazanin" pitchFamily="2" charset="-78"/>
              </a:rPr>
              <a:t>2. مرحله </a:t>
            </a:r>
            <a:r>
              <a:rPr lang="fa-IR" sz="2800" b="0" dirty="0">
                <a:solidFill>
                  <a:srgbClr val="000000"/>
                </a:solidFill>
                <a:cs typeface="B Nazanin" pitchFamily="2" charset="-78"/>
              </a:rPr>
              <a:t>استواری یا پایداری جنسیت_ در حدود 3تا4 </a:t>
            </a:r>
            <a:r>
              <a:rPr lang="fa-IR" sz="2800" b="0" dirty="0" smtClean="0">
                <a:solidFill>
                  <a:srgbClr val="000000"/>
                </a:solidFill>
                <a:cs typeface="B Nazanin" pitchFamily="2" charset="-78"/>
              </a:rPr>
              <a:t>سالگی: </a:t>
            </a:r>
          </a:p>
          <a:p>
            <a:pPr marL="0" lvl="0" indent="0" algn="r" rtl="1"/>
            <a:r>
              <a:rPr lang="fa-IR" sz="2800" b="0" dirty="0" smtClean="0">
                <a:solidFill>
                  <a:srgbClr val="000000"/>
                </a:solidFill>
                <a:cs typeface="B Nazanin" pitchFamily="2" charset="-78"/>
              </a:rPr>
              <a:t>کودکان در این مرحله درک می کنند که جنسیت در طول زمان ثابت است. یعنی دختر، مادر می شود و پسر، پدر می شود. اما هنوز درک نمی کنند که جنسیت در موقعیت های مختلف ثابت است. مثلا اگر مردی کارهای زنانه انجام می دهد، موهای بلند داشته باشد یا لباس های زنانه بپوشد، کودک فکر می کند جنسیت او عوض شده است.</a:t>
            </a:r>
          </a:p>
          <a:p>
            <a:pPr marL="0" lvl="0" indent="0" algn="r" rtl="1"/>
            <a:r>
              <a:rPr lang="fa-IR" sz="2800" b="0" dirty="0" smtClean="0">
                <a:solidFill>
                  <a:srgbClr val="000000"/>
                </a:solidFill>
                <a:cs typeface="B Nazanin" pitchFamily="2" charset="-78"/>
              </a:rPr>
              <a:t>3. مرحله ثبات جنسیت_در حدود 5 سالگی:</a:t>
            </a:r>
          </a:p>
          <a:p>
            <a:pPr marL="0" lvl="0" indent="0" algn="r" rtl="1"/>
            <a:r>
              <a:rPr lang="fa-IR" sz="2800" b="0" dirty="0" smtClean="0">
                <a:solidFill>
                  <a:srgbClr val="000000"/>
                </a:solidFill>
                <a:cs typeface="B Nazanin" pitchFamily="2" charset="-78"/>
              </a:rPr>
              <a:t>کودکان در این مرحله می فهمند که جنسیت در طول زمان و در موقعیت های مختلف ثابت است. حتی اگر فرد لباس جنس مخالف هم بپوشد و یا رفتارهای جنس مخالف را نیز انجام دهد، باز جنسیت او تغییر پیدا نمی کند.</a:t>
            </a:r>
            <a:endParaRPr lang="fa-IR" sz="2800" b="0" dirty="0">
              <a:solidFill>
                <a:srgbClr val="000000"/>
              </a:solidFill>
              <a:cs typeface="B Nazanin" pitchFamily="2" charset="-78"/>
            </a:endParaRPr>
          </a:p>
        </p:txBody>
      </p:sp>
    </p:spTree>
    <p:extLst>
      <p:ext uri="{BB962C8B-B14F-4D97-AF65-F5344CB8AC3E}">
        <p14:creationId xmlns:p14="http://schemas.microsoft.com/office/powerpoint/2010/main" val="2064923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404664"/>
            <a:ext cx="7704667" cy="5999816"/>
          </a:xfrm>
        </p:spPr>
        <p:txBody>
          <a:bodyPr>
            <a:normAutofit/>
          </a:bodyPr>
          <a:lstStyle/>
          <a:p>
            <a:pPr algn="r" rtl="1"/>
            <a:r>
              <a:rPr lang="fa-IR" sz="2100" dirty="0" smtClean="0">
                <a:cs typeface="B Nazanin" pitchFamily="2" charset="-78"/>
              </a:rPr>
              <a:t>2. نقش جنسیتی</a:t>
            </a:r>
          </a:p>
          <a:p>
            <a:pPr algn="r" rtl="1"/>
            <a:r>
              <a:rPr lang="fa-IR" sz="2100" b="0" dirty="0" smtClean="0">
                <a:cs typeface="B Nazanin" pitchFamily="2" charset="-78"/>
              </a:rPr>
              <a:t>رفتاری است که جامعه برای هر سن به رسمیت می شناسد و مستلزم همانند سازی با رفتارهای زنانه و مردانه ای است که فرهنگ به رسمیت می شناسد.</a:t>
            </a:r>
          </a:p>
          <a:p>
            <a:pPr algn="r" rtl="1"/>
            <a:r>
              <a:rPr lang="fa-IR" sz="2100" b="0" dirty="0" smtClean="0">
                <a:cs typeface="B Nazanin" pitchFamily="2" charset="-78"/>
              </a:rPr>
              <a:t>نقش جنسیتی شکل گیری رفتار بر اساس هویت جنسی است که هماهنگ با آن نمایان می شود. در بین سنین 3تا4 سالگی عمده پسران ترجیحات پسرانه را در انتخاب دوستان، اسباب بازی ها و فهالیت های مردانه نشان می دهند و بیشتر از دخترها به بازی های خشن و پر سر و صدا می پردازند. دختر ها  به بیان صمیمیت، عواطف و عروسک بازی روی می آورند. </a:t>
            </a:r>
          </a:p>
          <a:p>
            <a:pPr algn="r" rtl="1"/>
            <a:r>
              <a:rPr lang="fa-IR" sz="2100" b="0" dirty="0" smtClean="0">
                <a:cs typeface="B Nazanin" pitchFamily="2" charset="-78"/>
              </a:rPr>
              <a:t>نقش جنسیتی در سراسر دوران کودکی تقویت شده و تا اوایل دوران دبستان کودک احساس تداوم نقش جنسیتی را دارد.</a:t>
            </a:r>
          </a:p>
          <a:p>
            <a:pPr algn="r" rtl="1"/>
            <a:r>
              <a:rPr lang="fa-IR" sz="2100" b="0" dirty="0" smtClean="0">
                <a:cs typeface="B Nazanin" pitchFamily="2" charset="-78"/>
              </a:rPr>
              <a:t>در طی دوران دبستان تا دوران نوجوانی نقش جنسیتی به روند رشدی خود تا مرحله ثبات جنسی ادامه می دهد.</a:t>
            </a:r>
          </a:p>
          <a:p>
            <a:pPr algn="r" rtl="1"/>
            <a:r>
              <a:rPr lang="fa-IR" sz="2100" b="0" dirty="0" smtClean="0">
                <a:cs typeface="B Nazanin" pitchFamily="2" charset="-78"/>
              </a:rPr>
              <a:t>تغییر در رفتار های جنسی و نقش جنسیتی در کودکان باید از جهت اختلال در روند شکل گیری هویت جنسی مورد بررسی قرار گیرد</a:t>
            </a:r>
            <a:r>
              <a:rPr lang="fa-IR" sz="1800" b="0" dirty="0" smtClean="0">
                <a:cs typeface="B Nazanin" pitchFamily="2" charset="-78"/>
              </a:rPr>
              <a:t>.</a:t>
            </a:r>
            <a:endParaRPr lang="fa-IR" sz="1800" b="0" dirty="0">
              <a:cs typeface="B Nazanin" pitchFamily="2" charset="-78"/>
            </a:endParaRPr>
          </a:p>
        </p:txBody>
      </p:sp>
    </p:spTree>
    <p:extLst>
      <p:ext uri="{BB962C8B-B14F-4D97-AF65-F5344CB8AC3E}">
        <p14:creationId xmlns:p14="http://schemas.microsoft.com/office/powerpoint/2010/main" val="3522671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476672"/>
            <a:ext cx="7704667" cy="5999816"/>
          </a:xfrm>
        </p:spPr>
        <p:txBody>
          <a:bodyPr>
            <a:normAutofit/>
          </a:bodyPr>
          <a:lstStyle/>
          <a:p>
            <a:pPr algn="r" rtl="1"/>
            <a:r>
              <a:rPr lang="fa-IR" dirty="0" smtClean="0">
                <a:cs typeface="B Nazanin" pitchFamily="2" charset="-78"/>
              </a:rPr>
              <a:t>3. یادگیری جنسیتی(ارتباطات):</a:t>
            </a:r>
            <a:endParaRPr lang="fa-IR" b="0" dirty="0" smtClean="0">
              <a:cs typeface="B Nazanin" pitchFamily="2" charset="-78"/>
            </a:endParaRPr>
          </a:p>
          <a:p>
            <a:pPr algn="r" rtl="1"/>
            <a:r>
              <a:rPr lang="fa-IR" b="0" dirty="0" smtClean="0">
                <a:cs typeface="B Nazanin" pitchFamily="2" charset="-78"/>
              </a:rPr>
              <a:t>از طریق تعامل والد _فرزند که شامل براورد نیازهای شیرخوار، در آغوش کشیدن، تقویت و تنبیه فعالیت های مرتبط با جنس صورت می گیرد.</a:t>
            </a:r>
          </a:p>
          <a:p>
            <a:pPr algn="r" rtl="1"/>
            <a:r>
              <a:rPr lang="fa-IR" b="0" dirty="0" smtClean="0">
                <a:cs typeface="B Nazanin" pitchFamily="2" charset="-78"/>
              </a:rPr>
              <a:t>در آغوش کشیدن و تماس فیزیکی مناسب موجب ایجاد امنیت هیجانی و حس مثبت در شیرخواران نسبت به بدنشان شده و با ایجاد تصویر مناسبی از بدن خود در شکل گیری آتی عزت نفس جنسی سودمند خواهد یود.</a:t>
            </a:r>
          </a:p>
          <a:p>
            <a:pPr algn="r" rtl="1"/>
            <a:r>
              <a:rPr lang="fa-IR" b="0" dirty="0" smtClean="0">
                <a:cs typeface="B Nazanin" pitchFamily="2" charset="-78"/>
              </a:rPr>
              <a:t>در جریان رشد روانی_جنسی، کودکان از راه تقلید، پاداش و اجبار، رفتارهایی را می پذیرند که فرهنگ پیرامون آنها را متناسب با نقش جنسیتی او تعیین کرده است.</a:t>
            </a:r>
          </a:p>
          <a:p>
            <a:pPr algn="r" rtl="1"/>
            <a:r>
              <a:rPr lang="fa-IR" b="0" dirty="0" smtClean="0">
                <a:cs typeface="B Nazanin" pitchFamily="2" charset="-78"/>
              </a:rPr>
              <a:t>اگر کنجکاوی های کودک در مورد آلت جنسی خود طبیعی تلقی شود و با آن با صداقت و متناسب با سن کودک برخورد شود، کودک  خود راپذیرفته و در نقشی که دارد احساس رضایت خواهد کرد.</a:t>
            </a:r>
            <a:endParaRPr lang="fa-IR" dirty="0" smtClean="0">
              <a:cs typeface="B Nazanin" pitchFamily="2" charset="-78"/>
            </a:endParaRPr>
          </a:p>
          <a:p>
            <a:endParaRPr lang="fa-IR" sz="1800" dirty="0" smtClean="0">
              <a:cs typeface="B Nazanin" pitchFamily="2" charset="-78"/>
            </a:endParaRPr>
          </a:p>
          <a:p>
            <a:endParaRPr lang="fa-IR" sz="1800" b="0" dirty="0">
              <a:cs typeface="B Nazanin" pitchFamily="2" charset="-78"/>
            </a:endParaRPr>
          </a:p>
        </p:txBody>
      </p:sp>
    </p:spTree>
    <p:extLst>
      <p:ext uri="{BB962C8B-B14F-4D97-AF65-F5344CB8AC3E}">
        <p14:creationId xmlns:p14="http://schemas.microsoft.com/office/powerpoint/2010/main" val="3041400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124" y="188640"/>
            <a:ext cx="7704667" cy="883567"/>
          </a:xfrm>
        </p:spPr>
        <p:txBody>
          <a:bodyPr/>
          <a:lstStyle/>
          <a:p>
            <a:pPr algn="ctr"/>
            <a:r>
              <a:rPr lang="fa-IR" dirty="0" smtClean="0">
                <a:cs typeface="B Nazanin" pitchFamily="2" charset="-78"/>
              </a:rPr>
              <a:t>دانش جنسی کودکان در سنین مختلف</a:t>
            </a:r>
            <a:endParaRPr lang="fa-IR" dirty="0">
              <a:cs typeface="B Nazanin" pitchFamily="2" charset="-78"/>
            </a:endParaRPr>
          </a:p>
        </p:txBody>
      </p:sp>
      <p:sp>
        <p:nvSpPr>
          <p:cNvPr id="3" name="Content Placeholder 2"/>
          <p:cNvSpPr>
            <a:spLocks noGrp="1"/>
          </p:cNvSpPr>
          <p:nvPr>
            <p:ph idx="1"/>
          </p:nvPr>
        </p:nvSpPr>
        <p:spPr>
          <a:xfrm>
            <a:off x="1115616" y="1093345"/>
            <a:ext cx="7704667" cy="5298504"/>
          </a:xfrm>
        </p:spPr>
        <p:txBody>
          <a:bodyPr>
            <a:noAutofit/>
          </a:bodyPr>
          <a:lstStyle/>
          <a:p>
            <a:pPr algn="r" rtl="1"/>
            <a:r>
              <a:rPr lang="fa-IR" sz="2000" dirty="0" smtClean="0">
                <a:cs typeface="B Nazanin" pitchFamily="2" charset="-78"/>
              </a:rPr>
              <a:t>کودک 3 ساله:</a:t>
            </a:r>
            <a:r>
              <a:rPr lang="fa-IR" sz="2000" b="0" dirty="0" smtClean="0">
                <a:cs typeface="B Nazanin" pitchFamily="2" charset="-78"/>
              </a:rPr>
              <a:t> در این سن کودک رشد نوزاد در شکم مادر را نمی توتند قبول کند. او گمان می کند همانطور که از خواروبار فروشی می توان هر چیزی را خرید، بچه را هم می توان از بیمارستان خرید.</a:t>
            </a:r>
          </a:p>
          <a:p>
            <a:pPr algn="r" rtl="1"/>
            <a:r>
              <a:rPr lang="fa-IR" sz="2000" dirty="0" smtClean="0">
                <a:cs typeface="B Nazanin" pitchFamily="2" charset="-78"/>
              </a:rPr>
              <a:t>کودک 4 ساله: </a:t>
            </a:r>
            <a:r>
              <a:rPr lang="fa-IR" sz="2000" b="0" dirty="0" smtClean="0">
                <a:cs typeface="B Nazanin" pitchFamily="2" charset="-78"/>
              </a:rPr>
              <a:t>خرید بچه را قبول ندارد ولی رشد بچه را از شکم مادر می پذیرد و تصور می کند بچه از ناف مادر زائیده می شود. همین اندازه دانش که نوزاد در بدن مادر رشد می کند برای او کافی است.</a:t>
            </a:r>
          </a:p>
          <a:p>
            <a:pPr algn="r" rtl="1"/>
            <a:r>
              <a:rPr lang="fa-IR" sz="2000" dirty="0" smtClean="0">
                <a:cs typeface="B Nazanin" pitchFamily="2" charset="-78"/>
              </a:rPr>
              <a:t>کودک 5 ساله: </a:t>
            </a:r>
            <a:r>
              <a:rPr lang="fa-IR" sz="2000" b="0" dirty="0" smtClean="0">
                <a:cs typeface="B Nazanin" pitchFamily="2" charset="-78"/>
              </a:rPr>
              <a:t>بیشتر علاقمند است خود صاحب بچه شود و در این را در بازی های آنها می توان مشاهده کرد. یک کودک 5 ساله لازم است نام صحیح اندام های تناسلی بدن را بداند_ درک کند که نوزاد از رحم مادر متولد می شود_ مفهوم فضای خصوصی را در هنگام تعویض لباس و توالت رفتن بداند_ بتواند به راحتی با والدین یا فرد بزرگسال در مورد جنسیت صحبت کند و نسبت به همویت مذکر یا مونث بودن خود عزت نفس داشته باشد.</a:t>
            </a:r>
          </a:p>
          <a:p>
            <a:pPr algn="r" rtl="1"/>
            <a:r>
              <a:rPr lang="fa-IR" sz="2000" dirty="0" smtClean="0">
                <a:cs typeface="B Nazanin" pitchFamily="2" charset="-78"/>
              </a:rPr>
              <a:t>کودک 6 ساله: </a:t>
            </a:r>
            <a:r>
              <a:rPr lang="fa-IR" sz="2000" b="0" dirty="0" smtClean="0">
                <a:cs typeface="B Nazanin" pitchFamily="2" charset="-78"/>
              </a:rPr>
              <a:t>علاقه شدیدی برای دانستن مبدا پیدایش بچه، بارداری و تولد پیدا می کند و تصور می کند بچه در اثر ازدواج پدر و مادر و به خواست خداوند به وجود می آید و در شکم مادر به شکل تخم است.  </a:t>
            </a:r>
            <a:endParaRPr lang="fa-IR" sz="2000" dirty="0">
              <a:cs typeface="B Nazanin" pitchFamily="2" charset="-78"/>
            </a:endParaRPr>
          </a:p>
        </p:txBody>
      </p:sp>
    </p:spTree>
    <p:extLst>
      <p:ext uri="{BB962C8B-B14F-4D97-AF65-F5344CB8AC3E}">
        <p14:creationId xmlns:p14="http://schemas.microsoft.com/office/powerpoint/2010/main" val="3462107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lt1">
                <a:tint val="40000"/>
                <a:satMod val="350000"/>
              </a:schemeClr>
            </a:gs>
            <a:gs pos="40000">
              <a:schemeClr val="lt1">
                <a:tint val="45000"/>
                <a:shade val="99000"/>
                <a:satMod val="350000"/>
              </a:schemeClr>
            </a:gs>
            <a:gs pos="100000">
              <a:schemeClr val="bg1">
                <a:lumMod val="85000"/>
              </a:schemeClr>
            </a:gs>
          </a:gsLst>
        </a:gradFill>
        <a:ln w="9525">
          <a:solidFill>
            <a:schemeClr val="bg1"/>
          </a:solidFill>
          <a:miter lim="800000"/>
          <a:headEnd/>
          <a:tailEnd/>
        </a:ln>
        <a:effectLst/>
      </a:spPr>
      <a:bodyPr wrap="none" anchor="ctr"/>
      <a:lstStyle>
        <a:defPPr>
          <a:defRPr>
            <a:solidFill>
              <a:prstClr val="black"/>
            </a:solidFill>
          </a:defRPr>
        </a:defPPr>
      </a:lstStyle>
      <a:style>
        <a:lnRef idx="0">
          <a:scrgbClr r="0" g="0" b="0"/>
        </a:lnRef>
        <a:fillRef idx="1002">
          <a:schemeClr val="lt1"/>
        </a:fillRef>
        <a:effectRef idx="0">
          <a:scrgbClr r="0" g="0" b="0"/>
        </a:effectRef>
        <a:fontRef idx="major"/>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357</TotalTime>
  <Words>1769</Words>
  <Application>Microsoft Office PowerPoint</Application>
  <PresentationFormat>On-screen Show (4:3)</PresentationFormat>
  <Paragraphs>73</Paragraphs>
  <Slides>13</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Corbel</vt:lpstr>
      <vt:lpstr>B Mitra</vt:lpstr>
      <vt:lpstr>Arial</vt:lpstr>
      <vt:lpstr>Tahoma</vt:lpstr>
      <vt:lpstr>Wingdings</vt:lpstr>
      <vt:lpstr>Verdana</vt:lpstr>
      <vt:lpstr>B Nazanin</vt:lpstr>
      <vt:lpstr>Calibri</vt:lpstr>
      <vt:lpstr>Times New Roman</vt:lpstr>
      <vt:lpstr>Parallax</vt:lpstr>
      <vt:lpstr>Profile</vt:lpstr>
      <vt:lpstr>رشد جنسی کودکان</vt:lpstr>
      <vt:lpstr>نظریه روانی_جنسی فروید</vt:lpstr>
      <vt:lpstr>PowerPoint Presentation</vt:lpstr>
      <vt:lpstr>مراحل تکامل جنسی در دوره جنینی</vt:lpstr>
      <vt:lpstr>ابعاد مختلف رشد جنسی در کودکان</vt:lpstr>
      <vt:lpstr>PowerPoint Presentation</vt:lpstr>
      <vt:lpstr>PowerPoint Presentation</vt:lpstr>
      <vt:lpstr>PowerPoint Presentation</vt:lpstr>
      <vt:lpstr>دانش جنسی کودکان در سنین مختلف</vt:lpstr>
      <vt:lpstr>PowerPoint Presentation</vt:lpstr>
      <vt:lpstr>PowerPoint Presentation</vt:lpstr>
      <vt:lpstr>نکات مهم در تربیت جنسی کودکان</vt:lpstr>
      <vt:lpstr>Conditions o use</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رشد جنسی کودکان</dc:title>
  <dc:creator>MRT Pack 20 DVDs</dc:creator>
  <cp:lastModifiedBy>hamayel</cp:lastModifiedBy>
  <cp:revision>22</cp:revision>
  <dcterms:created xsi:type="dcterms:W3CDTF">2016-04-05T15:39:18Z</dcterms:created>
  <dcterms:modified xsi:type="dcterms:W3CDTF">2019-09-17T09:46:58Z</dcterms:modified>
</cp:coreProperties>
</file>