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49" r:id="rId2"/>
    <p:sldMasterId id="2147483659" r:id="rId3"/>
    <p:sldMasterId id="2147483798" r:id="rId4"/>
  </p:sldMasterIdLst>
  <p:notesMasterIdLst>
    <p:notesMasterId r:id="rId87"/>
  </p:notesMasterIdLst>
  <p:handoutMasterIdLst>
    <p:handoutMasterId r:id="rId88"/>
  </p:handoutMasterIdLst>
  <p:sldIdLst>
    <p:sldId id="257" r:id="rId5"/>
    <p:sldId id="380" r:id="rId6"/>
    <p:sldId id="256" r:id="rId7"/>
    <p:sldId id="258" r:id="rId8"/>
    <p:sldId id="262" r:id="rId9"/>
    <p:sldId id="264" r:id="rId10"/>
    <p:sldId id="265" r:id="rId11"/>
    <p:sldId id="266" r:id="rId12"/>
    <p:sldId id="260" r:id="rId13"/>
    <p:sldId id="297" r:id="rId14"/>
    <p:sldId id="298" r:id="rId15"/>
    <p:sldId id="299" r:id="rId16"/>
    <p:sldId id="300" r:id="rId17"/>
    <p:sldId id="301" r:id="rId18"/>
    <p:sldId id="302" r:id="rId19"/>
    <p:sldId id="293" r:id="rId20"/>
    <p:sldId id="304" r:id="rId21"/>
    <p:sldId id="307" r:id="rId22"/>
    <p:sldId id="305" r:id="rId23"/>
    <p:sldId id="306" r:id="rId24"/>
    <p:sldId id="331" r:id="rId25"/>
    <p:sldId id="292" r:id="rId26"/>
    <p:sldId id="308" r:id="rId27"/>
    <p:sldId id="324" r:id="rId28"/>
    <p:sldId id="332" r:id="rId29"/>
    <p:sldId id="311" r:id="rId30"/>
    <p:sldId id="312" r:id="rId31"/>
    <p:sldId id="315" r:id="rId32"/>
    <p:sldId id="316" r:id="rId33"/>
    <p:sldId id="318" r:id="rId34"/>
    <p:sldId id="370" r:id="rId35"/>
    <p:sldId id="319" r:id="rId36"/>
    <p:sldId id="321" r:id="rId37"/>
    <p:sldId id="320" r:id="rId38"/>
    <p:sldId id="322" r:id="rId39"/>
    <p:sldId id="274" r:id="rId40"/>
    <p:sldId id="377" r:id="rId41"/>
    <p:sldId id="325" r:id="rId42"/>
    <p:sldId id="326" r:id="rId43"/>
    <p:sldId id="333" r:id="rId44"/>
    <p:sldId id="334" r:id="rId45"/>
    <p:sldId id="335" r:id="rId46"/>
    <p:sldId id="336" r:id="rId47"/>
    <p:sldId id="337" r:id="rId48"/>
    <p:sldId id="343" r:id="rId49"/>
    <p:sldId id="340" r:id="rId50"/>
    <p:sldId id="341" r:id="rId51"/>
    <p:sldId id="342" r:id="rId52"/>
    <p:sldId id="344" r:id="rId53"/>
    <p:sldId id="345" r:id="rId54"/>
    <p:sldId id="263" r:id="rId55"/>
    <p:sldId id="346" r:id="rId56"/>
    <p:sldId id="347" r:id="rId57"/>
    <p:sldId id="352" r:id="rId58"/>
    <p:sldId id="350" r:id="rId59"/>
    <p:sldId id="351" r:id="rId60"/>
    <p:sldId id="369" r:id="rId61"/>
    <p:sldId id="348" r:id="rId62"/>
    <p:sldId id="371" r:id="rId63"/>
    <p:sldId id="378" r:id="rId64"/>
    <p:sldId id="330" r:id="rId65"/>
    <p:sldId id="383" r:id="rId66"/>
    <p:sldId id="384" r:id="rId67"/>
    <p:sldId id="385" r:id="rId68"/>
    <p:sldId id="386" r:id="rId69"/>
    <p:sldId id="387" r:id="rId70"/>
    <p:sldId id="388" r:id="rId71"/>
    <p:sldId id="379" r:id="rId72"/>
    <p:sldId id="323" r:id="rId73"/>
    <p:sldId id="373" r:id="rId74"/>
    <p:sldId id="355" r:id="rId75"/>
    <p:sldId id="356" r:id="rId76"/>
    <p:sldId id="389" r:id="rId77"/>
    <p:sldId id="259" r:id="rId78"/>
    <p:sldId id="349" r:id="rId79"/>
    <p:sldId id="358" r:id="rId80"/>
    <p:sldId id="372" r:id="rId81"/>
    <p:sldId id="376" r:id="rId82"/>
    <p:sldId id="364" r:id="rId83"/>
    <p:sldId id="367" r:id="rId84"/>
    <p:sldId id="381" r:id="rId85"/>
    <p:sldId id="390" r:id="rId86"/>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B Lotus" panose="00000400000000000000" pitchFamily="2" charset="-7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B Lotus" panose="00000400000000000000" pitchFamily="2" charset="-7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B Lotus" panose="00000400000000000000" pitchFamily="2" charset="-7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B Lotus" panose="00000400000000000000" pitchFamily="2" charset="-7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B Lotus" panose="00000400000000000000" pitchFamily="2" charset="-78"/>
      </a:defRPr>
    </a:lvl5pPr>
    <a:lvl6pPr marL="2286000" algn="l" defTabSz="914400" rtl="0" eaLnBrk="1" latinLnBrk="0" hangingPunct="1">
      <a:defRPr kern="1200">
        <a:solidFill>
          <a:schemeClr val="tx1"/>
        </a:solidFill>
        <a:latin typeface="Arial" panose="020B0604020202020204" pitchFamily="34" charset="0"/>
        <a:ea typeface="+mn-ea"/>
        <a:cs typeface="B Lotus" panose="00000400000000000000" pitchFamily="2" charset="-78"/>
      </a:defRPr>
    </a:lvl6pPr>
    <a:lvl7pPr marL="2743200" algn="l" defTabSz="914400" rtl="0" eaLnBrk="1" latinLnBrk="0" hangingPunct="1">
      <a:defRPr kern="1200">
        <a:solidFill>
          <a:schemeClr val="tx1"/>
        </a:solidFill>
        <a:latin typeface="Arial" panose="020B0604020202020204" pitchFamily="34" charset="0"/>
        <a:ea typeface="+mn-ea"/>
        <a:cs typeface="B Lotus" panose="00000400000000000000" pitchFamily="2" charset="-78"/>
      </a:defRPr>
    </a:lvl7pPr>
    <a:lvl8pPr marL="3200400" algn="l" defTabSz="914400" rtl="0" eaLnBrk="1" latinLnBrk="0" hangingPunct="1">
      <a:defRPr kern="1200">
        <a:solidFill>
          <a:schemeClr val="tx1"/>
        </a:solidFill>
        <a:latin typeface="Arial" panose="020B0604020202020204" pitchFamily="34" charset="0"/>
        <a:ea typeface="+mn-ea"/>
        <a:cs typeface="B Lotus" panose="00000400000000000000" pitchFamily="2" charset="-78"/>
      </a:defRPr>
    </a:lvl8pPr>
    <a:lvl9pPr marL="3657600" algn="l" defTabSz="914400" rtl="0" eaLnBrk="1" latinLnBrk="0" hangingPunct="1">
      <a:defRPr kern="1200">
        <a:solidFill>
          <a:schemeClr val="tx1"/>
        </a:solidFill>
        <a:latin typeface="Arial" panose="020B0604020202020204" pitchFamily="34" charset="0"/>
        <a:ea typeface="+mn-ea"/>
        <a:cs typeface="B Lotus"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E1"/>
    <a:srgbClr val="CFEFFF"/>
    <a:srgbClr val="E7E7E7"/>
    <a:srgbClr val="FDDAD1"/>
    <a:srgbClr val="FFFECE"/>
    <a:srgbClr val="990000"/>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21" autoAdjust="0"/>
    <p:restoredTop sz="94281" autoAdjust="0"/>
  </p:normalViewPr>
  <p:slideViewPr>
    <p:cSldViewPr>
      <p:cViewPr varScale="1">
        <p:scale>
          <a:sx n="69" d="100"/>
          <a:sy n="69" d="100"/>
        </p:scale>
        <p:origin x="144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slide" Target="slides/slide60.xml"/><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2DA55E-0EF8-476B-9B33-8DE0C9548875}" type="datetimeFigureOut">
              <a:rPr lang="en-US" smtClean="0"/>
              <a:t>9/17/2019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CB2D5-C3DB-47CA-965A-BB3C753EF0F4}" type="slidenum">
              <a:rPr lang="en-US" smtClean="0"/>
              <a:t>‹#›</a:t>
            </a:fld>
            <a:endParaRPr lang="en-US"/>
          </a:p>
        </p:txBody>
      </p:sp>
    </p:spTree>
    <p:extLst>
      <p:ext uri="{BB962C8B-B14F-4D97-AF65-F5344CB8AC3E}">
        <p14:creationId xmlns:p14="http://schemas.microsoft.com/office/powerpoint/2010/main" val="2549625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1" eaLnBrk="1" hangingPunct="1">
              <a:defRPr sz="1200"/>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1" eaLnBrk="1" hangingPunct="1">
              <a:defRPr sz="1200"/>
            </a:lvl1pPr>
          </a:lstStyle>
          <a:p>
            <a:pPr>
              <a:defRPr/>
            </a:pPr>
            <a:fld id="{E54ACBA0-45E1-42AF-8888-D3DAFC7F2603}" type="datetimeFigureOut">
              <a:rPr lang="en-US" smtClean="0"/>
              <a:pPr>
                <a:defRPr/>
              </a:pPr>
              <a:t>9/17/2019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1" eaLnBrk="1" hangingPunct="1">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1" eaLnBrk="1" hangingPunct="1">
              <a:defRPr sz="1200"/>
            </a:lvl1pPr>
          </a:lstStyle>
          <a:p>
            <a:pPr>
              <a:defRPr/>
            </a:pPr>
            <a:fld id="{8D7B2A90-D258-490A-B30C-0EBCAE296BE7}" type="slidenum">
              <a:rPr lang="en-US" smtClean="0"/>
              <a:pPr>
                <a:defRPr/>
              </a:pPr>
              <a:t>‹#›</a:t>
            </a:fld>
            <a:endParaRPr lang="en-US" dirty="0"/>
          </a:p>
        </p:txBody>
      </p:sp>
    </p:spTree>
    <p:extLst>
      <p:ext uri="{BB962C8B-B14F-4D97-AF65-F5344CB8AC3E}">
        <p14:creationId xmlns:p14="http://schemas.microsoft.com/office/powerpoint/2010/main" val="1789989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B Lotus" panose="00000400000000000000" pitchFamily="2" charset="-78"/>
              </a:defRPr>
            </a:lvl1pPr>
            <a:lvl2pPr marL="742950" indent="-285750">
              <a:defRPr>
                <a:solidFill>
                  <a:schemeClr val="tx1"/>
                </a:solidFill>
                <a:latin typeface="Arial" panose="020B0604020202020204" pitchFamily="34" charset="0"/>
                <a:cs typeface="B Lotus" panose="00000400000000000000" pitchFamily="2" charset="-78"/>
              </a:defRPr>
            </a:lvl2pPr>
            <a:lvl3pPr marL="1143000" indent="-228600">
              <a:defRPr>
                <a:solidFill>
                  <a:schemeClr val="tx1"/>
                </a:solidFill>
                <a:latin typeface="Arial" panose="020B0604020202020204" pitchFamily="34" charset="0"/>
                <a:cs typeface="B Lotus" panose="00000400000000000000" pitchFamily="2" charset="-78"/>
              </a:defRPr>
            </a:lvl3pPr>
            <a:lvl4pPr marL="1600200" indent="-228600">
              <a:defRPr>
                <a:solidFill>
                  <a:schemeClr val="tx1"/>
                </a:solidFill>
                <a:latin typeface="Arial" panose="020B0604020202020204" pitchFamily="34" charset="0"/>
                <a:cs typeface="B Lotus" panose="00000400000000000000" pitchFamily="2" charset="-78"/>
              </a:defRPr>
            </a:lvl4pPr>
            <a:lvl5pPr marL="2057400" indent="-228600">
              <a:defRPr>
                <a:solidFill>
                  <a:schemeClr val="tx1"/>
                </a:solidFill>
                <a:latin typeface="Arial" panose="020B0604020202020204" pitchFamily="34" charset="0"/>
                <a:cs typeface="B Lotus"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fld id="{2647B33C-E469-4706-AB37-46468B5675F6}" type="slidenum">
              <a:rPr lang="en-GB" altLang="en-US" smtClean="0">
                <a:latin typeface="Trebuchet MS" panose="020B0603020202020204" pitchFamily="34" charset="0"/>
              </a:rPr>
              <a:pPr/>
              <a:t>37</a:t>
            </a:fld>
            <a:endParaRPr lang="en-GB" altLang="en-US" smtClean="0">
              <a:latin typeface="Trebuchet MS" panose="020B060302020202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B Nazanin" panose="00000400000000000000" pitchFamily="2" charset="-78"/>
            </a:endParaRPr>
          </a:p>
        </p:txBody>
      </p:sp>
    </p:spTree>
    <p:extLst>
      <p:ext uri="{BB962C8B-B14F-4D97-AF65-F5344CB8AC3E}">
        <p14:creationId xmlns:p14="http://schemas.microsoft.com/office/powerpoint/2010/main" val="67515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B Lotus" panose="00000400000000000000" pitchFamily="2" charset="-78"/>
              </a:defRPr>
            </a:lvl1pPr>
            <a:lvl2pPr marL="742950" indent="-285750">
              <a:defRPr>
                <a:solidFill>
                  <a:schemeClr val="tx1"/>
                </a:solidFill>
                <a:latin typeface="Arial" panose="020B0604020202020204" pitchFamily="34" charset="0"/>
                <a:cs typeface="B Lotus" panose="00000400000000000000" pitchFamily="2" charset="-78"/>
              </a:defRPr>
            </a:lvl2pPr>
            <a:lvl3pPr marL="1143000" indent="-228600">
              <a:defRPr>
                <a:solidFill>
                  <a:schemeClr val="tx1"/>
                </a:solidFill>
                <a:latin typeface="Arial" panose="020B0604020202020204" pitchFamily="34" charset="0"/>
                <a:cs typeface="B Lotus" panose="00000400000000000000" pitchFamily="2" charset="-78"/>
              </a:defRPr>
            </a:lvl3pPr>
            <a:lvl4pPr marL="1600200" indent="-228600">
              <a:defRPr>
                <a:solidFill>
                  <a:schemeClr val="tx1"/>
                </a:solidFill>
                <a:latin typeface="Arial" panose="020B0604020202020204" pitchFamily="34" charset="0"/>
                <a:cs typeface="B Lotus" panose="00000400000000000000" pitchFamily="2" charset="-78"/>
              </a:defRPr>
            </a:lvl4pPr>
            <a:lvl5pPr marL="2057400" indent="-228600">
              <a:defRPr>
                <a:solidFill>
                  <a:schemeClr val="tx1"/>
                </a:solidFill>
                <a:latin typeface="Arial" panose="020B0604020202020204" pitchFamily="34" charset="0"/>
                <a:cs typeface="B Lotus"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fld id="{223B83C3-370F-4ECC-A3D2-CC017AA8F2E1}" type="slidenum">
              <a:rPr lang="en-GB" altLang="en-US" smtClean="0">
                <a:latin typeface="Trebuchet MS" panose="020B0603020202020204" pitchFamily="34" charset="0"/>
              </a:rPr>
              <a:pPr/>
              <a:t>60</a:t>
            </a:fld>
            <a:endParaRPr lang="en-GB" altLang="en-US" smtClean="0">
              <a:latin typeface="Trebuchet MS" panose="020B0603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B Nazanin" panose="00000400000000000000" pitchFamily="2" charset="-78"/>
            </a:endParaRPr>
          </a:p>
        </p:txBody>
      </p:sp>
    </p:spTree>
    <p:extLst>
      <p:ext uri="{BB962C8B-B14F-4D97-AF65-F5344CB8AC3E}">
        <p14:creationId xmlns:p14="http://schemas.microsoft.com/office/powerpoint/2010/main" val="255721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B Lotus" panose="00000400000000000000" pitchFamily="2" charset="-78"/>
              </a:defRPr>
            </a:lvl1pPr>
            <a:lvl2pPr marL="742950" indent="-285750">
              <a:defRPr>
                <a:solidFill>
                  <a:schemeClr val="tx1"/>
                </a:solidFill>
                <a:latin typeface="Arial" panose="020B0604020202020204" pitchFamily="34" charset="0"/>
                <a:cs typeface="B Lotus" panose="00000400000000000000" pitchFamily="2" charset="-78"/>
              </a:defRPr>
            </a:lvl2pPr>
            <a:lvl3pPr marL="1143000" indent="-228600">
              <a:defRPr>
                <a:solidFill>
                  <a:schemeClr val="tx1"/>
                </a:solidFill>
                <a:latin typeface="Arial" panose="020B0604020202020204" pitchFamily="34" charset="0"/>
                <a:cs typeface="B Lotus" panose="00000400000000000000" pitchFamily="2" charset="-78"/>
              </a:defRPr>
            </a:lvl3pPr>
            <a:lvl4pPr marL="1600200" indent="-228600">
              <a:defRPr>
                <a:solidFill>
                  <a:schemeClr val="tx1"/>
                </a:solidFill>
                <a:latin typeface="Arial" panose="020B0604020202020204" pitchFamily="34" charset="0"/>
                <a:cs typeface="B Lotus" panose="00000400000000000000" pitchFamily="2" charset="-78"/>
              </a:defRPr>
            </a:lvl4pPr>
            <a:lvl5pPr marL="2057400" indent="-228600">
              <a:defRPr>
                <a:solidFill>
                  <a:schemeClr val="tx1"/>
                </a:solidFill>
                <a:latin typeface="Arial" panose="020B0604020202020204" pitchFamily="34" charset="0"/>
                <a:cs typeface="B Lotus"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fld id="{43D4774A-8FD5-4120-8E6D-E222DCB9D311}" type="slidenum">
              <a:rPr lang="en-GB" altLang="en-US" smtClean="0">
                <a:latin typeface="Trebuchet MS" panose="020B0603020202020204" pitchFamily="34" charset="0"/>
              </a:rPr>
              <a:pPr/>
              <a:t>68</a:t>
            </a:fld>
            <a:endParaRPr lang="en-GB" altLang="en-US" smtClean="0">
              <a:latin typeface="Trebuchet MS" panose="020B060302020202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B Nazanin" panose="00000400000000000000" pitchFamily="2" charset="-78"/>
            </a:endParaRPr>
          </a:p>
        </p:txBody>
      </p:sp>
    </p:spTree>
    <p:extLst>
      <p:ext uri="{BB962C8B-B14F-4D97-AF65-F5344CB8AC3E}">
        <p14:creationId xmlns:p14="http://schemas.microsoft.com/office/powerpoint/2010/main" val="20278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B Nazanin" panose="00000400000000000000" pitchFamily="2" charset="-78"/>
              </a:rPr>
              <a:t>This is just one example of a Script Questionnaire- assists with understanding where injunctions and life scripts begin.</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B Lotus" panose="00000400000000000000" pitchFamily="2" charset="-78"/>
              </a:defRPr>
            </a:lvl1pPr>
            <a:lvl2pPr marL="742950" indent="-285750">
              <a:defRPr>
                <a:solidFill>
                  <a:schemeClr val="tx1"/>
                </a:solidFill>
                <a:latin typeface="Arial" panose="020B0604020202020204" pitchFamily="34" charset="0"/>
                <a:cs typeface="B Lotus" panose="00000400000000000000" pitchFamily="2" charset="-78"/>
              </a:defRPr>
            </a:lvl2pPr>
            <a:lvl3pPr marL="1143000" indent="-228600">
              <a:defRPr>
                <a:solidFill>
                  <a:schemeClr val="tx1"/>
                </a:solidFill>
                <a:latin typeface="Arial" panose="020B0604020202020204" pitchFamily="34" charset="0"/>
                <a:cs typeface="B Lotus" panose="00000400000000000000" pitchFamily="2" charset="-78"/>
              </a:defRPr>
            </a:lvl3pPr>
            <a:lvl4pPr marL="1600200" indent="-228600">
              <a:defRPr>
                <a:solidFill>
                  <a:schemeClr val="tx1"/>
                </a:solidFill>
                <a:latin typeface="Arial" panose="020B0604020202020204" pitchFamily="34" charset="0"/>
                <a:cs typeface="B Lotus" panose="00000400000000000000" pitchFamily="2" charset="-78"/>
              </a:defRPr>
            </a:lvl4pPr>
            <a:lvl5pPr marL="2057400" indent="-228600">
              <a:defRPr>
                <a:solidFill>
                  <a:schemeClr val="tx1"/>
                </a:solidFill>
                <a:latin typeface="Arial" panose="020B0604020202020204" pitchFamily="34" charset="0"/>
                <a:cs typeface="B Lotus"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fld id="{1227350A-D8A6-45C9-8D11-96D2735F9BB3}" type="slidenum">
              <a:rPr lang="en-US" altLang="en-US" smtClean="0">
                <a:solidFill>
                  <a:prstClr val="black"/>
                </a:solidFill>
              </a:rPr>
              <a:pPr/>
              <a:t>73</a:t>
            </a:fld>
            <a:endParaRPr lang="en-US" altLang="en-US" dirty="0" smtClean="0">
              <a:solidFill>
                <a:prstClr val="black"/>
              </a:solidFill>
            </a:endParaRPr>
          </a:p>
        </p:txBody>
      </p:sp>
    </p:spTree>
    <p:extLst>
      <p:ext uri="{BB962C8B-B14F-4D97-AF65-F5344CB8AC3E}">
        <p14:creationId xmlns:p14="http://schemas.microsoft.com/office/powerpoint/2010/main" val="70141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B Nazanin" panose="00000400000000000000" pitchFamily="2" charset="-78"/>
              </a:rPr>
              <a:pPr marL="0" marR="0" lvl="0" indent="0" algn="r" defTabSz="914400" rtl="1"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B Nazanin" panose="00000400000000000000" pitchFamily="2" charset="-7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cs typeface="B Nazanin" panose="00000400000000000000" pitchFamily="2" charset="-78"/>
            </a:endParaRPr>
          </a:p>
        </p:txBody>
      </p:sp>
    </p:spTree>
    <p:extLst>
      <p:ext uri="{BB962C8B-B14F-4D97-AF65-F5344CB8AC3E}">
        <p14:creationId xmlns:p14="http://schemas.microsoft.com/office/powerpoint/2010/main" val="60019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F9CD12-2C4F-487B-8467-99FA35C0E4D7}" type="slidenum">
              <a:rPr lang="ar-SA" altLang="en-US" smtClean="0"/>
              <a:pPr>
                <a:defRPr/>
              </a:pPr>
              <a:t>‹#›</a:t>
            </a:fld>
            <a:endParaRPr lang="en-US" altLang="en-US" dirty="0"/>
          </a:p>
        </p:txBody>
      </p:sp>
      <p:sp>
        <p:nvSpPr>
          <p:cNvPr id="7" name="Rectangle 6"/>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03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2E0B09-8F53-4658-8AB6-452B0F31CC38}" type="slidenum">
              <a:rPr lang="ar-SA" altLang="en-US" smtClean="0"/>
              <a:pPr>
                <a:defRPr/>
              </a:pPr>
              <a:t>‹#›</a:t>
            </a:fld>
            <a:endParaRPr lang="en-US" altLang="en-US" dirty="0"/>
          </a:p>
        </p:txBody>
      </p:sp>
    </p:spTree>
    <p:extLst>
      <p:ext uri="{BB962C8B-B14F-4D97-AF65-F5344CB8AC3E}">
        <p14:creationId xmlns:p14="http://schemas.microsoft.com/office/powerpoint/2010/main" val="27804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133D82-4C49-46C2-B0AC-B98D0D2F925A}" type="slidenum">
              <a:rPr lang="ar-SA" altLang="en-US" smtClean="0"/>
              <a:pPr>
                <a:defRPr/>
              </a:pPr>
              <a:t>‹#›</a:t>
            </a:fld>
            <a:endParaRPr lang="en-US" altLang="en-US" dirty="0"/>
          </a:p>
        </p:txBody>
      </p:sp>
    </p:spTree>
    <p:extLst>
      <p:ext uri="{BB962C8B-B14F-4D97-AF65-F5344CB8AC3E}">
        <p14:creationId xmlns:p14="http://schemas.microsoft.com/office/powerpoint/2010/main" val="260150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lvl1pPr>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F53E3-4BC4-4812-8BB7-F3A3DB88F1B3}" type="slidenum">
              <a:rPr lang="ar-SA" altLang="en-US" smtClean="0"/>
              <a:pPr>
                <a:defRPr/>
              </a:pPr>
              <a:t>‹#›</a:t>
            </a:fld>
            <a:endParaRPr lang="en-US" altLang="en-US" dirty="0"/>
          </a:p>
        </p:txBody>
      </p:sp>
    </p:spTree>
    <p:extLst>
      <p:ext uri="{BB962C8B-B14F-4D97-AF65-F5344CB8AC3E}">
        <p14:creationId xmlns:p14="http://schemas.microsoft.com/office/powerpoint/2010/main" val="419441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grpSp>
      <p:sp>
        <p:nvSpPr>
          <p:cNvPr id="2130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dirty="0"/>
              <a:t>Click to edit Master title style</a:t>
            </a:r>
          </a:p>
        </p:txBody>
      </p:sp>
      <p:sp>
        <p:nvSpPr>
          <p:cNvPr id="213005" name="Rectangle 13"/>
          <p:cNvSpPr>
            <a:spLocks noGrp="1" noChangeArrowheads="1"/>
          </p:cNvSpPr>
          <p:nvPr>
            <p:ph type="subTitle" idx="1"/>
          </p:nvPr>
        </p:nvSpPr>
        <p:spPr>
          <a:xfrm>
            <a:off x="2057400" y="3505200"/>
            <a:ext cx="6400800" cy="1752600"/>
          </a:xfrm>
        </p:spPr>
        <p:txBody>
          <a:bodyPr/>
          <a:lstStyle>
            <a:lvl1pPr marL="0" indent="0">
              <a:buFont typeface="Wingdings" pitchFamily="2" charset="2"/>
              <a:buNone/>
              <a:defRPr/>
            </a:lvl1pPr>
          </a:lstStyle>
          <a:p>
            <a:r>
              <a:rPr lang="en-US" dirty="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dirty="0"/>
          </a:p>
        </p:txBody>
      </p:sp>
      <p:sp>
        <p:nvSpPr>
          <p:cNvPr id="12" name="Rectangle 10"/>
          <p:cNvSpPr>
            <a:spLocks noGrp="1" noChangeArrowheads="1"/>
          </p:cNvSpPr>
          <p:nvPr>
            <p:ph type="ftr" sz="quarter" idx="11"/>
          </p:nvPr>
        </p:nvSpPr>
        <p:spPr/>
        <p:txBody>
          <a:bodyPr/>
          <a:lstStyle>
            <a:lvl1pPr>
              <a:defRPr/>
            </a:lvl1pPr>
          </a:lstStyle>
          <a:p>
            <a:pPr>
              <a:defRPr/>
            </a:pPr>
            <a:endParaRPr lang="en-US" dirty="0"/>
          </a:p>
        </p:txBody>
      </p:sp>
      <p:sp>
        <p:nvSpPr>
          <p:cNvPr id="13" name="Rectangle 11"/>
          <p:cNvSpPr>
            <a:spLocks noGrp="1" noChangeArrowheads="1"/>
          </p:cNvSpPr>
          <p:nvPr>
            <p:ph type="sldNum" sz="quarter" idx="12"/>
          </p:nvPr>
        </p:nvSpPr>
        <p:spPr/>
        <p:txBody>
          <a:bodyPr/>
          <a:lstStyle>
            <a:lvl1pPr>
              <a:defRPr/>
            </a:lvl1pPr>
          </a:lstStyle>
          <a:p>
            <a:pPr>
              <a:defRPr/>
            </a:pPr>
            <a:fld id="{C2A1C7C6-091E-4459-AC96-3D0EF7E2851F}" type="slidenum">
              <a:rPr lang="ar-SA" altLang="en-US" smtClean="0"/>
              <a:pPr>
                <a:defRPr/>
              </a:pPr>
              <a:t>‹#›</a:t>
            </a:fld>
            <a:endParaRPr lang="en-US" altLang="en-US" dirty="0"/>
          </a:p>
        </p:txBody>
      </p:sp>
    </p:spTree>
    <p:extLst>
      <p:ext uri="{BB962C8B-B14F-4D97-AF65-F5344CB8AC3E}">
        <p14:creationId xmlns:p14="http://schemas.microsoft.com/office/powerpoint/2010/main" val="223873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2DC00E9-9B88-4ED5-AF09-22AFCA931975}" type="slidenum">
              <a:rPr lang="ar-SA" altLang="en-US" smtClean="0"/>
              <a:pPr>
                <a:defRPr/>
              </a:pPr>
              <a:t>‹#›</a:t>
            </a:fld>
            <a:endParaRPr lang="en-US" altLang="en-US" dirty="0"/>
          </a:p>
        </p:txBody>
      </p:sp>
    </p:spTree>
    <p:extLst>
      <p:ext uri="{BB962C8B-B14F-4D97-AF65-F5344CB8AC3E}">
        <p14:creationId xmlns:p14="http://schemas.microsoft.com/office/powerpoint/2010/main" val="196142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C50611A0-0E0E-4D35-BE59-E1F4B4BB8E28}" type="slidenum">
              <a:rPr lang="ar-SA" altLang="en-US" smtClean="0"/>
              <a:pPr>
                <a:defRPr/>
              </a:pPr>
              <a:t>‹#›</a:t>
            </a:fld>
            <a:endParaRPr lang="en-US" altLang="en-US" dirty="0"/>
          </a:p>
        </p:txBody>
      </p:sp>
    </p:spTree>
    <p:extLst>
      <p:ext uri="{BB962C8B-B14F-4D97-AF65-F5344CB8AC3E}">
        <p14:creationId xmlns:p14="http://schemas.microsoft.com/office/powerpoint/2010/main" val="321167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ECE4447-4D13-42F7-B76E-98E485F32FD2}" type="slidenum">
              <a:rPr lang="ar-SA" altLang="en-US" smtClean="0"/>
              <a:pPr>
                <a:defRPr/>
              </a:pPr>
              <a:t>‹#›</a:t>
            </a:fld>
            <a:endParaRPr lang="en-US" altLang="en-US" dirty="0"/>
          </a:p>
        </p:txBody>
      </p:sp>
    </p:spTree>
    <p:extLst>
      <p:ext uri="{BB962C8B-B14F-4D97-AF65-F5344CB8AC3E}">
        <p14:creationId xmlns:p14="http://schemas.microsoft.com/office/powerpoint/2010/main" val="253496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1644C972-7C40-48C6-BAB3-408CE587C407}" type="slidenum">
              <a:rPr lang="ar-SA" altLang="en-US" smtClean="0"/>
              <a:pPr>
                <a:defRPr/>
              </a:pPr>
              <a:t>‹#›</a:t>
            </a:fld>
            <a:endParaRPr lang="en-US" altLang="en-US" dirty="0"/>
          </a:p>
        </p:txBody>
      </p:sp>
    </p:spTree>
    <p:extLst>
      <p:ext uri="{BB962C8B-B14F-4D97-AF65-F5344CB8AC3E}">
        <p14:creationId xmlns:p14="http://schemas.microsoft.com/office/powerpoint/2010/main" val="2247479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74430E3E-ECF7-4515-9D98-A21CB15CCFDC}" type="slidenum">
              <a:rPr lang="ar-SA" altLang="en-US" smtClean="0"/>
              <a:pPr>
                <a:defRPr/>
              </a:pPr>
              <a:t>‹#›</a:t>
            </a:fld>
            <a:endParaRPr lang="en-US" altLang="en-US" dirty="0"/>
          </a:p>
        </p:txBody>
      </p:sp>
      <p:sp>
        <p:nvSpPr>
          <p:cNvPr id="6" name="Rectangle 5"/>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778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BFB5E4B1-DB5C-43A8-9DB6-A869536511B3}" type="slidenum">
              <a:rPr lang="ar-SA" altLang="en-US" smtClean="0"/>
              <a:pPr>
                <a:defRPr/>
              </a:pPr>
              <a:t>‹#›</a:t>
            </a:fld>
            <a:endParaRPr lang="en-US" altLang="en-US" dirty="0"/>
          </a:p>
        </p:txBody>
      </p:sp>
      <p:sp>
        <p:nvSpPr>
          <p:cNvPr id="5" name="Rectangle 4"/>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8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107327-715E-4245-ABA6-9C43A9280FD2}" type="slidenum">
              <a:rPr lang="ar-SA" altLang="en-US" smtClean="0"/>
              <a:pPr>
                <a:defRPr/>
              </a:pPr>
              <a:t>‹#›</a:t>
            </a:fld>
            <a:endParaRPr lang="en-US" altLang="en-US" dirty="0"/>
          </a:p>
        </p:txBody>
      </p:sp>
      <p:sp>
        <p:nvSpPr>
          <p:cNvPr id="7" name="Rectangle 6"/>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310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10982F8-8F48-4BD4-8150-2C0D3B099794}" type="slidenum">
              <a:rPr lang="ar-SA" altLang="en-US" smtClean="0"/>
              <a:pPr>
                <a:defRPr/>
              </a:pPr>
              <a:t>‹#›</a:t>
            </a:fld>
            <a:endParaRPr lang="en-US" altLang="en-US" dirty="0"/>
          </a:p>
        </p:txBody>
      </p:sp>
    </p:spTree>
    <p:extLst>
      <p:ext uri="{BB962C8B-B14F-4D97-AF65-F5344CB8AC3E}">
        <p14:creationId xmlns:p14="http://schemas.microsoft.com/office/powerpoint/2010/main" val="342073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4678091-D23A-4858-A341-B6E5BE5AC29C}" type="slidenum">
              <a:rPr lang="ar-SA" altLang="en-US" smtClean="0"/>
              <a:pPr>
                <a:defRPr/>
              </a:pPr>
              <a:t>‹#›</a:t>
            </a:fld>
            <a:endParaRPr lang="en-US" altLang="en-US" dirty="0"/>
          </a:p>
        </p:txBody>
      </p:sp>
    </p:spTree>
    <p:extLst>
      <p:ext uri="{BB962C8B-B14F-4D97-AF65-F5344CB8AC3E}">
        <p14:creationId xmlns:p14="http://schemas.microsoft.com/office/powerpoint/2010/main" val="3656596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00F945-2674-4503-82C0-E25BDB675971}" type="slidenum">
              <a:rPr lang="ar-SA" altLang="en-US" smtClean="0"/>
              <a:pPr>
                <a:defRPr/>
              </a:pPr>
              <a:t>‹#›</a:t>
            </a:fld>
            <a:endParaRPr lang="en-US" altLang="en-US" dirty="0"/>
          </a:p>
        </p:txBody>
      </p:sp>
    </p:spTree>
    <p:extLst>
      <p:ext uri="{BB962C8B-B14F-4D97-AF65-F5344CB8AC3E}">
        <p14:creationId xmlns:p14="http://schemas.microsoft.com/office/powerpoint/2010/main" val="2613413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6287"/>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31CA0F6-FB15-4811-919C-92FD4952B594}" type="slidenum">
              <a:rPr lang="ar-SA" altLang="en-US" smtClean="0"/>
              <a:pPr>
                <a:defRPr/>
              </a:pPr>
              <a:t>‹#›</a:t>
            </a:fld>
            <a:endParaRPr lang="en-US" altLang="en-US" dirty="0"/>
          </a:p>
        </p:txBody>
      </p:sp>
    </p:spTree>
    <p:extLst>
      <p:ext uri="{BB962C8B-B14F-4D97-AF65-F5344CB8AC3E}">
        <p14:creationId xmlns:p14="http://schemas.microsoft.com/office/powerpoint/2010/main" val="189208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2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07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DD69E1-33A3-4A24-9BAD-099E31300D82}" type="slidenum">
              <a:rPr lang="ar-SA" altLang="en-US" smtClean="0"/>
              <a:pPr>
                <a:defRPr/>
              </a:pPr>
              <a:t>‹#›</a:t>
            </a:fld>
            <a:endParaRPr lang="en-US" altLang="en-US" dirty="0"/>
          </a:p>
        </p:txBody>
      </p:sp>
    </p:spTree>
    <p:extLst>
      <p:ext uri="{BB962C8B-B14F-4D97-AF65-F5344CB8AC3E}">
        <p14:creationId xmlns:p14="http://schemas.microsoft.com/office/powerpoint/2010/main" val="42370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E6F673-A91B-4E1C-9951-D522A464D2BC}" type="slidenum">
              <a:rPr lang="ar-SA" altLang="en-US" smtClean="0"/>
              <a:pPr>
                <a:defRPr/>
              </a:pPr>
              <a:t>‹#›</a:t>
            </a:fld>
            <a:endParaRPr lang="en-US" altLang="en-US" dirty="0"/>
          </a:p>
        </p:txBody>
      </p:sp>
    </p:spTree>
    <p:extLst>
      <p:ext uri="{BB962C8B-B14F-4D97-AF65-F5344CB8AC3E}">
        <p14:creationId xmlns:p14="http://schemas.microsoft.com/office/powerpoint/2010/main" val="3099319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73803C-3C2C-4D0F-8AE1-0E33B9A7DA97}" type="slidenum">
              <a:rPr lang="ar-SA" altLang="en-US" smtClean="0"/>
              <a:pPr>
                <a:defRPr/>
              </a:pPr>
              <a:t>‹#›</a:t>
            </a:fld>
            <a:endParaRPr lang="en-US" altLang="en-US" dirty="0"/>
          </a:p>
        </p:txBody>
      </p:sp>
    </p:spTree>
    <p:extLst>
      <p:ext uri="{BB962C8B-B14F-4D97-AF65-F5344CB8AC3E}">
        <p14:creationId xmlns:p14="http://schemas.microsoft.com/office/powerpoint/2010/main" val="2500133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EFE3B-47B7-4EE1-B62F-0C5A8ACC3AC1}" type="slidenum">
              <a:rPr lang="ar-SA" altLang="en-US" smtClean="0"/>
              <a:pPr>
                <a:defRPr/>
              </a:pPr>
              <a:t>‹#›</a:t>
            </a:fld>
            <a:endParaRPr lang="en-US" altLang="en-US" dirty="0"/>
          </a:p>
        </p:txBody>
      </p:sp>
    </p:spTree>
    <p:extLst>
      <p:ext uri="{BB962C8B-B14F-4D97-AF65-F5344CB8AC3E}">
        <p14:creationId xmlns:p14="http://schemas.microsoft.com/office/powerpoint/2010/main" val="250978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AFE3901-662B-41A8-8FF9-CE02BB1033E3}" type="slidenum">
              <a:rPr lang="ar-SA" altLang="en-US" smtClean="0"/>
              <a:pPr>
                <a:defRPr/>
              </a:pPr>
              <a:t>‹#›</a:t>
            </a:fld>
            <a:endParaRPr lang="en-US" altLang="en-US" dirty="0"/>
          </a:p>
        </p:txBody>
      </p:sp>
    </p:spTree>
    <p:extLst>
      <p:ext uri="{BB962C8B-B14F-4D97-AF65-F5344CB8AC3E}">
        <p14:creationId xmlns:p14="http://schemas.microsoft.com/office/powerpoint/2010/main" val="2855754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40E265E-6D78-42D4-83EB-B83C386749A4}" type="slidenum">
              <a:rPr lang="ar-SA" altLang="en-US" smtClean="0"/>
              <a:pPr>
                <a:defRPr/>
              </a:pPr>
              <a:t>‹#›</a:t>
            </a:fld>
            <a:endParaRPr lang="en-US" altLang="en-US" dirty="0"/>
          </a:p>
        </p:txBody>
      </p:sp>
    </p:spTree>
    <p:extLst>
      <p:ext uri="{BB962C8B-B14F-4D97-AF65-F5344CB8AC3E}">
        <p14:creationId xmlns:p14="http://schemas.microsoft.com/office/powerpoint/2010/main" val="214370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51E48B-8C99-42D7-A538-3596517950B8}" type="slidenum">
              <a:rPr lang="ar-SA" altLang="en-US" smtClean="0"/>
              <a:pPr>
                <a:defRPr/>
              </a:pPr>
              <a:t>‹#›</a:t>
            </a:fld>
            <a:endParaRPr lang="en-US" altLang="en-US" dirty="0"/>
          </a:p>
        </p:txBody>
      </p:sp>
    </p:spTree>
    <p:extLst>
      <p:ext uri="{BB962C8B-B14F-4D97-AF65-F5344CB8AC3E}">
        <p14:creationId xmlns:p14="http://schemas.microsoft.com/office/powerpoint/2010/main" val="364204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D66C849-26B8-4DCA-8B29-54D88FA62973}" type="slidenum">
              <a:rPr lang="ar-SA" altLang="en-US" smtClean="0"/>
              <a:pPr>
                <a:defRPr/>
              </a:pPr>
              <a:t>‹#›</a:t>
            </a:fld>
            <a:endParaRPr lang="en-US" altLang="en-US" dirty="0"/>
          </a:p>
        </p:txBody>
      </p:sp>
    </p:spTree>
    <p:extLst>
      <p:ext uri="{BB962C8B-B14F-4D97-AF65-F5344CB8AC3E}">
        <p14:creationId xmlns:p14="http://schemas.microsoft.com/office/powerpoint/2010/main" val="503114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0EAF35B-4EF0-4048-AB50-0ADD85FE3E16}" type="slidenum">
              <a:rPr lang="ar-SA" altLang="en-US" smtClean="0"/>
              <a:pPr>
                <a:defRPr/>
              </a:pPr>
              <a:t>‹#›</a:t>
            </a:fld>
            <a:endParaRPr lang="en-US" altLang="en-US" dirty="0"/>
          </a:p>
        </p:txBody>
      </p:sp>
    </p:spTree>
    <p:extLst>
      <p:ext uri="{BB962C8B-B14F-4D97-AF65-F5344CB8AC3E}">
        <p14:creationId xmlns:p14="http://schemas.microsoft.com/office/powerpoint/2010/main" val="394039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3D982D-8320-4C7D-9FE5-C834C375F9BC}" type="slidenum">
              <a:rPr lang="ar-SA" altLang="en-US" smtClean="0"/>
              <a:pPr>
                <a:defRPr/>
              </a:pPr>
              <a:t>‹#›</a:t>
            </a:fld>
            <a:endParaRPr lang="en-US" altLang="en-US" dirty="0"/>
          </a:p>
        </p:txBody>
      </p:sp>
    </p:spTree>
    <p:extLst>
      <p:ext uri="{BB962C8B-B14F-4D97-AF65-F5344CB8AC3E}">
        <p14:creationId xmlns:p14="http://schemas.microsoft.com/office/powerpoint/2010/main" val="276266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88F02E-E8F7-4B52-8946-FC69AC2EFA9B}" type="slidenum">
              <a:rPr lang="ar-SA" altLang="en-US" smtClean="0"/>
              <a:pPr>
                <a:defRPr/>
              </a:pPr>
              <a:t>‹#›</a:t>
            </a:fld>
            <a:endParaRPr lang="en-US" altLang="en-US" dirty="0"/>
          </a:p>
        </p:txBody>
      </p:sp>
    </p:spTree>
    <p:extLst>
      <p:ext uri="{BB962C8B-B14F-4D97-AF65-F5344CB8AC3E}">
        <p14:creationId xmlns:p14="http://schemas.microsoft.com/office/powerpoint/2010/main" val="507529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3756378-8EA9-4399-B009-5C5A8A8C7EB8}" type="slidenum">
              <a:rPr lang="ar-SA" altLang="en-US" smtClean="0"/>
              <a:pPr>
                <a:defRPr/>
              </a:pPr>
              <a:t>‹#›</a:t>
            </a:fld>
            <a:endParaRPr lang="en-US" altLang="en-US" dirty="0"/>
          </a:p>
        </p:txBody>
      </p:sp>
    </p:spTree>
    <p:extLst>
      <p:ext uri="{BB962C8B-B14F-4D97-AF65-F5344CB8AC3E}">
        <p14:creationId xmlns:p14="http://schemas.microsoft.com/office/powerpoint/2010/main" val="2996591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cs typeface="B Nazanin" panose="00000400000000000000" pitchFamily="2" charset="-78"/>
              </a:defRPr>
            </a:lvl1pPr>
          </a:lstStyle>
          <a:p>
            <a:pPr>
              <a:defRPr/>
            </a:pPr>
            <a:fld id="{564FF933-A1CE-4302-BB78-1AA886482F6B}"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496331759"/>
      </p:ext>
    </p:extLst>
  </p:cSld>
  <p:clrMapOvr>
    <a:masterClrMapping/>
  </p:clrMapOvr>
  <p:transition>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0807CA11-969E-4804-B301-047C3B24F6B8}"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28444396"/>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984BB5D8-8DD7-4072-BDE2-E1F772E309C9}"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679116441"/>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7"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95917532-73BD-4B3C-96D4-A44383F69DA1}"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883810220"/>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8"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9"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2910113C-F37C-4AAD-A126-6B0573B4B8C2}"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865738741"/>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3A1B18-A5CB-43A7-8584-14388B49B09B}" type="slidenum">
              <a:rPr lang="ar-SA" altLang="en-US" smtClean="0"/>
              <a:pPr>
                <a:defRPr/>
              </a:pPr>
              <a:t>‹#›</a:t>
            </a:fld>
            <a:endParaRPr lang="en-US" altLang="en-US" dirty="0"/>
          </a:p>
        </p:txBody>
      </p:sp>
    </p:spTree>
    <p:extLst>
      <p:ext uri="{BB962C8B-B14F-4D97-AF65-F5344CB8AC3E}">
        <p14:creationId xmlns:p14="http://schemas.microsoft.com/office/powerpoint/2010/main" val="16844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4"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5"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A3E2EB27-4759-4CF0-A754-DC2CD630B433}"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729351309"/>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3"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4"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1F20E04E-E5C2-47C9-8432-F7A25DE7FF8E}"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
        <p:nvSpPr>
          <p:cNvPr id="5" name="Rectangle 4"/>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421259"/>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7"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4EB35D15-43AD-4E18-BB07-0249036D3975}"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796029912"/>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7"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CF4556CC-ECC1-4A5B-ABC0-E12E42A800E6}"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036115600"/>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6C72F292-EE0A-4854-8332-6347ED20EC1F}"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023156553"/>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5" name="Rectangle 7"/>
          <p:cNvSpPr>
            <a:spLocks noGrp="1" noChangeArrowheads="1"/>
          </p:cNvSpPr>
          <p:nvPr>
            <p:ph type="ftr" sz="quarter" idx="11"/>
          </p:nvPr>
        </p:nvSpPr>
        <p:spPr>
          <a:ln/>
        </p:spPr>
        <p:txBody>
          <a:bodyPr/>
          <a:lstStyle>
            <a:lvl1pPr>
              <a:defRPr>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6" name="Rectangle 8"/>
          <p:cNvSpPr>
            <a:spLocks noGrp="1" noChangeArrowheads="1"/>
          </p:cNvSpPr>
          <p:nvPr>
            <p:ph type="sldNum" sz="quarter" idx="12"/>
          </p:nvPr>
        </p:nvSpPr>
        <p:spPr>
          <a:ln/>
        </p:spPr>
        <p:txBody>
          <a:bodyPr/>
          <a:lstStyle>
            <a:lvl1pPr>
              <a:defRPr>
                <a:cs typeface="B Nazanin" panose="00000400000000000000" pitchFamily="2" charset="-78"/>
              </a:defRPr>
            </a:lvl1pPr>
          </a:lstStyle>
          <a:p>
            <a:pPr>
              <a:defRPr/>
            </a:pPr>
            <a:fld id="{6DAD7E3D-B7B3-4000-9392-CF790579B410}"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708749309"/>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01B147C-C803-491C-8A5C-87B0573F7451}" type="slidenum">
              <a:rPr lang="ar-SA" altLang="en-US" smtClean="0"/>
              <a:pPr>
                <a:defRPr/>
              </a:pPr>
              <a:t>‹#›</a:t>
            </a:fld>
            <a:endParaRPr lang="en-US" altLang="en-US" dirty="0"/>
          </a:p>
        </p:txBody>
      </p:sp>
    </p:spTree>
    <p:extLst>
      <p:ext uri="{BB962C8B-B14F-4D97-AF65-F5344CB8AC3E}">
        <p14:creationId xmlns:p14="http://schemas.microsoft.com/office/powerpoint/2010/main" val="86731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550646E-68C3-44A9-B586-DF3576792E27}" type="slidenum">
              <a:rPr lang="ar-SA" altLang="en-US" smtClean="0"/>
              <a:pPr>
                <a:defRPr/>
              </a:pPr>
              <a:t>‹#›</a:t>
            </a:fld>
            <a:endParaRPr lang="en-US" altLang="en-US" dirty="0"/>
          </a:p>
        </p:txBody>
      </p:sp>
      <p:sp>
        <p:nvSpPr>
          <p:cNvPr id="6" name="Rectangle 5"/>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40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2A64FC5-61D8-400A-AC5B-2F1E03CDBC05}" type="slidenum">
              <a:rPr lang="ar-SA" altLang="en-US" smtClean="0"/>
              <a:pPr>
                <a:defRPr/>
              </a:pPr>
              <a:t>‹#›</a:t>
            </a:fld>
            <a:endParaRPr lang="en-US" altLang="en-US" dirty="0"/>
          </a:p>
        </p:txBody>
      </p:sp>
      <p:sp>
        <p:nvSpPr>
          <p:cNvPr id="5" name="Rectangle 4"/>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9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005C3E-A65E-487C-B39A-1C743E3BA5EA}" type="slidenum">
              <a:rPr lang="ar-SA" altLang="en-US" smtClean="0"/>
              <a:pPr>
                <a:defRPr/>
              </a:pPr>
              <a:t>‹#›</a:t>
            </a:fld>
            <a:endParaRPr lang="en-US" altLang="en-US" dirty="0"/>
          </a:p>
        </p:txBody>
      </p:sp>
    </p:spTree>
    <p:extLst>
      <p:ext uri="{BB962C8B-B14F-4D97-AF65-F5344CB8AC3E}">
        <p14:creationId xmlns:p14="http://schemas.microsoft.com/office/powerpoint/2010/main" val="399430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D31A97-79B0-4D1F-8B98-3A759F3DF864}" type="slidenum">
              <a:rPr lang="ar-SA" altLang="en-US" smtClean="0"/>
              <a:pPr>
                <a:defRPr/>
              </a:pPr>
              <a:t>‹#›</a:t>
            </a:fld>
            <a:endParaRPr lang="en-US" altLang="en-US" dirty="0"/>
          </a:p>
        </p:txBody>
      </p:sp>
    </p:spTree>
    <p:extLst>
      <p:ext uri="{BB962C8B-B14F-4D97-AF65-F5344CB8AC3E}">
        <p14:creationId xmlns:p14="http://schemas.microsoft.com/office/powerpoint/2010/main" val="246253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B Nazanin" panose="00000400000000000000" pitchFamily="2" charset="-78"/>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B Nazanin" panose="00000400000000000000" pitchFamily="2" charset="-78"/>
              </a:defRPr>
            </a:lvl1pPr>
          </a:lstStyle>
          <a:p>
            <a:pPr>
              <a:defRPr/>
            </a:pPr>
            <a:endParaRPr lang="en-US" dirty="0"/>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cs typeface="B Nazanin" panose="00000400000000000000" pitchFamily="2" charset="-78"/>
              </a:defRPr>
            </a:lvl1pPr>
          </a:lstStyle>
          <a:p>
            <a:pPr>
              <a:defRPr/>
            </a:pPr>
            <a:fld id="{67081524-EFED-4425-AD49-53F5177871A1}" type="slidenum">
              <a:rPr lang="ar-SA" altLang="en-US" smtClean="0"/>
              <a:pPr>
                <a:defRPr/>
              </a:pPr>
              <a:t>‹#›</a:t>
            </a:fld>
            <a:endParaRPr lang="en-US" altLang="en-US" dirty="0"/>
          </a:p>
        </p:txBody>
      </p:sp>
      <p:sp>
        <p:nvSpPr>
          <p:cNvPr id="7" name="Rectangle 6"/>
          <p:cNvSpPr/>
          <p:nvPr userDrawn="1"/>
        </p:nvSpPr>
        <p:spPr>
          <a:xfrm>
            <a:off x="9036496" y="5659218"/>
            <a:ext cx="2088232" cy="615553"/>
          </a:xfrm>
          <a:prstGeom prst="rect">
            <a:avLst/>
          </a:prstGeom>
        </p:spPr>
        <p:txBody>
          <a:bodyPr wrap="square">
            <a:spAutoFit/>
          </a:bodyPr>
          <a:lstStyle/>
          <a:p>
            <a:pPr>
              <a:defRPr/>
            </a:pPr>
            <a: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t/>
            </a:r>
            <a:br>
              <a:rPr lang="en-US" sz="1600" dirty="0">
                <a:solidFill>
                  <a:schemeClr val="tx2">
                    <a:lumMod val="75000"/>
                    <a:lumOff val="25000"/>
                  </a:schemeClr>
                </a:solidFill>
                <a:latin typeface="Times New Roman" panose="02020603050405020304" pitchFamily="18" charset="0"/>
                <a:cs typeface="Times New Roman" panose="02020603050405020304" pitchFamily="18" charset="0"/>
              </a:rPr>
            </a:br>
            <a:r>
              <a:rPr lang="en-US" sz="1600" b="1" dirty="0" smtClean="0">
                <a:solidFill>
                  <a:schemeClr val="tx2">
                    <a:lumMod val="75000"/>
                    <a:lumOff val="25000"/>
                  </a:schemeClr>
                </a:solidFill>
                <a:latin typeface="Times New Roman" panose="02020603050405020304" pitchFamily="18" charset="0"/>
                <a:cs typeface="Times New Roman" panose="02020603050405020304" pitchFamily="18" charset="0"/>
              </a:rPr>
              <a:t>w</a:t>
            </a:r>
            <a:r>
              <a:rPr lang="en-US" b="1" dirty="0" smtClean="0">
                <a:solidFill>
                  <a:schemeClr val="tx2">
                    <a:lumMod val="75000"/>
                    <a:lumOff val="25000"/>
                  </a:schemeClr>
                </a:solidFill>
                <a:latin typeface="Times New Roman" panose="02020603050405020304" pitchFamily="18" charset="0"/>
                <a:cs typeface="Times New Roman" panose="02020603050405020304" pitchFamily="18" charset="0"/>
              </a:rPr>
              <a:t>ww.Ravanpoint.ir</a:t>
            </a:r>
            <a:endParaRPr lang="en-GB"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1" eaLnBrk="0" fontAlgn="base" hangingPunct="0">
        <a:spcBef>
          <a:spcPct val="0"/>
        </a:spcBef>
        <a:spcAft>
          <a:spcPct val="0"/>
        </a:spcAft>
        <a:defRPr sz="4400">
          <a:solidFill>
            <a:schemeClr val="tx2"/>
          </a:solidFill>
          <a:latin typeface="+mj-lt"/>
          <a:ea typeface="+mj-ea"/>
          <a:cs typeface="B Nazanin" panose="00000400000000000000" pitchFamily="2" charset="-78"/>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B Nazanin" panose="00000400000000000000" pitchFamily="2" charset="-78"/>
        </a:defRPr>
      </a:lvl1pPr>
      <a:lvl2pPr marL="742950" indent="-285750" algn="r" rtl="1" eaLnBrk="0" fontAlgn="base" hangingPunct="0">
        <a:spcBef>
          <a:spcPct val="20000"/>
        </a:spcBef>
        <a:spcAft>
          <a:spcPct val="0"/>
        </a:spcAft>
        <a:buChar char="–"/>
        <a:defRPr sz="2800">
          <a:solidFill>
            <a:schemeClr val="tx1"/>
          </a:solidFill>
          <a:latin typeface="+mn-lt"/>
          <a:cs typeface="B Nazanin" panose="00000400000000000000" pitchFamily="2" charset="-78"/>
        </a:defRPr>
      </a:lvl2pPr>
      <a:lvl3pPr marL="1143000" indent="-228600" algn="r" rtl="1" eaLnBrk="0" fontAlgn="base" hangingPunct="0">
        <a:spcBef>
          <a:spcPct val="20000"/>
        </a:spcBef>
        <a:spcAft>
          <a:spcPct val="0"/>
        </a:spcAft>
        <a:buChar char="•"/>
        <a:defRPr sz="2400">
          <a:solidFill>
            <a:schemeClr val="tx1"/>
          </a:solidFill>
          <a:latin typeface="+mn-lt"/>
          <a:cs typeface="B Nazanin" panose="00000400000000000000" pitchFamily="2" charset="-78"/>
        </a:defRPr>
      </a:lvl3pPr>
      <a:lvl4pPr marL="1600200" indent="-228600" algn="r" rtl="1" eaLnBrk="0" fontAlgn="base" hangingPunct="0">
        <a:spcBef>
          <a:spcPct val="20000"/>
        </a:spcBef>
        <a:spcAft>
          <a:spcPct val="0"/>
        </a:spcAft>
        <a:buChar char="–"/>
        <a:defRPr sz="2000">
          <a:solidFill>
            <a:schemeClr val="tx1"/>
          </a:solidFill>
          <a:latin typeface="+mn-lt"/>
          <a:cs typeface="B Nazanin" panose="00000400000000000000" pitchFamily="2" charset="-78"/>
        </a:defRPr>
      </a:lvl4pPr>
      <a:lvl5pPr marL="2057400" indent="-228600" algn="r" rtl="1" eaLnBrk="0" fontAlgn="base" hangingPunct="0">
        <a:spcBef>
          <a:spcPct val="20000"/>
        </a:spcBef>
        <a:spcAft>
          <a:spcPct val="0"/>
        </a:spcAft>
        <a:buChar char="»"/>
        <a:defRPr sz="2000">
          <a:solidFill>
            <a:schemeClr val="tx1"/>
          </a:solidFill>
          <a:latin typeface="+mn-lt"/>
          <a:cs typeface="B Nazanin" panose="00000400000000000000" pitchFamily="2" charset="-78"/>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071563" y="304800"/>
            <a:ext cx="7615237" cy="1106488"/>
            <a:chOff x="675" y="192"/>
            <a:chExt cx="4797" cy="697"/>
          </a:xfrm>
        </p:grpSpPr>
        <p:sp>
          <p:nvSpPr>
            <p:cNvPr id="3080" name="Oval 3"/>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3081" name="Oval 4"/>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3082" name="Oval 5"/>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3083"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sp>
          <p:nvSpPr>
            <p:cNvPr id="3084"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defRPr>
                  <a:solidFill>
                    <a:schemeClr val="tx1"/>
                  </a:solidFill>
                  <a:latin typeface="Arial" panose="020B0604020202020204" pitchFamily="34" charset="0"/>
                  <a:cs typeface="B Lotus" panose="00000400000000000000" pitchFamily="2" charset="-78"/>
                </a:defRPr>
              </a:lvl1pPr>
              <a:lvl2pPr marL="742950" indent="-285750" algn="r" rtl="1">
                <a:defRPr>
                  <a:solidFill>
                    <a:schemeClr val="tx1"/>
                  </a:solidFill>
                  <a:latin typeface="Arial" panose="020B0604020202020204" pitchFamily="34" charset="0"/>
                  <a:cs typeface="B Lotus" panose="00000400000000000000" pitchFamily="2" charset="-78"/>
                </a:defRPr>
              </a:lvl2pPr>
              <a:lvl3pPr marL="1143000" indent="-228600" algn="r" rtl="1">
                <a:defRPr>
                  <a:solidFill>
                    <a:schemeClr val="tx1"/>
                  </a:solidFill>
                  <a:latin typeface="Arial" panose="020B0604020202020204" pitchFamily="34" charset="0"/>
                  <a:cs typeface="B Lotus" panose="00000400000000000000" pitchFamily="2" charset="-78"/>
                </a:defRPr>
              </a:lvl3pPr>
              <a:lvl4pPr marL="1600200" indent="-228600" algn="r" rtl="1">
                <a:defRPr>
                  <a:solidFill>
                    <a:schemeClr val="tx1"/>
                  </a:solidFill>
                  <a:latin typeface="Arial" panose="020B0604020202020204" pitchFamily="34" charset="0"/>
                  <a:cs typeface="B Lotus" panose="00000400000000000000" pitchFamily="2" charset="-78"/>
                </a:defRPr>
              </a:lvl4pPr>
              <a:lvl5pPr marL="2057400" indent="-228600" algn="r" rtl="1">
                <a:defRPr>
                  <a:solidFill>
                    <a:schemeClr val="tx1"/>
                  </a:solidFill>
                  <a:latin typeface="Arial" panose="020B0604020202020204" pitchFamily="34" charset="0"/>
                  <a:cs typeface="B Lotus"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Lotus" panose="00000400000000000000" pitchFamily="2" charset="-78"/>
                </a:defRPr>
              </a:lvl9pPr>
            </a:lstStyle>
            <a:p>
              <a:pPr algn="ctr" rtl="0" eaLnBrk="1" hangingPunct="1">
                <a:defRPr/>
              </a:pPr>
              <a:endParaRPr lang="en-US" altLang="en-US" sz="2400" dirty="0" smtClean="0">
                <a:latin typeface="Times New Roman" panose="02020603050405020304" pitchFamily="18" charset="0"/>
                <a:cs typeface="B Nazanin" panose="00000400000000000000" pitchFamily="2" charset="-78"/>
              </a:endParaRPr>
            </a:p>
          </p:txBody>
        </p:sp>
      </p:grpSp>
      <p:sp>
        <p:nvSpPr>
          <p:cNvPr id="3075"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1197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000">
                <a:latin typeface="Arial" charset="0"/>
                <a:cs typeface="B Nazanin" panose="00000400000000000000" pitchFamily="2" charset="-78"/>
              </a:defRPr>
            </a:lvl1pPr>
          </a:lstStyle>
          <a:p>
            <a:pPr>
              <a:defRPr/>
            </a:pPr>
            <a:endParaRPr lang="en-US" dirty="0"/>
          </a:p>
        </p:txBody>
      </p:sp>
      <p:sp>
        <p:nvSpPr>
          <p:cNvPr id="21197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latin typeface="Arial" charset="0"/>
                <a:cs typeface="B Nazanin" panose="00000400000000000000" pitchFamily="2" charset="-78"/>
              </a:defRPr>
            </a:lvl1pPr>
          </a:lstStyle>
          <a:p>
            <a:pPr>
              <a:defRPr/>
            </a:pPr>
            <a:endParaRPr lang="en-US" dirty="0"/>
          </a:p>
        </p:txBody>
      </p:sp>
      <p:sp>
        <p:nvSpPr>
          <p:cNvPr id="2119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00">
                <a:cs typeface="B Nazanin" panose="00000400000000000000" pitchFamily="2" charset="-78"/>
              </a:defRPr>
            </a:lvl1pPr>
          </a:lstStyle>
          <a:p>
            <a:pPr>
              <a:defRPr/>
            </a:pPr>
            <a:fld id="{1F8A2BEF-781A-46F1-A2FD-B61492492512}" type="slidenum">
              <a:rPr lang="ar-SA" altLang="en-US" smtClean="0"/>
              <a:pPr>
                <a:defRPr/>
              </a:pPr>
              <a:t>‹#›</a:t>
            </a:fld>
            <a:endParaRPr lang="en-US" altLang="en-US" dirty="0"/>
          </a:p>
        </p:txBody>
      </p:sp>
      <p:sp>
        <p:nvSpPr>
          <p:cNvPr id="3079"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9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l" rtl="1" eaLnBrk="0" fontAlgn="base" hangingPunct="0">
        <a:spcBef>
          <a:spcPct val="0"/>
        </a:spcBef>
        <a:spcAft>
          <a:spcPct val="0"/>
        </a:spcAft>
        <a:defRPr sz="3800">
          <a:solidFill>
            <a:schemeClr val="tx2"/>
          </a:solidFill>
          <a:latin typeface="+mj-lt"/>
          <a:ea typeface="+mj-ea"/>
          <a:cs typeface="B Nazanin" panose="00000400000000000000" pitchFamily="2" charset="-78"/>
        </a:defRPr>
      </a:lvl1pPr>
      <a:lvl2pPr algn="l" rtl="1" eaLnBrk="0" fontAlgn="base" hangingPunct="0">
        <a:spcBef>
          <a:spcPct val="0"/>
        </a:spcBef>
        <a:spcAft>
          <a:spcPct val="0"/>
        </a:spcAft>
        <a:defRPr sz="3800">
          <a:solidFill>
            <a:schemeClr val="tx2"/>
          </a:solidFill>
          <a:latin typeface="Arial" charset="0"/>
          <a:cs typeface="Arial" charset="0"/>
        </a:defRPr>
      </a:lvl2pPr>
      <a:lvl3pPr algn="l" rtl="1" eaLnBrk="0" fontAlgn="base" hangingPunct="0">
        <a:spcBef>
          <a:spcPct val="0"/>
        </a:spcBef>
        <a:spcAft>
          <a:spcPct val="0"/>
        </a:spcAft>
        <a:defRPr sz="3800">
          <a:solidFill>
            <a:schemeClr val="tx2"/>
          </a:solidFill>
          <a:latin typeface="Arial" charset="0"/>
          <a:cs typeface="Arial" charset="0"/>
        </a:defRPr>
      </a:lvl3pPr>
      <a:lvl4pPr algn="l" rtl="1" eaLnBrk="0" fontAlgn="base" hangingPunct="0">
        <a:spcBef>
          <a:spcPct val="0"/>
        </a:spcBef>
        <a:spcAft>
          <a:spcPct val="0"/>
        </a:spcAft>
        <a:defRPr sz="3800">
          <a:solidFill>
            <a:schemeClr val="tx2"/>
          </a:solidFill>
          <a:latin typeface="Arial" charset="0"/>
          <a:cs typeface="Arial" charset="0"/>
        </a:defRPr>
      </a:lvl4pPr>
      <a:lvl5pPr algn="l" rtl="1" eaLnBrk="0" fontAlgn="base" hangingPunct="0">
        <a:spcBef>
          <a:spcPct val="0"/>
        </a:spcBef>
        <a:spcAft>
          <a:spcPct val="0"/>
        </a:spcAft>
        <a:defRPr sz="3800">
          <a:solidFill>
            <a:schemeClr val="tx2"/>
          </a:solidFill>
          <a:latin typeface="Arial" charset="0"/>
          <a:cs typeface="Arial" charset="0"/>
        </a:defRPr>
      </a:lvl5pPr>
      <a:lvl6pPr marL="457200" algn="l" rtl="1" fontAlgn="base">
        <a:spcBef>
          <a:spcPct val="0"/>
        </a:spcBef>
        <a:spcAft>
          <a:spcPct val="0"/>
        </a:spcAft>
        <a:defRPr sz="3800">
          <a:solidFill>
            <a:schemeClr val="tx2"/>
          </a:solidFill>
          <a:latin typeface="Arial" charset="0"/>
          <a:cs typeface="Arial" charset="0"/>
        </a:defRPr>
      </a:lvl6pPr>
      <a:lvl7pPr marL="914400" algn="l" rtl="1" fontAlgn="base">
        <a:spcBef>
          <a:spcPct val="0"/>
        </a:spcBef>
        <a:spcAft>
          <a:spcPct val="0"/>
        </a:spcAft>
        <a:defRPr sz="3800">
          <a:solidFill>
            <a:schemeClr val="tx2"/>
          </a:solidFill>
          <a:latin typeface="Arial" charset="0"/>
          <a:cs typeface="Arial" charset="0"/>
        </a:defRPr>
      </a:lvl7pPr>
      <a:lvl8pPr marL="1371600" algn="l" rtl="1" fontAlgn="base">
        <a:spcBef>
          <a:spcPct val="0"/>
        </a:spcBef>
        <a:spcAft>
          <a:spcPct val="0"/>
        </a:spcAft>
        <a:defRPr sz="3800">
          <a:solidFill>
            <a:schemeClr val="tx2"/>
          </a:solidFill>
          <a:latin typeface="Arial" charset="0"/>
          <a:cs typeface="Arial" charset="0"/>
        </a:defRPr>
      </a:lvl8pPr>
      <a:lvl9pPr marL="1828800" algn="l" rtl="1" fontAlgn="base">
        <a:spcBef>
          <a:spcPct val="0"/>
        </a:spcBef>
        <a:spcAft>
          <a:spcPct val="0"/>
        </a:spcAft>
        <a:defRPr sz="38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B Nazanin" panose="00000400000000000000" pitchFamily="2" charset="-78"/>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B Nazanin" panose="00000400000000000000" pitchFamily="2" charset="-78"/>
        </a:defRPr>
      </a:lvl2pPr>
      <a:lvl3pPr marL="1143000" indent="-228600" algn="r" rtl="1"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B Nazanin" panose="00000400000000000000" pitchFamily="2" charset="-78"/>
        </a:defRPr>
      </a:lvl3pPr>
      <a:lvl4pPr marL="1600200" indent="-228600" algn="r" rtl="1" eaLnBrk="0" fontAlgn="base" hangingPunct="0">
        <a:spcBef>
          <a:spcPct val="20000"/>
        </a:spcBef>
        <a:spcAft>
          <a:spcPct val="0"/>
        </a:spcAft>
        <a:buClr>
          <a:schemeClr val="accent1"/>
        </a:buClr>
        <a:buChar char="•"/>
        <a:defRPr sz="2000">
          <a:solidFill>
            <a:schemeClr val="tx1"/>
          </a:solidFill>
          <a:latin typeface="+mn-lt"/>
          <a:cs typeface="B Nazanin" panose="00000400000000000000" pitchFamily="2" charset="-78"/>
        </a:defRPr>
      </a:lvl4pPr>
      <a:lvl5pPr marL="20574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B Nazanin" panose="00000400000000000000" pitchFamily="2" charset="-78"/>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61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6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400">
                <a:effectLst>
                  <a:outerShdw blurRad="38100" dist="38100" dir="2700000" algn="tl">
                    <a:srgbClr val="000000"/>
                  </a:outerShdw>
                </a:effectLst>
                <a:latin typeface="Arial" charset="0"/>
                <a:cs typeface="B Nazanin" panose="00000400000000000000" pitchFamily="2" charset="-78"/>
              </a:defRPr>
            </a:lvl1pPr>
          </a:lstStyle>
          <a:p>
            <a:pPr>
              <a:defRPr/>
            </a:pPr>
            <a:endParaRPr lang="en-US" dirty="0"/>
          </a:p>
        </p:txBody>
      </p:sp>
      <p:sp>
        <p:nvSpPr>
          <p:cNvPr id="306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400">
                <a:effectLst>
                  <a:outerShdw blurRad="38100" dist="38100" dir="2700000" algn="tl">
                    <a:srgbClr val="000000"/>
                  </a:outerShdw>
                </a:effectLst>
                <a:latin typeface="Arial" charset="0"/>
                <a:cs typeface="B Nazanin" panose="00000400000000000000" pitchFamily="2" charset="-78"/>
              </a:defRPr>
            </a:lvl1pPr>
          </a:lstStyle>
          <a:p>
            <a:pPr>
              <a:defRPr/>
            </a:pPr>
            <a:endParaRPr lang="en-US" dirty="0"/>
          </a:p>
        </p:txBody>
      </p:sp>
      <p:sp>
        <p:nvSpPr>
          <p:cNvPr id="306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400">
                <a:effectLst>
                  <a:outerShdw blurRad="38100" dist="38100" dir="2700000" algn="tl">
                    <a:srgbClr val="000000"/>
                  </a:outerShdw>
                </a:effectLst>
                <a:cs typeface="B Nazanin" panose="00000400000000000000" pitchFamily="2" charset="-78"/>
              </a:defRPr>
            </a:lvl1pPr>
          </a:lstStyle>
          <a:p>
            <a:pPr>
              <a:defRPr/>
            </a:pPr>
            <a:fld id="{5AC5029E-6D04-4864-8A6F-70E1AACE1626}" type="slidenum">
              <a:rPr lang="ar-SA"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B Nazanin" panose="00000400000000000000" pitchFamily="2" charset="-78"/>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B Nazanin" panose="00000400000000000000" pitchFamily="2" charset="-78"/>
        </a:defRPr>
      </a:lvl1pPr>
      <a:lvl2pPr marL="742950" indent="-285750" algn="r" rtl="1"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B Nazanin" panose="00000400000000000000" pitchFamily="2" charset="-78"/>
        </a:defRPr>
      </a:lvl2pPr>
      <a:lvl3pPr marL="1143000" indent="-228600" algn="r" rtl="1"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B Nazanin" panose="00000400000000000000" pitchFamily="2" charset="-78"/>
        </a:defRPr>
      </a:lvl3pPr>
      <a:lvl4pPr marL="1600200" indent="-228600" algn="r" rtl="1"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B Nazanin" panose="00000400000000000000" pitchFamily="2" charset="-78"/>
        </a:defRPr>
      </a:lvl4pPr>
      <a:lvl5pPr marL="2057400" indent="-228600" algn="r" rtl="1"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B Nazanin" panose="00000400000000000000" pitchFamily="2" charset="-78"/>
        </a:defRPr>
      </a:lvl5pPr>
      <a:lvl6pPr marL="25146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cs typeface="B Nazanin" panose="00000400000000000000" pitchFamily="2" charset="-78"/>
              </a:defRPr>
            </a:lvl1pPr>
          </a:lstStyle>
          <a:p>
            <a:pPr>
              <a:defRPr/>
            </a:pPr>
            <a:endParaRPr lang="en-US" dirty="0">
              <a:solidFill>
                <a:srgbClr val="000000"/>
              </a:solidFill>
              <a:latin typeface="Verdana" panose="020B060403050404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cs typeface="B Nazanin" panose="00000400000000000000" pitchFamily="2" charset="-78"/>
              </a:defRPr>
            </a:lvl1pPr>
          </a:lstStyle>
          <a:p>
            <a:pPr>
              <a:defRPr/>
            </a:pPr>
            <a:fld id="{AEBDADBA-29F1-45EB-8809-D9246A9B6932}" type="slidenum">
              <a:rPr lang="ar-SA" altLang="en-US" smtClean="0">
                <a:solidFill>
                  <a:srgbClr val="000000"/>
                </a:solidFill>
                <a:latin typeface="Verdana" panose="020B0604030504040204" pitchFamily="34" charset="0"/>
              </a:rPr>
              <a:pPr>
                <a:defRPr/>
              </a:pPr>
              <a:t>‹#›</a:t>
            </a:fld>
            <a:endParaRPr lang="en-US" alt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15825749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B Nazanin" panose="00000400000000000000" pitchFamily="2" charset="-78"/>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B Nazanin" panose="00000400000000000000" pitchFamily="2" charset="-78"/>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B Nazanin" panose="00000400000000000000" pitchFamily="2" charset="-78"/>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B Nazanin" panose="00000400000000000000" pitchFamily="2" charset="-78"/>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B Nazanin" panose="00000400000000000000" pitchFamily="2" charset="-78"/>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B Nazanin" panose="00000400000000000000" pitchFamily="2" charset="-78"/>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img199.imageshack.us/img199/9945/74170245.jpg&amp;imgrefurl=http://xn-----btdbg6cc5j9acre29j4ne.nazanin.in/131179&amp;usg=__c35_MPJmVhbw1bO0REO80dUPZQ4=&amp;h=294&amp;w=250&amp;sz=13&amp;hl=fa&amp;start=2&amp;zoom=0&amp;tbnid=rn3i-kywOlM7ZM:&amp;tbnh=115&amp;tbnw=98&amp;ei=GradTa71E874sgaIyuCaBA&amp;prev=/images?q%3D%D8%B2%D9%86%D8%AF%DA%AF%DB%8C%D9%86%D8%A7%D9%85%D9%87%2B%D8%A7%D8%B1%DB%8C%DA%A9%2B%D8%A8%D8%B1%D9%86%26um%3D1%26hl%3Dfa%26lr%3D%26sa%3DN%26tbm%3Disch&amp;um=1&amp;itbs=1"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www.ravanyar.com/Psycologyworld/images/ericbern.JPG&amp;imgrefurl=http://forum.pacyrus.com/showthread.php?t%3D24654&amp;usg=__R8JFfIlaz9MlP-aZnIpMP7RJPaA=&amp;h=252&amp;w=200&amp;sz=12&amp;hl=fa&amp;start=1&amp;zoom=1&amp;tbnid=PbtiVd-mypBL2M:&amp;tbnh=111&amp;tbnw=88&amp;ei=GradTa71E874sgaIyuCaBA&amp;prev=/images?q%3D%D8%B2%D9%86%D8%AF%DA%AF%DB%8C%D9%86%D8%A7%D9%85%D9%87%2B%D8%A7%D8%B1%DB%8C%DA%A9%2B%D8%A8%D8%B1%D9%86%26um%3D1%26hl%3Dfa%26lr%3D%26sa%3DN%26tbm%3Disch&amp;um=1&amp;itbs=1"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imgres?imgurl=http://www.ericberne.com/images/PAC2.jpg&amp;imgrefurl=http://counselors84.blogfa.com/page/cat-99.aspx&amp;usg=__OJtwgH5NteFg4_xxIhplQhk69Xo=&amp;h=299&amp;w=361&amp;sz=22&amp;hl=fa&amp;start=5&amp;zoom=1&amp;tbnid=zMQ5diHIeGetHM:&amp;tbnh=100&amp;tbnw=121&amp;ei=GradTa71E874sgaIyuCaBA&amp;prev=/images?q%3D%D8%B2%D9%86%D8%AF%DA%AF%DB%8C%D9%86%D8%A7%D9%85%D9%87%2B%D8%A7%D8%B1%DB%8C%DA%A9%2B%D8%A8%D8%B1%D9%86%26um%3D1%26hl%3Dfa%26lr%3D%26sa%3DN%26tbm%3Disch&amp;um=1&amp;itbs=1"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imgres?imgurl=http://arbasi.files.wordpress.com/2009/05/transactional20analysis.gif?w%3D184%26h%3D150%26h%3D150&amp;imgrefurl=http://1farakav.wordpress.com/2010/11/25/%D8%AF%D8%B1%D8%A8%D8%A7%D8%B1%D9%87-%D8%AA%D8%AD%D9%84%D9%8A%D9%84-%D8%B1%D9%88%D8%A7%D8%A8%D8%B7-%D9%85%D8%AA%D9%82%D8%A7%D8%A8%D9%84/&amp;usg=__zaMqhR2OuTMMI-s9zqUoAYNsVLY=&amp;h=150&amp;w=184&amp;sz=6&amp;hl=fa&amp;start=10&amp;zoom=1&amp;tbnid=rsTxqL-KtUVUoM:&amp;tbnh=83&amp;tbnw=102&amp;ei=GradTa71E874sgaIyuCaBA&amp;prev=/images?q%3D%D8%B2%D9%86%D8%AF%DA%AF%DB%8C%D9%86%D8%A7%D9%85%D9%87%2B%D8%A7%D8%B1%DB%8C%DA%A9%2B%D8%A8%D8%B1%D9%86%26um%3D1%26hl%3Dfa%26lr%3D%26sa%3DN%26tbm%3Disch&amp;um=1&amp;itbs=1" TargetMode="Externa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79512" y="-15846"/>
            <a:ext cx="8229600" cy="4652962"/>
          </a:xfrm>
        </p:spPr>
        <p:txBody>
          <a:bodyPr/>
          <a:lstStyle/>
          <a:p>
            <a:pPr eaLnBrk="1" hangingPunct="1"/>
            <a:r>
              <a:rPr lang="fa-IR" altLang="en-US" sz="4000" b="1" dirty="0" smtClean="0">
                <a:solidFill>
                  <a:srgbClr val="990000"/>
                </a:solidFill>
                <a:cs typeface="B Nazanin" panose="00000400000000000000" pitchFamily="2" charset="-78"/>
              </a:rPr>
              <a:t>ای نام توبهترین ترانه </a:t>
            </a:r>
            <a:br>
              <a:rPr lang="fa-IR" altLang="en-US" sz="4000" b="1" dirty="0" smtClean="0">
                <a:solidFill>
                  <a:srgbClr val="990000"/>
                </a:solidFill>
                <a:cs typeface="B Nazanin" panose="00000400000000000000" pitchFamily="2" charset="-78"/>
              </a:rPr>
            </a:br>
            <a:r>
              <a:rPr lang="fa-IR" altLang="en-US" sz="4000" b="1" dirty="0" smtClean="0">
                <a:solidFill>
                  <a:srgbClr val="990000"/>
                </a:solidFill>
                <a:cs typeface="B Nazanin" panose="00000400000000000000" pitchFamily="2" charset="-78"/>
              </a:rPr>
              <a:t>یاد توسرودعاشقانه</a:t>
            </a:r>
            <a:br>
              <a:rPr lang="fa-IR" altLang="en-US" sz="4000" b="1" dirty="0" smtClean="0">
                <a:solidFill>
                  <a:srgbClr val="990000"/>
                </a:solidFill>
                <a:cs typeface="B Nazanin" panose="00000400000000000000" pitchFamily="2" charset="-78"/>
              </a:rPr>
            </a:br>
            <a:r>
              <a:rPr lang="fa-IR" altLang="en-US" sz="4000" b="1" dirty="0" smtClean="0">
                <a:solidFill>
                  <a:srgbClr val="990000"/>
                </a:solidFill>
                <a:cs typeface="B Nazanin" panose="00000400000000000000" pitchFamily="2" charset="-78"/>
              </a:rPr>
              <a:t>پاییزدلم بهارگردد</a:t>
            </a:r>
            <a:br>
              <a:rPr lang="fa-IR" altLang="en-US" sz="4000" b="1" dirty="0" smtClean="0">
                <a:solidFill>
                  <a:srgbClr val="990000"/>
                </a:solidFill>
                <a:cs typeface="B Nazanin" panose="00000400000000000000" pitchFamily="2" charset="-78"/>
              </a:rPr>
            </a:br>
            <a:r>
              <a:rPr lang="fa-IR" altLang="en-US" sz="4000" b="1" dirty="0" smtClean="0">
                <a:solidFill>
                  <a:srgbClr val="990000"/>
                </a:solidFill>
                <a:cs typeface="B Nazanin" panose="00000400000000000000" pitchFamily="2" charset="-78"/>
              </a:rPr>
              <a:t>تایادتومیزندجوانه</a:t>
            </a:r>
            <a:endParaRPr lang="en-US" altLang="en-US" sz="4000" b="1" dirty="0" smtClean="0">
              <a:solidFill>
                <a:srgbClr val="990000"/>
              </a:solidFill>
              <a:cs typeface="B Nazanin" panose="000004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501008"/>
            <a:ext cx="2924944" cy="2924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Effect transition="in" filter="fade">
                                      <p:cBhvr>
                                        <p:cTn id="7" dur="1000">
                                          <p:stCondLst>
                                            <p:cond delay="0"/>
                                          </p:stCondLst>
                                        </p:cTn>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457200" y="274638"/>
            <a:ext cx="8435975" cy="6249987"/>
          </a:xfrm>
        </p:spPr>
        <p:txBody>
          <a:bodyPr/>
          <a:lstStyle/>
          <a:p>
            <a:pPr algn="r" eaLnBrk="1" hangingPunct="1"/>
            <a:r>
              <a:rPr lang="fa-IR" altLang="en-US" sz="5400" b="1" u="sng" dirty="0" smtClean="0"/>
              <a:t>ریشه های تحلیل رفتار متقابل</a:t>
            </a:r>
            <a:r>
              <a:rPr lang="fa-IR" altLang="en-US" sz="2800" dirty="0" smtClean="0"/>
              <a:t> </a:t>
            </a:r>
            <a:br>
              <a:rPr lang="fa-IR" altLang="en-US" sz="2800" dirty="0" smtClean="0"/>
            </a:br>
            <a:r>
              <a:rPr lang="fa-IR" altLang="en-US" sz="2800" dirty="0" smtClean="0"/>
              <a:t/>
            </a:r>
            <a:br>
              <a:rPr lang="fa-IR" altLang="en-US" sz="2800" dirty="0" smtClean="0"/>
            </a:br>
            <a:r>
              <a:rPr lang="fa-IR" altLang="en-US" sz="2800" dirty="0" smtClean="0"/>
              <a:t>نظریه تحلیل رفتارمتقابل که درآن برچگونگی روابط متقابل وحالتهای مختلف شخصیت تاکید می شود فکرجدیدی نیست بلکه در گذشته های دور ریشه دارد .انسان همواره می خواسته است که به چگونگی روابطش با خود ودیگران پی ببردوپویاییهای آن راشناسایی کند.اعتقاد به دوبعدخوب وبددرانسان وکشمکش بین آنهااز آغاز پیدایش بشررایج بوده ودرسرتاسرتاریخ وفلسف وادیان از آن یادشده است این اعتقاد به ماهیت دوبعدی انسان درآثارمربوط به تعلیم وتربیت وروان شناسی تاثیرگذاشته است وحتی به صورتهای متنوع وگسترده تری تبیین شده است . از این رو دیدگاه اجزانگرانه برن راشاید بتوانتداوم وتوسعه اعتقادات اولیه دانست.</a:t>
            </a:r>
            <a:endParaRPr lang="en-US" altLang="en-US" sz="28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250825" y="274638"/>
            <a:ext cx="8642350" cy="6249987"/>
          </a:xfrm>
        </p:spPr>
        <p:txBody>
          <a:bodyPr/>
          <a:lstStyle/>
          <a:p>
            <a:pPr eaLnBrk="1" hangingPunct="1"/>
            <a:endParaRPr lang="en-US" altLang="en-US" dirty="0" smtClean="0"/>
          </a:p>
        </p:txBody>
      </p:sp>
      <p:pic>
        <p:nvPicPr>
          <p:cNvPr id="17412"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928688"/>
            <a:ext cx="6667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250825" y="333375"/>
            <a:ext cx="86423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a-IR" altLang="en-US" b="1" i="1" u="sng" dirty="0">
                <a:solidFill>
                  <a:schemeClr val="tx2"/>
                </a:solidFill>
                <a:cs typeface="B Nazanin" panose="00000400000000000000" pitchFamily="2" charset="-78"/>
              </a:rPr>
              <a:t>فروید</a:t>
            </a:r>
            <a:r>
              <a:rPr lang="fa-IR" altLang="en-US" b="1" i="1" dirty="0">
                <a:solidFill>
                  <a:schemeClr val="tx2"/>
                </a:solidFill>
                <a:cs typeface="B Nazanin" panose="00000400000000000000" pitchFamily="2" charset="-78"/>
              </a:rPr>
              <a:t> </a:t>
            </a:r>
            <a:r>
              <a:rPr lang="fa-IR" altLang="en-US" dirty="0">
                <a:solidFill>
                  <a:schemeClr val="tx2"/>
                </a:solidFill>
                <a:cs typeface="B Nazanin" panose="00000400000000000000" pitchFamily="2" charset="-78"/>
              </a:rPr>
              <a:t>در اوایل قرن بیستم نشان دادکه انسان موجودی چندوجهی است وهرانسان در نیمه هشیارش بخش هایی در حال جدال دارد.از آن پس نظریه های جدید دنبال این بودند که نشان بدهند شخصیت مابخشهای متفاوتی دارد که خود را به فراخور موقعیت وشرایط بروز می دهند وبررفتارماتاثیر می گذارند.</a:t>
            </a:r>
            <a:br>
              <a:rPr lang="fa-IR" altLang="en-US" dirty="0">
                <a:solidFill>
                  <a:schemeClr val="tx2"/>
                </a:solidFill>
                <a:cs typeface="B Nazanin" panose="00000400000000000000" pitchFamily="2" charset="-78"/>
              </a:rPr>
            </a:br>
            <a:r>
              <a:rPr lang="fa-IR" altLang="en-US" b="1" i="1" u="sng" dirty="0">
                <a:solidFill>
                  <a:schemeClr val="tx2"/>
                </a:solidFill>
                <a:cs typeface="B Nazanin" panose="00000400000000000000" pitchFamily="2" charset="-78"/>
              </a:rPr>
              <a:t>وایلدرپنفیل</a:t>
            </a:r>
            <a:r>
              <a:rPr lang="fa-IR" altLang="en-US" b="1" i="1" dirty="0">
                <a:solidFill>
                  <a:schemeClr val="tx2"/>
                </a:solidFill>
                <a:cs typeface="B Nazanin" panose="00000400000000000000" pitchFamily="2" charset="-78"/>
              </a:rPr>
              <a:t>د</a:t>
            </a:r>
            <a:r>
              <a:rPr lang="fa-IR" altLang="en-US" dirty="0">
                <a:solidFill>
                  <a:schemeClr val="tx2"/>
                </a:solidFill>
                <a:cs typeface="B Nazanin" panose="00000400000000000000" pitchFamily="2" charset="-78"/>
              </a:rPr>
              <a:t>درسال 1951با انجام یک رشته آزمایش های علمی ثابت کرد که وقتی الکترود ظریفی را وارد قشرگیجگاهی مغز می کنیم مغزبرخی از تجارب قبلی خودواحساسات همراه آنهاراهمچون یک ضبط صوت دوباره پخش می کند.بیماران پنفیلددر حالی این وقایع واحساسات را دوباره پخش می کردند که در حالت عادی آنهارا به یاد نمی آوردند.</a:t>
            </a:r>
            <a:r>
              <a:rPr lang="en-US" altLang="en-US" dirty="0">
                <a:solidFill>
                  <a:schemeClr val="tx2"/>
                </a:solidFill>
                <a:cs typeface="B Nazanin" panose="00000400000000000000" pitchFamily="2" charset="-78"/>
              </a:rPr>
              <a:t/>
            </a:r>
            <a:br>
              <a:rPr lang="en-US" altLang="en-US" dirty="0">
                <a:solidFill>
                  <a:schemeClr val="tx2"/>
                </a:solidFill>
                <a:cs typeface="B Nazanin" panose="00000400000000000000" pitchFamily="2" charset="-78"/>
              </a:rPr>
            </a:br>
            <a:endParaRPr lang="en-US" altLang="en-US" dirty="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a:xfrm>
            <a:off x="0" y="0"/>
            <a:ext cx="9144000" cy="6858000"/>
          </a:xfrm>
        </p:spPr>
        <p:txBody>
          <a:bodyPr/>
          <a:lstStyle/>
          <a:p>
            <a:pPr algn="r" eaLnBrk="1" hangingPunct="1"/>
            <a:r>
              <a:rPr lang="fa-IR" altLang="en-US" sz="2800" dirty="0" smtClean="0"/>
              <a:t>آزمایشات پنفیلدنتایج زیر رابه ارمغان آورد:</a:t>
            </a:r>
            <a:br>
              <a:rPr lang="fa-IR" altLang="en-US" sz="2800" dirty="0" smtClean="0"/>
            </a:br>
            <a:r>
              <a:rPr lang="fa-IR" altLang="en-US" sz="2800" dirty="0" smtClean="0"/>
              <a:t>- مغز انسان همچون یک ضبط صوت عمل می کند وگرچه برخی از تجارب رافراموش می کند ولی آنهارا ضبط شده دارد.</a:t>
            </a:r>
            <a:br>
              <a:rPr lang="fa-IR" altLang="en-US" sz="2800" dirty="0" smtClean="0"/>
            </a:br>
            <a:r>
              <a:rPr lang="fa-IR" altLang="en-US" sz="2800" dirty="0" smtClean="0"/>
              <a:t>- مغز علاوه بروقایع احساسات متداعی شده باوقایع رانیزحفظ می کند.</a:t>
            </a:r>
            <a:br>
              <a:rPr lang="fa-IR" altLang="en-US" sz="2800" dirty="0" smtClean="0"/>
            </a:br>
            <a:r>
              <a:rPr lang="fa-IR" altLang="en-US" sz="2800" dirty="0" smtClean="0"/>
              <a:t>- انسان می تواند به طور همزمان در دوحالت به سربرد (چون بیمارانی که وقایع واحساسات مخفی خودرادوباره پخش می کردند می توانستند به عنوان یک واقعیت عینی وبیرونی درباره ی آنهاحرف بزنند)</a:t>
            </a:r>
            <a:br>
              <a:rPr lang="fa-IR" altLang="en-US" sz="2800" dirty="0" smtClean="0"/>
            </a:br>
            <a:r>
              <a:rPr lang="fa-IR" altLang="en-US" sz="2800" dirty="0" smtClean="0"/>
              <a:t>- ارتباط مشخصی بین ذهن وبدن وجود دارد ،یعنی زیست شناسی وروان شناسی به هم مرتبطند.مثلا ترس از عنکبوت وحالت تهوع با هم رابطه دارند.</a:t>
            </a:r>
            <a:br>
              <a:rPr lang="fa-IR" altLang="en-US" sz="2800" dirty="0" smtClean="0"/>
            </a:br>
            <a:r>
              <a:rPr lang="fa-IR" altLang="en-US" sz="2800" dirty="0" smtClean="0"/>
              <a:t>- تجربه های مخفی به صورت واضح وروشن دوباره پخش می شوند ودرهنگام پخش دوباره ی خود،احساس ماراتحت الشعاع قرار می دهند.</a:t>
            </a:r>
            <a:endParaRPr lang="en-US"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title"/>
          </p:nvPr>
        </p:nvSpPr>
        <p:spPr>
          <a:xfrm>
            <a:off x="179512" y="0"/>
            <a:ext cx="8569325" cy="6264275"/>
          </a:xfrm>
        </p:spPr>
        <p:txBody>
          <a:bodyPr/>
          <a:lstStyle/>
          <a:p>
            <a:pPr algn="r" eaLnBrk="1" hangingPunct="1"/>
            <a:r>
              <a:rPr lang="fa-IR" altLang="en-US" b="1" dirty="0" smtClean="0">
                <a:cs typeface="B Lotus" panose="00000400000000000000" pitchFamily="2" charset="-78"/>
              </a:rPr>
              <a:t/>
            </a:r>
            <a:br>
              <a:rPr lang="fa-IR" altLang="en-US" b="1" dirty="0" smtClean="0">
                <a:cs typeface="B Lotus" panose="00000400000000000000" pitchFamily="2" charset="-78"/>
              </a:rPr>
            </a:br>
            <a:r>
              <a:rPr lang="fa-IR" altLang="en-US" b="1" u="sng" dirty="0" smtClean="0"/>
              <a:t>نظریه ومدل اولیه تحلیل رفتار متقابل</a:t>
            </a:r>
            <a:br>
              <a:rPr lang="fa-IR" altLang="en-US" b="1" u="sng" dirty="0" smtClean="0"/>
            </a:br>
            <a:r>
              <a:rPr lang="fa-IR" altLang="en-US" sz="3200" b="1" dirty="0" smtClean="0"/>
              <a:t>برن معتقد بود ارتباط کلامی از نوع رو دررو محور روابط اجتماعی (</a:t>
            </a:r>
            <a:r>
              <a:rPr lang="en-US" altLang="en-US" sz="3200" b="1" dirty="0" smtClean="0"/>
              <a:t>social </a:t>
            </a:r>
            <a:r>
              <a:rPr lang="en-US" altLang="en-US" sz="3200" b="1" dirty="0" err="1" smtClean="0"/>
              <a:t>reltionships</a:t>
            </a:r>
            <a:r>
              <a:rPr lang="fa-IR" altLang="en-US" sz="3200" b="1" dirty="0" smtClean="0"/>
              <a:t>)انسان وهمچنین محورروانکاوی است .برای برن نقطه شروع وقتی بود که دونفر به هم می رسند ویکی از آنهاسرصحبت را باز می کند .او این مواجهه را محرک رفتار متقابل می دانست و واکنش طرف مقابل را پاسخ رفتار متقابل .شخصی که محرک را می فرستد کنشگر (</a:t>
            </a:r>
            <a:r>
              <a:rPr lang="en-US" altLang="en-US" sz="3200" b="1" dirty="0" smtClean="0"/>
              <a:t>operant</a:t>
            </a:r>
            <a:r>
              <a:rPr lang="fa-IR" altLang="en-US" sz="3200" b="1" dirty="0" smtClean="0"/>
              <a:t>)است وفرستنده ی پاسخ پاسخگر(</a:t>
            </a:r>
            <a:r>
              <a:rPr lang="en-US" altLang="en-US" sz="3200" b="1" dirty="0" smtClean="0"/>
              <a:t>respondent</a:t>
            </a:r>
            <a:r>
              <a:rPr lang="fa-IR" altLang="en-US" sz="3200" b="1" dirty="0" smtClean="0"/>
              <a:t>).به این ترتیب تحلیل رفتارمتقابل ،روش بررسی این رفتارمتقابل است که «من باتوکاری میکنم وتودرجوابم کاری میکنی».</a:t>
            </a:r>
            <a:endParaRPr lang="en-US" altLang="en-US" sz="36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2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IRC173"/>
          <p:cNvPicPr>
            <a:picLocks noChangeAspect="1" noChangeArrowheads="1"/>
          </p:cNvPicPr>
          <p:nvPr/>
        </p:nvPicPr>
        <p:blipFill>
          <a:blip r:embed="rId2" cstate="print">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457200" y="274638"/>
            <a:ext cx="8229600" cy="6249987"/>
          </a:xfrm>
        </p:spPr>
        <p:txBody>
          <a:bodyPr/>
          <a:lstStyle/>
          <a:p>
            <a:pPr algn="r" eaLnBrk="1" hangingPunct="1"/>
            <a:r>
              <a:rPr lang="ar-SA" altLang="en-US" sz="3600" b="1" u="sng" dirty="0" smtClean="0"/>
              <a:t>فلسفه تحلیل رفتار مت</a:t>
            </a:r>
            <a:r>
              <a:rPr lang="fa-IR" altLang="en-US" sz="3600" b="1" u="sng" dirty="0" smtClean="0"/>
              <a:t>ق</a:t>
            </a:r>
            <a:r>
              <a:rPr lang="ar-SA" altLang="en-US" sz="3600" b="1" u="sng" dirty="0" smtClean="0"/>
              <a:t>ابل</a:t>
            </a:r>
            <a:r>
              <a:rPr lang="ar-SA" altLang="en-US" sz="2800" dirty="0" smtClean="0"/>
              <a:t/>
            </a:r>
            <a:br>
              <a:rPr lang="ar-SA" altLang="en-US" sz="2800" dirty="0" smtClean="0"/>
            </a:br>
            <a:r>
              <a:rPr lang="ar-SA" altLang="en-US" sz="2800" dirty="0" smtClean="0"/>
              <a:t>تحلیل رفتار متقابل براساس فرضیه های فلسفی خاصی استوار گردیده است این پیش فرضها ،عباراتی درباره انسان ،زندگی وهدفهای تغییراند.</a:t>
            </a:r>
            <a:br>
              <a:rPr lang="ar-SA" altLang="en-US" sz="2800" dirty="0" smtClean="0"/>
            </a:br>
            <a:r>
              <a:rPr lang="ar-SA" altLang="en-US" sz="2800" dirty="0" smtClean="0"/>
              <a:t>فرضیه های فلسفی تحلیل رفتارمتقابل عبارتند از:</a:t>
            </a:r>
            <a:br>
              <a:rPr lang="ar-SA" altLang="en-US" sz="2800" dirty="0" smtClean="0"/>
            </a:br>
            <a:r>
              <a:rPr lang="ar-SA" altLang="en-US" sz="3200" b="1" i="1" dirty="0" smtClean="0"/>
              <a:t>«انسانها ذاتاًخوب هستند»</a:t>
            </a:r>
            <a:br>
              <a:rPr lang="ar-SA" altLang="en-US" sz="3200" b="1" i="1" dirty="0" smtClean="0"/>
            </a:br>
            <a:r>
              <a:rPr lang="ar-SA" altLang="en-US" sz="2800" dirty="0" smtClean="0"/>
              <a:t>من وتوهردو ارزشمند ومحترم هستیم .گاهی ممکن است آنجه را تو انجام می دهی من نه دوست داشته باشم ونه قبول داشته باشم ولی همیشه هرچه هستی تورا می پذیرم .</a:t>
            </a:r>
            <a:br>
              <a:rPr lang="ar-SA" altLang="en-US" sz="2800" dirty="0" smtClean="0"/>
            </a:br>
            <a:r>
              <a:rPr lang="ar-SA" altLang="en-US" sz="3200" b="1" i="1" dirty="0" smtClean="0"/>
              <a:t>«همه توانایی فکرکردن دارند»</a:t>
            </a:r>
            <a:br>
              <a:rPr lang="ar-SA" altLang="en-US" sz="3200" b="1" i="1" dirty="0" smtClean="0"/>
            </a:br>
            <a:r>
              <a:rPr lang="ar-SA" altLang="en-US" sz="2800" dirty="0" smtClean="0"/>
              <a:t>همه به جز کسانی که ضایعات مغزی شدیدی دارند قادربه فکرکردن هستند.بنایر این مامسوولیم که مشخص کنیم اززندگی چه می خواهیمونهایتاًهرفردی باپیامد تصمیمات خود زندگی می کند</a:t>
            </a:r>
            <a:r>
              <a:rPr lang="ar-SA" altLang="en-US" sz="4000" dirty="0" smtClean="0"/>
              <a:t>.</a:t>
            </a:r>
            <a:br>
              <a:rPr lang="ar-SA" altLang="en-US" sz="4000" dirty="0" smtClean="0"/>
            </a:br>
            <a:r>
              <a:rPr lang="ar-SA" altLang="en-US" sz="2800" b="1" i="1" dirty="0" smtClean="0"/>
              <a:t>«</a:t>
            </a:r>
            <a:r>
              <a:rPr lang="ar-SA" altLang="en-US" sz="3200" b="1" i="1" dirty="0" smtClean="0"/>
              <a:t>سرنوشت انسانهابه دست خودشان تصمیم گیری شده است واین تصمیمات را می توان تغییرداد»</a:t>
            </a:r>
            <a:endParaRPr lang="en-US" altLang="en-US" sz="3200" b="1"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RC173"/>
          <p:cNvPicPr>
            <a:picLocks noChangeAspect="1" noChangeArrowheads="1"/>
          </p:cNvPicPr>
          <p:nvPr/>
        </p:nvPicPr>
        <p:blipFill>
          <a:blip r:embed="rId2" cstate="print">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457200" y="274638"/>
            <a:ext cx="8229600" cy="6249987"/>
          </a:xfrm>
        </p:spPr>
        <p:txBody>
          <a:bodyPr/>
          <a:lstStyle/>
          <a:p>
            <a:pPr algn="r" eaLnBrk="1" hangingPunct="1"/>
            <a:r>
              <a:rPr lang="ar-SA" altLang="en-US" sz="3600" b="1" u="sng" dirty="0" smtClean="0"/>
              <a:t>پیامد این فرضیه ها دو اصل اساسی به کارگیری تحلیل رفتارمتقابل است:</a:t>
            </a:r>
            <a:br>
              <a:rPr lang="ar-SA" altLang="en-US" sz="3600" b="1" u="sng" dirty="0" smtClean="0"/>
            </a:br>
            <a:r>
              <a:rPr lang="ar-SA" altLang="en-US" sz="3600" b="1" i="1" dirty="0" smtClean="0"/>
              <a:t>«روش قراردادبستن»</a:t>
            </a:r>
            <a:br>
              <a:rPr lang="ar-SA" altLang="en-US" sz="3600" b="1" i="1" dirty="0" smtClean="0"/>
            </a:br>
            <a:r>
              <a:rPr lang="ar-SA" altLang="en-US" sz="2800" dirty="0" smtClean="0"/>
              <a:t>متخصص تحلیل رفتار متقابل ومراجع او مسوولیت دوجانبه ای دارند.مشاورمسوول نیست که همه کارها راانجام دهد ومراجع نیزانتظار ندارد که مشاور هرکاری را برای او انجام دهد.این یک قرارداد دوطرفه است که مسوولیت هرفرد را مشخص می کند.</a:t>
            </a:r>
            <a:br>
              <a:rPr lang="ar-SA" altLang="en-US" sz="2800" dirty="0" smtClean="0"/>
            </a:br>
            <a:r>
              <a:rPr lang="ar-SA" altLang="en-US" sz="3600" b="1" i="1" dirty="0" smtClean="0"/>
              <a:t>«ارتباط باز ونامحدود»</a:t>
            </a:r>
            <a:br>
              <a:rPr lang="ar-SA" altLang="en-US" sz="3600" b="1" i="1" dirty="0" smtClean="0"/>
            </a:br>
            <a:r>
              <a:rPr lang="ar-SA" altLang="en-US" sz="2800" dirty="0" smtClean="0"/>
              <a:t>برن عقده دارد که مراجع به اندازه درمانگرباید درباره آنچه در کار مشترکشان پیش می آید اطلاعات کامل داشته باشدواین از آن نظریه ناشی می شودکه انسانهادارای نهاد خوبی هستندوهمه</a:t>
            </a:r>
            <a:r>
              <a:rPr lang="ar-SA" altLang="en-US" sz="4000" dirty="0" smtClean="0"/>
              <a:t> </a:t>
            </a:r>
            <a:r>
              <a:rPr lang="ar-SA" altLang="en-US" sz="2800" dirty="0" smtClean="0"/>
              <a:t>توانایی فکر کردن دارند</a:t>
            </a:r>
            <a:r>
              <a:rPr lang="ar-SA" altLang="en-US" sz="2800" b="1" dirty="0" smtClean="0"/>
              <a:t>.</a:t>
            </a:r>
            <a:endParaRPr lang="en-US" altLang="en-US" sz="28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396875" y="-171450"/>
            <a:ext cx="8964613" cy="6858000"/>
          </a:xfrm>
        </p:spPr>
        <p:txBody>
          <a:bodyPr/>
          <a:lstStyle/>
          <a:p>
            <a:pPr algn="r" eaLnBrk="1" hangingPunct="1"/>
            <a:r>
              <a:rPr lang="fa-IR" altLang="en-US" sz="7200" b="1" u="sng" dirty="0" smtClean="0"/>
              <a:t>مفاهیم اساسی </a:t>
            </a:r>
            <a:r>
              <a:rPr lang="en-US" altLang="en-US" sz="7200" b="1" u="sng" dirty="0" smtClean="0"/>
              <a:t>TA</a:t>
            </a:r>
            <a:r>
              <a:rPr lang="en-US" altLang="en-US" dirty="0" smtClean="0"/>
              <a:t/>
            </a:r>
            <a:br>
              <a:rPr lang="en-US" altLang="en-US" dirty="0" smtClean="0"/>
            </a:br>
            <a:r>
              <a:rPr lang="fa-IR" altLang="en-US" dirty="0" smtClean="0"/>
              <a:t>- الگوی حالات نفسانی(والد ،بالغ،کودک)</a:t>
            </a:r>
            <a:br>
              <a:rPr lang="fa-IR" altLang="en-US" dirty="0" smtClean="0"/>
            </a:br>
            <a:r>
              <a:rPr lang="fa-IR" altLang="en-US" dirty="0" smtClean="0"/>
              <a:t>- روابط متقابل ،نوازش ،سازماندهی زمان</a:t>
            </a:r>
            <a:br>
              <a:rPr lang="fa-IR" altLang="en-US" dirty="0" smtClean="0"/>
            </a:br>
            <a:r>
              <a:rPr lang="fa-IR" altLang="en-US" dirty="0" smtClean="0"/>
              <a:t>- پیش نویس زندگی یا نمایشنامه زندگی</a:t>
            </a:r>
            <a:br>
              <a:rPr lang="fa-IR" altLang="en-US" dirty="0" smtClean="0"/>
            </a:br>
            <a:r>
              <a:rPr lang="fa-IR" altLang="en-US" dirty="0" smtClean="0"/>
              <a:t>- نادیده انگاشتن ،برداشت غلط،همزیستی</a:t>
            </a:r>
            <a:br>
              <a:rPr lang="fa-IR" altLang="en-US" dirty="0" smtClean="0"/>
            </a:br>
            <a:r>
              <a:rPr lang="fa-IR" altLang="en-US" dirty="0" smtClean="0"/>
              <a:t>- تخریب،تمبروبازیهای روانی</a:t>
            </a:r>
            <a:br>
              <a:rPr lang="fa-IR" altLang="en-US" dirty="0" smtClean="0"/>
            </a:br>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Oval 26"/>
          <p:cNvSpPr>
            <a:spLocks noChangeArrowheads="1"/>
          </p:cNvSpPr>
          <p:nvPr/>
        </p:nvSpPr>
        <p:spPr bwMode="auto">
          <a:xfrm>
            <a:off x="3276600" y="981075"/>
            <a:ext cx="1582738" cy="15128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cs typeface="B Lotus" panose="00000400000000000000" pitchFamily="2" charset="-78"/>
            </a:endParaRPr>
          </a:p>
        </p:txBody>
      </p:sp>
      <p:sp>
        <p:nvSpPr>
          <p:cNvPr id="23555" name="Oval 30"/>
          <p:cNvSpPr>
            <a:spLocks noChangeArrowheads="1"/>
          </p:cNvSpPr>
          <p:nvPr/>
        </p:nvSpPr>
        <p:spPr bwMode="auto">
          <a:xfrm>
            <a:off x="3276600" y="2492375"/>
            <a:ext cx="1582738" cy="1584325"/>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cs typeface="B Lotus" panose="00000400000000000000" pitchFamily="2" charset="-78"/>
            </a:endParaRPr>
          </a:p>
        </p:txBody>
      </p:sp>
      <p:sp>
        <p:nvSpPr>
          <p:cNvPr id="23556" name="Oval 31"/>
          <p:cNvSpPr>
            <a:spLocks noChangeArrowheads="1"/>
          </p:cNvSpPr>
          <p:nvPr/>
        </p:nvSpPr>
        <p:spPr bwMode="auto">
          <a:xfrm>
            <a:off x="3276600" y="4076700"/>
            <a:ext cx="1509713" cy="1438275"/>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cs typeface="B Lotus" panose="00000400000000000000" pitchFamily="2" charset="-78"/>
            </a:endParaRPr>
          </a:p>
        </p:txBody>
      </p:sp>
      <p:sp>
        <p:nvSpPr>
          <p:cNvPr id="23557" name="Text Box 32"/>
          <p:cNvSpPr txBox="1">
            <a:spLocks noChangeArrowheads="1"/>
          </p:cNvSpPr>
          <p:nvPr/>
        </p:nvSpPr>
        <p:spPr bwMode="auto">
          <a:xfrm>
            <a:off x="3635375" y="1412875"/>
            <a:ext cx="9572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000" b="1" dirty="0">
                <a:cs typeface="B Nazanin" panose="00000400000000000000" pitchFamily="2" charset="-78"/>
              </a:rPr>
              <a:t>والد</a:t>
            </a:r>
            <a:endParaRPr lang="en-US" altLang="en-US" sz="4000" b="1" dirty="0">
              <a:cs typeface="B Nazanin" panose="00000400000000000000" pitchFamily="2" charset="-78"/>
            </a:endParaRPr>
          </a:p>
        </p:txBody>
      </p:sp>
      <p:sp>
        <p:nvSpPr>
          <p:cNvPr id="23558" name="Text Box 33"/>
          <p:cNvSpPr txBox="1">
            <a:spLocks noChangeArrowheads="1"/>
          </p:cNvSpPr>
          <p:nvPr/>
        </p:nvSpPr>
        <p:spPr bwMode="auto">
          <a:xfrm>
            <a:off x="3563938" y="2852738"/>
            <a:ext cx="1152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sz="4000" b="1" dirty="0">
                <a:cs typeface="B Nazanin" panose="00000400000000000000" pitchFamily="2" charset="-78"/>
              </a:rPr>
              <a:t>بالغ</a:t>
            </a:r>
            <a:endParaRPr lang="en-US" altLang="en-US" sz="4000" b="1" dirty="0">
              <a:cs typeface="B Nazanin" panose="00000400000000000000" pitchFamily="2" charset="-78"/>
            </a:endParaRPr>
          </a:p>
        </p:txBody>
      </p:sp>
      <p:sp>
        <p:nvSpPr>
          <p:cNvPr id="23559" name="Text Box 34"/>
          <p:cNvSpPr txBox="1">
            <a:spLocks noChangeArrowheads="1"/>
          </p:cNvSpPr>
          <p:nvPr/>
        </p:nvSpPr>
        <p:spPr bwMode="auto">
          <a:xfrm>
            <a:off x="3492500" y="4508500"/>
            <a:ext cx="1081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b="1" dirty="0">
                <a:cs typeface="B Nazanin" panose="00000400000000000000" pitchFamily="2" charset="-78"/>
              </a:rPr>
              <a:t>کودک</a:t>
            </a:r>
            <a:endParaRPr lang="en-US" altLang="en-US" b="1" dirty="0">
              <a:cs typeface="B Nazanin" panose="00000400000000000000" pitchFamily="2" charset="-78"/>
            </a:endParaRPr>
          </a:p>
        </p:txBody>
      </p:sp>
      <p:sp>
        <p:nvSpPr>
          <p:cNvPr id="100387" name="Rectangle 35"/>
          <p:cNvSpPr>
            <a:spLocks noGrp="1" noChangeArrowheads="1"/>
          </p:cNvSpPr>
          <p:nvPr>
            <p:ph type="title"/>
          </p:nvPr>
        </p:nvSpPr>
        <p:spPr>
          <a:xfrm>
            <a:off x="5148263" y="404813"/>
            <a:ext cx="3744217" cy="2160587"/>
          </a:xfrm>
        </p:spPr>
        <p:txBody>
          <a:bodyPr/>
          <a:lstStyle/>
          <a:p>
            <a:pPr eaLnBrk="1" hangingPunct="1"/>
            <a:r>
              <a:rPr lang="fa-IR" altLang="en-US" b="1" dirty="0" smtClean="0"/>
              <a:t>الگوی حالات نفسانی(شخصیتی)</a:t>
            </a:r>
            <a:endParaRPr lang="en-US" alt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0387"/>
                                        </p:tgtEl>
                                        <p:attrNameLst>
                                          <p:attrName>style.visibility</p:attrName>
                                        </p:attrNameLst>
                                      </p:cBhvr>
                                      <p:to>
                                        <p:strVal val="visible"/>
                                      </p:to>
                                    </p:set>
                                    <p:animEffect transition="in" filter="dissolve">
                                      <p:cBhvr>
                                        <p:cTn id="7" dur="500"/>
                                        <p:tgtEl>
                                          <p:spTgt spid="100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5"/>
          <p:cNvSpPr>
            <a:spLocks noChangeArrowheads="1"/>
          </p:cNvSpPr>
          <p:nvPr/>
        </p:nvSpPr>
        <p:spPr bwMode="auto">
          <a:xfrm>
            <a:off x="5795963" y="1268413"/>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b="1" dirty="0">
                <a:cs typeface="B Nazanin" panose="00000400000000000000" pitchFamily="2" charset="-78"/>
              </a:rPr>
              <a:t>من والدینی</a:t>
            </a:r>
            <a:endParaRPr lang="en-US" altLang="en-US" b="1" dirty="0">
              <a:cs typeface="B Nazanin" panose="00000400000000000000" pitchFamily="2" charset="-78"/>
            </a:endParaRPr>
          </a:p>
        </p:txBody>
      </p:sp>
      <p:sp>
        <p:nvSpPr>
          <p:cNvPr id="24579" name="Oval 6"/>
          <p:cNvSpPr>
            <a:spLocks noChangeArrowheads="1"/>
          </p:cNvSpPr>
          <p:nvPr/>
        </p:nvSpPr>
        <p:spPr bwMode="auto">
          <a:xfrm>
            <a:off x="5795963" y="2636838"/>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3600" b="1" dirty="0">
                <a:cs typeface="B Nazanin" panose="00000400000000000000" pitchFamily="2" charset="-78"/>
              </a:rPr>
              <a:t>من بالغ</a:t>
            </a:r>
            <a:endParaRPr lang="en-US" altLang="en-US" sz="3600" b="1" dirty="0">
              <a:cs typeface="B Nazanin" panose="00000400000000000000" pitchFamily="2" charset="-78"/>
            </a:endParaRPr>
          </a:p>
        </p:txBody>
      </p:sp>
      <p:sp>
        <p:nvSpPr>
          <p:cNvPr id="24580" name="Oval 7"/>
          <p:cNvSpPr>
            <a:spLocks noChangeArrowheads="1"/>
          </p:cNvSpPr>
          <p:nvPr/>
        </p:nvSpPr>
        <p:spPr bwMode="auto">
          <a:xfrm>
            <a:off x="5795963" y="4076700"/>
            <a:ext cx="1368425" cy="12969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b="1" dirty="0">
                <a:cs typeface="B Nazanin" panose="00000400000000000000" pitchFamily="2" charset="-78"/>
              </a:rPr>
              <a:t>من کودکی</a:t>
            </a:r>
            <a:r>
              <a:rPr lang="fa-IR" altLang="en-US" sz="1800" dirty="0">
                <a:cs typeface="B Nazanin" panose="00000400000000000000" pitchFamily="2" charset="-78"/>
              </a:rPr>
              <a:t> </a:t>
            </a:r>
            <a:endParaRPr lang="en-US" altLang="en-US" sz="1800" dirty="0">
              <a:cs typeface="B Nazanin" panose="00000400000000000000" pitchFamily="2" charset="-78"/>
            </a:endParaRPr>
          </a:p>
        </p:txBody>
      </p:sp>
      <p:sp>
        <p:nvSpPr>
          <p:cNvPr id="24581" name="Oval 8"/>
          <p:cNvSpPr>
            <a:spLocks noChangeArrowheads="1"/>
          </p:cNvSpPr>
          <p:nvPr/>
        </p:nvSpPr>
        <p:spPr bwMode="auto">
          <a:xfrm>
            <a:off x="2339975" y="1268413"/>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2800" b="1" dirty="0">
                <a:cs typeface="B Nazanin" panose="00000400000000000000" pitchFamily="2" charset="-78"/>
              </a:rPr>
              <a:t>روان بیرونی</a:t>
            </a:r>
            <a:endParaRPr lang="en-US" altLang="en-US" sz="2800" b="1" dirty="0">
              <a:cs typeface="B Nazanin" panose="00000400000000000000" pitchFamily="2" charset="-78"/>
            </a:endParaRPr>
          </a:p>
        </p:txBody>
      </p:sp>
      <p:sp>
        <p:nvSpPr>
          <p:cNvPr id="24582" name="Oval 9"/>
          <p:cNvSpPr>
            <a:spLocks noChangeArrowheads="1"/>
          </p:cNvSpPr>
          <p:nvPr/>
        </p:nvSpPr>
        <p:spPr bwMode="auto">
          <a:xfrm>
            <a:off x="2339975" y="4076700"/>
            <a:ext cx="1368425" cy="1223963"/>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2800" b="1" dirty="0">
                <a:cs typeface="B Nazanin" panose="00000400000000000000" pitchFamily="2" charset="-78"/>
              </a:rPr>
              <a:t>روان باستانی</a:t>
            </a:r>
            <a:endParaRPr lang="en-US" altLang="en-US" sz="2800" b="1" dirty="0">
              <a:cs typeface="B Nazanin" panose="00000400000000000000" pitchFamily="2" charset="-78"/>
            </a:endParaRPr>
          </a:p>
        </p:txBody>
      </p:sp>
      <p:sp>
        <p:nvSpPr>
          <p:cNvPr id="24583" name="Oval 10"/>
          <p:cNvSpPr>
            <a:spLocks noChangeArrowheads="1"/>
          </p:cNvSpPr>
          <p:nvPr/>
        </p:nvSpPr>
        <p:spPr bwMode="auto">
          <a:xfrm>
            <a:off x="2339975" y="2636838"/>
            <a:ext cx="1439863" cy="1295400"/>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3600" b="1" dirty="0">
                <a:cs typeface="B Nazanin" panose="00000400000000000000" pitchFamily="2" charset="-78"/>
              </a:rPr>
              <a:t>روان نو</a:t>
            </a:r>
            <a:endParaRPr lang="en-US" altLang="en-US" sz="3600" b="1" dirty="0">
              <a:cs typeface="B Nazanin" panose="00000400000000000000" pitchFamily="2" charset="-78"/>
            </a:endParaRPr>
          </a:p>
        </p:txBody>
      </p:sp>
      <p:sp>
        <p:nvSpPr>
          <p:cNvPr id="24584" name="Rectangle 11"/>
          <p:cNvSpPr>
            <a:spLocks noGrp="1" noChangeArrowheads="1"/>
          </p:cNvSpPr>
          <p:nvPr>
            <p:ph type="title"/>
          </p:nvPr>
        </p:nvSpPr>
        <p:spPr>
          <a:xfrm>
            <a:off x="611188" y="274638"/>
            <a:ext cx="8075612" cy="993775"/>
          </a:xfrm>
        </p:spPr>
        <p:txBody>
          <a:bodyPr/>
          <a:lstStyle/>
          <a:p>
            <a:pPr eaLnBrk="1" hangingPunct="1"/>
            <a:r>
              <a:rPr lang="fa-IR" altLang="en-US" b="1" dirty="0" smtClean="0"/>
              <a:t>سه جنبه روان وحالتهای من</a:t>
            </a:r>
            <a:endParaRPr lang="en-US" altLang="en-US"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3938"/>
            <a:ext cx="2700338"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Grp="1" noChangeArrowheads="1"/>
          </p:cNvSpPr>
          <p:nvPr>
            <p:ph type="title"/>
          </p:nvPr>
        </p:nvSpPr>
        <p:spPr>
          <a:xfrm>
            <a:off x="179512" y="-99392"/>
            <a:ext cx="8713787" cy="6264275"/>
          </a:xfrm>
        </p:spPr>
        <p:txBody>
          <a:bodyPr/>
          <a:lstStyle/>
          <a:p>
            <a:pPr algn="r" eaLnBrk="1" hangingPunct="1"/>
            <a:r>
              <a:rPr lang="fa-IR" altLang="en-US" sz="4000" b="1" dirty="0" smtClean="0"/>
              <a:t>حالت نفسانی والد(من والدینی)</a:t>
            </a:r>
            <a:br>
              <a:rPr lang="fa-IR" altLang="en-US" sz="4000" b="1" dirty="0" smtClean="0"/>
            </a:br>
            <a:r>
              <a:rPr lang="fa-IR" altLang="en-US" sz="2800" b="1" dirty="0" smtClean="0">
                <a:solidFill>
                  <a:srgbClr val="FF0000"/>
                </a:solidFill>
              </a:rPr>
              <a:t>مجموعه</a:t>
            </a:r>
            <a:r>
              <a:rPr lang="ar-SA" altLang="en-US" sz="2800" b="1" dirty="0" smtClean="0">
                <a:solidFill>
                  <a:srgbClr val="FF0000"/>
                </a:solidFill>
              </a:rPr>
              <a:t> اي از پيشداوريها</a:t>
            </a:r>
            <a:r>
              <a:rPr lang="ar-SA" altLang="en-US" sz="2800" b="1" dirty="0" smtClean="0"/>
              <a:t>، باورها و تعصبات ميباشد . اين بخش از شخصيت با دستورالعملهاي زندگي و بايد و نبايدهاي آن سر و كار دارد و والد ميتواند كنترل كند، تصميم بگيرد، نقش بازي كند و دليل تراشي كند و نيز ممكن است دربعضي موارد نيز حق با او باشد. </a:t>
            </a:r>
            <a:r>
              <a:rPr lang="fa-IR" altLang="en-US" sz="2800" b="1" dirty="0" smtClean="0"/>
              <a:t/>
            </a:r>
            <a:br>
              <a:rPr lang="fa-IR" altLang="en-US" sz="2800" b="1" dirty="0" smtClean="0"/>
            </a:br>
            <a:r>
              <a:rPr lang="ar-SA" altLang="en-US" sz="2800" b="1" dirty="0" smtClean="0"/>
              <a:t>حالت من والدینی مجموعه ای از احساسات نگرشها و طرحهای رفتاری است که ویژگیهایی مشابه همین در والدین هم وجود دارد. </a:t>
            </a:r>
            <a:r>
              <a:rPr lang="ar-SA" altLang="en-US" sz="2800" b="1" dirty="0" smtClean="0">
                <a:solidFill>
                  <a:srgbClr val="FF0000"/>
                </a:solidFill>
              </a:rPr>
              <a:t>حالت من والدینی </a:t>
            </a:r>
            <a:r>
              <a:rPr lang="ar-SA" altLang="en-US" sz="2800" b="1" dirty="0" smtClean="0"/>
              <a:t>شامل مجموعه انبوهی از وقایع خارجی و تحمیلی غیر قابل سؤال در مغز است که توسط فرد در خلال سالهای اولیه زندگیش حاصل شده است. این حالت من را بدان دلیل والدینی می گویند که بر اثر مشاهده رفتار و اعمال والدین و منعکس کردن </a:t>
            </a:r>
            <a:r>
              <a:rPr lang="fa-IR" altLang="en-US" sz="2800" b="1" dirty="0" smtClean="0"/>
              <a:t>آ</a:t>
            </a:r>
            <a:r>
              <a:rPr lang="ar-SA" altLang="en-US" sz="2800" b="1" dirty="0" smtClean="0"/>
              <a:t>نها </a:t>
            </a:r>
            <a:r>
              <a:rPr lang="en-US" altLang="en-US" sz="2800" b="1" dirty="0" smtClean="0"/>
              <a:t/>
            </a:r>
            <a:br>
              <a:rPr lang="en-US" altLang="en-US" sz="2800" b="1" dirty="0" smtClean="0"/>
            </a:br>
            <a:r>
              <a:rPr lang="ar-SA" altLang="en-US" sz="2800" b="1" dirty="0" smtClean="0"/>
              <a:t>در شخصیت حاصل می آید.</a:t>
            </a:r>
            <a:endParaRPr lang="en-US" altLang="en-US" sz="28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okccdn.com/php/load_okc_image.php/images/1x1/425x1000/0x0/0x0/0/88423379644002891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49275"/>
            <a:ext cx="78486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0425"/>
            <a:ext cx="29162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Grp="1" noChangeArrowheads="1"/>
          </p:cNvSpPr>
          <p:nvPr>
            <p:ph type="title"/>
          </p:nvPr>
        </p:nvSpPr>
        <p:spPr>
          <a:xfrm>
            <a:off x="457200" y="908050"/>
            <a:ext cx="7786688" cy="2881313"/>
          </a:xfrm>
        </p:spPr>
        <p:txBody>
          <a:bodyPr/>
          <a:lstStyle/>
          <a:p>
            <a:pPr algn="r" eaLnBrk="1" hangingPunct="1"/>
            <a:r>
              <a:rPr lang="fa-IR" altLang="en-US" sz="4000" b="1" dirty="0" smtClean="0"/>
              <a:t>برای پیداکردن افکار والدی خود اغلب این سوال به شما کمک می کند:من چه سخنانی از مادر یا پدر درون خود می شنوم؟</a:t>
            </a:r>
            <a:endParaRPr lang="en-US" altLang="en-US" sz="40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9588"/>
            <a:ext cx="18351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Grp="1" noChangeArrowheads="1"/>
          </p:cNvSpPr>
          <p:nvPr>
            <p:ph type="title"/>
          </p:nvPr>
        </p:nvSpPr>
        <p:spPr>
          <a:xfrm>
            <a:off x="457200" y="274638"/>
            <a:ext cx="8229600" cy="5314950"/>
          </a:xfrm>
        </p:spPr>
        <p:txBody>
          <a:bodyPr/>
          <a:lstStyle/>
          <a:p>
            <a:pPr eaLnBrk="1" hangingPunct="1"/>
            <a:r>
              <a:rPr lang="fa-IR" altLang="en-US" b="1" dirty="0" smtClean="0"/>
              <a:t>نشانه ها ی رفتاری وکلامی والد</a:t>
            </a:r>
            <a:br>
              <a:rPr lang="fa-IR" altLang="en-US" b="1" dirty="0" smtClean="0"/>
            </a:br>
            <a:r>
              <a:rPr lang="fa-IR" altLang="en-US" sz="3600" b="1" dirty="0" smtClean="0"/>
              <a:t>نشانه های رفتاری</a:t>
            </a:r>
            <a:r>
              <a:rPr lang="fa-IR" altLang="en-US" sz="2800" b="1" dirty="0" smtClean="0"/>
              <a:t/>
            </a:r>
            <a:br>
              <a:rPr lang="fa-IR" altLang="en-US" sz="2800" b="1" dirty="0" smtClean="0"/>
            </a:br>
            <a:r>
              <a:rPr lang="fa-IR" altLang="en-US" sz="2800" dirty="0" smtClean="0"/>
              <a:t>اخم ،لبهای منقبض،حالت تهدیدباانگشت سبابه،سرتکان دادن،نگاه غضبناک،انگشت نهادن روی لبها،نوازش نمودن،دلسوزی وحمایت کردن</a:t>
            </a:r>
            <a:br>
              <a:rPr lang="fa-IR" altLang="en-US" sz="2800" dirty="0" smtClean="0"/>
            </a:br>
            <a:r>
              <a:rPr lang="fa-IR" altLang="en-US" sz="3600" b="1" dirty="0" smtClean="0"/>
              <a:t>نشانه های کلامی</a:t>
            </a:r>
            <a:r>
              <a:rPr lang="fa-IR" altLang="en-US" sz="3600" dirty="0" smtClean="0"/>
              <a:t> </a:t>
            </a:r>
            <a:br>
              <a:rPr lang="fa-IR" altLang="en-US" sz="3600" dirty="0" smtClean="0"/>
            </a:br>
            <a:r>
              <a:rPr lang="fa-IR" altLang="en-US" sz="2800" dirty="0" smtClean="0"/>
              <a:t>گوش کن،یادت نره،چندبارتکرارکنم،اگه من به جای توبودم،هرگز همیشه،هیچوقت</a:t>
            </a:r>
            <a:endParaRPr lang="en-US"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8674" name="Picture 5" descr="Picture1"/>
          <p:cNvPicPr>
            <a:picLocks noChangeAspect="1" noChangeArrowheads="1" noCrop="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0" y="4937125"/>
            <a:ext cx="2555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6"/>
          <p:cNvSpPr>
            <a:spLocks noGrp="1" noChangeArrowheads="1"/>
          </p:cNvSpPr>
          <p:nvPr>
            <p:ph type="title"/>
          </p:nvPr>
        </p:nvSpPr>
        <p:spPr>
          <a:xfrm>
            <a:off x="457200" y="274638"/>
            <a:ext cx="8291513" cy="6394450"/>
          </a:xfrm>
        </p:spPr>
        <p:txBody>
          <a:bodyPr/>
          <a:lstStyle/>
          <a:p>
            <a:pPr eaLnBrk="1" hangingPunct="1"/>
            <a:r>
              <a:rPr lang="fa-IR" altLang="en-US" sz="4000" b="1" u="sng" dirty="0" smtClean="0"/>
              <a:t>حالت نفسانی کودک(من کودکی)</a:t>
            </a:r>
            <a:br>
              <a:rPr lang="fa-IR" altLang="en-US" sz="4000" b="1" u="sng" dirty="0" smtClean="0"/>
            </a:br>
            <a:r>
              <a:rPr lang="ar-SA" altLang="en-US" sz="2800" dirty="0" smtClean="0"/>
              <a:t>در تعاريف </a:t>
            </a:r>
            <a:r>
              <a:rPr lang="en-US" altLang="en-US" sz="2800" dirty="0" smtClean="0"/>
              <a:t>TA</a:t>
            </a:r>
            <a:r>
              <a:rPr lang="ar-SA" altLang="en-US" sz="2800" dirty="0" smtClean="0"/>
              <a:t> كودك بعنوان منبع خلاقيت ، بازآفريني و منبع اساسي سرزندگي محسوب ميشود. هيجانات، احساسات و تصوراتي كه كودك دارد ممكن است توسط يك والد سختگير و حتي توسط يك والد نوازشگر سركوب شود كه ميتواند در دراز مدت بر شخصيت فرد اثرات نامطلوبي داشته باشد كه خود ممكن است به بيماريهاي روان تني نيز منجر شود. اين بخش از شخصيت چنانچه تحت نظارت بالغ قرار نگيرد ميتواند ديدگاه غير واقعي نسبت به زندگي داشته و براساس تكانه هاي احساسي و هيجاني رفتار كند.</a:t>
            </a:r>
            <a:br>
              <a:rPr lang="ar-SA" altLang="en-US" sz="2800" dirty="0" smtClean="0"/>
            </a:br>
            <a:r>
              <a:rPr lang="ar-SA" altLang="en-US" sz="2800" dirty="0" smtClean="0"/>
              <a:t>حالت من کودکی مجموعه ای از احساسات نگرشها و طرحهای رفتاری است که بقایایی از دوران کودکی خود فرد هستند. حوادث درونی یعنی پاسخهای کودک به آنچه می بیند و می شنود و نیز تأثیرات کودک از والدینش</a:t>
            </a:r>
            <a:r>
              <a:rPr lang="fa-IR" altLang="en-US" sz="2800" dirty="0" smtClean="0"/>
              <a:t> </a:t>
            </a:r>
            <a:r>
              <a:rPr lang="ar-SA" altLang="en-US" sz="2800" dirty="0" smtClean="0"/>
              <a:t>در حالت «من کودکی» او ثبت و ضبط می شوند.</a:t>
            </a:r>
            <a:r>
              <a:rPr lang="ar-SA" altLang="en-US" sz="2800" u="sng" dirty="0" smtClean="0"/>
              <a:t/>
            </a:r>
            <a:br>
              <a:rPr lang="ar-SA" altLang="en-US" sz="2800" u="sng" dirty="0" smtClean="0"/>
            </a:br>
            <a:r>
              <a:rPr lang="ar-SA" altLang="en-US" sz="4000" u="sng" dirty="0" smtClean="0"/>
              <a:t/>
            </a:r>
            <a:br>
              <a:rPr lang="ar-SA" altLang="en-US" sz="4000" u="sng" dirty="0" smtClean="0"/>
            </a:br>
            <a:endParaRPr lang="en-US" altLang="en-US" sz="4000" u="sng"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9698"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6575"/>
            <a:ext cx="334803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6"/>
          <p:cNvSpPr>
            <a:spLocks noGrp="1" noChangeArrowheads="1"/>
          </p:cNvSpPr>
          <p:nvPr>
            <p:ph type="title"/>
          </p:nvPr>
        </p:nvSpPr>
        <p:spPr>
          <a:xfrm>
            <a:off x="457200" y="274638"/>
            <a:ext cx="8435975" cy="4883150"/>
          </a:xfrm>
        </p:spPr>
        <p:txBody>
          <a:bodyPr/>
          <a:lstStyle/>
          <a:p>
            <a:pPr eaLnBrk="1" hangingPunct="1"/>
            <a:r>
              <a:rPr lang="fa-IR" altLang="en-US" b="1" dirty="0" smtClean="0"/>
              <a:t>نشانه های رفتاری وکلامی کودک</a:t>
            </a:r>
            <a:br>
              <a:rPr lang="fa-IR" altLang="en-US" b="1" dirty="0" smtClean="0"/>
            </a:br>
            <a:r>
              <a:rPr lang="fa-IR" altLang="en-US" sz="4000" b="1" dirty="0" smtClean="0"/>
              <a:t>نشانه های رفتاری</a:t>
            </a:r>
            <a:r>
              <a:rPr lang="fa-IR" altLang="en-US" dirty="0" smtClean="0"/>
              <a:t/>
            </a:r>
            <a:br>
              <a:rPr lang="fa-IR" altLang="en-US" dirty="0" smtClean="0"/>
            </a:br>
            <a:r>
              <a:rPr lang="fa-IR" altLang="en-US" sz="2800" dirty="0" smtClean="0"/>
              <a:t>اشک،لرزش لب،کج خلفی،حیله زدن،شانه بالاانداختن،شادی وخنده</a:t>
            </a:r>
            <a:br>
              <a:rPr lang="fa-IR" altLang="en-US" sz="2800" dirty="0" smtClean="0"/>
            </a:br>
            <a:r>
              <a:rPr lang="fa-IR" altLang="en-US" sz="4000" b="1" dirty="0" smtClean="0"/>
              <a:t>نشانه های کلامی</a:t>
            </a:r>
            <a:br>
              <a:rPr lang="fa-IR" altLang="en-US" sz="4000" b="1" dirty="0" smtClean="0"/>
            </a:br>
            <a:r>
              <a:rPr lang="fa-IR" altLang="en-US" sz="2800" dirty="0" smtClean="0"/>
              <a:t>کلماتی مانندای کاش ،دلم می خواهد،نمی دانم،به من چه،بیشتر،بزرگتر ،بهتر</a:t>
            </a:r>
            <a:endParaRPr lang="en-US" alt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038_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5"/>
          <p:cNvSpPr>
            <a:spLocks noChangeArrowheads="1"/>
          </p:cNvSpPr>
          <p:nvPr/>
        </p:nvSpPr>
        <p:spPr bwMode="auto">
          <a:xfrm>
            <a:off x="179388" y="333375"/>
            <a:ext cx="8640762"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400" b="1" dirty="0">
                <a:cs typeface="B Nazanin" panose="00000400000000000000" pitchFamily="2" charset="-78"/>
              </a:rPr>
              <a:t>حالت نفسانی بالغ(من بالغ)</a:t>
            </a:r>
            <a:br>
              <a:rPr lang="fa-IR" altLang="en-US" sz="4400" b="1" dirty="0">
                <a:cs typeface="B Nazanin" panose="00000400000000000000" pitchFamily="2" charset="-78"/>
              </a:rPr>
            </a:br>
            <a:r>
              <a:rPr lang="ar-SA" altLang="en-US" sz="2800" b="1" dirty="0">
                <a:cs typeface="B Nazanin" panose="00000400000000000000" pitchFamily="2" charset="-78"/>
              </a:rPr>
              <a:t>خوب پردازش كردن اطلاعات و برخورد مناسب و شايسته از حالات نفساني بالغ سرچشمه ميگيرد. تصميماتي كه منطقي و برمبناي حقايق موجود ميباشند نيز از حالات نفساني بالغ نشات ميگيرند. </a:t>
            </a:r>
            <a:br>
              <a:rPr lang="ar-SA" altLang="en-US" sz="2800" b="1" dirty="0">
                <a:cs typeface="B Nazanin" panose="00000400000000000000" pitchFamily="2" charset="-78"/>
              </a:rPr>
            </a:br>
            <a:r>
              <a:rPr lang="ar-SA" altLang="en-US" sz="2800" b="1" dirty="0">
                <a:cs typeface="B Nazanin" panose="00000400000000000000" pitchFamily="2" charset="-78"/>
              </a:rPr>
              <a:t>اظهارنظرهاي منطقي و احساسات اخلاقي ، اهداف و واقعگرايي با اين بخش از شخصيت ما سروكار دارند. </a:t>
            </a:r>
            <a:br>
              <a:rPr lang="ar-SA" altLang="en-US" sz="2800" b="1" dirty="0">
                <a:cs typeface="B Nazanin" panose="00000400000000000000" pitchFamily="2" charset="-78"/>
              </a:rPr>
            </a:br>
            <a:r>
              <a:rPr lang="ar-SA" altLang="en-US" sz="2800" b="1" dirty="0">
                <a:cs typeface="B Nazanin" panose="00000400000000000000" pitchFamily="2" charset="-78"/>
              </a:rPr>
              <a:t>حالت «من بالغ»: حالت من بالغ به وسیله مجموعه ای از احساسات نگرشها و طرحهای رفتاری خودمختار و مستقل توصیف می شودکه با واقعیت موجود تطبیق و هماهنگی دارند. حالت من بالغ برای بقا لازم است.این حالت داده ها را به جریان می اندازد تجزیه و تحلیل می کند و احتمالاتی که برای حل و فصل مؤثر دنیای خارج ضروری هستند محاسبه می کند. وظیفه دیگر من بالغ منظم کردن فعالیتهای «من کودکی» و «من والدینی» و واسطه شدن عینی میان آنهاست</a:t>
            </a:r>
            <a:endParaRPr lang="en-US" altLang="en-US" sz="28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457200" y="274638"/>
            <a:ext cx="8229600" cy="5386387"/>
          </a:xfrm>
        </p:spPr>
        <p:txBody>
          <a:bodyPr/>
          <a:lstStyle/>
          <a:p>
            <a:pPr eaLnBrk="1" hangingPunct="1"/>
            <a:endParaRPr lang="en-US" altLang="en-US" sz="4000" b="1" dirty="0" smtClean="0">
              <a:cs typeface="B Lotus" panose="00000400000000000000" pitchFamily="2" charset="-78"/>
            </a:endParaRPr>
          </a:p>
        </p:txBody>
      </p:sp>
      <p:pic>
        <p:nvPicPr>
          <p:cNvPr id="31747" name="Picture 7" descr="038_2"/>
          <p:cNvPicPr>
            <a:picLocks noChangeAspect="1" noChangeArrowheads="1"/>
          </p:cNvPicPr>
          <p:nvPr/>
        </p:nvPicPr>
        <p:blipFill>
          <a:blip r:embed="rId2">
            <a:lum bright="3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8"/>
          <p:cNvSpPr>
            <a:spLocks noChangeArrowheads="1"/>
          </p:cNvSpPr>
          <p:nvPr/>
        </p:nvSpPr>
        <p:spPr bwMode="auto">
          <a:xfrm>
            <a:off x="395288" y="260350"/>
            <a:ext cx="83534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000" b="1" dirty="0">
                <a:solidFill>
                  <a:schemeClr val="tx2"/>
                </a:solidFill>
                <a:cs typeface="B Nazanin" panose="00000400000000000000" pitchFamily="2" charset="-78"/>
              </a:rPr>
              <a:t>نشانه های رفتاری وکلامی بالغ</a:t>
            </a:r>
            <a:r>
              <a:rPr lang="fa-IR" altLang="en-US" sz="4000" dirty="0">
                <a:solidFill>
                  <a:schemeClr val="tx2"/>
                </a:solidFill>
                <a:cs typeface="B Nazanin" panose="00000400000000000000" pitchFamily="2" charset="-78"/>
              </a:rPr>
              <a:t/>
            </a:r>
            <a:br>
              <a:rPr lang="fa-IR" altLang="en-US" sz="4000" dirty="0">
                <a:solidFill>
                  <a:schemeClr val="tx2"/>
                </a:solidFill>
                <a:cs typeface="B Nazanin" panose="00000400000000000000" pitchFamily="2" charset="-78"/>
              </a:rPr>
            </a:br>
            <a:r>
              <a:rPr lang="fa-IR" altLang="en-US" sz="4000" b="1" dirty="0">
                <a:solidFill>
                  <a:schemeClr val="tx2"/>
                </a:solidFill>
                <a:cs typeface="B Nazanin" panose="00000400000000000000" pitchFamily="2" charset="-78"/>
              </a:rPr>
              <a:t>نشانه های رفتاری</a:t>
            </a:r>
            <a:r>
              <a:rPr lang="fa-IR" altLang="en-US" sz="4000" dirty="0">
                <a:solidFill>
                  <a:schemeClr val="tx2"/>
                </a:solidFill>
                <a:cs typeface="B Nazanin" panose="00000400000000000000" pitchFamily="2" charset="-78"/>
              </a:rPr>
              <a:t/>
            </a:r>
            <a:br>
              <a:rPr lang="fa-IR" altLang="en-US" sz="4000" dirty="0">
                <a:solidFill>
                  <a:schemeClr val="tx2"/>
                </a:solidFill>
                <a:cs typeface="B Nazanin" panose="00000400000000000000" pitchFamily="2" charset="-78"/>
              </a:rPr>
            </a:br>
            <a:r>
              <a:rPr lang="fa-IR" altLang="en-US" sz="4000" dirty="0">
                <a:solidFill>
                  <a:schemeClr val="tx2"/>
                </a:solidFill>
                <a:cs typeface="B Nazanin" panose="00000400000000000000" pitchFamily="2" charset="-78"/>
              </a:rPr>
              <a:t>گوش دادن،شناسایی کردن،به فکرفرورفتن،حالت نشستن یا ایستادن کاملا صاف ومحکم</a:t>
            </a:r>
            <a:br>
              <a:rPr lang="fa-IR" altLang="en-US" sz="4000" dirty="0">
                <a:solidFill>
                  <a:schemeClr val="tx2"/>
                </a:solidFill>
                <a:cs typeface="B Nazanin" panose="00000400000000000000" pitchFamily="2" charset="-78"/>
              </a:rPr>
            </a:br>
            <a:r>
              <a:rPr lang="fa-IR" altLang="en-US" sz="4000" b="1" dirty="0">
                <a:solidFill>
                  <a:schemeClr val="tx2"/>
                </a:solidFill>
                <a:cs typeface="B Nazanin" panose="00000400000000000000" pitchFamily="2" charset="-78"/>
              </a:rPr>
              <a:t>نشانه های کلامی</a:t>
            </a:r>
            <a:br>
              <a:rPr lang="fa-IR" altLang="en-US" sz="4000" b="1" dirty="0">
                <a:solidFill>
                  <a:schemeClr val="tx2"/>
                </a:solidFill>
                <a:cs typeface="B Nazanin" panose="00000400000000000000" pitchFamily="2" charset="-78"/>
              </a:rPr>
            </a:br>
            <a:r>
              <a:rPr lang="fa-IR" altLang="en-US" sz="4000" dirty="0">
                <a:solidFill>
                  <a:schemeClr val="tx2"/>
                </a:solidFill>
                <a:cs typeface="B Nazanin" panose="00000400000000000000" pitchFamily="2" charset="-78"/>
              </a:rPr>
              <a:t>کلماتی مانندچرا،چه،چگونه،کجا،کی،چطور،چقدر،ازچه طریق،مقایسه،</a:t>
            </a:r>
            <a:br>
              <a:rPr lang="fa-IR" altLang="en-US" sz="4000" dirty="0">
                <a:solidFill>
                  <a:schemeClr val="tx2"/>
                </a:solidFill>
                <a:cs typeface="B Nazanin" panose="00000400000000000000" pitchFamily="2" charset="-78"/>
              </a:rPr>
            </a:br>
            <a:r>
              <a:rPr lang="fa-IR" altLang="en-US" sz="4000" dirty="0">
                <a:solidFill>
                  <a:schemeClr val="tx2"/>
                </a:solidFill>
                <a:cs typeface="B Nazanin" panose="00000400000000000000" pitchFamily="2" charset="-78"/>
              </a:rPr>
              <a:t>فکر می کنم،صحیح،اشتباه،به عقیده من</a:t>
            </a:r>
            <a:endParaRPr lang="en-US" altLang="en-US" sz="4000" dirty="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CIRC209"/>
          <p:cNvPicPr>
            <a:picLocks noChangeAspect="1" noChangeArrowheads="1"/>
          </p:cNvPicPr>
          <p:nvPr/>
        </p:nvPicPr>
        <p:blipFill>
          <a:blip r:embed="rId2" cstate="print">
            <a:lum brigh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7"/>
          <p:cNvSpPr>
            <a:spLocks noGrp="1" noChangeArrowheads="1"/>
          </p:cNvSpPr>
          <p:nvPr>
            <p:ph type="title"/>
          </p:nvPr>
        </p:nvSpPr>
        <p:spPr>
          <a:xfrm>
            <a:off x="457200" y="274638"/>
            <a:ext cx="8507413" cy="6107112"/>
          </a:xfrm>
        </p:spPr>
        <p:txBody>
          <a:bodyPr/>
          <a:lstStyle/>
          <a:p>
            <a:pPr eaLnBrk="1" hangingPunct="1"/>
            <a:r>
              <a:rPr lang="fa-IR" altLang="en-US" b="1" u="sng" dirty="0" smtClean="0"/>
              <a:t>والد ،بالغ،کودک وفرامن،من،نهاد</a:t>
            </a:r>
            <a:r>
              <a:rPr lang="fa-IR" altLang="en-US" b="1" dirty="0" smtClean="0"/>
              <a:t/>
            </a:r>
            <a:br>
              <a:rPr lang="fa-IR" altLang="en-US" b="1" dirty="0" smtClean="0"/>
            </a:br>
            <a:r>
              <a:rPr lang="fa-IR" altLang="en-US" sz="2800" b="1" dirty="0" smtClean="0"/>
              <a:t>تقسیم بندی برن از شخصیت مارا به یاد الگوی مشهور دیگری می اندازد: </a:t>
            </a:r>
            <a:r>
              <a:rPr lang="fa-IR" altLang="en-US" sz="4800" b="1" u="sng" dirty="0" smtClean="0"/>
              <a:t>نظریه فروید</a:t>
            </a:r>
            <a:br>
              <a:rPr lang="fa-IR" altLang="en-US" sz="4800" b="1" u="sng" dirty="0" smtClean="0"/>
            </a:br>
            <a:r>
              <a:rPr lang="fa-IR" altLang="en-US" sz="2800" b="1" dirty="0" smtClean="0"/>
              <a:t>این دو الگوشباهتهایی با هم دارند والد شبیه فرامن (</a:t>
            </a:r>
            <a:r>
              <a:rPr lang="en-US" altLang="en-US" sz="2800" b="1" dirty="0" smtClean="0"/>
              <a:t>(superego</a:t>
            </a:r>
            <a:r>
              <a:rPr lang="fa-IR" altLang="en-US" sz="2800" b="1" dirty="0" smtClean="0"/>
              <a:t>قضاوت کننده است که مشاهده می کند ،دستور می دهد،اصلاح می کند وتهدید می کند.بالغ (</a:t>
            </a:r>
            <a:r>
              <a:rPr lang="en-US" altLang="en-US" sz="2800" b="1" dirty="0" smtClean="0"/>
              <a:t>(ego</a:t>
            </a:r>
            <a:r>
              <a:rPr lang="fa-IR" altLang="en-US" sz="2800" b="1" dirty="0" smtClean="0"/>
              <a:t>شباهتهایی به واقعیت سنجی من دارد وکودک شبیه نهاد(</a:t>
            </a:r>
            <a:r>
              <a:rPr lang="en-US" altLang="en-US" sz="2800" b="1" dirty="0" smtClean="0"/>
              <a:t>id</a:t>
            </a:r>
            <a:r>
              <a:rPr lang="fa-IR" altLang="en-US" sz="2800" b="1" dirty="0" smtClean="0"/>
              <a:t>) یعنی جایگاه غرایز وسائقهای سانسور نشده می باشد.</a:t>
            </a:r>
            <a:br>
              <a:rPr lang="fa-IR" altLang="en-US" sz="2800" b="1" dirty="0" smtClean="0"/>
            </a:br>
            <a:endParaRPr lang="en-US" altLang="en-US" sz="28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IRC209"/>
          <p:cNvPicPr>
            <a:picLocks noChangeAspect="1" noChangeArrowheads="1"/>
          </p:cNvPicPr>
          <p:nvPr/>
        </p:nvPicPr>
        <p:blipFill>
          <a:blip r:embed="rId2" cstate="print">
            <a:lum brigh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457200" y="274638"/>
            <a:ext cx="8229600" cy="5962650"/>
          </a:xfrm>
        </p:spPr>
        <p:txBody>
          <a:bodyPr/>
          <a:lstStyle/>
          <a:p>
            <a:pPr eaLnBrk="1" hangingPunct="1"/>
            <a:r>
              <a:rPr lang="fa-IR" altLang="en-US" sz="3600" b="1" dirty="0" smtClean="0"/>
              <a:t>اما وجه افتراق این دونظریه در این جاست که:</a:t>
            </a:r>
            <a:r>
              <a:rPr lang="fa-IR" altLang="en-US" sz="4000" b="1" dirty="0" smtClean="0"/>
              <a:t/>
            </a:r>
            <a:br>
              <a:rPr lang="fa-IR" altLang="en-US" sz="4000" b="1" dirty="0" smtClean="0"/>
            </a:br>
            <a:r>
              <a:rPr lang="fa-IR" altLang="en-US" sz="2800" b="1" dirty="0" smtClean="0"/>
              <a:t>1-حالات شخصیتی والد بالغ وکودک هرکدام به صورت نشانه ها وعلائم رفتاری قابل مشاهده تعریف شده اند،در حالی که فرامن ،من ونهاد کاملاًنظری وانتزاعی هستند.</a:t>
            </a:r>
            <a:br>
              <a:rPr lang="fa-IR" altLang="en-US" sz="2800" b="1" dirty="0" smtClean="0"/>
            </a:br>
            <a:r>
              <a:rPr lang="fa-IR" altLang="en-US" sz="2800" b="1" dirty="0" smtClean="0"/>
              <a:t>2-حالات شخصیتی هرفرد با هویت خاص وویژه او در ارتباط است درحالی که سه بخش شخصیتی فروید شکلی کلی وعمومی دارد.</a:t>
            </a:r>
            <a:br>
              <a:rPr lang="fa-IR" altLang="en-US" sz="2800" b="1" dirty="0" smtClean="0"/>
            </a:br>
            <a:r>
              <a:rPr lang="fa-IR" altLang="en-US" sz="2800" b="1" dirty="0" smtClean="0"/>
              <a:t>الگوی روانشناسی فروید وبرن نظریه همسان وواحدی نیستند ولی درعین حال با هم متضاد نیستند.</a:t>
            </a:r>
            <a:br>
              <a:rPr lang="fa-IR" altLang="en-US" sz="2800" b="1" dirty="0" smtClean="0"/>
            </a:br>
            <a:r>
              <a:rPr lang="fa-IR" altLang="en-US" sz="4000" b="1" dirty="0" smtClean="0"/>
              <a:t>آنها صرفاًتوصیف متفاوتی ازشخصیت هستند.</a:t>
            </a:r>
            <a:endParaRPr lang="en-US" altLang="en-US" sz="40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 name="Organization Chart 15"/>
          <p:cNvGrpSpPr>
            <a:grpSpLocks noChangeAspect="1"/>
          </p:cNvGrpSpPr>
          <p:nvPr/>
        </p:nvGrpSpPr>
        <p:grpSpPr bwMode="auto">
          <a:xfrm>
            <a:off x="395288" y="765175"/>
            <a:ext cx="8280400" cy="5284788"/>
            <a:chOff x="272" y="999"/>
            <a:chExt cx="1872" cy="720"/>
          </a:xfrm>
        </p:grpSpPr>
        <p:cxnSp>
          <p:nvCxnSpPr>
            <p:cNvPr id="1028" name="_s1028"/>
            <p:cNvCxnSpPr>
              <a:cxnSpLocks noChangeShapeType="1"/>
              <a:stCxn id="5" idx="0"/>
              <a:endCxn id="3" idx="2"/>
            </p:cNvCxnSpPr>
            <p:nvPr/>
          </p:nvCxnSpPr>
          <p:spPr bwMode="auto">
            <a:xfrm rot="5400000" flipH="1">
              <a:off x="1388" y="1107"/>
              <a:ext cx="144" cy="504"/>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4" idx="0"/>
              <a:endCxn id="3" idx="2"/>
            </p:cNvCxnSpPr>
            <p:nvPr/>
          </p:nvCxnSpPr>
          <p:spPr bwMode="auto">
            <a:xfrm rot="16200000">
              <a:off x="884" y="1107"/>
              <a:ext cx="144" cy="504"/>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0"/>
            <p:cNvSpPr>
              <a:spLocks noChangeArrowheads="1"/>
            </p:cNvSpPr>
            <p:nvPr/>
          </p:nvSpPr>
          <p:spPr bwMode="auto">
            <a:xfrm>
              <a:off x="776" y="99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5500" b="1" i="0" u="none" strike="noStrike" cap="none" normalizeH="0" baseline="0" dirty="0" smtClean="0">
                  <a:ln>
                    <a:noFill/>
                  </a:ln>
                  <a:solidFill>
                    <a:schemeClr val="tx1"/>
                  </a:solidFill>
                  <a:effectLst/>
                  <a:cs typeface="B Nazanin" panose="00000400000000000000" pitchFamily="2" charset="-78"/>
                </a:rPr>
                <a:t>الگوهای حالات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5500" b="1" i="0" u="none" strike="noStrike" cap="none" normalizeH="0" baseline="0" dirty="0" smtClean="0">
                  <a:ln>
                    <a:noFill/>
                  </a:ln>
                  <a:solidFill>
                    <a:schemeClr val="tx1"/>
                  </a:solidFill>
                  <a:effectLst/>
                  <a:cs typeface="B Nazanin" panose="00000400000000000000" pitchFamily="2" charset="-78"/>
                </a:rPr>
                <a:t>نفسانی</a:t>
              </a:r>
              <a:endParaRPr kumimoji="0" lang="en-US" altLang="en-US" sz="5500" b="1" i="0" u="none" strike="noStrike" cap="none" normalizeH="0" baseline="0" dirty="0" smtClean="0">
                <a:ln>
                  <a:noFill/>
                </a:ln>
                <a:solidFill>
                  <a:schemeClr val="tx1"/>
                </a:solidFill>
                <a:effectLst/>
                <a:cs typeface="B Nazanin" panose="00000400000000000000" pitchFamily="2" charset="-78"/>
              </a:endParaRPr>
            </a:p>
          </p:txBody>
        </p:sp>
        <p:sp>
          <p:nvSpPr>
            <p:cNvPr id="4" name="_s1031"/>
            <p:cNvSpPr>
              <a:spLocks noChangeArrowheads="1"/>
            </p:cNvSpPr>
            <p:nvPr/>
          </p:nvSpPr>
          <p:spPr bwMode="auto">
            <a:xfrm>
              <a:off x="272" y="143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5500" b="1" i="0" u="none" strike="noStrike" cap="none" normalizeH="0" baseline="0" dirty="0" smtClean="0">
                  <a:ln>
                    <a:noFill/>
                  </a:ln>
                  <a:solidFill>
                    <a:schemeClr val="tx1"/>
                  </a:solidFill>
                  <a:effectLst/>
                  <a:cs typeface="B Nazanin" panose="00000400000000000000" pitchFamily="2" charset="-78"/>
                </a:rPr>
                <a:t>الگوی ساختاری</a:t>
              </a:r>
              <a:endParaRPr kumimoji="0" lang="en-US" altLang="en-US" sz="5500" b="1" i="0" u="none" strike="noStrike" cap="none" normalizeH="0" baseline="0" dirty="0" smtClean="0">
                <a:ln>
                  <a:noFill/>
                </a:ln>
                <a:solidFill>
                  <a:schemeClr val="tx1"/>
                </a:solidFill>
                <a:effectLst/>
                <a:cs typeface="B Nazanin" panose="00000400000000000000" pitchFamily="2" charset="-78"/>
              </a:endParaRPr>
            </a:p>
          </p:txBody>
        </p:sp>
        <p:sp>
          <p:nvSpPr>
            <p:cNvPr id="5" name="_s1032"/>
            <p:cNvSpPr>
              <a:spLocks noChangeArrowheads="1"/>
            </p:cNvSpPr>
            <p:nvPr/>
          </p:nvSpPr>
          <p:spPr bwMode="auto">
            <a:xfrm>
              <a:off x="1280" y="143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6600" b="1" i="0" u="none" strike="noStrike" cap="none" normalizeH="0" baseline="0" dirty="0" smtClean="0">
                  <a:ln>
                    <a:noFill/>
                  </a:ln>
                  <a:solidFill>
                    <a:schemeClr val="tx1"/>
                  </a:solidFill>
                  <a:effectLst/>
                  <a:cs typeface="B Nazanin" panose="00000400000000000000" pitchFamily="2" charset="-78"/>
                </a:rPr>
                <a:t>الگوی کنشی</a:t>
              </a:r>
              <a:endParaRPr kumimoji="0" lang="en-US" altLang="en-US" sz="6600" b="1" i="0" u="none" strike="noStrike" cap="none" normalizeH="0" baseline="0" dirty="0" smtClean="0">
                <a:ln>
                  <a:noFill/>
                </a:ln>
                <a:solidFill>
                  <a:schemeClr val="tx1"/>
                </a:solidFill>
                <a:effectLst/>
                <a:cs typeface="B Nazanin" panose="00000400000000000000" pitchFamily="2" charset="-78"/>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40"/>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rot="-1219805">
            <a:off x="1109663" y="1327150"/>
            <a:ext cx="6656387"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6"/>
          <p:cNvSpPr>
            <a:spLocks noChangeArrowheads="1"/>
          </p:cNvSpPr>
          <p:nvPr/>
        </p:nvSpPr>
        <p:spPr bwMode="auto">
          <a:xfrm>
            <a:off x="307975" y="476250"/>
            <a:ext cx="85280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b="1" u="sng" dirty="0">
                <a:solidFill>
                  <a:schemeClr val="tx2"/>
                </a:solidFill>
                <a:cs typeface="B Nazanin" panose="00000400000000000000" pitchFamily="2" charset="-78"/>
              </a:rPr>
              <a:t>تعریف الگوی کنشی والگوی ساختاری</a:t>
            </a:r>
            <a:r>
              <a:rPr lang="fa-IR" altLang="en-US" sz="4000" b="1" dirty="0">
                <a:solidFill>
                  <a:schemeClr val="tx2"/>
                </a:solidFill>
                <a:cs typeface="B Nazanin" panose="00000400000000000000" pitchFamily="2" charset="-78"/>
              </a:rPr>
              <a:t/>
            </a:r>
            <a:br>
              <a:rPr lang="fa-IR" altLang="en-US" sz="4000" b="1" dirty="0">
                <a:solidFill>
                  <a:schemeClr val="tx2"/>
                </a:solidFill>
                <a:cs typeface="B Nazanin" panose="00000400000000000000" pitchFamily="2" charset="-78"/>
              </a:rPr>
            </a:br>
            <a:endParaRPr lang="fa-IR" altLang="en-US" sz="4000" b="1" dirty="0">
              <a:solidFill>
                <a:schemeClr val="tx2"/>
              </a:solidFill>
              <a:cs typeface="B Nazanin" panose="00000400000000000000" pitchFamily="2" charset="-78"/>
            </a:endParaRPr>
          </a:p>
          <a:p>
            <a:pPr algn="ctr" eaLnBrk="1" hangingPunct="1">
              <a:spcBef>
                <a:spcPct val="0"/>
              </a:spcBef>
              <a:buFontTx/>
              <a:buNone/>
            </a:pPr>
            <a:r>
              <a:rPr lang="fa-IR" altLang="en-US" sz="3600" b="1" dirty="0">
                <a:solidFill>
                  <a:schemeClr val="tx2"/>
                </a:solidFill>
                <a:cs typeface="B Nazanin" panose="00000400000000000000" pitchFamily="2" charset="-78"/>
              </a:rPr>
              <a:t>الگوی کنشی بامحتوای حالات نفسانی سروکارداردبه عبارت دیگر درهریک از حالات نفسانی چه عناصری وجود داردد</a:t>
            </a:r>
          </a:p>
          <a:p>
            <a:pPr algn="ctr" eaLnBrk="1" hangingPunct="1">
              <a:spcBef>
                <a:spcPct val="0"/>
              </a:spcBef>
              <a:buFontTx/>
              <a:buNone/>
            </a:pPr>
            <a:r>
              <a:rPr lang="fa-IR" altLang="en-US" sz="3600" b="1" dirty="0">
                <a:solidFill>
                  <a:schemeClr val="tx2"/>
                </a:solidFill>
                <a:cs typeface="B Nazanin" panose="00000400000000000000" pitchFamily="2" charset="-78"/>
              </a:rPr>
              <a:t>درحالیکه الگوی ساختاری بافرآیند حالات نفسانی سروکارداردوحالات نفسانی راتقسیم بندی کرده وبه مانشان می دهد ازهریک چگونه استفاده می کنیم  .</a:t>
            </a:r>
          </a:p>
          <a:p>
            <a:pPr algn="ctr" eaLnBrk="1" hangingPunct="1">
              <a:spcBef>
                <a:spcPct val="0"/>
              </a:spcBef>
              <a:buFontTx/>
              <a:buNone/>
            </a:pPr>
            <a:r>
              <a:rPr lang="fa-IR" altLang="en-US" sz="4000" b="1" i="1" u="sng" dirty="0">
                <a:solidFill>
                  <a:schemeClr val="tx2"/>
                </a:solidFill>
                <a:cs typeface="B Nazanin" panose="00000400000000000000" pitchFamily="2" charset="-78"/>
              </a:rPr>
              <a:t>ساختار = چه چیز= محتوا</a:t>
            </a:r>
            <a:br>
              <a:rPr lang="fa-IR" altLang="en-US" sz="4000" b="1" i="1" u="sng" dirty="0">
                <a:solidFill>
                  <a:schemeClr val="tx2"/>
                </a:solidFill>
                <a:cs typeface="B Nazanin" panose="00000400000000000000" pitchFamily="2" charset="-78"/>
              </a:rPr>
            </a:br>
            <a:r>
              <a:rPr lang="fa-IR" altLang="en-US" sz="4000" b="1" i="1" u="sng" dirty="0">
                <a:solidFill>
                  <a:schemeClr val="tx2"/>
                </a:solidFill>
                <a:cs typeface="B Nazanin" panose="00000400000000000000" pitchFamily="2" charset="-78"/>
              </a:rPr>
              <a:t>کنش = چگونه= فرآیند</a:t>
            </a:r>
            <a:endParaRPr lang="en-US" altLang="en-US" sz="4000" b="1" i="1" u="sng" dirty="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4" descr="ANd9GcSpXI4KzYYwXg1nJQZTbzfBuCFlcJOUSxDXGp37u4QI2UxVO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p:cNvSpPr>
            <a:spLocks noGrp="1" noChangeArrowheads="1"/>
          </p:cNvSpPr>
          <p:nvPr>
            <p:ph type="title"/>
          </p:nvPr>
        </p:nvSpPr>
        <p:spPr>
          <a:xfrm>
            <a:off x="457200" y="274638"/>
            <a:ext cx="8229600" cy="5530850"/>
          </a:xfrm>
        </p:spPr>
        <p:txBody>
          <a:bodyPr/>
          <a:lstStyle/>
          <a:p>
            <a:pPr eaLnBrk="1" hangingPunct="1"/>
            <a:r>
              <a:rPr lang="fa-IR" altLang="en-US" sz="5400" b="1" dirty="0" smtClean="0">
                <a:solidFill>
                  <a:schemeClr val="tx1"/>
                </a:solidFill>
              </a:rPr>
              <a:t>نظریه تحلیل رفتار متقابل</a:t>
            </a:r>
            <a:br>
              <a:rPr lang="fa-IR" altLang="en-US" sz="5400" b="1" dirty="0" smtClean="0">
                <a:solidFill>
                  <a:schemeClr val="tx1"/>
                </a:solidFill>
              </a:rPr>
            </a:br>
            <a:r>
              <a:rPr lang="fa-IR" altLang="en-US" sz="4000" b="1" dirty="0" smtClean="0">
                <a:solidFill>
                  <a:schemeClr val="tx1"/>
                </a:solidFill>
              </a:rPr>
              <a:t> (</a:t>
            </a:r>
            <a:r>
              <a:rPr lang="en-US" altLang="en-US" sz="4000" b="1" dirty="0" smtClean="0">
                <a:solidFill>
                  <a:schemeClr val="tx1"/>
                </a:solidFill>
              </a:rPr>
              <a:t>transactional analysis </a:t>
            </a:r>
            <a:r>
              <a:rPr lang="fa-IR" altLang="en-US" sz="4000" b="1" dirty="0" smtClean="0">
                <a:solidFill>
                  <a:schemeClr val="tx1"/>
                </a:solidFill>
              </a:rPr>
              <a:t>)</a:t>
            </a:r>
            <a:br>
              <a:rPr lang="fa-IR" altLang="en-US" sz="4000" b="1" dirty="0" smtClean="0">
                <a:solidFill>
                  <a:schemeClr val="tx1"/>
                </a:solidFill>
              </a:rPr>
            </a:br>
            <a:r>
              <a:rPr lang="fa-IR" altLang="en-US" sz="7200" b="1" dirty="0" smtClean="0">
                <a:solidFill>
                  <a:schemeClr val="tx1"/>
                </a:solidFill>
              </a:rPr>
              <a:t>(اریک برن)</a:t>
            </a:r>
            <a:endParaRPr lang="en-US" altLang="en-US" sz="7200" b="1" dirty="0" smtClean="0">
              <a:solidFill>
                <a:schemeClr val="tx1"/>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800" fill="hold">
                                          <p:stCondLst>
                                            <p:cond delay="0"/>
                                          </p:stCondLst>
                                        </p:cTn>
                                        <p:tgtEl>
                                          <p:spTgt spid="2055"/>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Oval 48"/>
          <p:cNvSpPr>
            <a:spLocks noChangeArrowheads="1"/>
          </p:cNvSpPr>
          <p:nvPr/>
        </p:nvSpPr>
        <p:spPr bwMode="auto">
          <a:xfrm>
            <a:off x="3419475" y="260350"/>
            <a:ext cx="2663825" cy="19446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a-IR" altLang="en-US" sz="1800" dirty="0">
                <a:cs typeface="B Nazanin" panose="00000400000000000000" pitchFamily="2" charset="-78"/>
              </a:rPr>
              <a:t>والد </a:t>
            </a:r>
          </a:p>
          <a:p>
            <a:pPr eaLnBrk="1" hangingPunct="1">
              <a:spcBef>
                <a:spcPct val="0"/>
              </a:spcBef>
              <a:buFontTx/>
              <a:buNone/>
            </a:pPr>
            <a:r>
              <a:rPr lang="fa-IR" altLang="en-US" sz="1800" dirty="0">
                <a:cs typeface="B Nazanin" panose="00000400000000000000" pitchFamily="2" charset="-78"/>
              </a:rPr>
              <a:t>مهربان</a:t>
            </a:r>
          </a:p>
          <a:p>
            <a:pPr eaLnBrk="1" hangingPunct="1">
              <a:spcBef>
                <a:spcPct val="0"/>
              </a:spcBef>
              <a:buFontTx/>
              <a:buNone/>
            </a:pPr>
            <a:r>
              <a:rPr lang="fa-IR" altLang="en-US" sz="1800" dirty="0">
                <a:cs typeface="B Nazanin" panose="00000400000000000000" pitchFamily="2" charset="-78"/>
              </a:rPr>
              <a:t>وتغذیه کننده والد کنترل کننده </a:t>
            </a:r>
          </a:p>
          <a:p>
            <a:pPr eaLnBrk="1" hangingPunct="1">
              <a:spcBef>
                <a:spcPct val="0"/>
              </a:spcBef>
              <a:buFontTx/>
              <a:buNone/>
            </a:pPr>
            <a:r>
              <a:rPr lang="fa-IR" altLang="en-US" sz="1800" dirty="0" smtClean="0">
                <a:cs typeface="B Nazanin" panose="00000400000000000000" pitchFamily="2" charset="-78"/>
              </a:rPr>
              <a:t>ومستبدو </a:t>
            </a:r>
            <a:r>
              <a:rPr lang="fa-IR" altLang="en-US" sz="1800" dirty="0">
                <a:cs typeface="B Nazanin" panose="00000400000000000000" pitchFamily="2" charset="-78"/>
              </a:rPr>
              <a:t>سرزنش کننده</a:t>
            </a:r>
          </a:p>
        </p:txBody>
      </p:sp>
      <p:sp>
        <p:nvSpPr>
          <p:cNvPr id="35843" name="Oval 51"/>
          <p:cNvSpPr>
            <a:spLocks noChangeArrowheads="1"/>
          </p:cNvSpPr>
          <p:nvPr/>
        </p:nvSpPr>
        <p:spPr bwMode="auto">
          <a:xfrm>
            <a:off x="3419475" y="2349500"/>
            <a:ext cx="2663825" cy="19446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7200" dirty="0">
                <a:cs typeface="B Nazanin" panose="00000400000000000000" pitchFamily="2" charset="-78"/>
              </a:rPr>
              <a:t>بالغ</a:t>
            </a:r>
            <a:endParaRPr lang="en-US" altLang="en-US" sz="7200" dirty="0">
              <a:cs typeface="B Nazanin" panose="00000400000000000000" pitchFamily="2" charset="-78"/>
            </a:endParaRPr>
          </a:p>
        </p:txBody>
      </p:sp>
      <p:sp>
        <p:nvSpPr>
          <p:cNvPr id="35844" name="Oval 52"/>
          <p:cNvSpPr>
            <a:spLocks noChangeArrowheads="1"/>
          </p:cNvSpPr>
          <p:nvPr/>
        </p:nvSpPr>
        <p:spPr bwMode="auto">
          <a:xfrm>
            <a:off x="3348038" y="4365625"/>
            <a:ext cx="2663825" cy="19446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a-IR" altLang="en-US" sz="2400" dirty="0">
                <a:cs typeface="B Nazanin" panose="00000400000000000000" pitchFamily="2" charset="-78"/>
              </a:rPr>
              <a:t>کودک  </a:t>
            </a:r>
          </a:p>
          <a:p>
            <a:pPr eaLnBrk="1" hangingPunct="1">
              <a:spcBef>
                <a:spcPct val="0"/>
              </a:spcBef>
              <a:buFontTx/>
              <a:buNone/>
            </a:pPr>
            <a:r>
              <a:rPr lang="fa-IR" altLang="en-US" sz="2400" dirty="0">
                <a:cs typeface="B Nazanin" panose="00000400000000000000" pitchFamily="2" charset="-78"/>
              </a:rPr>
              <a:t>طبیعی      کودک مطیع  </a:t>
            </a:r>
          </a:p>
          <a:p>
            <a:pPr eaLnBrk="1" hangingPunct="1">
              <a:spcBef>
                <a:spcPct val="0"/>
              </a:spcBef>
              <a:buFontTx/>
              <a:buNone/>
            </a:pPr>
            <a:r>
              <a:rPr lang="fa-IR" altLang="en-US" sz="2400" dirty="0">
                <a:cs typeface="B Nazanin" panose="00000400000000000000" pitchFamily="2" charset="-78"/>
              </a:rPr>
              <a:t>                وسازگار</a:t>
            </a:r>
            <a:endParaRPr lang="en-US" altLang="en-US" sz="2400" dirty="0">
              <a:cs typeface="B Nazanin" panose="00000400000000000000" pitchFamily="2" charset="-78"/>
            </a:endParaRPr>
          </a:p>
        </p:txBody>
      </p:sp>
      <p:sp>
        <p:nvSpPr>
          <p:cNvPr id="35845" name="Line 54"/>
          <p:cNvSpPr>
            <a:spLocks noChangeShapeType="1"/>
          </p:cNvSpPr>
          <p:nvPr/>
        </p:nvSpPr>
        <p:spPr bwMode="auto">
          <a:xfrm>
            <a:off x="4716463" y="260350"/>
            <a:ext cx="0" cy="1944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5846" name="Line 55"/>
          <p:cNvSpPr>
            <a:spLocks noChangeShapeType="1"/>
          </p:cNvSpPr>
          <p:nvPr/>
        </p:nvSpPr>
        <p:spPr bwMode="auto">
          <a:xfrm>
            <a:off x="4716463" y="4292600"/>
            <a:ext cx="0" cy="1943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9800" name="Rectangle 56"/>
          <p:cNvSpPr>
            <a:spLocks noGrp="1" noChangeArrowheads="1"/>
          </p:cNvSpPr>
          <p:nvPr>
            <p:ph type="title"/>
          </p:nvPr>
        </p:nvSpPr>
        <p:spPr>
          <a:xfrm>
            <a:off x="6084888" y="2205038"/>
            <a:ext cx="2881312" cy="3096170"/>
          </a:xfrm>
        </p:spPr>
        <p:txBody>
          <a:bodyPr/>
          <a:lstStyle/>
          <a:p>
            <a:pPr eaLnBrk="1" hangingPunct="1"/>
            <a:r>
              <a:rPr lang="fa-IR" altLang="en-US" b="1" dirty="0" smtClean="0"/>
              <a:t>تحلیل کنشی</a:t>
            </a:r>
            <a:br>
              <a:rPr lang="fa-IR" altLang="en-US" b="1" dirty="0" smtClean="0"/>
            </a:br>
            <a:r>
              <a:rPr lang="fa-IR" altLang="en-US" b="1" dirty="0" smtClean="0"/>
              <a:t>حالات نفسانی</a:t>
            </a:r>
            <a:endParaRPr lang="en-US" alt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9800"/>
                                        </p:tgtEl>
                                        <p:attrNameLst>
                                          <p:attrName>style.visibility</p:attrName>
                                        </p:attrNameLst>
                                      </p:cBhvr>
                                      <p:to>
                                        <p:strVal val="visible"/>
                                      </p:to>
                                    </p:set>
                                    <p:animEffect transition="in" filter="dissolve">
                                      <p:cBhvr>
                                        <p:cTn id="7" dur="500"/>
                                        <p:tgtEl>
                                          <p:spTgt spid="159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2913" y="103188"/>
            <a:ext cx="8243887" cy="1022350"/>
          </a:xfrm>
        </p:spPr>
        <p:txBody>
          <a:bodyPr/>
          <a:lstStyle/>
          <a:p>
            <a:r>
              <a:rPr lang="fa-IR" altLang="en-US" sz="7200" b="1" u="sng" dirty="0" smtClean="0"/>
              <a:t>اجزای حالات من</a:t>
            </a:r>
            <a:endParaRPr lang="en-US" altLang="en-US" sz="7200" b="1" u="sng" dirty="0" smtClean="0"/>
          </a:p>
        </p:txBody>
      </p:sp>
      <p:sp>
        <p:nvSpPr>
          <p:cNvPr id="36867" name="Rectangle 3"/>
          <p:cNvSpPr>
            <a:spLocks noGrp="1" noChangeArrowheads="1"/>
          </p:cNvSpPr>
          <p:nvPr>
            <p:ph type="body" idx="1"/>
          </p:nvPr>
        </p:nvSpPr>
        <p:spPr/>
        <p:txBody>
          <a:bodyPr/>
          <a:lstStyle/>
          <a:p>
            <a:endParaRPr lang="en-US" altLang="en-US" dirty="0"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81125"/>
            <a:ext cx="8135937"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1"/>
          <p:cNvSpPr txBox="1">
            <a:spLocks noChangeArrowheads="1"/>
          </p:cNvSpPr>
          <p:nvPr/>
        </p:nvSpPr>
        <p:spPr bwMode="auto">
          <a:xfrm>
            <a:off x="4284663" y="2420938"/>
            <a:ext cx="52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pic>
        <p:nvPicPr>
          <p:cNvPr id="37891" name="Picture 66" descr="25"/>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67"/>
          <p:cNvSpPr>
            <a:spLocks noChangeArrowheads="1"/>
          </p:cNvSpPr>
          <p:nvPr/>
        </p:nvSpPr>
        <p:spPr bwMode="auto">
          <a:xfrm>
            <a:off x="323850" y="0"/>
            <a:ext cx="8351838"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b="1" u="sng" dirty="0">
                <a:solidFill>
                  <a:schemeClr val="tx2"/>
                </a:solidFill>
                <a:cs typeface="B Nazanin" panose="00000400000000000000" pitchFamily="2" charset="-78"/>
              </a:rPr>
              <a:t>تقسیمات والد:</a:t>
            </a:r>
            <a:r>
              <a:rPr lang="fa-IR" altLang="en-US" u="sng" dirty="0">
                <a:solidFill>
                  <a:schemeClr val="tx2"/>
                </a:solidFill>
                <a:cs typeface="B Nazanin" panose="00000400000000000000" pitchFamily="2" charset="-78"/>
              </a:rPr>
              <a:t/>
            </a:r>
            <a:br>
              <a:rPr lang="fa-IR" altLang="en-US" u="sng" dirty="0">
                <a:solidFill>
                  <a:schemeClr val="tx2"/>
                </a:solidFill>
                <a:cs typeface="B Nazanin" panose="00000400000000000000" pitchFamily="2" charset="-78"/>
              </a:rPr>
            </a:br>
            <a:r>
              <a:rPr lang="fa-IR" altLang="en-US" sz="4400" b="1" u="sng" dirty="0">
                <a:solidFill>
                  <a:schemeClr val="tx2"/>
                </a:solidFill>
                <a:cs typeface="B Nazanin" panose="00000400000000000000" pitchFamily="2" charset="-78"/>
              </a:rPr>
              <a:t>1</a:t>
            </a:r>
            <a:r>
              <a:rPr lang="fa-IR" altLang="en-US" sz="4400" b="1" dirty="0">
                <a:solidFill>
                  <a:schemeClr val="tx2"/>
                </a:solidFill>
                <a:cs typeface="B Nazanin" panose="00000400000000000000" pitchFamily="2" charset="-78"/>
              </a:rPr>
              <a:t>- والد مهربان وتغذیه کننده</a:t>
            </a:r>
            <a:br>
              <a:rPr lang="fa-IR" altLang="en-US" sz="4400" b="1" dirty="0">
                <a:solidFill>
                  <a:schemeClr val="tx2"/>
                </a:solidFill>
                <a:cs typeface="B Nazanin" panose="00000400000000000000" pitchFamily="2" charset="-78"/>
              </a:rPr>
            </a:br>
            <a:r>
              <a:rPr lang="fa-IR" altLang="en-US" sz="4400" b="1" dirty="0">
                <a:solidFill>
                  <a:schemeClr val="tx2"/>
                </a:solidFill>
                <a:cs typeface="B Nazanin" panose="00000400000000000000" pitchFamily="2" charset="-78"/>
              </a:rPr>
              <a:t>(حمایتگر)(</a:t>
            </a:r>
            <a:r>
              <a:rPr lang="en-AU" altLang="en-US" sz="4400" b="1" dirty="0">
                <a:solidFill>
                  <a:schemeClr val="tx2"/>
                </a:solidFill>
                <a:cs typeface="B Nazanin" panose="00000400000000000000" pitchFamily="2" charset="-78"/>
              </a:rPr>
              <a:t>(nurturing parent</a:t>
            </a:r>
            <a:r>
              <a:rPr lang="fa-IR" altLang="en-US" dirty="0">
                <a:solidFill>
                  <a:schemeClr val="tx2"/>
                </a:solidFill>
                <a:cs typeface="B Nazanin" panose="00000400000000000000" pitchFamily="2" charset="-78"/>
              </a:rPr>
              <a:t/>
            </a:r>
            <a:br>
              <a:rPr lang="fa-IR" altLang="en-US" dirty="0">
                <a:solidFill>
                  <a:schemeClr val="tx2"/>
                </a:solidFill>
                <a:cs typeface="B Nazanin" panose="00000400000000000000" pitchFamily="2" charset="-78"/>
              </a:rPr>
            </a:br>
            <a:r>
              <a:rPr lang="fa-IR" altLang="en-US" b="1" i="1" dirty="0">
                <a:solidFill>
                  <a:schemeClr val="tx2"/>
                </a:solidFill>
                <a:cs typeface="B Nazanin" panose="00000400000000000000" pitchFamily="2" charset="-78"/>
              </a:rPr>
              <a:t>1-1-والد حمایتگر</a:t>
            </a:r>
            <a:r>
              <a:rPr lang="fa-IR" altLang="en-US" i="1" dirty="0">
                <a:solidFill>
                  <a:schemeClr val="tx2"/>
                </a:solidFill>
                <a:cs typeface="B Nazanin" panose="00000400000000000000" pitchFamily="2" charset="-78"/>
              </a:rPr>
              <a:t> </a:t>
            </a:r>
            <a:r>
              <a:rPr lang="fa-IR" altLang="en-US" b="1" i="1" dirty="0">
                <a:solidFill>
                  <a:schemeClr val="tx2"/>
                </a:solidFill>
                <a:cs typeface="B Nazanin" panose="00000400000000000000" pitchFamily="2" charset="-78"/>
              </a:rPr>
              <a:t>مثبت</a:t>
            </a:r>
            <a:r>
              <a:rPr lang="fa-IR" altLang="en-US" dirty="0">
                <a:solidFill>
                  <a:schemeClr val="tx2"/>
                </a:solidFill>
                <a:cs typeface="B Nazanin" panose="00000400000000000000" pitchFamily="2" charset="-78"/>
              </a:rPr>
              <a:t>:شامل مراقبتی است که ازتوجه خالص به شخصی که به اوکمک می کنیم فراهم شده باشد.</a:t>
            </a:r>
            <a:br>
              <a:rPr lang="fa-IR" altLang="en-US" dirty="0">
                <a:solidFill>
                  <a:schemeClr val="tx2"/>
                </a:solidFill>
                <a:cs typeface="B Nazanin" panose="00000400000000000000" pitchFamily="2" charset="-78"/>
              </a:rPr>
            </a:br>
            <a:r>
              <a:rPr lang="fa-IR" altLang="en-US" dirty="0">
                <a:solidFill>
                  <a:schemeClr val="tx2"/>
                </a:solidFill>
                <a:cs typeface="B Nazanin" panose="00000400000000000000" pitchFamily="2" charset="-78"/>
              </a:rPr>
              <a:t>مثال: فردی بابخش مثبت والدحمایتگر به همکارش بگوید: می خواهی تواین کار بهت کمک کنم؟</a:t>
            </a:r>
            <a:br>
              <a:rPr lang="fa-IR" altLang="en-US" dirty="0">
                <a:solidFill>
                  <a:schemeClr val="tx2"/>
                </a:solidFill>
                <a:cs typeface="B Nazanin" panose="00000400000000000000" pitchFamily="2" charset="-78"/>
              </a:rPr>
            </a:br>
            <a:r>
              <a:rPr lang="fa-IR" altLang="en-US" b="1" dirty="0">
                <a:solidFill>
                  <a:schemeClr val="tx2"/>
                </a:solidFill>
                <a:cs typeface="B Nazanin" panose="00000400000000000000" pitchFamily="2" charset="-78"/>
              </a:rPr>
              <a:t>2-1-</a:t>
            </a:r>
            <a:r>
              <a:rPr lang="fa-IR" altLang="en-US" b="1" i="1" dirty="0">
                <a:solidFill>
                  <a:schemeClr val="tx2"/>
                </a:solidFill>
                <a:cs typeface="B Nazanin" panose="00000400000000000000" pitchFamily="2" charset="-78"/>
              </a:rPr>
              <a:t>والدحمایتگرمنفی</a:t>
            </a:r>
            <a:r>
              <a:rPr lang="fa-IR" altLang="en-US" dirty="0">
                <a:solidFill>
                  <a:schemeClr val="tx2"/>
                </a:solidFill>
                <a:cs typeface="B Nazanin" panose="00000400000000000000" pitchFamily="2" charset="-78"/>
              </a:rPr>
              <a:t>:همان فرد بابخش منفی والد حمایتگرش به همکارش بگوید اومدم که کمکت کنم وکار راازدست اوبقاپدویامادری که بیش ازحدبه فرزندش کمک می کندوبچه را علیل وبی دست وپابار می آورد.</a:t>
            </a:r>
            <a:br>
              <a:rPr lang="fa-IR" altLang="en-US" dirty="0">
                <a:solidFill>
                  <a:schemeClr val="tx2"/>
                </a:solidFill>
                <a:cs typeface="B Nazanin" panose="00000400000000000000" pitchFamily="2" charset="-78"/>
              </a:rPr>
            </a:br>
            <a:endParaRPr lang="en-US" altLang="en-US" dirty="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1968163" y="236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solidFill>
                <a:schemeClr val="tx2"/>
              </a:solidFill>
              <a:cs typeface="B Lotus" panose="00000400000000000000" pitchFamily="2" charset="-78"/>
            </a:endParaRPr>
          </a:p>
        </p:txBody>
      </p:sp>
      <p:pic>
        <p:nvPicPr>
          <p:cNvPr id="38915" name="Picture 5" descr="7"/>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6"/>
          <p:cNvSpPr>
            <a:spLocks noGrp="1" noChangeArrowheads="1"/>
          </p:cNvSpPr>
          <p:nvPr>
            <p:ph type="title"/>
          </p:nvPr>
        </p:nvSpPr>
        <p:spPr>
          <a:xfrm>
            <a:off x="457200" y="274638"/>
            <a:ext cx="8229600" cy="6107112"/>
          </a:xfrm>
        </p:spPr>
        <p:txBody>
          <a:bodyPr/>
          <a:lstStyle/>
          <a:p>
            <a:pPr eaLnBrk="1" hangingPunct="1"/>
            <a:r>
              <a:rPr lang="fa-IR" altLang="en-US" sz="3600" b="1" dirty="0" smtClean="0"/>
              <a:t>2-والدکنترل کننده ومستبد</a:t>
            </a:r>
            <a:br>
              <a:rPr lang="fa-IR" altLang="en-US" sz="3600" b="1" dirty="0" smtClean="0"/>
            </a:br>
            <a:r>
              <a:rPr lang="fa-IR" altLang="en-US" sz="3600" b="1" dirty="0" smtClean="0"/>
              <a:t>(انتقادگر)(</a:t>
            </a:r>
            <a:r>
              <a:rPr lang="en-AU" altLang="en-US" sz="3600" b="1" dirty="0" smtClean="0"/>
              <a:t>(controlling parent</a:t>
            </a:r>
            <a:r>
              <a:rPr lang="fa-IR" altLang="en-US" sz="3600" b="1" dirty="0" smtClean="0"/>
              <a:t/>
            </a:r>
            <a:br>
              <a:rPr lang="fa-IR" altLang="en-US" sz="3600" b="1" dirty="0" smtClean="0"/>
            </a:br>
            <a:r>
              <a:rPr lang="fa-IR" altLang="en-US" sz="3600" b="1" dirty="0" smtClean="0"/>
              <a:t>1-2-والدانتقادگر مثبت</a:t>
            </a:r>
            <a:r>
              <a:rPr lang="fa-IR" altLang="en-US" sz="2800" b="1" dirty="0" smtClean="0"/>
              <a:t>:وقتی که دستورهای والدی به دیگران به منظورحمایت از آنهورشدروانی آنها باشد.</a:t>
            </a:r>
            <a:br>
              <a:rPr lang="fa-IR" altLang="en-US" sz="2800" b="1" dirty="0" smtClean="0"/>
            </a:br>
            <a:r>
              <a:rPr lang="fa-IR" altLang="en-US" sz="2800" b="1" dirty="0" smtClean="0"/>
              <a:t>پزشکی که به بیمارش می گوید :«سیگارنکش »یادآور دستوروالدین آن فرد در کودکی است که می گفتند:«درخیابان جلوی ماشینها ندو»</a:t>
            </a:r>
            <a:r>
              <a:rPr lang="fa-IR" altLang="en-US" sz="3600" b="1" dirty="0" smtClean="0"/>
              <a:t/>
            </a:r>
            <a:br>
              <a:rPr lang="fa-IR" altLang="en-US" sz="3600" b="1" dirty="0" smtClean="0"/>
            </a:br>
            <a:r>
              <a:rPr lang="fa-IR" altLang="en-US" sz="3600" b="1" dirty="0" smtClean="0"/>
              <a:t>2-2-والدانتقادگر منفی</a:t>
            </a:r>
            <a:r>
              <a:rPr lang="fa-IR" altLang="en-US" sz="2800" b="1" dirty="0" smtClean="0"/>
              <a:t>:بیان کننده رفتارهای والدی است</a:t>
            </a:r>
            <a:r>
              <a:rPr lang="fa-IR" altLang="en-US" sz="3600" b="1" dirty="0" smtClean="0"/>
              <a:t> </a:t>
            </a:r>
            <a:r>
              <a:rPr lang="fa-IR" altLang="en-US" sz="2800" dirty="0" smtClean="0"/>
              <a:t>که با تحقیرکردن طرف مقابل همراه باشد.</a:t>
            </a:r>
            <a:br>
              <a:rPr lang="fa-IR" altLang="en-US" sz="2800" dirty="0" smtClean="0"/>
            </a:br>
            <a:r>
              <a:rPr lang="fa-IR" altLang="en-US" sz="2800" dirty="0" smtClean="0"/>
              <a:t>رئیسی که سرمنشی خوددادمی زند «توبازهم اشتباه کردی»ممکن رفتار معلم خشمگین خودرا بازسازی کند که زمانی که6ساله بود به اومی گفت</a:t>
            </a:r>
            <a:r>
              <a:rPr lang="fa-IR" altLang="en-US" sz="2800" dirty="0" smtClean="0">
                <a:cs typeface="B Lotus" panose="00000400000000000000" pitchFamily="2" charset="-78"/>
              </a:rPr>
              <a:t>.</a:t>
            </a:r>
            <a:endParaRPr lang="en-US" altLang="en-US" sz="2800" dirty="0" smtClean="0">
              <a:cs typeface="B Lotus" panose="00000400000000000000"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2"/>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6"/>
          <p:cNvSpPr>
            <a:spLocks noGrp="1" noChangeArrowheads="1"/>
          </p:cNvSpPr>
          <p:nvPr>
            <p:ph type="title"/>
          </p:nvPr>
        </p:nvSpPr>
        <p:spPr>
          <a:xfrm>
            <a:off x="457200" y="274638"/>
            <a:ext cx="8435975" cy="6249987"/>
          </a:xfrm>
        </p:spPr>
        <p:txBody>
          <a:bodyPr/>
          <a:lstStyle/>
          <a:p>
            <a:pPr eaLnBrk="1" hangingPunct="1"/>
            <a:r>
              <a:rPr lang="fa-IR" altLang="en-US" b="1" dirty="0" smtClean="0"/>
              <a:t>تقسیمات کودک</a:t>
            </a:r>
            <a:br>
              <a:rPr lang="fa-IR" altLang="en-US" b="1" dirty="0" smtClean="0"/>
            </a:br>
            <a:r>
              <a:rPr lang="fa-IR" altLang="en-US" sz="4000" b="1" dirty="0" smtClean="0"/>
              <a:t>1-کودک طبیعی</a:t>
            </a:r>
            <a:r>
              <a:rPr lang="en-AU" altLang="en-US" sz="4000" b="1" dirty="0" smtClean="0"/>
              <a:t>natural child</a:t>
            </a:r>
            <a:r>
              <a:rPr lang="en-AU" altLang="en-US" b="1" dirty="0" smtClean="0"/>
              <a:t/>
            </a:r>
            <a:br>
              <a:rPr lang="en-AU" altLang="en-US" b="1" dirty="0" smtClean="0"/>
            </a:br>
            <a:r>
              <a:rPr lang="fa-IR" altLang="en-US" sz="3600" b="1" dirty="0" smtClean="0"/>
              <a:t>1-1-کودک طبیعی مثبت</a:t>
            </a:r>
            <a:r>
              <a:rPr lang="fa-IR" altLang="en-US" sz="2800" b="1" dirty="0" smtClean="0"/>
              <a:t>،زمانی که در موقعیت امنی هیجانات ویا احساسهاسی بیان نشده دوره کودکی (غم ،اندوه،ترس ،اشتیاق و...)رابیان می کنیم در این حالت هستیم.</a:t>
            </a:r>
            <a:br>
              <a:rPr lang="fa-IR" altLang="en-US" sz="2800" b="1" dirty="0" smtClean="0"/>
            </a:br>
            <a:r>
              <a:rPr lang="fa-IR" altLang="en-US" sz="3600" b="1" dirty="0" smtClean="0"/>
              <a:t>2-1-کودک طبیعی منفی،</a:t>
            </a:r>
            <a:r>
              <a:rPr lang="fa-IR" altLang="en-US" sz="2800" b="1" dirty="0" smtClean="0"/>
              <a:t> زمانی که رفتار کودک طبیعی به روشنی می تواند منفی باشد.اگر در یک مهمانی شام رسمی فردی آروغ بزند انگیزه های سانسور شده کودک خودراارضا می کند که پیامدهای اجتماعی ناراحت کننده تر ازوقتی که جلوی آروغ خود را می گرفت برای اودارد.</a:t>
            </a:r>
            <a:endParaRPr lang="en-US" altLang="en-US" sz="28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ages"/>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5"/>
          <p:cNvSpPr>
            <a:spLocks noGrp="1" noChangeArrowheads="1"/>
          </p:cNvSpPr>
          <p:nvPr>
            <p:ph type="title"/>
          </p:nvPr>
        </p:nvSpPr>
        <p:spPr>
          <a:xfrm>
            <a:off x="457200" y="274638"/>
            <a:ext cx="8686800" cy="6249987"/>
          </a:xfrm>
        </p:spPr>
        <p:txBody>
          <a:bodyPr/>
          <a:lstStyle/>
          <a:p>
            <a:pPr eaLnBrk="1" hangingPunct="1"/>
            <a:r>
              <a:rPr lang="fa-IR" altLang="en-US" b="1" dirty="0" smtClean="0"/>
              <a:t>2-کودک مطیع وسازگار (انطباق یافته)</a:t>
            </a:r>
            <a:br>
              <a:rPr lang="fa-IR" altLang="en-US" b="1" dirty="0" smtClean="0"/>
            </a:br>
            <a:r>
              <a:rPr lang="en-AU" altLang="en-US" b="1" dirty="0" smtClean="0"/>
              <a:t>adapted child</a:t>
            </a:r>
            <a:br>
              <a:rPr lang="en-AU" altLang="en-US" b="1" dirty="0" smtClean="0"/>
            </a:br>
            <a:r>
              <a:rPr lang="fa-IR" altLang="en-US" sz="3200" b="1" dirty="0" smtClean="0"/>
              <a:t>2-1-کودک مطیع </a:t>
            </a:r>
            <a:r>
              <a:rPr lang="fa-IR" altLang="en-US" sz="3200" dirty="0" smtClean="0"/>
              <a:t>وسازگارمثبت،قوانینی که درکودکی می آموزیم پیروی ازقانون ومقررات را دربزرگسالی آسان می کندومی توانیم آنچه را می خواهیم بدون صرف انرژی زیاد به دست آوریم.</a:t>
            </a:r>
            <a:br>
              <a:rPr lang="fa-IR" altLang="en-US" sz="3200" dirty="0" smtClean="0"/>
            </a:br>
            <a:r>
              <a:rPr lang="fa-IR" altLang="en-US" sz="3200" dirty="0" smtClean="0"/>
              <a:t>مثال:نگاه کردن به راست وچپ موقع عبور از عرض خیابان ویا درخواست کردن غذا سرمیز شام</a:t>
            </a:r>
            <a:br>
              <a:rPr lang="fa-IR" altLang="en-US" sz="3200" dirty="0" smtClean="0"/>
            </a:br>
            <a:r>
              <a:rPr lang="fa-IR" altLang="en-US" sz="3200" dirty="0" smtClean="0"/>
              <a:t>2-2</a:t>
            </a:r>
            <a:r>
              <a:rPr lang="fa-IR" altLang="en-US" sz="3200" b="1" dirty="0" smtClean="0"/>
              <a:t>--کودک مطیع وسازگارمنفی:</a:t>
            </a:r>
            <a:r>
              <a:rPr lang="fa-IR" altLang="en-US" sz="3200" dirty="0" smtClean="0"/>
              <a:t>الگوهای</a:t>
            </a:r>
            <a:r>
              <a:rPr lang="fa-IR" altLang="en-US" sz="3200" b="1" dirty="0" smtClean="0"/>
              <a:t> </a:t>
            </a:r>
            <a:r>
              <a:rPr lang="fa-IR" altLang="en-US" sz="3200" dirty="0" smtClean="0"/>
              <a:t>رفتاری دوران</a:t>
            </a:r>
            <a:r>
              <a:rPr lang="fa-IR" altLang="en-US" sz="3200" b="1" dirty="0" smtClean="0"/>
              <a:t> </a:t>
            </a:r>
            <a:r>
              <a:rPr lang="fa-IR" altLang="en-US" sz="3200" dirty="0" smtClean="0"/>
              <a:t>کودکی را که باوضعیت بزرگسالی هیچگونه مناسبتی ندارند رابازنوازی کردن.</a:t>
            </a:r>
            <a:br>
              <a:rPr lang="fa-IR" altLang="en-US" sz="3200" dirty="0" smtClean="0"/>
            </a:br>
            <a:r>
              <a:rPr lang="fa-IR" altLang="en-US" sz="3200" dirty="0" smtClean="0"/>
              <a:t>مثال:درکودکی یادگرفته ایم که برای جلب توجه مادر یاپدر اخم کنیم یا قهر کنیم و در بزرگسالی نیز باقهر واخم می خواهیم به خواسته های خودبرسیم.</a:t>
            </a:r>
            <a:endParaRPr lang="en-US" altLang="en-US"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537031"/>
          <p:cNvPicPr>
            <a:picLocks noChangeAspect="1" noChangeArrowheads="1"/>
          </p:cNvPicPr>
          <p:nvPr/>
        </p:nvPicPr>
        <p:blipFill>
          <a:blip r:embed="rId2">
            <a:lum bright="7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p:cNvSpPr>
            <a:spLocks noGrp="1" noChangeArrowheads="1"/>
          </p:cNvSpPr>
          <p:nvPr>
            <p:ph type="title"/>
          </p:nvPr>
        </p:nvSpPr>
        <p:spPr>
          <a:xfrm>
            <a:off x="539750" y="274638"/>
            <a:ext cx="8208963" cy="4233862"/>
          </a:xfrm>
        </p:spPr>
        <p:txBody>
          <a:bodyPr/>
          <a:lstStyle/>
          <a:p>
            <a:pPr eaLnBrk="1" hangingPunct="1"/>
            <a:r>
              <a:rPr lang="fa-IR" altLang="en-US" b="1" u="sng" dirty="0" smtClean="0"/>
              <a:t>ترسیم نمودار حالات نفسانی</a:t>
            </a:r>
            <a:r>
              <a:rPr lang="en-US" altLang="en-US" b="1" u="sng" dirty="0" err="1" smtClean="0"/>
              <a:t>egogram</a:t>
            </a:r>
            <a:r>
              <a:rPr lang="fa-IR" altLang="en-US" sz="3600" b="1" dirty="0" smtClean="0"/>
              <a:t/>
            </a:r>
            <a:br>
              <a:rPr lang="fa-IR" altLang="en-US" sz="3600" b="1" dirty="0" smtClean="0"/>
            </a:br>
            <a:r>
              <a:rPr lang="fa-IR" altLang="en-US" sz="2800" b="1" dirty="0" smtClean="0"/>
              <a:t>جک دوسی</a:t>
            </a:r>
            <a:r>
              <a:rPr lang="en-US" altLang="en-US" sz="2800" b="1" dirty="0" smtClean="0"/>
              <a:t>jack </a:t>
            </a:r>
            <a:r>
              <a:rPr lang="en-US" altLang="en-US" sz="2800" b="1" dirty="0" err="1" smtClean="0"/>
              <a:t>dusay</a:t>
            </a:r>
            <a:r>
              <a:rPr lang="fa-IR" altLang="en-US" sz="2800" b="1" dirty="0" smtClean="0"/>
              <a:t>به منظور دریافت اینکه کدام بخش از حالات نفسانی کنشی فرددر شخصیت او موثر ومهم است یک روش شهودی یادرک مستقیم به نام اگوگرام یا نمودار حالات نفسانی پیشنهاد کرده است (شکل زیر). روی محور افقی حالت نفسانی کنشی نوشته می شود و وهرحالتی را که بیشتر از آن استفاده می شود با خطوط عمودی نمایش داده می شود خطوط عمودی بلندتر نمایانگر حالت شخصیتی است که از آن بیشتر استفاده می کنیم.</a:t>
            </a:r>
            <a:endParaRPr lang="en-US" altLang="en-US" sz="2800" b="1" dirty="0" smtClean="0"/>
          </a:p>
        </p:txBody>
      </p:sp>
      <p:graphicFrame>
        <p:nvGraphicFramePr>
          <p:cNvPr id="39987" name="Group 51"/>
          <p:cNvGraphicFramePr>
            <a:graphicFrameLocks noGrp="1"/>
          </p:cNvGraphicFramePr>
          <p:nvPr>
            <p:ph idx="1"/>
            <p:extLst>
              <p:ext uri="{D42A27DB-BD31-4B8C-83A1-F6EECF244321}">
                <p14:modId xmlns:p14="http://schemas.microsoft.com/office/powerpoint/2010/main" val="4247536259"/>
              </p:ext>
            </p:extLst>
          </p:nvPr>
        </p:nvGraphicFramePr>
        <p:xfrm>
          <a:off x="457200" y="5157788"/>
          <a:ext cx="8229600" cy="968375"/>
        </p:xfrm>
        <a:graphic>
          <a:graphicData uri="http://schemas.openxmlformats.org/drawingml/2006/table">
            <a:tbl>
              <a:tblPr rtl="1"/>
              <a:tblGrid>
                <a:gridCol w="1646237">
                  <a:extLst>
                    <a:ext uri="{9D8B030D-6E8A-4147-A177-3AD203B41FA5}">
                      <a16:colId xmlns:a16="http://schemas.microsoft.com/office/drawing/2014/main" val="20000"/>
                    </a:ext>
                  </a:extLst>
                </a:gridCol>
                <a:gridCol w="1646238">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646238">
                  <a:extLst>
                    <a:ext uri="{9D8B030D-6E8A-4147-A177-3AD203B41FA5}">
                      <a16:colId xmlns:a16="http://schemas.microsoft.com/office/drawing/2014/main" val="20004"/>
                    </a:ext>
                  </a:extLst>
                </a:gridCol>
              </a:tblGrid>
              <a:tr h="9683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B Nazanin" panose="00000400000000000000" pitchFamily="2" charset="-78"/>
                        </a:rPr>
                        <a:t>والد کنترل کننده</a:t>
                      </a:r>
                      <a:endParaRPr kumimoji="0" lang="en-US" sz="2800" b="1" i="0" u="none" strike="noStrike" cap="none" normalizeH="0" baseline="0" dirty="0" smtClean="0">
                        <a:ln>
                          <a:noFill/>
                        </a:ln>
                        <a:solidFill>
                          <a:schemeClr val="tx1"/>
                        </a:solidFill>
                        <a:effectLst/>
                        <a:latin typeface="Arial"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B Nazanin" panose="00000400000000000000" pitchFamily="2" charset="-78"/>
                        </a:rPr>
                        <a:t>والد مهربان</a:t>
                      </a:r>
                      <a:endParaRPr kumimoji="0" lang="en-US" sz="2800" b="1" i="0" u="none" strike="noStrike" cap="none" normalizeH="0" baseline="0" dirty="0" smtClean="0">
                        <a:ln>
                          <a:noFill/>
                        </a:ln>
                        <a:solidFill>
                          <a:schemeClr val="tx1"/>
                        </a:solidFill>
                        <a:effectLst/>
                        <a:latin typeface="Arial"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B Nazanin" panose="00000400000000000000" pitchFamily="2" charset="-78"/>
                        </a:rPr>
                        <a:t>بالغ</a:t>
                      </a:r>
                      <a:endParaRPr kumimoji="0" lang="en-US" sz="2800" b="1" i="0" u="none" strike="noStrike" cap="none" normalizeH="0" baseline="0" dirty="0" smtClean="0">
                        <a:ln>
                          <a:noFill/>
                        </a:ln>
                        <a:solidFill>
                          <a:schemeClr val="tx1"/>
                        </a:solidFill>
                        <a:effectLst/>
                        <a:latin typeface="Arial"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B Nazanin" panose="00000400000000000000" pitchFamily="2" charset="-78"/>
                        </a:rPr>
                        <a:t>کودک طبیعی</a:t>
                      </a:r>
                      <a:endParaRPr kumimoji="0" lang="en-US" sz="2800" b="1" i="0" u="none" strike="noStrike" cap="none" normalizeH="0" baseline="0" dirty="0" smtClean="0">
                        <a:ln>
                          <a:noFill/>
                        </a:ln>
                        <a:solidFill>
                          <a:schemeClr val="tx1"/>
                        </a:solidFill>
                        <a:effectLst/>
                        <a:latin typeface="Arial"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B Nazanin" panose="00000400000000000000" pitchFamily="2" charset="-78"/>
                        </a:rPr>
                        <a:t>کودک مطیع</a:t>
                      </a:r>
                      <a:endParaRPr kumimoji="0" lang="en-US" sz="2800" b="1" i="0" u="none" strike="noStrike" cap="none" normalizeH="0" baseline="0" dirty="0" smtClean="0">
                        <a:ln>
                          <a:noFill/>
                        </a:ln>
                        <a:solidFill>
                          <a:schemeClr val="tx1"/>
                        </a:solidFill>
                        <a:effectLst/>
                        <a:latin typeface="Arial"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0"/>
          <p:cNvSpPr>
            <a:spLocks noChangeArrowheads="1"/>
          </p:cNvSpPr>
          <p:nvPr/>
        </p:nvSpPr>
        <p:spPr bwMode="auto">
          <a:xfrm>
            <a:off x="0" y="0"/>
            <a:ext cx="18288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11" name="Line 41"/>
          <p:cNvSpPr>
            <a:spLocks noChangeShapeType="1"/>
          </p:cNvSpPr>
          <p:nvPr/>
        </p:nvSpPr>
        <p:spPr bwMode="auto">
          <a:xfrm>
            <a:off x="1828800" y="0"/>
            <a:ext cx="0" cy="68580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12" name="Rectangle 42"/>
          <p:cNvSpPr>
            <a:spLocks noChangeArrowheads="1"/>
          </p:cNvSpPr>
          <p:nvPr/>
        </p:nvSpPr>
        <p:spPr bwMode="auto">
          <a:xfrm rot="-5400000">
            <a:off x="-1485900" y="1943100"/>
            <a:ext cx="4724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err="1">
                <a:cs typeface="B Lotus" panose="00000400000000000000" pitchFamily="2" charset="-78"/>
              </a:rPr>
              <a:t>Egogram</a:t>
            </a:r>
            <a:endParaRPr lang="en-GB" altLang="en-US" sz="4800" dirty="0">
              <a:cs typeface="B Lotus" panose="00000400000000000000" pitchFamily="2" charset="-78"/>
            </a:endParaRPr>
          </a:p>
        </p:txBody>
      </p:sp>
      <p:sp>
        <p:nvSpPr>
          <p:cNvPr id="43013" name="Line 43"/>
          <p:cNvSpPr>
            <a:spLocks noChangeShapeType="1"/>
          </p:cNvSpPr>
          <p:nvPr/>
        </p:nvSpPr>
        <p:spPr bwMode="auto">
          <a:xfrm>
            <a:off x="228600" y="5516563"/>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014" name="Rectangle 44"/>
          <p:cNvSpPr>
            <a:spLocks noChangeArrowheads="1"/>
          </p:cNvSpPr>
          <p:nvPr/>
        </p:nvSpPr>
        <p:spPr bwMode="auto">
          <a:xfrm>
            <a:off x="228600" y="5592763"/>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200" dirty="0">
                <a:cs typeface="B Lotus" panose="00000400000000000000" pitchFamily="2" charset="-78"/>
              </a:rPr>
              <a:t>Developed by Jack </a:t>
            </a:r>
            <a:r>
              <a:rPr lang="en-GB" altLang="en-US" sz="1200" dirty="0" err="1">
                <a:cs typeface="B Lotus" panose="00000400000000000000" pitchFamily="2" charset="-78"/>
              </a:rPr>
              <a:t>Dusay</a:t>
            </a:r>
            <a:r>
              <a:rPr lang="en-GB" altLang="en-US" sz="1200" dirty="0">
                <a:cs typeface="B Lotus" panose="00000400000000000000" pitchFamily="2" charset="-78"/>
              </a:rPr>
              <a:t>, </a:t>
            </a:r>
            <a:r>
              <a:rPr lang="en-GB" altLang="en-US" sz="1000" dirty="0">
                <a:cs typeface="B Lotus" panose="00000400000000000000" pitchFamily="2" charset="-78"/>
              </a:rPr>
              <a:t>cited in Stewart &amp; </a:t>
            </a:r>
            <a:r>
              <a:rPr lang="en-GB" altLang="en-US" sz="1000" dirty="0" err="1">
                <a:cs typeface="B Lotus" panose="00000400000000000000" pitchFamily="2" charset="-78"/>
              </a:rPr>
              <a:t>Joines</a:t>
            </a:r>
            <a:r>
              <a:rPr lang="en-GB" altLang="en-US" sz="1000" dirty="0">
                <a:cs typeface="B Lotus" panose="00000400000000000000" pitchFamily="2" charset="-78"/>
              </a:rPr>
              <a:t>, TA Today (1987) p.28</a:t>
            </a:r>
          </a:p>
        </p:txBody>
      </p:sp>
      <p:sp>
        <p:nvSpPr>
          <p:cNvPr id="43015" name="Line 46"/>
          <p:cNvSpPr>
            <a:spLocks noChangeShapeType="1"/>
          </p:cNvSpPr>
          <p:nvPr/>
        </p:nvSpPr>
        <p:spPr bwMode="auto">
          <a:xfrm>
            <a:off x="228600" y="6430963"/>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016" name="Rectangle 47"/>
          <p:cNvSpPr>
            <a:spLocks noChangeArrowheads="1"/>
          </p:cNvSpPr>
          <p:nvPr/>
        </p:nvSpPr>
        <p:spPr bwMode="auto">
          <a:xfrm>
            <a:off x="4827588" y="5341938"/>
            <a:ext cx="2590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200" b="1" i="1" dirty="0">
                <a:solidFill>
                  <a:schemeClr val="bg2"/>
                </a:solidFill>
                <a:cs typeface="B Lotus" panose="00000400000000000000" pitchFamily="2" charset="-78"/>
              </a:rPr>
              <a:t>Note</a:t>
            </a:r>
            <a:r>
              <a:rPr lang="en-GB" altLang="en-US" sz="1200" dirty="0">
                <a:solidFill>
                  <a:schemeClr val="bg2"/>
                </a:solidFill>
                <a:cs typeface="B Lotus" panose="00000400000000000000" pitchFamily="2" charset="-78"/>
              </a:rPr>
              <a:t>: </a:t>
            </a:r>
            <a:br>
              <a:rPr lang="en-GB" altLang="en-US" sz="1200" dirty="0">
                <a:solidFill>
                  <a:schemeClr val="bg2"/>
                </a:solidFill>
                <a:cs typeface="B Lotus" panose="00000400000000000000" pitchFamily="2" charset="-78"/>
              </a:rPr>
            </a:br>
            <a:r>
              <a:rPr lang="en-GB" altLang="en-US" sz="1200" dirty="0" err="1">
                <a:solidFill>
                  <a:schemeClr val="bg2"/>
                </a:solidFill>
                <a:cs typeface="B Lotus" panose="00000400000000000000" pitchFamily="2" charset="-78"/>
              </a:rPr>
              <a:t>Dusay’s</a:t>
            </a:r>
            <a:r>
              <a:rPr lang="en-GB" altLang="en-US" sz="1200" dirty="0">
                <a:solidFill>
                  <a:schemeClr val="bg2"/>
                </a:solidFill>
                <a:cs typeface="B Lotus" panose="00000400000000000000" pitchFamily="2" charset="-78"/>
              </a:rPr>
              <a:t> Constancy Hypothesis suggests that if you change something about yourself, </a:t>
            </a:r>
            <a:r>
              <a:rPr lang="en-GB" altLang="en-US" sz="1200" dirty="0" err="1">
                <a:solidFill>
                  <a:schemeClr val="bg2"/>
                </a:solidFill>
                <a:cs typeface="B Lotus" panose="00000400000000000000" pitchFamily="2" charset="-78"/>
              </a:rPr>
              <a:t>eg</a:t>
            </a:r>
            <a:r>
              <a:rPr lang="en-GB" altLang="en-US" sz="1200" dirty="0">
                <a:solidFill>
                  <a:schemeClr val="bg2"/>
                </a:solidFill>
                <a:cs typeface="B Lotus" panose="00000400000000000000" pitchFamily="2" charset="-78"/>
              </a:rPr>
              <a:t>, spend more time in NP, then you will have less of another ego state.</a:t>
            </a:r>
          </a:p>
        </p:txBody>
      </p:sp>
      <p:sp>
        <p:nvSpPr>
          <p:cNvPr id="43017" name="Text Box 52"/>
          <p:cNvSpPr txBox="1">
            <a:spLocks noChangeArrowheads="1"/>
          </p:cNvSpPr>
          <p:nvPr/>
        </p:nvSpPr>
        <p:spPr bwMode="auto">
          <a:xfrm>
            <a:off x="7751763" y="5018088"/>
            <a:ext cx="44608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a:solidFill>
                  <a:schemeClr val="bg2"/>
                </a:solidFill>
                <a:latin typeface="Trebuchet MS" panose="020B0603020202020204" pitchFamily="34" charset="0"/>
                <a:cs typeface="B Lotus" panose="00000400000000000000" pitchFamily="2" charset="-78"/>
              </a:rPr>
              <a:t>Positive</a:t>
            </a:r>
          </a:p>
        </p:txBody>
      </p:sp>
      <p:sp>
        <p:nvSpPr>
          <p:cNvPr id="43018" name="Text Box 53"/>
          <p:cNvSpPr txBox="1">
            <a:spLocks noChangeArrowheads="1"/>
          </p:cNvSpPr>
          <p:nvPr/>
        </p:nvSpPr>
        <p:spPr bwMode="auto">
          <a:xfrm>
            <a:off x="7697788" y="5222875"/>
            <a:ext cx="50006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a:solidFill>
                  <a:schemeClr val="bg2"/>
                </a:solidFill>
                <a:latin typeface="Trebuchet MS" panose="020B0603020202020204" pitchFamily="34" charset="0"/>
                <a:cs typeface="B Lotus" panose="00000400000000000000" pitchFamily="2" charset="-78"/>
              </a:rPr>
              <a:t>Negative</a:t>
            </a:r>
          </a:p>
        </p:txBody>
      </p:sp>
      <p:sp>
        <p:nvSpPr>
          <p:cNvPr id="43019" name="Rectangle 54"/>
          <p:cNvSpPr>
            <a:spLocks noChangeArrowheads="1"/>
          </p:cNvSpPr>
          <p:nvPr/>
        </p:nvSpPr>
        <p:spPr bwMode="auto">
          <a:xfrm>
            <a:off x="8274050" y="5002213"/>
            <a:ext cx="457200" cy="1349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20" name="Rectangle 55" descr="Wide upward diagonal"/>
          <p:cNvSpPr>
            <a:spLocks noChangeArrowheads="1"/>
          </p:cNvSpPr>
          <p:nvPr/>
        </p:nvSpPr>
        <p:spPr bwMode="auto">
          <a:xfrm>
            <a:off x="8274050" y="5205413"/>
            <a:ext cx="457200" cy="136525"/>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21" name="Rectangle 56"/>
          <p:cNvSpPr>
            <a:spLocks noChangeArrowheads="1"/>
          </p:cNvSpPr>
          <p:nvPr/>
        </p:nvSpPr>
        <p:spPr bwMode="auto">
          <a:xfrm>
            <a:off x="7494588" y="5472113"/>
            <a:ext cx="1541462" cy="10890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000" b="1" dirty="0">
                <a:solidFill>
                  <a:schemeClr val="bg2"/>
                </a:solidFill>
                <a:cs typeface="B Lotus" panose="00000400000000000000" pitchFamily="2" charset="-78"/>
              </a:rPr>
              <a:t>CP</a:t>
            </a:r>
            <a:r>
              <a:rPr lang="en-GB" altLang="en-US" sz="1000" dirty="0">
                <a:solidFill>
                  <a:schemeClr val="bg2"/>
                </a:solidFill>
                <a:cs typeface="B Lotus" panose="00000400000000000000" pitchFamily="2" charset="-78"/>
              </a:rPr>
              <a:t>: Controlling Parent</a:t>
            </a:r>
          </a:p>
          <a:p>
            <a:pPr algn="l" eaLnBrk="1" hangingPunct="1">
              <a:spcBef>
                <a:spcPct val="0"/>
              </a:spcBef>
              <a:buFontTx/>
              <a:buNone/>
            </a:pPr>
            <a:r>
              <a:rPr lang="en-GB" altLang="en-US" sz="1000" b="1" dirty="0">
                <a:solidFill>
                  <a:schemeClr val="bg2"/>
                </a:solidFill>
                <a:cs typeface="B Lotus" panose="00000400000000000000" pitchFamily="2" charset="-78"/>
              </a:rPr>
              <a:t>NP</a:t>
            </a:r>
            <a:r>
              <a:rPr lang="en-GB" altLang="en-US" sz="1000" dirty="0">
                <a:solidFill>
                  <a:schemeClr val="bg2"/>
                </a:solidFill>
                <a:cs typeface="B Lotus" panose="00000400000000000000" pitchFamily="2" charset="-78"/>
              </a:rPr>
              <a:t>: Nurturing Parent</a:t>
            </a:r>
          </a:p>
          <a:p>
            <a:pPr algn="l" eaLnBrk="1" hangingPunct="1">
              <a:spcBef>
                <a:spcPct val="0"/>
              </a:spcBef>
              <a:buFontTx/>
              <a:buNone/>
            </a:pPr>
            <a:r>
              <a:rPr lang="en-GB" altLang="en-US" sz="1000" b="1" dirty="0">
                <a:solidFill>
                  <a:schemeClr val="bg2"/>
                </a:solidFill>
                <a:cs typeface="B Lotus" panose="00000400000000000000" pitchFamily="2" charset="-78"/>
              </a:rPr>
              <a:t>A</a:t>
            </a:r>
            <a:r>
              <a:rPr lang="en-GB" altLang="en-US" sz="1000" dirty="0">
                <a:solidFill>
                  <a:schemeClr val="bg2"/>
                </a:solidFill>
                <a:cs typeface="B Lotus" panose="00000400000000000000" pitchFamily="2" charset="-78"/>
              </a:rPr>
              <a:t>: Adult</a:t>
            </a:r>
          </a:p>
          <a:p>
            <a:pPr algn="l" eaLnBrk="1" hangingPunct="1">
              <a:spcBef>
                <a:spcPct val="0"/>
              </a:spcBef>
              <a:buFontTx/>
              <a:buNone/>
            </a:pPr>
            <a:r>
              <a:rPr lang="en-GB" altLang="en-US" sz="1000" b="1" dirty="0">
                <a:solidFill>
                  <a:schemeClr val="bg2"/>
                </a:solidFill>
                <a:cs typeface="B Lotus" panose="00000400000000000000" pitchFamily="2" charset="-78"/>
              </a:rPr>
              <a:t>FC</a:t>
            </a:r>
            <a:r>
              <a:rPr lang="en-GB" altLang="en-US" sz="1000" dirty="0">
                <a:solidFill>
                  <a:schemeClr val="bg2"/>
                </a:solidFill>
                <a:cs typeface="B Lotus" panose="00000400000000000000" pitchFamily="2" charset="-78"/>
              </a:rPr>
              <a:t>: Free Child</a:t>
            </a:r>
          </a:p>
          <a:p>
            <a:pPr algn="l" eaLnBrk="1" hangingPunct="1">
              <a:spcBef>
                <a:spcPct val="0"/>
              </a:spcBef>
              <a:buFontTx/>
              <a:buNone/>
            </a:pPr>
            <a:r>
              <a:rPr lang="en-GB" altLang="en-US" sz="1000" b="1" dirty="0">
                <a:solidFill>
                  <a:schemeClr val="bg2"/>
                </a:solidFill>
                <a:cs typeface="B Lotus" panose="00000400000000000000" pitchFamily="2" charset="-78"/>
              </a:rPr>
              <a:t>AC</a:t>
            </a:r>
            <a:r>
              <a:rPr lang="en-GB" altLang="en-US" sz="1000" dirty="0">
                <a:solidFill>
                  <a:schemeClr val="bg2"/>
                </a:solidFill>
                <a:cs typeface="B Lotus" panose="00000400000000000000" pitchFamily="2" charset="-78"/>
              </a:rPr>
              <a:t>: Adapted Child</a:t>
            </a:r>
          </a:p>
        </p:txBody>
      </p:sp>
      <p:sp>
        <p:nvSpPr>
          <p:cNvPr id="43022" name="Text Box 57"/>
          <p:cNvSpPr txBox="1">
            <a:spLocks noChangeArrowheads="1"/>
          </p:cNvSpPr>
          <p:nvPr/>
        </p:nvSpPr>
        <p:spPr bwMode="auto">
          <a:xfrm>
            <a:off x="7494588" y="4652963"/>
            <a:ext cx="111918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000" b="1">
                <a:solidFill>
                  <a:schemeClr val="bg2"/>
                </a:solidFill>
                <a:latin typeface="Trebuchet MS" panose="020B0603020202020204" pitchFamily="34" charset="0"/>
                <a:cs typeface="B Lotus" panose="00000400000000000000" pitchFamily="2" charset="-78"/>
              </a:rPr>
              <a:t>Legend: Ego States</a:t>
            </a:r>
          </a:p>
        </p:txBody>
      </p:sp>
      <p:sp>
        <p:nvSpPr>
          <p:cNvPr id="43023" name="Line 58"/>
          <p:cNvSpPr>
            <a:spLocks noChangeShapeType="1"/>
          </p:cNvSpPr>
          <p:nvPr/>
        </p:nvSpPr>
        <p:spPr bwMode="auto">
          <a:xfrm>
            <a:off x="7494588" y="4859338"/>
            <a:ext cx="152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lstStyle/>
          <a:p>
            <a:endParaRPr lang="en-US" dirty="0"/>
          </a:p>
        </p:txBody>
      </p:sp>
      <p:sp>
        <p:nvSpPr>
          <p:cNvPr id="43024" name="Rectangle 72"/>
          <p:cNvSpPr>
            <a:spLocks noChangeArrowheads="1"/>
          </p:cNvSpPr>
          <p:nvPr/>
        </p:nvSpPr>
        <p:spPr bwMode="auto">
          <a:xfrm>
            <a:off x="5715000" y="2133600"/>
            <a:ext cx="4572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25" name="Rectangle 73"/>
          <p:cNvSpPr>
            <a:spLocks noChangeArrowheads="1"/>
          </p:cNvSpPr>
          <p:nvPr/>
        </p:nvSpPr>
        <p:spPr bwMode="auto">
          <a:xfrm>
            <a:off x="3048000" y="3429000"/>
            <a:ext cx="838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CP</a:t>
            </a:r>
          </a:p>
        </p:txBody>
      </p:sp>
      <p:sp>
        <p:nvSpPr>
          <p:cNvPr id="43026" name="Rectangle 74"/>
          <p:cNvSpPr>
            <a:spLocks noChangeArrowheads="1"/>
          </p:cNvSpPr>
          <p:nvPr/>
        </p:nvSpPr>
        <p:spPr bwMode="auto">
          <a:xfrm>
            <a:off x="3886200" y="3429000"/>
            <a:ext cx="838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NP</a:t>
            </a:r>
          </a:p>
        </p:txBody>
      </p:sp>
      <p:sp>
        <p:nvSpPr>
          <p:cNvPr id="43027" name="Rectangle 75"/>
          <p:cNvSpPr>
            <a:spLocks noChangeArrowheads="1"/>
          </p:cNvSpPr>
          <p:nvPr/>
        </p:nvSpPr>
        <p:spPr bwMode="auto">
          <a:xfrm>
            <a:off x="4724400" y="3429000"/>
            <a:ext cx="838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A</a:t>
            </a:r>
          </a:p>
        </p:txBody>
      </p:sp>
      <p:sp>
        <p:nvSpPr>
          <p:cNvPr id="43028" name="Rectangle 76"/>
          <p:cNvSpPr>
            <a:spLocks noChangeArrowheads="1"/>
          </p:cNvSpPr>
          <p:nvPr/>
        </p:nvSpPr>
        <p:spPr bwMode="auto">
          <a:xfrm>
            <a:off x="5562600" y="3429000"/>
            <a:ext cx="838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FC</a:t>
            </a:r>
          </a:p>
        </p:txBody>
      </p:sp>
      <p:sp>
        <p:nvSpPr>
          <p:cNvPr id="43029" name="Rectangle 77"/>
          <p:cNvSpPr>
            <a:spLocks noChangeArrowheads="1"/>
          </p:cNvSpPr>
          <p:nvPr/>
        </p:nvSpPr>
        <p:spPr bwMode="auto">
          <a:xfrm>
            <a:off x="6400800" y="3429000"/>
            <a:ext cx="838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AC</a:t>
            </a:r>
          </a:p>
        </p:txBody>
      </p:sp>
      <p:sp>
        <p:nvSpPr>
          <p:cNvPr id="43030" name="Rectangle 78"/>
          <p:cNvSpPr>
            <a:spLocks noChangeArrowheads="1"/>
          </p:cNvSpPr>
          <p:nvPr/>
        </p:nvSpPr>
        <p:spPr bwMode="auto">
          <a:xfrm>
            <a:off x="4876800" y="685800"/>
            <a:ext cx="457200" cy="2743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1" name="Rectangle 79"/>
          <p:cNvSpPr>
            <a:spLocks noChangeArrowheads="1"/>
          </p:cNvSpPr>
          <p:nvPr/>
        </p:nvSpPr>
        <p:spPr bwMode="auto">
          <a:xfrm>
            <a:off x="6553200" y="2514600"/>
            <a:ext cx="4572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2" name="Rectangle 80"/>
          <p:cNvSpPr>
            <a:spLocks noChangeArrowheads="1"/>
          </p:cNvSpPr>
          <p:nvPr/>
        </p:nvSpPr>
        <p:spPr bwMode="auto">
          <a:xfrm>
            <a:off x="4038600" y="2362200"/>
            <a:ext cx="457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3" name="Rectangle 81"/>
          <p:cNvSpPr>
            <a:spLocks noChangeArrowheads="1"/>
          </p:cNvSpPr>
          <p:nvPr/>
        </p:nvSpPr>
        <p:spPr bwMode="auto">
          <a:xfrm>
            <a:off x="3200400" y="3124200"/>
            <a:ext cx="457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4" name="Rectangle 82" descr="Wide upward diagonal"/>
          <p:cNvSpPr>
            <a:spLocks noChangeArrowheads="1"/>
          </p:cNvSpPr>
          <p:nvPr/>
        </p:nvSpPr>
        <p:spPr bwMode="auto">
          <a:xfrm>
            <a:off x="3200400" y="3276600"/>
            <a:ext cx="457200" cy="1524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5" name="Rectangle 83" descr="Wide upward diagonal"/>
          <p:cNvSpPr>
            <a:spLocks noChangeArrowheads="1"/>
          </p:cNvSpPr>
          <p:nvPr/>
        </p:nvSpPr>
        <p:spPr bwMode="auto">
          <a:xfrm>
            <a:off x="4038600" y="3124200"/>
            <a:ext cx="457200" cy="3048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6" name="Rectangle 84" descr="Wide upward diagonal"/>
          <p:cNvSpPr>
            <a:spLocks noChangeArrowheads="1"/>
          </p:cNvSpPr>
          <p:nvPr/>
        </p:nvSpPr>
        <p:spPr bwMode="auto">
          <a:xfrm>
            <a:off x="5715000" y="2438400"/>
            <a:ext cx="457200" cy="9906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7" name="Rectangle 85" descr="Wide upward diagonal"/>
          <p:cNvSpPr>
            <a:spLocks noChangeArrowheads="1"/>
          </p:cNvSpPr>
          <p:nvPr/>
        </p:nvSpPr>
        <p:spPr bwMode="auto">
          <a:xfrm>
            <a:off x="6553200" y="2971800"/>
            <a:ext cx="457200" cy="4572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3038" name="Rectangle 29"/>
          <p:cNvSpPr>
            <a:spLocks noChangeArrowheads="1"/>
          </p:cNvSpPr>
          <p:nvPr/>
        </p:nvSpPr>
        <p:spPr bwMode="auto">
          <a:xfrm>
            <a:off x="39688" y="6453188"/>
            <a:ext cx="136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800" dirty="0">
                <a:cs typeface="B Lotus" panose="00000400000000000000" pitchFamily="2" charset="-78"/>
              </a:rPr>
              <a:t>Redrawn by Rob van </a:t>
            </a:r>
            <a:r>
              <a:rPr lang="en-GB" altLang="en-US" sz="800" dirty="0" err="1">
                <a:cs typeface="B Lotus" panose="00000400000000000000" pitchFamily="2" charset="-78"/>
              </a:rPr>
              <a:t>Tol</a:t>
            </a:r>
            <a:r>
              <a:rPr lang="en-GB" altLang="en-US" sz="800" dirty="0">
                <a:cs typeface="B Lotus" panose="00000400000000000000" pitchFamily="2" charset="-78"/>
              </a:rPr>
              <a:t>, </a:t>
            </a:r>
          </a:p>
          <a:p>
            <a:pPr algn="l" eaLnBrk="1" hangingPunct="1">
              <a:spcBef>
                <a:spcPct val="0"/>
              </a:spcBef>
              <a:buFontTx/>
              <a:buNone/>
            </a:pPr>
            <a:r>
              <a:rPr lang="en-GB" altLang="en-US" sz="800" dirty="0">
                <a:cs typeface="B Lotus" panose="00000400000000000000" pitchFamily="2" charset="-78"/>
              </a:rPr>
              <a:t>2011. TA Student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40"/>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rot="-1056071">
            <a:off x="1547813" y="692150"/>
            <a:ext cx="62833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71"/>
          <p:cNvSpPr>
            <a:spLocks noGrp="1" noChangeArrowheads="1"/>
          </p:cNvSpPr>
          <p:nvPr>
            <p:ph type="ctrTitle"/>
          </p:nvPr>
        </p:nvSpPr>
        <p:spPr>
          <a:xfrm>
            <a:off x="6084888" y="1196975"/>
            <a:ext cx="2803525" cy="4392613"/>
          </a:xfrm>
        </p:spPr>
        <p:txBody>
          <a:bodyPr/>
          <a:lstStyle/>
          <a:p>
            <a:pPr eaLnBrk="1" hangingPunct="1"/>
            <a:r>
              <a:rPr lang="fa-IR" altLang="en-US" dirty="0" smtClean="0"/>
              <a:t>والد</a:t>
            </a:r>
            <a:br>
              <a:rPr lang="fa-IR" altLang="en-US" dirty="0" smtClean="0"/>
            </a:br>
            <a:r>
              <a:rPr lang="fa-IR" altLang="en-US" dirty="0" smtClean="0"/>
              <a:t/>
            </a:r>
            <a:br>
              <a:rPr lang="fa-IR" altLang="en-US" dirty="0" smtClean="0"/>
            </a:br>
            <a:r>
              <a:rPr lang="fa-IR" altLang="en-US" dirty="0" smtClean="0"/>
              <a:t>بالغ</a:t>
            </a:r>
            <a:br>
              <a:rPr lang="fa-IR" altLang="en-US" dirty="0" smtClean="0"/>
            </a:br>
            <a:r>
              <a:rPr lang="fa-IR" altLang="en-US" dirty="0" smtClean="0"/>
              <a:t/>
            </a:r>
            <a:br>
              <a:rPr lang="fa-IR" altLang="en-US" dirty="0" smtClean="0"/>
            </a:br>
            <a:r>
              <a:rPr lang="fa-IR" altLang="en-US" dirty="0" smtClean="0"/>
              <a:t/>
            </a:r>
            <a:br>
              <a:rPr lang="fa-IR" altLang="en-US" dirty="0" smtClean="0"/>
            </a:br>
            <a:r>
              <a:rPr lang="fa-IR" altLang="en-US" dirty="0" smtClean="0"/>
              <a:t>کودک</a:t>
            </a:r>
            <a:endParaRPr lang="en-US" altLang="en-US" dirty="0" smtClean="0"/>
          </a:p>
        </p:txBody>
      </p:sp>
      <p:sp>
        <p:nvSpPr>
          <p:cNvPr id="45060" name="Rectangle 72"/>
          <p:cNvSpPr>
            <a:spLocks noGrp="1" noChangeArrowheads="1"/>
          </p:cNvSpPr>
          <p:nvPr>
            <p:ph type="subTitle" idx="1"/>
          </p:nvPr>
        </p:nvSpPr>
        <p:spPr>
          <a:xfrm>
            <a:off x="250825" y="188913"/>
            <a:ext cx="3600450" cy="6049962"/>
          </a:xfrm>
        </p:spPr>
        <p:txBody>
          <a:bodyPr/>
          <a:lstStyle/>
          <a:p>
            <a:pPr algn="r" eaLnBrk="1" hangingPunct="1">
              <a:lnSpc>
                <a:spcPct val="90000"/>
              </a:lnSpc>
            </a:pPr>
            <a:r>
              <a:rPr lang="fa-IR" altLang="en-US" sz="4000" b="1" dirty="0" smtClean="0"/>
              <a:t>الگوی ساختاری</a:t>
            </a:r>
          </a:p>
          <a:p>
            <a:pPr algn="r" eaLnBrk="1" hangingPunct="1">
              <a:lnSpc>
                <a:spcPct val="90000"/>
              </a:lnSpc>
            </a:pPr>
            <a:endParaRPr lang="fa-IR" altLang="en-US" sz="4000" b="1" dirty="0" smtClean="0">
              <a:cs typeface="B Lotus" panose="00000400000000000000" pitchFamily="2" charset="-78"/>
            </a:endParaRPr>
          </a:p>
          <a:p>
            <a:pPr algn="r" eaLnBrk="1" hangingPunct="1">
              <a:lnSpc>
                <a:spcPct val="90000"/>
              </a:lnSpc>
            </a:pPr>
            <a:r>
              <a:rPr lang="fa-IR" altLang="en-US" sz="2800" dirty="0" smtClean="0"/>
              <a:t>والدین ویا جانشینان آنها که هرکدام با حالات نفسانی والد بالغ وکودک خوددرون فکنی شده اند.</a:t>
            </a:r>
          </a:p>
          <a:p>
            <a:pPr algn="r" eaLnBrk="1" hangingPunct="1">
              <a:lnSpc>
                <a:spcPct val="90000"/>
              </a:lnSpc>
            </a:pPr>
            <a:endParaRPr lang="fa-IR" altLang="en-US" sz="2800" dirty="0" smtClean="0"/>
          </a:p>
          <a:p>
            <a:pPr algn="r" eaLnBrk="1" hangingPunct="1">
              <a:lnSpc>
                <a:spcPct val="90000"/>
              </a:lnSpc>
            </a:pPr>
            <a:r>
              <a:rPr lang="fa-IR" altLang="en-US" sz="2800" dirty="0" smtClean="0"/>
              <a:t>بالغ تقسیم بندی جزیی نمیشود</a:t>
            </a:r>
          </a:p>
          <a:p>
            <a:pPr algn="r" eaLnBrk="1" hangingPunct="1">
              <a:lnSpc>
                <a:spcPct val="90000"/>
              </a:lnSpc>
            </a:pPr>
            <a:endParaRPr lang="fa-IR" altLang="en-US" sz="2800" dirty="0" smtClean="0"/>
          </a:p>
          <a:p>
            <a:pPr algn="r" eaLnBrk="1" hangingPunct="1">
              <a:lnSpc>
                <a:spcPct val="90000"/>
              </a:lnSpc>
            </a:pPr>
            <a:r>
              <a:rPr lang="fa-IR" altLang="en-US" sz="2800" dirty="0" smtClean="0"/>
              <a:t>والد درون کودک (والدجادویی)</a:t>
            </a:r>
          </a:p>
          <a:p>
            <a:pPr algn="r" eaLnBrk="1" hangingPunct="1">
              <a:lnSpc>
                <a:spcPct val="90000"/>
              </a:lnSpc>
            </a:pPr>
            <a:r>
              <a:rPr lang="fa-IR" altLang="en-US" sz="2400" dirty="0" smtClean="0"/>
              <a:t>بالغ درون کودک(پروفسورکوچولو)</a:t>
            </a:r>
          </a:p>
          <a:p>
            <a:pPr algn="r" eaLnBrk="1" hangingPunct="1">
              <a:lnSpc>
                <a:spcPct val="90000"/>
              </a:lnSpc>
            </a:pPr>
            <a:r>
              <a:rPr lang="fa-IR" altLang="en-US" sz="2400" dirty="0" smtClean="0"/>
              <a:t>کودک درون کودک(کودک فیزیولوژیک)</a:t>
            </a:r>
            <a:endParaRPr lang="en-US" altLang="en-US" sz="2400" dirty="0" smtClean="0"/>
          </a:p>
          <a:p>
            <a:pPr algn="r" eaLnBrk="1" hangingPunct="1">
              <a:lnSpc>
                <a:spcPct val="90000"/>
              </a:lnSpc>
            </a:pPr>
            <a:endParaRPr lang="en-US" altLang="en-US" sz="2800" dirty="0" smtClean="0"/>
          </a:p>
        </p:txBody>
      </p:sp>
      <p:sp>
        <p:nvSpPr>
          <p:cNvPr id="45061" name="Oval 22"/>
          <p:cNvSpPr>
            <a:spLocks noChangeArrowheads="1"/>
          </p:cNvSpPr>
          <p:nvPr/>
        </p:nvSpPr>
        <p:spPr bwMode="auto">
          <a:xfrm>
            <a:off x="3995738" y="1196975"/>
            <a:ext cx="1727200" cy="1439863"/>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cs typeface="B Lotus" panose="00000400000000000000" pitchFamily="2" charset="-78"/>
            </a:endParaRPr>
          </a:p>
        </p:txBody>
      </p:sp>
      <p:sp>
        <p:nvSpPr>
          <p:cNvPr id="45062" name="Oval 23"/>
          <p:cNvSpPr>
            <a:spLocks noChangeArrowheads="1"/>
          </p:cNvSpPr>
          <p:nvPr/>
        </p:nvSpPr>
        <p:spPr bwMode="auto">
          <a:xfrm>
            <a:off x="3995738" y="4076700"/>
            <a:ext cx="1727200" cy="15128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45063" name="Oval 24"/>
          <p:cNvSpPr>
            <a:spLocks noChangeArrowheads="1"/>
          </p:cNvSpPr>
          <p:nvPr/>
        </p:nvSpPr>
        <p:spPr bwMode="auto">
          <a:xfrm>
            <a:off x="3995738" y="2636838"/>
            <a:ext cx="1727200" cy="1439862"/>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3600" dirty="0">
                <a:cs typeface="B Nazanin" panose="00000400000000000000" pitchFamily="2" charset="-78"/>
              </a:rPr>
              <a:t>بالغ</a:t>
            </a:r>
            <a:endParaRPr lang="en-US" altLang="en-US" sz="3600" dirty="0">
              <a:cs typeface="B Nazanin" panose="00000400000000000000" pitchFamily="2" charset="-78"/>
            </a:endParaRPr>
          </a:p>
        </p:txBody>
      </p:sp>
      <p:sp>
        <p:nvSpPr>
          <p:cNvPr id="45064" name="Oval 63"/>
          <p:cNvSpPr>
            <a:spLocks noChangeArrowheads="1"/>
          </p:cNvSpPr>
          <p:nvPr/>
        </p:nvSpPr>
        <p:spPr bwMode="auto">
          <a:xfrm>
            <a:off x="4572000" y="4076700"/>
            <a:ext cx="576263" cy="50323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1800" dirty="0">
                <a:cs typeface="B Nazanin" panose="00000400000000000000" pitchFamily="2" charset="-78"/>
              </a:rPr>
              <a:t>والد</a:t>
            </a:r>
            <a:endParaRPr lang="en-US" altLang="en-US" sz="1800" dirty="0">
              <a:cs typeface="B Nazanin" panose="00000400000000000000" pitchFamily="2" charset="-78"/>
            </a:endParaRPr>
          </a:p>
        </p:txBody>
      </p:sp>
      <p:sp>
        <p:nvSpPr>
          <p:cNvPr id="45065" name="Oval 64"/>
          <p:cNvSpPr>
            <a:spLocks noChangeArrowheads="1"/>
          </p:cNvSpPr>
          <p:nvPr/>
        </p:nvSpPr>
        <p:spPr bwMode="auto">
          <a:xfrm>
            <a:off x="4572000" y="4581525"/>
            <a:ext cx="576263" cy="50323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1800" dirty="0">
                <a:cs typeface="B Nazanin" panose="00000400000000000000" pitchFamily="2" charset="-78"/>
              </a:rPr>
              <a:t>بالغ</a:t>
            </a:r>
            <a:endParaRPr lang="en-US" altLang="en-US" sz="1800" dirty="0">
              <a:cs typeface="B Nazanin" panose="00000400000000000000" pitchFamily="2" charset="-78"/>
            </a:endParaRPr>
          </a:p>
        </p:txBody>
      </p:sp>
      <p:sp>
        <p:nvSpPr>
          <p:cNvPr id="45066" name="Oval 65"/>
          <p:cNvSpPr>
            <a:spLocks noChangeArrowheads="1"/>
          </p:cNvSpPr>
          <p:nvPr/>
        </p:nvSpPr>
        <p:spPr bwMode="auto">
          <a:xfrm flipV="1">
            <a:off x="4572000" y="5084763"/>
            <a:ext cx="576263" cy="504825"/>
          </a:xfrm>
          <a:prstGeom prst="ellipse">
            <a:avLst/>
          </a:prstGeom>
          <a:solidFill>
            <a:schemeClr val="accent1"/>
          </a:solidFill>
          <a:ln w="9525">
            <a:solidFill>
              <a:schemeClr val="tx1"/>
            </a:solidFill>
            <a:round/>
            <a:headEnd/>
            <a:tailEnd/>
          </a:ln>
        </p:spPr>
        <p:txBody>
          <a:bodyPr rot="10800000"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1800" dirty="0">
                <a:cs typeface="B Nazanin" panose="00000400000000000000" pitchFamily="2" charset="-78"/>
              </a:rPr>
              <a:t>کودک</a:t>
            </a:r>
            <a:endParaRPr lang="en-US" altLang="en-US" sz="1800" dirty="0">
              <a:cs typeface="B Nazanin" panose="00000400000000000000" pitchFamily="2" charset="-78"/>
            </a:endParaRPr>
          </a:p>
        </p:txBody>
      </p:sp>
      <p:sp>
        <p:nvSpPr>
          <p:cNvPr id="45067" name="Oval 68"/>
          <p:cNvSpPr>
            <a:spLocks noChangeArrowheads="1"/>
          </p:cNvSpPr>
          <p:nvPr/>
        </p:nvSpPr>
        <p:spPr bwMode="auto">
          <a:xfrm>
            <a:off x="4643438" y="1196975"/>
            <a:ext cx="504825" cy="50323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1800" dirty="0">
                <a:cs typeface="B Nazanin" panose="00000400000000000000" pitchFamily="2" charset="-78"/>
              </a:rPr>
              <a:t>والد</a:t>
            </a:r>
            <a:endParaRPr lang="en-US" altLang="en-US" sz="1800" dirty="0">
              <a:cs typeface="B Nazanin" panose="00000400000000000000" pitchFamily="2" charset="-78"/>
            </a:endParaRPr>
          </a:p>
        </p:txBody>
      </p:sp>
      <p:sp>
        <p:nvSpPr>
          <p:cNvPr id="45068" name="Oval 69"/>
          <p:cNvSpPr>
            <a:spLocks noChangeArrowheads="1"/>
          </p:cNvSpPr>
          <p:nvPr/>
        </p:nvSpPr>
        <p:spPr bwMode="auto">
          <a:xfrm>
            <a:off x="4643438" y="1628775"/>
            <a:ext cx="504825" cy="50323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1800" dirty="0">
                <a:cs typeface="B Nazanin" panose="00000400000000000000" pitchFamily="2" charset="-78"/>
              </a:rPr>
              <a:t>بالغ</a:t>
            </a:r>
            <a:endParaRPr lang="en-US" altLang="en-US" sz="1800" dirty="0">
              <a:cs typeface="B Nazanin" panose="00000400000000000000" pitchFamily="2" charset="-78"/>
            </a:endParaRPr>
          </a:p>
        </p:txBody>
      </p:sp>
      <p:sp>
        <p:nvSpPr>
          <p:cNvPr id="45069" name="Oval 70"/>
          <p:cNvSpPr>
            <a:spLocks noChangeArrowheads="1"/>
          </p:cNvSpPr>
          <p:nvPr/>
        </p:nvSpPr>
        <p:spPr bwMode="auto">
          <a:xfrm>
            <a:off x="4643438" y="2133600"/>
            <a:ext cx="504825" cy="50323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1800" dirty="0">
                <a:cs typeface="B Nazanin" panose="00000400000000000000" pitchFamily="2" charset="-78"/>
              </a:rPr>
              <a:t>کودک</a:t>
            </a:r>
            <a:endParaRPr lang="en-US" altLang="en-US" sz="1800" dirty="0">
              <a:cs typeface="B Nazanin" panose="00000400000000000000" pitchFamily="2" charset="-78"/>
            </a:endParaRPr>
          </a:p>
        </p:txBody>
      </p:sp>
      <p:sp>
        <p:nvSpPr>
          <p:cNvPr id="45070" name="Line 73"/>
          <p:cNvSpPr>
            <a:spLocks noChangeShapeType="1"/>
          </p:cNvSpPr>
          <p:nvPr/>
        </p:nvSpPr>
        <p:spPr bwMode="auto">
          <a:xfrm flipH="1">
            <a:off x="5795963" y="5157788"/>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5071" name="Line 75"/>
          <p:cNvSpPr>
            <a:spLocks noChangeShapeType="1"/>
          </p:cNvSpPr>
          <p:nvPr/>
        </p:nvSpPr>
        <p:spPr bwMode="auto">
          <a:xfrm flipH="1">
            <a:off x="5795963" y="3213100"/>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5072" name="Line 77"/>
          <p:cNvSpPr>
            <a:spLocks noChangeShapeType="1"/>
          </p:cNvSpPr>
          <p:nvPr/>
        </p:nvSpPr>
        <p:spPr bwMode="auto">
          <a:xfrm flipH="1">
            <a:off x="5795963" y="1700213"/>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457200" y="274638"/>
            <a:ext cx="8229600" cy="6034087"/>
          </a:xfrm>
        </p:spPr>
        <p:txBody>
          <a:bodyPr/>
          <a:lstStyle/>
          <a:p>
            <a:pPr algn="r" eaLnBrk="1" hangingPunct="1"/>
            <a:r>
              <a:rPr lang="fa-IR" altLang="en-US" dirty="0" smtClean="0"/>
              <a:t>ساختار بالغ</a:t>
            </a:r>
            <a:br>
              <a:rPr lang="fa-IR" altLang="en-US" dirty="0" smtClean="0"/>
            </a:br>
            <a:r>
              <a:rPr lang="fa-IR" altLang="en-US" sz="2800" dirty="0" smtClean="0"/>
              <a:t>محتوای بالغ عبارت است از واکنشهای این زمانی این مکانی ،به صورتهای فکرکردن، احساس کردن ورفتار کردن.یعنی بالغ یک محفظه بایگانی از تمام روشهای واقعیت سنجی وحل مساله است که یک فرد بزرگسال در اختیار دارد.درحالت بالغ فرد به ارزیابی محتوای حالات نفسانی والد وکودک نیز می پردازد .</a:t>
            </a:r>
            <a:br>
              <a:rPr lang="fa-IR" altLang="en-US" sz="2800" dirty="0" smtClean="0"/>
            </a:br>
            <a:r>
              <a:rPr lang="fa-IR" altLang="en-US" sz="2800" dirty="0" smtClean="0"/>
              <a:t>مثال : یک دستور والدی :قبل از اینکه ازخیابان ردشوی چپ وراست خودرانگاه کن .به عنوان بزرگسال این پیام راارزیابی نموده وبه این نتیجه می رسیم که این پیام درواقعیت معنا دارد .این نتیجه گیری دربالغ بایگانی می شود.</a:t>
            </a:r>
            <a:endParaRPr lang="en-US" alt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ANd9GcRiuL7jnMzsb2WLq4a_SOpyKjgH8dam2rzjR2HvdtPMMMnmWpFuO3Y81y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9"/>
          <p:cNvSpPr>
            <a:spLocks noChangeArrowheads="1"/>
          </p:cNvSpPr>
          <p:nvPr/>
        </p:nvSpPr>
        <p:spPr bwMode="auto">
          <a:xfrm>
            <a:off x="1763713" y="5445125"/>
            <a:ext cx="208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990000"/>
                </a:solidFill>
                <a:cs typeface="B Lotus" panose="00000400000000000000" pitchFamily="2" charset="-78"/>
              </a:rPr>
              <a:t>Eric Berne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ORNA467"/>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a:xfrm>
            <a:off x="684213" y="188913"/>
            <a:ext cx="8291512" cy="6034087"/>
          </a:xfrm>
        </p:spPr>
        <p:txBody>
          <a:bodyPr/>
          <a:lstStyle/>
          <a:p>
            <a:pPr algn="r" eaLnBrk="1" hangingPunct="1"/>
            <a:r>
              <a:rPr lang="fa-IR" altLang="en-US" b="1" dirty="0" smtClean="0"/>
              <a:t>تشخیص حالات نفسانی</a:t>
            </a:r>
            <a:br>
              <a:rPr lang="fa-IR" altLang="en-US" b="1" dirty="0" smtClean="0"/>
            </a:br>
            <a:r>
              <a:rPr lang="fa-IR" altLang="en-US" sz="3200" b="1" dirty="0" smtClean="0"/>
              <a:t>اریک برن برای تشخیص حالات نفسانی 4روش ارائه کرده است:</a:t>
            </a:r>
            <a:br>
              <a:rPr lang="fa-IR" altLang="en-US" sz="3200" b="1" dirty="0" smtClean="0"/>
            </a:br>
            <a:r>
              <a:rPr lang="fa-IR" altLang="en-US" sz="3200" b="1" dirty="0" smtClean="0"/>
              <a:t>1- تشخیص رفتاری</a:t>
            </a:r>
            <a:br>
              <a:rPr lang="fa-IR" altLang="en-US" sz="3200" b="1" dirty="0" smtClean="0"/>
            </a:br>
            <a:r>
              <a:rPr lang="fa-IR" altLang="en-US" sz="3200" b="1" dirty="0" smtClean="0"/>
              <a:t>2- تشخیص رفتارهای اجتماعی</a:t>
            </a:r>
            <a:br>
              <a:rPr lang="fa-IR" altLang="en-US" sz="3200" b="1" dirty="0" smtClean="0"/>
            </a:br>
            <a:r>
              <a:rPr lang="fa-IR" altLang="en-US" sz="3200" b="1" dirty="0" smtClean="0"/>
              <a:t>3- تشخیص برمبنای سابقه وشرح حال</a:t>
            </a:r>
            <a:br>
              <a:rPr lang="fa-IR" altLang="en-US" sz="3200" b="1" dirty="0" smtClean="0"/>
            </a:br>
            <a:r>
              <a:rPr lang="fa-IR" altLang="en-US" sz="3200" b="1" dirty="0" smtClean="0"/>
              <a:t>4- تشخیص پدیدارشناختی</a:t>
            </a:r>
            <a:endParaRPr lang="en-US" altLang="en-US"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ORNA467"/>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p:txBody>
          <a:bodyPr/>
          <a:lstStyle/>
          <a:p>
            <a:pPr eaLnBrk="1" hangingPunct="1"/>
            <a:r>
              <a:rPr lang="fa-IR" altLang="en-US" sz="4000" b="1" dirty="0" smtClean="0"/>
              <a:t>1- تشخیص رفتاری</a:t>
            </a:r>
            <a:r>
              <a:rPr lang="fa-IR" altLang="en-US" b="1" dirty="0" smtClean="0"/>
              <a:t/>
            </a:r>
            <a:br>
              <a:rPr lang="fa-IR" altLang="en-US" b="1" dirty="0" smtClean="0"/>
            </a:br>
            <a:r>
              <a:rPr lang="fa-IR" altLang="en-US" sz="2800" b="1" dirty="0" smtClean="0"/>
              <a:t>(کلمات،لحن صدا،ژستهاوحرکات ظاهری،طرزقرارگرفتن،ایستادن وراه رفتن،حالات چهره)</a:t>
            </a:r>
            <a:endParaRPr lang="en-US" altLang="en-US" sz="2800" b="1" dirty="0" smtClean="0"/>
          </a:p>
        </p:txBody>
      </p:sp>
      <p:graphicFrame>
        <p:nvGraphicFramePr>
          <p:cNvPr id="256004" name="Group 4"/>
          <p:cNvGraphicFramePr>
            <a:graphicFrameLocks noGrp="1"/>
          </p:cNvGraphicFramePr>
          <p:nvPr>
            <p:ph idx="1"/>
            <p:extLst>
              <p:ext uri="{D42A27DB-BD31-4B8C-83A1-F6EECF244321}">
                <p14:modId xmlns:p14="http://schemas.microsoft.com/office/powerpoint/2010/main" val="4250528604"/>
              </p:ext>
            </p:extLst>
          </p:nvPr>
        </p:nvGraphicFramePr>
        <p:xfrm>
          <a:off x="468313" y="1557338"/>
          <a:ext cx="8229600" cy="5292896"/>
        </p:xfrm>
        <a:graphic>
          <a:graphicData uri="http://schemas.openxmlformats.org/drawingml/2006/table">
            <a:tbl>
              <a:tblPr rtl="1"/>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9586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والد انتقادگر</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والدحمایتگر</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بالغ</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کودک طبیعی</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کودک مطیع</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324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کلمات</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بد،حتما،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لزوما،همیشه،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مضحک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باید</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خوب خوشایند،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دوست داشتنی،بانمک عالی</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صحیح ،چگونه،چه چیز،چرا،عملی،</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کیفیت</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وای ،شادی، میخواهم،نخواهدشد،هی سلام</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نمی توانم ،آرزودارم،سعی میکنم،امیدوارم،لطفا</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324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آهنگ صدا</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انتقادی ،دستوری،انزجاری،تحکمی</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حمایت کننده،آرامبخش،حاکی ازتوجه،شیرین</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همراه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دقیق</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هماهنگ</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رها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پرسروصدا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پرانرژی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سرحال وشاد</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نالان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بدگمان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مصالعه جو</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ملتمسانه</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2755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1" u="none" strike="noStrike" cap="none" normalizeH="0" baseline="0" dirty="0" smtClean="0">
                          <a:ln>
                            <a:noFill/>
                          </a:ln>
                          <a:solidFill>
                            <a:schemeClr val="tx1"/>
                          </a:solidFill>
                          <a:effectLst/>
                          <a:latin typeface="Arial" charset="0"/>
                          <a:cs typeface="B Nazanin" panose="00000400000000000000" pitchFamily="2" charset="-78"/>
                        </a:rPr>
                        <a:t>حالات وحرکات ظاهری</a:t>
                      </a:r>
                      <a:endParaRPr kumimoji="0" lang="en-US" sz="2000" b="1" i="1"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انگشت اشاره به طرف  مخاطب،اخمو،</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عصبانی، دستهابه کمر</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بازوان گشوده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پذیرا،لبخند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سروبدن خمیده بهطرف جلو</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متفکر</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هوشیار</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صریح</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شق ورق</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خودمانی ،بی قید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واکنش سریع</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راحت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چالاک</a:t>
                      </a: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لبهاآویزان غمگین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مظلوم نمایی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charset="0"/>
                          <a:cs typeface="B Nazanin" panose="00000400000000000000" pitchFamily="2" charset="-78"/>
                        </a:rPr>
                        <a:t>شانه هاافتاده</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B Nazanin" panose="00000400000000000000" pitchFamily="2" charset="-7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RNA467"/>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p:nvPr>
        </p:nvSpPr>
        <p:spPr>
          <a:xfrm>
            <a:off x="457200" y="274638"/>
            <a:ext cx="8507413" cy="5962650"/>
          </a:xfrm>
        </p:spPr>
        <p:txBody>
          <a:bodyPr/>
          <a:lstStyle/>
          <a:p>
            <a:pPr eaLnBrk="1" hangingPunct="1"/>
            <a:r>
              <a:rPr lang="fa-IR" altLang="en-US" b="1" dirty="0" smtClean="0"/>
              <a:t>2- تشخیص رفتارهای اجتماعی</a:t>
            </a:r>
            <a:br>
              <a:rPr lang="fa-IR" altLang="en-US" b="1" dirty="0" smtClean="0"/>
            </a:br>
            <a:r>
              <a:rPr lang="fa-IR" altLang="en-US" sz="3200" b="1" dirty="0" smtClean="0"/>
              <a:t>تشخیص اجتماعی براین عقیده استوار است که دیگران اغلب اوقات با یکی ازحالات نفسانی خودبامن ارتباط برقرار می کنند که تکمیل کننده آن حالت نفسانی است که من از آن استفاده می کنم .</a:t>
            </a:r>
            <a:br>
              <a:rPr lang="fa-IR" altLang="en-US" sz="3200" b="1" dirty="0" smtClean="0"/>
            </a:br>
            <a:r>
              <a:rPr lang="fa-IR" altLang="en-US" sz="3200" b="1" dirty="0" smtClean="0"/>
              <a:t>برای مثال:رئسی که متوجه می شوند کارمندانش به اوتعظیم وتکریم میکنندویا پشت سرش بدگویی کرده ویاخرابکاری میکنند که هردوآن نشانگر÷اسخهای کودک مطیع وسازگار است به احتمال زیادبا آنهاوالد انتقادگربوده است وبرای تغییر وضعیت باید به جای رفتارهای والدانه رفتارهای بالغانه به کاربد واکنشهای کارکنان می تواند نمایانگر این مساله باشدکه اوتاچه حدتوانسته است گرایشهای والدی خودرا تغییردهد.</a:t>
            </a:r>
            <a:endParaRPr lang="en-US" altLang="en-US"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ORNA467"/>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a:xfrm>
            <a:off x="457200" y="274638"/>
            <a:ext cx="8218488" cy="5962650"/>
          </a:xfrm>
        </p:spPr>
        <p:txBody>
          <a:bodyPr/>
          <a:lstStyle/>
          <a:p>
            <a:pPr eaLnBrk="1" hangingPunct="1"/>
            <a:r>
              <a:rPr lang="fa-IR" altLang="en-US" b="1" dirty="0" smtClean="0"/>
              <a:t>3- تشخیص برمبنای سابقه وشرح حال</a:t>
            </a:r>
            <a:br>
              <a:rPr lang="fa-IR" altLang="en-US" b="1" dirty="0" smtClean="0"/>
            </a:br>
            <a:r>
              <a:rPr lang="fa-IR" altLang="en-US" sz="2800" b="1" dirty="0" smtClean="0"/>
              <a:t>دراین نوع تشخیص سوالاتی درباره دوران کودکی فرد می پرسیم وهمچنین درباره والدین او .این به مافرصت خواهدداد که بررسی مجددی برروی برداشتهای خودمان ازحالات شخص به عمل آوریم.تحقیق در مورد زندگی گذشته یک فرد می تواند حاوی اطلاعات مهمی باشد .اگر این فرد فرزندی بوده که درمقابل والدینش برطبق آنچه احساس میکرده واکنش نشان میداده در حالت کودک قراردارد ودرصورتی که حالات وطریقه صحبت او دقیقا شبیه والدینش است پس احتمالا در حالت والد می باشد. </a:t>
            </a:r>
            <a:endParaRPr lang="en-US" altLang="en-US"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ORNA467"/>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p:nvPr>
        </p:nvSpPr>
        <p:spPr>
          <a:xfrm>
            <a:off x="457200" y="274638"/>
            <a:ext cx="8147050" cy="5170487"/>
          </a:xfrm>
        </p:spPr>
        <p:txBody>
          <a:bodyPr/>
          <a:lstStyle/>
          <a:p>
            <a:pPr eaLnBrk="1" hangingPunct="1"/>
            <a:r>
              <a:rPr lang="fa-IR" altLang="en-US" b="1" dirty="0" smtClean="0"/>
              <a:t>4- تشخیص پدیدارشناختی</a:t>
            </a:r>
            <a:br>
              <a:rPr lang="fa-IR" altLang="en-US" b="1" dirty="0" smtClean="0"/>
            </a:br>
            <a:r>
              <a:rPr lang="fa-IR" altLang="en-US" b="1" dirty="0" smtClean="0"/>
              <a:t/>
            </a:r>
            <a:br>
              <a:rPr lang="fa-IR" altLang="en-US" b="1" dirty="0" smtClean="0"/>
            </a:br>
            <a:r>
              <a:rPr lang="fa-IR" altLang="en-US" sz="3200" dirty="0" smtClean="0"/>
              <a:t>گاهی اوقات ممکن است به جای به یاد آوردن گذشته آن گذشته دومرتبه به تجربه درآید .به نظربرن اعتبار پدیدار شناختی زمانی اتفاق می افتد که شخص بتواند حالت نفسانی رابه طور کامل دوباره تجربه کند.</a:t>
            </a:r>
            <a:endParaRPr lang="en-US" altLang="en-US"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562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Grp="1" noChangeArrowheads="1"/>
          </p:cNvSpPr>
          <p:nvPr>
            <p:ph type="title"/>
          </p:nvPr>
        </p:nvSpPr>
        <p:spPr>
          <a:xfrm>
            <a:off x="468313" y="404813"/>
            <a:ext cx="8424862" cy="4895850"/>
          </a:xfrm>
        </p:spPr>
        <p:txBody>
          <a:bodyPr/>
          <a:lstStyle/>
          <a:p>
            <a:pPr algn="r" eaLnBrk="1" hangingPunct="1"/>
            <a:r>
              <a:rPr lang="fa-IR" altLang="en-US" sz="6800" b="1" dirty="0" smtClean="0"/>
              <a:t>آسیب شناسی حالات نفسانی</a:t>
            </a:r>
            <a:r>
              <a:rPr lang="fa-IR" altLang="en-US" b="1" dirty="0" smtClean="0"/>
              <a:t/>
            </a:r>
            <a:br>
              <a:rPr lang="fa-IR" altLang="en-US" b="1" dirty="0" smtClean="0"/>
            </a:br>
            <a:r>
              <a:rPr lang="fa-IR" altLang="en-US" sz="6200" b="1" dirty="0" smtClean="0"/>
              <a:t>1-آلودگی</a:t>
            </a:r>
            <a:br>
              <a:rPr lang="fa-IR" altLang="en-US" sz="6200" b="1" dirty="0" smtClean="0"/>
            </a:br>
            <a:r>
              <a:rPr lang="fa-IR" altLang="en-US" b="1" dirty="0" smtClean="0"/>
              <a:t>بسیاری اوقات بخشی از محتوی حالت کودک یاوالد با محتوی بالغ اشتباه گرفته می شود در این حالت بالغ آلودگی دارد</a:t>
            </a:r>
            <a:endParaRPr lang="en-US" altLang="en-US"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562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Oval 19"/>
          <p:cNvSpPr>
            <a:spLocks noChangeArrowheads="1"/>
          </p:cNvSpPr>
          <p:nvPr/>
        </p:nvSpPr>
        <p:spPr bwMode="auto">
          <a:xfrm>
            <a:off x="3851275" y="2924175"/>
            <a:ext cx="1584325" cy="1298575"/>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000" dirty="0">
                <a:cs typeface="B Nazanin" panose="00000400000000000000" pitchFamily="2" charset="-78"/>
              </a:rPr>
              <a:t>والد</a:t>
            </a:r>
            <a:endParaRPr lang="en-US" altLang="en-US" sz="4000" dirty="0">
              <a:cs typeface="B Nazanin" panose="00000400000000000000" pitchFamily="2" charset="-78"/>
            </a:endParaRPr>
          </a:p>
        </p:txBody>
      </p:sp>
      <p:sp>
        <p:nvSpPr>
          <p:cNvPr id="53252" name="Oval 20"/>
          <p:cNvSpPr>
            <a:spLocks noChangeArrowheads="1"/>
          </p:cNvSpPr>
          <p:nvPr/>
        </p:nvSpPr>
        <p:spPr bwMode="auto">
          <a:xfrm>
            <a:off x="3851275" y="3716338"/>
            <a:ext cx="1584325" cy="1298575"/>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400" dirty="0">
                <a:cs typeface="B Nazanin" panose="00000400000000000000" pitchFamily="2" charset="-78"/>
              </a:rPr>
              <a:t>بالغ</a:t>
            </a:r>
            <a:endParaRPr lang="en-US" altLang="en-US" sz="4400" dirty="0">
              <a:cs typeface="B Nazanin" panose="00000400000000000000" pitchFamily="2" charset="-78"/>
            </a:endParaRPr>
          </a:p>
        </p:txBody>
      </p:sp>
      <p:sp>
        <p:nvSpPr>
          <p:cNvPr id="53253" name="Oval 21"/>
          <p:cNvSpPr>
            <a:spLocks noChangeArrowheads="1"/>
          </p:cNvSpPr>
          <p:nvPr/>
        </p:nvSpPr>
        <p:spPr bwMode="auto">
          <a:xfrm>
            <a:off x="3924300" y="5013325"/>
            <a:ext cx="1512888" cy="1295400"/>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000" dirty="0">
                <a:cs typeface="B Nazanin" panose="00000400000000000000" pitchFamily="2" charset="-78"/>
              </a:rPr>
              <a:t>کودک</a:t>
            </a:r>
            <a:endParaRPr lang="en-US" altLang="en-US" sz="4000" dirty="0">
              <a:cs typeface="B Nazanin" panose="00000400000000000000" pitchFamily="2" charset="-78"/>
            </a:endParaRPr>
          </a:p>
        </p:txBody>
      </p:sp>
      <p:sp>
        <p:nvSpPr>
          <p:cNvPr id="53254" name="Rectangle 22"/>
          <p:cNvSpPr>
            <a:spLocks noChangeArrowheads="1"/>
          </p:cNvSpPr>
          <p:nvPr/>
        </p:nvSpPr>
        <p:spPr bwMode="auto">
          <a:xfrm>
            <a:off x="755576" y="12680"/>
            <a:ext cx="8208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a-IR" altLang="en-US" b="1" dirty="0">
                <a:solidFill>
                  <a:schemeClr val="tx2"/>
                </a:solidFill>
                <a:cs typeface="B Nazanin" panose="00000400000000000000" pitchFamily="2" charset="-78"/>
              </a:rPr>
              <a:t/>
            </a:r>
            <a:br>
              <a:rPr lang="fa-IR" altLang="en-US" b="1" dirty="0">
                <a:solidFill>
                  <a:schemeClr val="tx2"/>
                </a:solidFill>
                <a:cs typeface="B Nazanin" panose="00000400000000000000" pitchFamily="2" charset="-78"/>
              </a:rPr>
            </a:br>
            <a:r>
              <a:rPr lang="fa-IR" altLang="en-US" sz="4000" b="1" dirty="0">
                <a:solidFill>
                  <a:schemeClr val="tx2"/>
                </a:solidFill>
                <a:cs typeface="B Nazanin" panose="00000400000000000000" pitchFamily="2" charset="-78"/>
              </a:rPr>
              <a:t>1-1-آلودگی به والد</a:t>
            </a:r>
          </a:p>
          <a:p>
            <a:pPr eaLnBrk="1" hangingPunct="1">
              <a:spcBef>
                <a:spcPct val="0"/>
              </a:spcBef>
              <a:buClrTx/>
              <a:buFontTx/>
              <a:buNone/>
            </a:pPr>
            <a:r>
              <a:rPr lang="fa-IR" altLang="en-US" sz="2400" dirty="0">
                <a:solidFill>
                  <a:schemeClr val="tx2"/>
                </a:solidFill>
                <a:cs typeface="B Nazanin" panose="00000400000000000000" pitchFamily="2" charset="-78"/>
              </a:rPr>
              <a:t>زمانی که پیامهای والدرا باواقعیات بالغ اشتباه کنیم این نوع آلودگی به وجود میاید درسطح ضعیف آلودگی توسط بالغ توسط والد به تعصبات منجر می شود .بیشترین  این آلودگی درزمینه های فرهنگ، سیاست،مذهب ،نژاد،جنسیت به وجود می آید.</a:t>
            </a:r>
          </a:p>
          <a:p>
            <a:pPr eaLnBrk="1" hangingPunct="1">
              <a:spcBef>
                <a:spcPct val="0"/>
              </a:spcBef>
              <a:buClrTx/>
              <a:buFontTx/>
              <a:buNone/>
            </a:pPr>
            <a:r>
              <a:rPr lang="fa-IR" altLang="en-US" sz="2400" dirty="0">
                <a:solidFill>
                  <a:schemeClr val="tx2"/>
                </a:solidFill>
                <a:cs typeface="B Nazanin" panose="00000400000000000000" pitchFamily="2" charset="-78"/>
              </a:rPr>
              <a:t>مثال:اصفهانیها خسیسند.</a:t>
            </a:r>
          </a:p>
          <a:p>
            <a:pPr eaLnBrk="1" hangingPunct="1">
              <a:spcBef>
                <a:spcPct val="0"/>
              </a:spcBef>
              <a:buClrTx/>
              <a:buFontTx/>
              <a:buNone/>
            </a:pPr>
            <a:r>
              <a:rPr lang="fa-IR" altLang="en-US" sz="2400" dirty="0">
                <a:solidFill>
                  <a:schemeClr val="tx2"/>
                </a:solidFill>
                <a:cs typeface="B Nazanin" panose="00000400000000000000" pitchFamily="2" charset="-78"/>
              </a:rPr>
              <a:t>مردها فقط به فکرخودشان هستند.</a:t>
            </a:r>
          </a:p>
          <a:p>
            <a:pPr eaLnBrk="1" hangingPunct="1">
              <a:spcBef>
                <a:spcPct val="0"/>
              </a:spcBef>
              <a:buClrTx/>
              <a:buFontTx/>
              <a:buNone/>
            </a:pPr>
            <a:endParaRPr lang="en-US" altLang="en-US" sz="2400" dirty="0">
              <a:solidFill>
                <a:schemeClr val="tx2"/>
              </a:solidFill>
              <a:cs typeface="B Lotus" panose="00000400000000000000"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562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Oval 4"/>
          <p:cNvSpPr>
            <a:spLocks noChangeArrowheads="1"/>
          </p:cNvSpPr>
          <p:nvPr/>
        </p:nvSpPr>
        <p:spPr bwMode="auto">
          <a:xfrm>
            <a:off x="3851275" y="1989138"/>
            <a:ext cx="1584325" cy="1370012"/>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000" dirty="0">
                <a:cs typeface="B Nazanin" panose="00000400000000000000" pitchFamily="2" charset="-78"/>
              </a:rPr>
              <a:t>والد</a:t>
            </a:r>
            <a:endParaRPr lang="en-US" altLang="en-US" sz="4000" dirty="0">
              <a:cs typeface="B Nazanin" panose="00000400000000000000" pitchFamily="2" charset="-78"/>
            </a:endParaRPr>
          </a:p>
        </p:txBody>
      </p:sp>
      <p:sp>
        <p:nvSpPr>
          <p:cNvPr id="54276" name="Rectangle 5"/>
          <p:cNvSpPr>
            <a:spLocks noGrp="1" noChangeArrowheads="1"/>
          </p:cNvSpPr>
          <p:nvPr>
            <p:ph type="title"/>
          </p:nvPr>
        </p:nvSpPr>
        <p:spPr>
          <a:xfrm>
            <a:off x="457200" y="274638"/>
            <a:ext cx="8218488" cy="1714500"/>
          </a:xfrm>
        </p:spPr>
        <p:txBody>
          <a:bodyPr/>
          <a:lstStyle/>
          <a:p>
            <a:pPr algn="r" eaLnBrk="1" hangingPunct="1"/>
            <a:r>
              <a:rPr lang="fa-IR" altLang="en-US" sz="4000" b="1" dirty="0" smtClean="0"/>
              <a:t>2-1-آلودگی به کودک</a:t>
            </a:r>
            <a:br>
              <a:rPr lang="fa-IR" altLang="en-US" sz="4000" b="1" dirty="0" smtClean="0"/>
            </a:br>
            <a:r>
              <a:rPr lang="fa-IR" altLang="en-US" sz="2800" b="1" dirty="0" smtClean="0"/>
              <a:t>چنین حالتی موجب هذیان میشود وواقعیتها تحریف می شوند ازعلایم معمول ترس وخیالات است </a:t>
            </a:r>
            <a:br>
              <a:rPr lang="fa-IR" altLang="en-US" sz="2800" b="1" dirty="0" smtClean="0"/>
            </a:br>
            <a:r>
              <a:rPr lang="fa-IR" altLang="en-US" sz="2800" b="1" dirty="0" smtClean="0"/>
              <a:t>مثال:اززمان تولد قدم من نحس بوده</a:t>
            </a:r>
            <a:endParaRPr lang="en-US" altLang="en-US" sz="4000" b="1" dirty="0" smtClean="0"/>
          </a:p>
        </p:txBody>
      </p:sp>
      <p:sp>
        <p:nvSpPr>
          <p:cNvPr id="54277" name="Oval 6"/>
          <p:cNvSpPr>
            <a:spLocks noChangeArrowheads="1"/>
          </p:cNvSpPr>
          <p:nvPr/>
        </p:nvSpPr>
        <p:spPr bwMode="auto">
          <a:xfrm>
            <a:off x="3851275" y="3357563"/>
            <a:ext cx="1512888" cy="1366837"/>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3600" dirty="0">
                <a:cs typeface="B Nazanin" panose="00000400000000000000" pitchFamily="2" charset="-78"/>
              </a:rPr>
              <a:t>بالغ</a:t>
            </a:r>
            <a:endParaRPr lang="en-US" altLang="en-US" sz="3600" dirty="0">
              <a:cs typeface="B Nazanin" panose="00000400000000000000" pitchFamily="2" charset="-78"/>
            </a:endParaRPr>
          </a:p>
        </p:txBody>
      </p:sp>
      <p:sp>
        <p:nvSpPr>
          <p:cNvPr id="54278" name="Oval 7"/>
          <p:cNvSpPr>
            <a:spLocks noChangeArrowheads="1"/>
          </p:cNvSpPr>
          <p:nvPr/>
        </p:nvSpPr>
        <p:spPr bwMode="auto">
          <a:xfrm>
            <a:off x="3851275" y="4437063"/>
            <a:ext cx="1512888" cy="1439862"/>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3600" dirty="0">
                <a:cs typeface="B Nazanin" panose="00000400000000000000" pitchFamily="2" charset="-78"/>
              </a:rPr>
              <a:t>کودک</a:t>
            </a:r>
            <a:endParaRPr lang="en-US" altLang="en-US" sz="36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562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Oval 3"/>
          <p:cNvSpPr>
            <a:spLocks noChangeArrowheads="1"/>
          </p:cNvSpPr>
          <p:nvPr/>
        </p:nvSpPr>
        <p:spPr bwMode="auto">
          <a:xfrm>
            <a:off x="3563938" y="2492375"/>
            <a:ext cx="1728787" cy="1296988"/>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000" dirty="0">
                <a:cs typeface="B Nazanin" panose="00000400000000000000" pitchFamily="2" charset="-78"/>
              </a:rPr>
              <a:t>والد</a:t>
            </a:r>
            <a:endParaRPr lang="en-US" altLang="en-US" sz="4000" dirty="0">
              <a:cs typeface="B Nazanin" panose="00000400000000000000" pitchFamily="2" charset="-78"/>
            </a:endParaRPr>
          </a:p>
        </p:txBody>
      </p:sp>
      <p:sp>
        <p:nvSpPr>
          <p:cNvPr id="55300" name="Rectangle 4"/>
          <p:cNvSpPr>
            <a:spLocks noGrp="1" noChangeArrowheads="1"/>
          </p:cNvSpPr>
          <p:nvPr>
            <p:ph type="title"/>
          </p:nvPr>
        </p:nvSpPr>
        <p:spPr>
          <a:xfrm>
            <a:off x="462756" y="244475"/>
            <a:ext cx="8218487" cy="2060575"/>
          </a:xfrm>
        </p:spPr>
        <p:txBody>
          <a:bodyPr/>
          <a:lstStyle/>
          <a:p>
            <a:pPr algn="r" eaLnBrk="1" hangingPunct="1"/>
            <a:r>
              <a:rPr lang="fa-IR" altLang="en-US" sz="4000" b="1" dirty="0" smtClean="0"/>
              <a:t>2-2-آلودگی دوطرفه</a:t>
            </a:r>
            <a:br>
              <a:rPr lang="fa-IR" altLang="en-US" sz="4000" b="1" dirty="0" smtClean="0"/>
            </a:br>
            <a:r>
              <a:rPr lang="fa-IR" altLang="en-US" sz="2800" b="1" dirty="0" smtClean="0"/>
              <a:t>زمانی است که تعصبهای والد وتوهمات کودک مرزهای بالغ را تهدید میکند</a:t>
            </a:r>
            <a:br>
              <a:rPr lang="fa-IR" altLang="en-US" sz="2800" b="1" dirty="0" smtClean="0"/>
            </a:br>
            <a:r>
              <a:rPr lang="fa-IR" altLang="en-US" sz="2800" b="1" dirty="0" smtClean="0"/>
              <a:t>مثال:والد:پزشکان جوان تشخیص صحیح نمی دهند</a:t>
            </a:r>
            <a:br>
              <a:rPr lang="fa-IR" altLang="en-US" sz="2800" b="1" dirty="0" smtClean="0"/>
            </a:br>
            <a:r>
              <a:rPr lang="fa-IR" altLang="en-US" sz="2800" b="1" dirty="0" smtClean="0"/>
              <a:t>کودک:من پزشکان جوان راقبول ندارم</a:t>
            </a:r>
            <a:endParaRPr lang="en-US" altLang="en-US" sz="4000" b="1" dirty="0" smtClean="0"/>
          </a:p>
        </p:txBody>
      </p:sp>
      <p:sp>
        <p:nvSpPr>
          <p:cNvPr id="55301" name="Oval 5"/>
          <p:cNvSpPr>
            <a:spLocks noChangeArrowheads="1"/>
          </p:cNvSpPr>
          <p:nvPr/>
        </p:nvSpPr>
        <p:spPr bwMode="auto">
          <a:xfrm>
            <a:off x="3635375" y="3429000"/>
            <a:ext cx="1655763" cy="1368425"/>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000" dirty="0">
                <a:cs typeface="B Nazanin" panose="00000400000000000000" pitchFamily="2" charset="-78"/>
              </a:rPr>
              <a:t>بالغ</a:t>
            </a:r>
            <a:endParaRPr lang="en-US" altLang="en-US" sz="4000" dirty="0">
              <a:cs typeface="B Nazanin" panose="00000400000000000000" pitchFamily="2" charset="-78"/>
            </a:endParaRPr>
          </a:p>
        </p:txBody>
      </p:sp>
      <p:sp>
        <p:nvSpPr>
          <p:cNvPr id="55302" name="Oval 6"/>
          <p:cNvSpPr>
            <a:spLocks noChangeArrowheads="1"/>
          </p:cNvSpPr>
          <p:nvPr/>
        </p:nvSpPr>
        <p:spPr bwMode="auto">
          <a:xfrm>
            <a:off x="3635375" y="4437063"/>
            <a:ext cx="15843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a-IR" altLang="en-US" sz="4400" dirty="0">
                <a:cs typeface="B Nazanin" panose="00000400000000000000" pitchFamily="2" charset="-78"/>
              </a:rPr>
              <a:t>کودک</a:t>
            </a:r>
            <a:endParaRPr lang="en-US" altLang="en-US" sz="44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62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a:xfrm>
            <a:off x="468313" y="404813"/>
            <a:ext cx="8424862" cy="4895850"/>
          </a:xfrm>
        </p:spPr>
        <p:txBody>
          <a:bodyPr/>
          <a:lstStyle/>
          <a:p>
            <a:pPr algn="r" eaLnBrk="1" hangingPunct="1"/>
            <a:r>
              <a:rPr lang="fa-IR" altLang="en-US" sz="4600" b="1" dirty="0" smtClean="0"/>
              <a:t>آسیب شناسی حالات نفسانی</a:t>
            </a:r>
            <a:r>
              <a:rPr lang="fa-IR" altLang="en-US" b="1" dirty="0" smtClean="0"/>
              <a:t/>
            </a:r>
            <a:br>
              <a:rPr lang="fa-IR" altLang="en-US" b="1" dirty="0" smtClean="0"/>
            </a:br>
            <a:r>
              <a:rPr lang="fa-IR" altLang="en-US" sz="3600" b="1" dirty="0" smtClean="0"/>
              <a:t>2- طرد(حذف یا بیرون راندن)</a:t>
            </a:r>
            <a:r>
              <a:rPr lang="fa-IR" altLang="en-US" sz="3400" b="1" dirty="0" smtClean="0"/>
              <a:t> </a:t>
            </a:r>
            <a:br>
              <a:rPr lang="fa-IR" altLang="en-US" sz="3400" b="1" dirty="0" smtClean="0"/>
            </a:br>
            <a:r>
              <a:rPr lang="fa-IR" altLang="en-US" sz="3400" b="1" dirty="0" smtClean="0"/>
              <a:t/>
            </a:r>
            <a:br>
              <a:rPr lang="fa-IR" altLang="en-US" sz="3400" b="1" dirty="0" smtClean="0"/>
            </a:br>
            <a:r>
              <a:rPr lang="fa-IR" altLang="en-US" sz="3400" b="1" dirty="0" smtClean="0"/>
              <a:t>وقتی شخص یکی یا بیش از یکی از حالات نفسانی خودرامسدود می کند این حالت رخ می دهد</a:t>
            </a:r>
            <a:endParaRPr lang="en-US" altLang="en-US" sz="3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5"/>
          <p:cNvSpPr>
            <a:spLocks noChangeArrowheads="1" noChangeShapeType="1" noTextEdit="1"/>
          </p:cNvSpPr>
          <p:nvPr/>
        </p:nvSpPr>
        <p:spPr bwMode="auto">
          <a:xfrm rot="-1390303">
            <a:off x="1452563" y="1541463"/>
            <a:ext cx="6697662" cy="3527425"/>
          </a:xfrm>
          <a:prstGeom prst="rect">
            <a:avLst/>
          </a:prstGeom>
        </p:spPr>
        <p:txBody>
          <a:bodyPr wrap="none" fromWordArt="1">
            <a:prstTxWarp prst="textPlain">
              <a:avLst>
                <a:gd name="adj" fmla="val 50000"/>
              </a:avLst>
            </a:prstTxWarp>
          </a:bodyPr>
          <a:lstStyle/>
          <a:p>
            <a:pPr rtl="1"/>
            <a:r>
              <a:rPr lang="fa-IR"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rPr>
              <a:t>بیوگرافی</a:t>
            </a:r>
            <a:endParaRPr lang="en-US"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endParaRPr>
          </a:p>
        </p:txBody>
      </p:sp>
      <p:sp>
        <p:nvSpPr>
          <p:cNvPr id="11267" name="Rectangle 11"/>
          <p:cNvSpPr>
            <a:spLocks noGrp="1" noChangeArrowheads="1"/>
          </p:cNvSpPr>
          <p:nvPr>
            <p:ph type="title"/>
          </p:nvPr>
        </p:nvSpPr>
        <p:spPr>
          <a:xfrm>
            <a:off x="179388" y="0"/>
            <a:ext cx="8964612" cy="6858000"/>
          </a:xfrm>
        </p:spPr>
        <p:txBody>
          <a:bodyPr/>
          <a:lstStyle/>
          <a:p>
            <a:pPr marL="571500" indent="-571500" algn="r" eaLnBrk="1" hangingPunct="1">
              <a:buFont typeface="Courier New" panose="02070309020205020404" pitchFamily="49" charset="0"/>
              <a:buChar char="o"/>
            </a:pPr>
            <a:r>
              <a:rPr lang="ar-SA" altLang="en-US" sz="3600" b="1" u="sng" dirty="0" smtClean="0">
                <a:solidFill>
                  <a:schemeClr val="tx1"/>
                </a:solidFill>
              </a:rPr>
              <a:t>زندگی نامه اریک برن</a:t>
            </a:r>
            <a:r>
              <a:rPr lang="en-US" altLang="en-US" sz="3600" b="1" u="sng" dirty="0" smtClean="0">
                <a:solidFill>
                  <a:schemeClr val="tx1"/>
                </a:solidFill>
              </a:rPr>
              <a:t> (Eric Berne)</a:t>
            </a:r>
            <a:br>
              <a:rPr lang="en-US" altLang="en-US" sz="3600" b="1" u="sng" dirty="0" smtClean="0">
                <a:solidFill>
                  <a:schemeClr val="tx1"/>
                </a:solidFill>
              </a:rPr>
            </a:br>
            <a:r>
              <a:rPr lang="ar-SA" altLang="en-US" sz="2800" b="1" dirty="0" smtClean="0">
                <a:solidFill>
                  <a:schemeClr val="tx1"/>
                </a:solidFill>
              </a:rPr>
              <a:t>اریک برن</a:t>
            </a:r>
            <a:r>
              <a:rPr lang="en-US" altLang="en-US" sz="2800" b="1" dirty="0" smtClean="0">
                <a:solidFill>
                  <a:schemeClr val="tx1"/>
                </a:solidFill>
              </a:rPr>
              <a:t> (Eric Berne) </a:t>
            </a:r>
            <a:r>
              <a:rPr lang="ar-SA" altLang="en-US" sz="2800" b="1" dirty="0" smtClean="0">
                <a:solidFill>
                  <a:schemeClr val="tx1"/>
                </a:solidFill>
              </a:rPr>
              <a:t>در 10 می 1910 در شهر مونترال کانادا به دنیا آمد.</a:t>
            </a:r>
            <a:r>
              <a:rPr lang="en-US" altLang="en-US" sz="2800" b="1" dirty="0" smtClean="0">
                <a:solidFill>
                  <a:schemeClr val="tx1"/>
                </a:solidFill>
              </a:rPr>
              <a:t/>
            </a:r>
            <a:br>
              <a:rPr lang="en-US" altLang="en-US" sz="2800" b="1" dirty="0" smtClean="0">
                <a:solidFill>
                  <a:schemeClr val="tx1"/>
                </a:solidFill>
              </a:rPr>
            </a:br>
            <a:r>
              <a:rPr lang="ar-SA" altLang="en-US" sz="2800" b="1" dirty="0" smtClean="0">
                <a:solidFill>
                  <a:schemeClr val="tx1"/>
                </a:solidFill>
              </a:rPr>
              <a:t> پدرش دکتر دیوید هیلر برنشتاین، پزشک عمومی و مادرش سارا گوردون برنشتاین، یک نویسنده و ویراستار حرفه‌ای بود. اریک تنها یک خواهر به نام گریس داشت که 5 سال از او کوچک‌تر بود. پدرش در سن 38 سالگی ب</a:t>
            </a:r>
            <a:r>
              <a:rPr lang="fa-IR" altLang="en-US" sz="2800" b="1" dirty="0" smtClean="0">
                <a:solidFill>
                  <a:schemeClr val="tx1"/>
                </a:solidFill>
              </a:rPr>
              <a:t>ا</a:t>
            </a:r>
            <a:r>
              <a:rPr lang="ar-SA" altLang="en-US" sz="2800" b="1" dirty="0" smtClean="0">
                <a:solidFill>
                  <a:schemeClr val="tx1"/>
                </a:solidFill>
              </a:rPr>
              <a:t> بیماری سل در گذشت. </a:t>
            </a:r>
            <a:r>
              <a:rPr lang="fa-IR" altLang="en-US" sz="2800" b="1" dirty="0" smtClean="0">
                <a:solidFill>
                  <a:schemeClr val="tx1"/>
                </a:solidFill>
              </a:rPr>
              <a:t/>
            </a:r>
            <a:br>
              <a:rPr lang="fa-IR" altLang="en-US" sz="2800" b="1" dirty="0" smtClean="0">
                <a:solidFill>
                  <a:schemeClr val="tx1"/>
                </a:solidFill>
              </a:rPr>
            </a:br>
            <a:r>
              <a:rPr lang="ar-SA" altLang="en-US" sz="2800" b="1" dirty="0" smtClean="0">
                <a:solidFill>
                  <a:schemeClr val="tx1"/>
                </a:solidFill>
              </a:rPr>
              <a:t>اریک پا در جای پدر گذاشت و د</a:t>
            </a:r>
            <a:r>
              <a:rPr lang="fa-IR" altLang="en-US" sz="2800" b="1" dirty="0" smtClean="0">
                <a:solidFill>
                  <a:schemeClr val="tx1"/>
                </a:solidFill>
              </a:rPr>
              <a:t>وره</a:t>
            </a:r>
            <a:r>
              <a:rPr lang="ar-SA" altLang="en-US" sz="2800" b="1" dirty="0" smtClean="0">
                <a:solidFill>
                  <a:schemeClr val="tx1"/>
                </a:solidFill>
              </a:rPr>
              <a:t> پزشکی را با موفقیت به پایان برد. سپس دوره تخصصی جراحی عمومی را شروع کرد و در سال 1935 از دانشکده پزشکی مک‌گیل فارغ‌التحصیل شد.</a:t>
            </a:r>
            <a:r>
              <a:rPr lang="fa-IR" altLang="en-US" sz="2800" b="1" dirty="0" smtClean="0">
                <a:solidFill>
                  <a:schemeClr val="tx1"/>
                </a:solidFill>
              </a:rPr>
              <a:t/>
            </a:r>
            <a:br>
              <a:rPr lang="fa-IR" altLang="en-US" sz="2800" b="1" dirty="0" smtClean="0">
                <a:solidFill>
                  <a:schemeClr val="tx1"/>
                </a:solidFill>
              </a:rPr>
            </a:br>
            <a:r>
              <a:rPr lang="ar-SA" altLang="en-US" sz="2800" b="1" dirty="0" smtClean="0">
                <a:solidFill>
                  <a:schemeClr val="tx1"/>
                </a:solidFill>
              </a:rPr>
              <a:t> پس از آن به مدّت 2 سال در کلینیک روان‌پزشکی دانشکده پزشکی دانشگاه ییل به کار پرداخت</a:t>
            </a:r>
            <a:endParaRPr lang="en-US" altLang="en-US" sz="2800" b="1" dirty="0" smtClean="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562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a:xfrm>
            <a:off x="468313" y="404813"/>
            <a:ext cx="8207375" cy="5976937"/>
          </a:xfrm>
        </p:spPr>
        <p:txBody>
          <a:bodyPr/>
          <a:lstStyle/>
          <a:p>
            <a:pPr algn="r" eaLnBrk="1" hangingPunct="1"/>
            <a:r>
              <a:rPr lang="fa-IR" altLang="en-US" sz="2800" b="1" dirty="0" smtClean="0"/>
              <a:t>2-1-طرد کودک از ساختار شخصیت</a:t>
            </a:r>
            <a:br>
              <a:rPr lang="fa-IR" altLang="en-US" sz="2800" b="1" dirty="0" smtClean="0"/>
            </a:br>
            <a:r>
              <a:rPr lang="fa-IR" altLang="en-US" sz="2800" dirty="0" smtClean="0"/>
              <a:t>نادیده گرفتن تفریح حاصل این فرآیند است</a:t>
            </a:r>
            <a:r>
              <a:rPr lang="fa-IR" altLang="en-US" sz="2800" b="1" dirty="0" smtClean="0"/>
              <a:t/>
            </a:r>
            <a:br>
              <a:rPr lang="fa-IR" altLang="en-US" sz="2800" b="1" dirty="0" smtClean="0"/>
            </a:br>
            <a:r>
              <a:rPr lang="fa-IR" altLang="en-US" sz="2800" b="1" dirty="0" smtClean="0"/>
              <a:t>2-2-طرد والد از ساختار شخصیت</a:t>
            </a:r>
            <a:br>
              <a:rPr lang="fa-IR" altLang="en-US" sz="2800" b="1" dirty="0" smtClean="0"/>
            </a:br>
            <a:r>
              <a:rPr lang="fa-IR" altLang="en-US" sz="2800" dirty="0" smtClean="0"/>
              <a:t>فقدان وجدان وارزش گذاری</a:t>
            </a:r>
            <a:r>
              <a:rPr lang="fa-IR" altLang="en-US" sz="2800" b="1" dirty="0" smtClean="0"/>
              <a:t/>
            </a:r>
            <a:br>
              <a:rPr lang="fa-IR" altLang="en-US" sz="2800" b="1" dirty="0" smtClean="0"/>
            </a:br>
            <a:r>
              <a:rPr lang="fa-IR" altLang="en-US" sz="2800" b="1" dirty="0" smtClean="0"/>
              <a:t>2-3-طرد بالغ از ساختار شخصیت</a:t>
            </a:r>
            <a:br>
              <a:rPr lang="fa-IR" altLang="en-US" sz="2800" b="1" dirty="0" smtClean="0"/>
            </a:br>
            <a:r>
              <a:rPr lang="fa-IR" altLang="en-US" sz="2800" dirty="0" smtClean="0"/>
              <a:t>احساس گناه وسرزنش</a:t>
            </a:r>
            <a:br>
              <a:rPr lang="fa-IR" altLang="en-US" sz="2800" dirty="0" smtClean="0"/>
            </a:br>
            <a:r>
              <a:rPr lang="fa-IR" altLang="en-US" sz="2800" b="1" dirty="0" smtClean="0"/>
              <a:t>2-4-طرد والدبه همراه بالغ</a:t>
            </a:r>
            <a:br>
              <a:rPr lang="fa-IR" altLang="en-US" sz="2800" b="1" dirty="0" smtClean="0"/>
            </a:br>
            <a:r>
              <a:rPr lang="fa-IR" altLang="en-US" sz="2800" dirty="0" smtClean="0"/>
              <a:t>وضعیت بیماران روانی حاد</a:t>
            </a:r>
            <a:r>
              <a:rPr lang="fa-IR" altLang="en-US" sz="2800" b="1" dirty="0" smtClean="0"/>
              <a:t/>
            </a:r>
            <a:br>
              <a:rPr lang="fa-IR" altLang="en-US" sz="2800" b="1" dirty="0" smtClean="0"/>
            </a:br>
            <a:r>
              <a:rPr lang="fa-IR" altLang="en-US" sz="2800" b="1" dirty="0" smtClean="0"/>
              <a:t>2-5-طرد والدبه همراه کودک</a:t>
            </a:r>
            <a:br>
              <a:rPr lang="fa-IR" altLang="en-US" sz="2800" b="1" dirty="0" smtClean="0"/>
            </a:br>
            <a:r>
              <a:rPr lang="fa-IR" altLang="en-US" sz="2800" dirty="0" smtClean="0"/>
              <a:t>بدون احساس کودک وبدون ارزشها وحکمهای والد</a:t>
            </a:r>
            <a:br>
              <a:rPr lang="fa-IR" altLang="en-US" sz="2800" dirty="0" smtClean="0"/>
            </a:br>
            <a:r>
              <a:rPr lang="fa-IR" altLang="en-US" sz="2800" b="1" dirty="0" smtClean="0"/>
              <a:t>2-6-طرد بالغ به همراه کودک</a:t>
            </a:r>
            <a:br>
              <a:rPr lang="fa-IR" altLang="en-US" sz="2800" b="1" dirty="0" smtClean="0"/>
            </a:br>
            <a:r>
              <a:rPr lang="fa-IR" altLang="en-US" sz="2800" dirty="0" smtClean="0"/>
              <a:t>حمایت از خود ودیگران وزندگی براساس عقاید وتعصبات</a:t>
            </a:r>
            <a:endParaRPr lang="en-US" altLang="en-US"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5" descr="ANd9GcT8a9Mn7YJjlpEqG0jUGdeEJM_eYNJEzVaY-NIbxF8cAb48Qwfaf4N-B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49275"/>
            <a:ext cx="78486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Grp="1" noChangeArrowheads="1"/>
          </p:cNvSpPr>
          <p:nvPr>
            <p:ph type="title"/>
          </p:nvPr>
        </p:nvSpPr>
        <p:spPr>
          <a:xfrm>
            <a:off x="457200" y="274638"/>
            <a:ext cx="8229600" cy="5314950"/>
          </a:xfrm>
        </p:spPr>
        <p:txBody>
          <a:bodyPr/>
          <a:lstStyle/>
          <a:p>
            <a:pPr eaLnBrk="1" hangingPunct="1"/>
            <a:r>
              <a:rPr lang="fa-IR" altLang="en-US" sz="11700" b="1" dirty="0" smtClean="0">
                <a:solidFill>
                  <a:srgbClr val="990000"/>
                </a:solidFill>
              </a:rPr>
              <a:t>روابط متقابل</a:t>
            </a:r>
            <a:endParaRPr lang="en-US" altLang="en-US" sz="11700" b="1" dirty="0" smtClean="0">
              <a:solidFill>
                <a:srgbClr val="990000"/>
              </a:solidFil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1000"/>
                                        <p:tgtEl>
                                          <p:spTgt spid="25606"/>
                                        </p:tgtEl>
                                      </p:cBhvr>
                                    </p:animEffect>
                                    <p:anim calcmode="lin" valueType="num">
                                      <p:cBhvr>
                                        <p:cTn id="8" dur="1000" fill="hold"/>
                                        <p:tgtEl>
                                          <p:spTgt spid="25606"/>
                                        </p:tgtEl>
                                        <p:attrNameLst>
                                          <p:attrName>ppt_x</p:attrName>
                                        </p:attrNameLst>
                                      </p:cBhvr>
                                      <p:tavLst>
                                        <p:tav tm="0">
                                          <p:val>
                                            <p:strVal val="#ppt_x"/>
                                          </p:val>
                                        </p:tav>
                                        <p:tav tm="100000">
                                          <p:val>
                                            <p:strVal val="#ppt_x"/>
                                          </p:val>
                                        </p:tav>
                                      </p:tavLst>
                                    </p:anim>
                                    <p:anim calcmode="lin" valueType="num">
                                      <p:cBhvr>
                                        <p:cTn id="9"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537010"/>
          <p:cNvPicPr>
            <a:picLocks noChangeAspect="1" noChangeArrowheads="1"/>
          </p:cNvPicPr>
          <p:nvPr/>
        </p:nvPicPr>
        <p:blipFill>
          <a:blip r:embed="rId2">
            <a:lum bright="5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a:xfrm>
            <a:off x="457200" y="274638"/>
            <a:ext cx="8507413" cy="5962650"/>
          </a:xfrm>
        </p:spPr>
        <p:txBody>
          <a:bodyPr/>
          <a:lstStyle/>
          <a:p>
            <a:pPr algn="r" eaLnBrk="1" hangingPunct="1"/>
            <a:r>
              <a:rPr lang="fa-IR" altLang="en-US" sz="4000" b="1" dirty="0" smtClean="0">
                <a:solidFill>
                  <a:srgbClr val="990000"/>
                </a:solidFill>
              </a:rPr>
              <a:t>قوانین ایجاد رابطه</a:t>
            </a:r>
            <a:r>
              <a:rPr lang="en-US" altLang="en-US" sz="4000" b="1" dirty="0" smtClean="0"/>
              <a:t/>
            </a:r>
            <a:br>
              <a:rPr lang="en-US" altLang="en-US" sz="4000" b="1" dirty="0" smtClean="0"/>
            </a:br>
            <a:r>
              <a:rPr lang="fa-IR" altLang="en-US" sz="4000" b="1" dirty="0" smtClean="0"/>
              <a:t>1-قابل پیش بینی بودن</a:t>
            </a:r>
            <a:br>
              <a:rPr lang="fa-IR" altLang="en-US" sz="4000" b="1" dirty="0" smtClean="0"/>
            </a:br>
            <a:r>
              <a:rPr lang="fa-IR" altLang="en-US" sz="4000" b="1" dirty="0" smtClean="0"/>
              <a:t>2-وقتی رابطه متقابلی متقاطع می شود در رابطه اخلالی حاصل می شود یک یا دوطرف رابطه باید تغییر حالت نفسانی دهند تارابطه را دوباره ایجادکنند.</a:t>
            </a:r>
            <a:br>
              <a:rPr lang="fa-IR" altLang="en-US" sz="4000" b="1" dirty="0" smtClean="0"/>
            </a:br>
            <a:r>
              <a:rPr lang="fa-IR" altLang="en-US" sz="4000" b="1" dirty="0" smtClean="0"/>
              <a:t>3-پیامد رفتاری یک رابطه متقابل باپیامهای نهانی درسطوح روانشناختی مشخص می شود نه درسطح اجتماعی.</a:t>
            </a:r>
            <a:endParaRPr lang="en-US" altLang="en-US" sz="4000"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537010"/>
          <p:cNvPicPr>
            <a:picLocks noChangeAspect="1" noChangeArrowheads="1"/>
          </p:cNvPicPr>
          <p:nvPr/>
        </p:nvPicPr>
        <p:blipFill>
          <a:blip r:embed="rId2">
            <a:lum bright="5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a:xfrm>
            <a:off x="457200" y="274638"/>
            <a:ext cx="8291513" cy="5962650"/>
          </a:xfrm>
        </p:spPr>
        <p:txBody>
          <a:bodyPr/>
          <a:lstStyle/>
          <a:p>
            <a:pPr algn="r" eaLnBrk="1" hangingPunct="1"/>
            <a:r>
              <a:rPr lang="fa-IR" altLang="en-US" b="1" dirty="0" smtClean="0">
                <a:solidFill>
                  <a:srgbClr val="990000"/>
                </a:solidFill>
              </a:rPr>
              <a:t>رابطه متقابل مکمل</a:t>
            </a:r>
            <a:r>
              <a:rPr lang="fa-IR" altLang="en-US" b="1" dirty="0" smtClean="0"/>
              <a:t> </a:t>
            </a:r>
            <a:br>
              <a:rPr lang="fa-IR" altLang="en-US" b="1" dirty="0" smtClean="0"/>
            </a:br>
            <a:r>
              <a:rPr lang="fa-IR" altLang="en-US" sz="3200" b="1" dirty="0" smtClean="0"/>
              <a:t>رابطه ای است که بردارهای رابطه متقابل موازی باشندوآن حالت نفسانی که مورد خطاب قرار می گیرد همان باشد که پاسخ می دهد</a:t>
            </a:r>
            <a:r>
              <a:rPr lang="en-US" altLang="en-US" sz="3200" b="1" dirty="0" smtClean="0"/>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2"/>
          <p:cNvSpPr>
            <a:spLocks noChangeArrowheads="1"/>
          </p:cNvSpPr>
          <p:nvPr/>
        </p:nvSpPr>
        <p:spPr bwMode="auto">
          <a:xfrm>
            <a:off x="5795963" y="1268413"/>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والد</a:t>
            </a:r>
            <a:endParaRPr lang="en-US" altLang="en-US" sz="4800" dirty="0">
              <a:cs typeface="B Nazanin" panose="00000400000000000000" pitchFamily="2" charset="-78"/>
            </a:endParaRPr>
          </a:p>
        </p:txBody>
      </p:sp>
      <p:sp>
        <p:nvSpPr>
          <p:cNvPr id="61443" name="Oval 3"/>
          <p:cNvSpPr>
            <a:spLocks noChangeArrowheads="1"/>
          </p:cNvSpPr>
          <p:nvPr/>
        </p:nvSpPr>
        <p:spPr bwMode="auto">
          <a:xfrm>
            <a:off x="5795963" y="2636838"/>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بالغ</a:t>
            </a:r>
            <a:endParaRPr lang="en-US" altLang="en-US" sz="4800" dirty="0">
              <a:cs typeface="B Nazanin" panose="00000400000000000000" pitchFamily="2" charset="-78"/>
            </a:endParaRPr>
          </a:p>
        </p:txBody>
      </p:sp>
      <p:sp>
        <p:nvSpPr>
          <p:cNvPr id="61444" name="Oval 4"/>
          <p:cNvSpPr>
            <a:spLocks noChangeArrowheads="1"/>
          </p:cNvSpPr>
          <p:nvPr/>
        </p:nvSpPr>
        <p:spPr bwMode="auto">
          <a:xfrm>
            <a:off x="5795963" y="4076700"/>
            <a:ext cx="1368425" cy="12969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کودک</a:t>
            </a:r>
            <a:endParaRPr lang="en-US" altLang="en-US" dirty="0">
              <a:cs typeface="B Nazanin" panose="00000400000000000000" pitchFamily="2" charset="-78"/>
            </a:endParaRPr>
          </a:p>
        </p:txBody>
      </p:sp>
      <p:sp>
        <p:nvSpPr>
          <p:cNvPr id="61445" name="Oval 5"/>
          <p:cNvSpPr>
            <a:spLocks noChangeArrowheads="1"/>
          </p:cNvSpPr>
          <p:nvPr/>
        </p:nvSpPr>
        <p:spPr bwMode="auto">
          <a:xfrm>
            <a:off x="2339975" y="1268413"/>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والد</a:t>
            </a:r>
            <a:endParaRPr lang="en-US" altLang="en-US" sz="4800" dirty="0">
              <a:cs typeface="B Nazanin" panose="00000400000000000000" pitchFamily="2" charset="-78"/>
            </a:endParaRPr>
          </a:p>
        </p:txBody>
      </p:sp>
      <p:sp>
        <p:nvSpPr>
          <p:cNvPr id="61446" name="Oval 6"/>
          <p:cNvSpPr>
            <a:spLocks noChangeArrowheads="1"/>
          </p:cNvSpPr>
          <p:nvPr/>
        </p:nvSpPr>
        <p:spPr bwMode="auto">
          <a:xfrm>
            <a:off x="2339975" y="4076700"/>
            <a:ext cx="1368425" cy="1223963"/>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کودک</a:t>
            </a:r>
            <a:endParaRPr lang="en-US" altLang="en-US" sz="4800" dirty="0">
              <a:cs typeface="B Nazanin" panose="00000400000000000000" pitchFamily="2" charset="-78"/>
            </a:endParaRPr>
          </a:p>
        </p:txBody>
      </p:sp>
      <p:sp>
        <p:nvSpPr>
          <p:cNvPr id="61447" name="Oval 7"/>
          <p:cNvSpPr>
            <a:spLocks noChangeArrowheads="1"/>
          </p:cNvSpPr>
          <p:nvPr/>
        </p:nvSpPr>
        <p:spPr bwMode="auto">
          <a:xfrm>
            <a:off x="2339975" y="2636838"/>
            <a:ext cx="1439863" cy="1295400"/>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بالغ</a:t>
            </a:r>
            <a:endParaRPr lang="en-US" altLang="en-US" sz="4800" dirty="0">
              <a:cs typeface="B Nazanin" panose="00000400000000000000" pitchFamily="2" charset="-78"/>
            </a:endParaRPr>
          </a:p>
        </p:txBody>
      </p:sp>
      <p:sp>
        <p:nvSpPr>
          <p:cNvPr id="61448" name="Rectangle 8"/>
          <p:cNvSpPr>
            <a:spLocks noGrp="1" noChangeArrowheads="1"/>
          </p:cNvSpPr>
          <p:nvPr>
            <p:ph type="title"/>
          </p:nvPr>
        </p:nvSpPr>
        <p:spPr>
          <a:xfrm>
            <a:off x="1403350" y="260350"/>
            <a:ext cx="6553200" cy="1196975"/>
          </a:xfrm>
        </p:spPr>
        <p:txBody>
          <a:bodyPr/>
          <a:lstStyle/>
          <a:p>
            <a:pPr eaLnBrk="1" hangingPunct="1"/>
            <a:r>
              <a:rPr lang="fa-IR" altLang="en-US" b="1" dirty="0" smtClean="0"/>
              <a:t>رابطه متقابل مکمل</a:t>
            </a:r>
            <a:endParaRPr lang="en-US" altLang="en-US" b="1" dirty="0" smtClean="0"/>
          </a:p>
        </p:txBody>
      </p:sp>
      <p:sp>
        <p:nvSpPr>
          <p:cNvPr id="61449" name="Line 9"/>
          <p:cNvSpPr>
            <a:spLocks noChangeShapeType="1"/>
          </p:cNvSpPr>
          <p:nvPr/>
        </p:nvSpPr>
        <p:spPr bwMode="auto">
          <a:xfrm flipH="1">
            <a:off x="3635375" y="2133600"/>
            <a:ext cx="2232025"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450" name="Line 11"/>
          <p:cNvSpPr>
            <a:spLocks noChangeShapeType="1"/>
          </p:cNvSpPr>
          <p:nvPr/>
        </p:nvSpPr>
        <p:spPr bwMode="auto">
          <a:xfrm flipV="1">
            <a:off x="3708400" y="2276475"/>
            <a:ext cx="2303463" cy="2305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537010"/>
          <p:cNvPicPr>
            <a:picLocks noChangeAspect="1" noChangeArrowheads="1"/>
          </p:cNvPicPr>
          <p:nvPr/>
        </p:nvPicPr>
        <p:blipFill>
          <a:blip r:embed="rId2">
            <a:lum bright="5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a:xfrm>
            <a:off x="457200" y="274638"/>
            <a:ext cx="8291513" cy="5962650"/>
          </a:xfrm>
        </p:spPr>
        <p:txBody>
          <a:bodyPr/>
          <a:lstStyle/>
          <a:p>
            <a:pPr algn="r" eaLnBrk="1" hangingPunct="1"/>
            <a:r>
              <a:rPr lang="fa-IR" altLang="en-US" b="1" dirty="0" smtClean="0">
                <a:solidFill>
                  <a:srgbClr val="990000"/>
                </a:solidFill>
              </a:rPr>
              <a:t>روابط متقابل متقاطع</a:t>
            </a:r>
            <a:r>
              <a:rPr lang="fa-IR" altLang="en-US" b="1" dirty="0" smtClean="0"/>
              <a:t/>
            </a:r>
            <a:br>
              <a:rPr lang="fa-IR" altLang="en-US" b="1" dirty="0" smtClean="0"/>
            </a:br>
            <a:r>
              <a:rPr lang="fa-IR" altLang="en-US" sz="3200" b="1" dirty="0" smtClean="0"/>
              <a:t>رابطه ای است که بردارهای رابطه متقابل آن موازی نباشندوهمدیگر را قطع کنند وآن حالت نفسانی که مورد خطاب قرار می گیرد همان نباشد که پاسخ می دهد</a:t>
            </a:r>
            <a:r>
              <a:rPr lang="en-US" altLang="en-US" sz="3200" b="1" dirty="0" smtClean="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2"/>
          <p:cNvSpPr>
            <a:spLocks noChangeArrowheads="1"/>
          </p:cNvSpPr>
          <p:nvPr/>
        </p:nvSpPr>
        <p:spPr bwMode="auto">
          <a:xfrm>
            <a:off x="5795963" y="1268413"/>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والد</a:t>
            </a:r>
            <a:endParaRPr lang="en-US" altLang="en-US" sz="4800" dirty="0">
              <a:cs typeface="B Nazanin" panose="00000400000000000000" pitchFamily="2" charset="-78"/>
            </a:endParaRPr>
          </a:p>
        </p:txBody>
      </p:sp>
      <p:sp>
        <p:nvSpPr>
          <p:cNvPr id="63491" name="Oval 3"/>
          <p:cNvSpPr>
            <a:spLocks noChangeArrowheads="1"/>
          </p:cNvSpPr>
          <p:nvPr/>
        </p:nvSpPr>
        <p:spPr bwMode="auto">
          <a:xfrm>
            <a:off x="5795963" y="2636838"/>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بالغ</a:t>
            </a:r>
            <a:endParaRPr lang="en-US" altLang="en-US" sz="4800" dirty="0">
              <a:cs typeface="B Nazanin" panose="00000400000000000000" pitchFamily="2" charset="-78"/>
            </a:endParaRPr>
          </a:p>
        </p:txBody>
      </p:sp>
      <p:sp>
        <p:nvSpPr>
          <p:cNvPr id="63492" name="Oval 4"/>
          <p:cNvSpPr>
            <a:spLocks noChangeArrowheads="1"/>
          </p:cNvSpPr>
          <p:nvPr/>
        </p:nvSpPr>
        <p:spPr bwMode="auto">
          <a:xfrm>
            <a:off x="5795963" y="4076700"/>
            <a:ext cx="1368425" cy="1296988"/>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کودک</a:t>
            </a:r>
            <a:endParaRPr lang="en-US" altLang="en-US" dirty="0">
              <a:cs typeface="B Nazanin" panose="00000400000000000000" pitchFamily="2" charset="-78"/>
            </a:endParaRPr>
          </a:p>
        </p:txBody>
      </p:sp>
      <p:sp>
        <p:nvSpPr>
          <p:cNvPr id="63493" name="Oval 5"/>
          <p:cNvSpPr>
            <a:spLocks noChangeArrowheads="1"/>
          </p:cNvSpPr>
          <p:nvPr/>
        </p:nvSpPr>
        <p:spPr bwMode="auto">
          <a:xfrm>
            <a:off x="2339975" y="1268413"/>
            <a:ext cx="1368425" cy="1296987"/>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والد</a:t>
            </a:r>
            <a:endParaRPr lang="en-US" altLang="en-US" sz="4800" dirty="0">
              <a:cs typeface="B Nazanin" panose="00000400000000000000" pitchFamily="2" charset="-78"/>
            </a:endParaRPr>
          </a:p>
        </p:txBody>
      </p:sp>
      <p:sp>
        <p:nvSpPr>
          <p:cNvPr id="63494" name="Oval 6"/>
          <p:cNvSpPr>
            <a:spLocks noChangeArrowheads="1"/>
          </p:cNvSpPr>
          <p:nvPr/>
        </p:nvSpPr>
        <p:spPr bwMode="auto">
          <a:xfrm>
            <a:off x="2339975" y="4076700"/>
            <a:ext cx="1368425" cy="1223963"/>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کودک</a:t>
            </a:r>
            <a:endParaRPr lang="en-US" altLang="en-US" sz="4800" dirty="0">
              <a:cs typeface="B Nazanin" panose="00000400000000000000" pitchFamily="2" charset="-78"/>
            </a:endParaRPr>
          </a:p>
        </p:txBody>
      </p:sp>
      <p:sp>
        <p:nvSpPr>
          <p:cNvPr id="63495" name="Oval 7"/>
          <p:cNvSpPr>
            <a:spLocks noChangeArrowheads="1"/>
          </p:cNvSpPr>
          <p:nvPr/>
        </p:nvSpPr>
        <p:spPr bwMode="auto">
          <a:xfrm>
            <a:off x="2339975" y="2636838"/>
            <a:ext cx="1439863" cy="1295400"/>
          </a:xfrm>
          <a:prstGeom prst="ellipse">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4800" dirty="0">
                <a:cs typeface="B Nazanin" panose="00000400000000000000" pitchFamily="2" charset="-78"/>
              </a:rPr>
              <a:t>بالغ</a:t>
            </a:r>
            <a:endParaRPr lang="en-US" altLang="en-US" sz="4800" dirty="0">
              <a:cs typeface="B Nazanin" panose="00000400000000000000" pitchFamily="2" charset="-78"/>
            </a:endParaRPr>
          </a:p>
        </p:txBody>
      </p:sp>
      <p:sp>
        <p:nvSpPr>
          <p:cNvPr id="63496" name="Rectangle 8"/>
          <p:cNvSpPr>
            <a:spLocks noGrp="1" noChangeArrowheads="1"/>
          </p:cNvSpPr>
          <p:nvPr>
            <p:ph type="title"/>
          </p:nvPr>
        </p:nvSpPr>
        <p:spPr>
          <a:xfrm>
            <a:off x="1403350" y="260350"/>
            <a:ext cx="6553200" cy="1196975"/>
          </a:xfrm>
        </p:spPr>
        <p:txBody>
          <a:bodyPr/>
          <a:lstStyle/>
          <a:p>
            <a:pPr eaLnBrk="1" hangingPunct="1"/>
            <a:r>
              <a:rPr lang="fa-IR" altLang="en-US" b="1" dirty="0" smtClean="0"/>
              <a:t>رابطه متقابل متقاطع</a:t>
            </a:r>
            <a:endParaRPr lang="en-US" altLang="en-US" b="1" dirty="0" smtClean="0"/>
          </a:p>
        </p:txBody>
      </p:sp>
      <p:sp>
        <p:nvSpPr>
          <p:cNvPr id="63497" name="Line 9"/>
          <p:cNvSpPr>
            <a:spLocks noChangeShapeType="1"/>
          </p:cNvSpPr>
          <p:nvPr/>
        </p:nvSpPr>
        <p:spPr bwMode="auto">
          <a:xfrm flipH="1">
            <a:off x="3635375" y="2133600"/>
            <a:ext cx="2232025"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3498" name="Line 10"/>
          <p:cNvSpPr>
            <a:spLocks noChangeShapeType="1"/>
          </p:cNvSpPr>
          <p:nvPr/>
        </p:nvSpPr>
        <p:spPr bwMode="auto">
          <a:xfrm>
            <a:off x="3851275" y="3284538"/>
            <a:ext cx="19446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537010"/>
          <p:cNvPicPr>
            <a:picLocks noChangeAspect="1" noChangeArrowheads="1"/>
          </p:cNvPicPr>
          <p:nvPr/>
        </p:nvPicPr>
        <p:blipFill>
          <a:blip r:embed="rId2">
            <a:lum bright="5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5"/>
          <p:cNvSpPr>
            <a:spLocks noGrp="1" noChangeArrowheads="1"/>
          </p:cNvSpPr>
          <p:nvPr>
            <p:ph type="title"/>
          </p:nvPr>
        </p:nvSpPr>
        <p:spPr>
          <a:xfrm>
            <a:off x="457200" y="274638"/>
            <a:ext cx="8435975" cy="6034087"/>
          </a:xfrm>
        </p:spPr>
        <p:txBody>
          <a:bodyPr/>
          <a:lstStyle/>
          <a:p>
            <a:pPr eaLnBrk="1" hangingPunct="1"/>
            <a:r>
              <a:rPr lang="fa-IR" altLang="en-US" sz="4800" b="1" dirty="0" smtClean="0">
                <a:solidFill>
                  <a:srgbClr val="990000"/>
                </a:solidFill>
              </a:rPr>
              <a:t>رابطه متقابل همراه با پیامهای پنهانی</a:t>
            </a:r>
            <a:br>
              <a:rPr lang="fa-IR" altLang="en-US" sz="4800" b="1" dirty="0" smtClean="0">
                <a:solidFill>
                  <a:srgbClr val="990000"/>
                </a:solidFill>
              </a:rPr>
            </a:br>
            <a:r>
              <a:rPr lang="fa-IR" altLang="en-US" sz="3600" dirty="0" smtClean="0">
                <a:solidFill>
                  <a:schemeClr val="tx1"/>
                </a:solidFill>
              </a:rPr>
              <a:t>دریک رابطه متقابل همراه باپیامهای پنهانی دو پیام در آن واحد ردوبدل میشود یکی از آنها پیامی روشن وواضح وپذیرا درسطح اجتماعی است دیگری پوشیده وپنهان ویا پیامی است که درسطوح روانشناختی قراردارد. اغلب اوقات محتوای سطح اجتماعی این رابطه بالغ به بالغ می باشد در حالی که پیامهای سطوح روانشناختی نهانی آن معمولا والد به کودک یا کودک به والد است</a:t>
            </a:r>
            <a:endParaRPr lang="en-US" altLang="en-US" sz="3600" dirty="0" smtClean="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16113"/>
            <a:ext cx="748823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5"/>
          <p:cNvSpPr>
            <a:spLocks noGrp="1" noChangeArrowheads="1"/>
          </p:cNvSpPr>
          <p:nvPr>
            <p:ph type="title"/>
          </p:nvPr>
        </p:nvSpPr>
        <p:spPr>
          <a:xfrm>
            <a:off x="395288" y="274638"/>
            <a:ext cx="8280400" cy="6178550"/>
          </a:xfrm>
        </p:spPr>
        <p:txBody>
          <a:bodyPr/>
          <a:lstStyle/>
          <a:p>
            <a:pPr eaLnBrk="1" hangingPunct="1"/>
            <a:r>
              <a:rPr lang="fa-IR" altLang="en-US" sz="4000" b="1" dirty="0" smtClean="0">
                <a:solidFill>
                  <a:srgbClr val="990000"/>
                </a:solidFill>
              </a:rPr>
              <a:t>نوازشها</a:t>
            </a:r>
            <a:br>
              <a:rPr lang="fa-IR" altLang="en-US" sz="4000" b="1" dirty="0" smtClean="0">
                <a:solidFill>
                  <a:srgbClr val="990000"/>
                </a:solidFill>
              </a:rPr>
            </a:br>
            <a:r>
              <a:rPr lang="fa-IR" altLang="en-US" sz="2800" b="1" dirty="0" smtClean="0">
                <a:solidFill>
                  <a:schemeClr val="tx1"/>
                </a:solidFill>
              </a:rPr>
              <a:t>انتخاب کلمه نوازش توسط برن به نیاز اولیه برای لمس شدن مربوط </a:t>
            </a:r>
            <a:br>
              <a:rPr lang="fa-IR" altLang="en-US" sz="2800" b="1" dirty="0" smtClean="0">
                <a:solidFill>
                  <a:schemeClr val="tx1"/>
                </a:solidFill>
              </a:rPr>
            </a:br>
            <a:r>
              <a:rPr lang="fa-IR" altLang="en-US" sz="2800" b="1" dirty="0" smtClean="0">
                <a:solidFill>
                  <a:schemeClr val="tx1"/>
                </a:solidFill>
              </a:rPr>
              <a:t>می شود .برن می گوید که مابه عنوان افراد بزرگسال هنوز در کاوش تماس جسمی هستیم ولی یاد میگیریم که شکلهای دیگردرک حضور دیگری راجانشین لمس جسمی کنیم.یک تبسم یک تعریف ویاحتی یک اخم نشان می دهد که حضورمادرک شده است.</a:t>
            </a:r>
            <a:r>
              <a:rPr lang="fa-IR" altLang="en-US" sz="6000" b="1" dirty="0" smtClean="0">
                <a:solidFill>
                  <a:schemeClr val="tx1"/>
                </a:solidFill>
              </a:rPr>
              <a:t/>
            </a:r>
            <a:br>
              <a:rPr lang="fa-IR" altLang="en-US" sz="6000" b="1" dirty="0" smtClean="0">
                <a:solidFill>
                  <a:schemeClr val="tx1"/>
                </a:solidFill>
              </a:rPr>
            </a:br>
            <a:r>
              <a:rPr lang="fa-IR" altLang="en-US" sz="2400" b="1" dirty="0" smtClean="0">
                <a:solidFill>
                  <a:srgbClr val="990000"/>
                </a:solidFill>
              </a:rPr>
              <a:t>کلامی یاغیر کلامی</a:t>
            </a:r>
            <a:r>
              <a:rPr lang="fa-IR" altLang="en-US" sz="2400" b="1" dirty="0" smtClean="0">
                <a:solidFill>
                  <a:schemeClr val="tx1"/>
                </a:solidFill>
              </a:rPr>
              <a:t/>
            </a:r>
            <a:br>
              <a:rPr lang="fa-IR" altLang="en-US" sz="2400" b="1" dirty="0" smtClean="0">
                <a:solidFill>
                  <a:schemeClr val="tx1"/>
                </a:solidFill>
              </a:rPr>
            </a:br>
            <a:r>
              <a:rPr lang="fa-IR" altLang="en-US" sz="2800" b="1" dirty="0" smtClean="0">
                <a:solidFill>
                  <a:schemeClr val="tx1"/>
                </a:solidFill>
              </a:rPr>
              <a:t>کلامی:از یک سلام تا یک مکالمه عریض وطویل</a:t>
            </a:r>
            <a:br>
              <a:rPr lang="fa-IR" altLang="en-US" sz="2800" b="1" dirty="0" smtClean="0">
                <a:solidFill>
                  <a:schemeClr val="tx1"/>
                </a:solidFill>
              </a:rPr>
            </a:br>
            <a:r>
              <a:rPr lang="fa-IR" altLang="en-US" sz="2800" b="1" dirty="0" smtClean="0">
                <a:solidFill>
                  <a:schemeClr val="tx1"/>
                </a:solidFill>
              </a:rPr>
              <a:t>غیرکلامی :دست تکان دادن ،بغل کردن ،دست دادن و....</a:t>
            </a:r>
            <a:r>
              <a:rPr lang="fa-IR" altLang="en-US" sz="2400" b="1" dirty="0" smtClean="0">
                <a:solidFill>
                  <a:schemeClr val="tx1"/>
                </a:solidFill>
              </a:rPr>
              <a:t/>
            </a:r>
            <a:br>
              <a:rPr lang="fa-IR" altLang="en-US" sz="2400" b="1" dirty="0" smtClean="0">
                <a:solidFill>
                  <a:schemeClr val="tx1"/>
                </a:solidFill>
              </a:rPr>
            </a:br>
            <a:r>
              <a:rPr lang="fa-IR" altLang="en-US" sz="2400" b="1" dirty="0" smtClean="0">
                <a:solidFill>
                  <a:srgbClr val="990000"/>
                </a:solidFill>
              </a:rPr>
              <a:t>مثبت یا منفی </a:t>
            </a:r>
            <a:br>
              <a:rPr lang="fa-IR" altLang="en-US" sz="2400" b="1" dirty="0" smtClean="0">
                <a:solidFill>
                  <a:srgbClr val="990000"/>
                </a:solidFill>
              </a:rPr>
            </a:br>
            <a:r>
              <a:rPr lang="fa-IR" altLang="en-US" sz="2800" b="1" dirty="0" smtClean="0">
                <a:solidFill>
                  <a:schemeClr val="tx1"/>
                </a:solidFill>
              </a:rPr>
              <a:t>مثبت:نوازش گیرنده احساس وتجربه خوبی پیداکند</a:t>
            </a:r>
            <a:br>
              <a:rPr lang="fa-IR" altLang="en-US" sz="2800" b="1" dirty="0" smtClean="0">
                <a:solidFill>
                  <a:schemeClr val="tx1"/>
                </a:solidFill>
              </a:rPr>
            </a:br>
            <a:r>
              <a:rPr lang="fa-IR" altLang="en-US" sz="2800" b="1" dirty="0" smtClean="0">
                <a:solidFill>
                  <a:schemeClr val="tx1"/>
                </a:solidFill>
              </a:rPr>
              <a:t>منفی:یک تجربه ناخوشایند ودردناک برای نوازش گیرنده</a:t>
            </a:r>
            <a:r>
              <a:rPr lang="fa-IR" altLang="en-US" sz="2800" b="1" dirty="0" smtClean="0">
                <a:solidFill>
                  <a:srgbClr val="990000"/>
                </a:solidFill>
              </a:rPr>
              <a:t/>
            </a:r>
            <a:br>
              <a:rPr lang="fa-IR" altLang="en-US" sz="2800" b="1" dirty="0" smtClean="0">
                <a:solidFill>
                  <a:srgbClr val="990000"/>
                </a:solidFill>
              </a:rPr>
            </a:br>
            <a:r>
              <a:rPr lang="fa-IR" altLang="en-US" sz="2400" b="1" dirty="0" smtClean="0">
                <a:solidFill>
                  <a:srgbClr val="990000"/>
                </a:solidFill>
              </a:rPr>
              <a:t>شرطی یاغیرشرطی</a:t>
            </a:r>
            <a:br>
              <a:rPr lang="fa-IR" altLang="en-US" sz="2400" b="1" dirty="0" smtClean="0">
                <a:solidFill>
                  <a:srgbClr val="990000"/>
                </a:solidFill>
              </a:rPr>
            </a:br>
            <a:r>
              <a:rPr lang="fa-IR" altLang="en-US" sz="2800" b="1" dirty="0" smtClean="0">
                <a:solidFill>
                  <a:schemeClr val="tx1"/>
                </a:solidFill>
              </a:rPr>
              <a:t>شرطی:به کاری انجام می دهید مربوط می شود</a:t>
            </a:r>
            <a:br>
              <a:rPr lang="fa-IR" altLang="en-US" sz="2800" b="1" dirty="0" smtClean="0">
                <a:solidFill>
                  <a:schemeClr val="tx1"/>
                </a:solidFill>
              </a:rPr>
            </a:br>
            <a:r>
              <a:rPr lang="fa-IR" altLang="en-US" sz="2800" b="1" dirty="0" smtClean="0">
                <a:solidFill>
                  <a:schemeClr val="tx1"/>
                </a:solidFill>
              </a:rPr>
              <a:t>غیرشرطی:به آنچه واقعا هستید مربوط است</a:t>
            </a:r>
            <a:endParaRPr lang="en-US" altLang="en-US" sz="2800" b="1" dirty="0" smtClean="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42913" y="333375"/>
            <a:ext cx="8450262" cy="1084263"/>
          </a:xfrm>
        </p:spPr>
        <p:txBody>
          <a:bodyPr/>
          <a:lstStyle/>
          <a:p>
            <a:r>
              <a:rPr lang="fa-IR" altLang="en-US" b="1" dirty="0" smtClean="0"/>
              <a:t>بانک نوازش و قواعد استفاده از آن در روابط</a:t>
            </a:r>
            <a:endParaRPr lang="en-US" altLang="en-US" b="1" dirty="0" smtClean="0"/>
          </a:p>
        </p:txBody>
      </p:sp>
      <p:sp>
        <p:nvSpPr>
          <p:cNvPr id="66563" name="Rectangle 3"/>
          <p:cNvSpPr>
            <a:spLocks noGrp="1" noChangeArrowheads="1"/>
          </p:cNvSpPr>
          <p:nvPr>
            <p:ph type="body" idx="1"/>
          </p:nvPr>
        </p:nvSpPr>
        <p:spPr>
          <a:xfrm>
            <a:off x="457200" y="1600200"/>
            <a:ext cx="8229600" cy="4997450"/>
          </a:xfrm>
          <a:ln w="76200" cmpd="tri">
            <a:solidFill>
              <a:srgbClr val="000000"/>
            </a:solidFill>
            <a:miter lim="800000"/>
            <a:headEnd/>
            <a:tailEnd/>
          </a:ln>
        </p:spPr>
        <p:txBody>
          <a:bodyPr/>
          <a:lstStyle/>
          <a:p>
            <a:pPr>
              <a:lnSpc>
                <a:spcPct val="90000"/>
              </a:lnSpc>
            </a:pPr>
            <a:r>
              <a:rPr lang="fa-IR" altLang="en-US" b="1" dirty="0" smtClean="0"/>
              <a:t>نوازش نخواه .</a:t>
            </a:r>
          </a:p>
          <a:p>
            <a:pPr>
              <a:lnSpc>
                <a:spcPct val="90000"/>
              </a:lnSpc>
            </a:pPr>
            <a:r>
              <a:rPr lang="fa-IR" altLang="en-US" b="1" dirty="0" smtClean="0"/>
              <a:t>به خود نوازش نده .</a:t>
            </a:r>
          </a:p>
          <a:p>
            <a:pPr>
              <a:lnSpc>
                <a:spcPct val="90000"/>
              </a:lnSpc>
            </a:pPr>
            <a:r>
              <a:rPr lang="fa-IR" altLang="en-US" b="1" dirty="0" smtClean="0"/>
              <a:t>در حضور کسی به او نوازش نده</a:t>
            </a:r>
          </a:p>
          <a:p>
            <a:pPr>
              <a:lnSpc>
                <a:spcPct val="90000"/>
              </a:lnSpc>
            </a:pPr>
            <a:r>
              <a:rPr lang="fa-IR" altLang="en-US" b="1" dirty="0" smtClean="0"/>
              <a:t> نوازش زمانی ارزش دارد که بدون درخواست آن را به من بدهند .</a:t>
            </a:r>
          </a:p>
          <a:p>
            <a:pPr>
              <a:lnSpc>
                <a:spcPct val="90000"/>
              </a:lnSpc>
            </a:pPr>
            <a:r>
              <a:rPr lang="fa-IR" altLang="en-US" b="1" dirty="0" smtClean="0"/>
              <a:t>تا التماس نکرده اند نوازش نده .</a:t>
            </a:r>
          </a:p>
          <a:p>
            <a:pPr>
              <a:lnSpc>
                <a:spcPct val="90000"/>
              </a:lnSpc>
            </a:pPr>
            <a:r>
              <a:rPr lang="fa-IR" altLang="en-US" b="1" dirty="0" smtClean="0"/>
              <a:t>تا نوازش دریافت نکرده ای نوازش نده .</a:t>
            </a:r>
          </a:p>
          <a:p>
            <a:pPr>
              <a:lnSpc>
                <a:spcPct val="90000"/>
              </a:lnSpc>
            </a:pPr>
            <a:r>
              <a:rPr lang="fa-IR" altLang="en-US" b="1" dirty="0" smtClean="0"/>
              <a:t>وقتی نوازش به تو می دهند آن را نگیر .</a:t>
            </a:r>
          </a:p>
          <a:p>
            <a:pPr>
              <a:lnSpc>
                <a:spcPct val="90000"/>
              </a:lnSpc>
            </a:pPr>
            <a:r>
              <a:rPr lang="fa-IR" altLang="en-US" b="1" dirty="0" smtClean="0"/>
              <a:t>نوازش کنم ، سوارم می شوند .</a:t>
            </a:r>
            <a:endParaRPr lang="en-US" altLang="en-US" b="1" dirty="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rot="-1390303">
            <a:off x="1452563" y="1541463"/>
            <a:ext cx="6697662" cy="3527425"/>
          </a:xfrm>
          <a:prstGeom prst="rect">
            <a:avLst/>
          </a:prstGeom>
        </p:spPr>
        <p:txBody>
          <a:bodyPr wrap="none" fromWordArt="1">
            <a:prstTxWarp prst="textPlain">
              <a:avLst>
                <a:gd name="adj" fmla="val 50000"/>
              </a:avLst>
            </a:prstTxWarp>
          </a:bodyPr>
          <a:lstStyle/>
          <a:p>
            <a:pPr rtl="1"/>
            <a:r>
              <a:rPr lang="fa-IR"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rPr>
              <a:t>بیوگرافی</a:t>
            </a:r>
            <a:endParaRPr lang="en-US"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endParaRPr>
          </a:p>
        </p:txBody>
      </p:sp>
      <p:sp>
        <p:nvSpPr>
          <p:cNvPr id="12291" name="Rectangle 3"/>
          <p:cNvSpPr>
            <a:spLocks noGrp="1" noChangeArrowheads="1"/>
          </p:cNvSpPr>
          <p:nvPr>
            <p:ph type="title"/>
          </p:nvPr>
        </p:nvSpPr>
        <p:spPr>
          <a:xfrm>
            <a:off x="179388" y="0"/>
            <a:ext cx="8964612" cy="6858000"/>
          </a:xfrm>
        </p:spPr>
        <p:txBody>
          <a:bodyPr/>
          <a:lstStyle/>
          <a:p>
            <a:pPr algn="r" eaLnBrk="1" hangingPunct="1"/>
            <a:r>
              <a:rPr lang="en-US" altLang="en-US" sz="3200" b="1" dirty="0" smtClean="0"/>
              <a:t/>
            </a:r>
            <a:br>
              <a:rPr lang="en-US" altLang="en-US" sz="3200" b="1" dirty="0" smtClean="0"/>
            </a:br>
            <a:r>
              <a:rPr lang="ar-SA" altLang="en-US" sz="3200" b="1" dirty="0" smtClean="0"/>
              <a:t>اریک در سال 1941 به موسسه روانکاوی نیویورک پیوست </a:t>
            </a:r>
            <a:r>
              <a:rPr lang="fa-IR" altLang="en-US" sz="3200" b="1" dirty="0" smtClean="0"/>
              <a:t/>
            </a:r>
            <a:br>
              <a:rPr lang="fa-IR" altLang="en-US" sz="3200" b="1" dirty="0" smtClean="0"/>
            </a:br>
            <a:r>
              <a:rPr lang="ar-SA" altLang="en-US" sz="3200" b="1" dirty="0" smtClean="0"/>
              <a:t>خودش توسط پل فدرن مورد روانکاوری قرار گرفت. </a:t>
            </a:r>
            <a:r>
              <a:rPr lang="fa-IR" altLang="en-US" sz="3200" b="1" dirty="0" smtClean="0"/>
              <a:t/>
            </a:r>
            <a:br>
              <a:rPr lang="fa-IR" altLang="en-US" sz="3200" b="1" dirty="0" smtClean="0"/>
            </a:br>
            <a:r>
              <a:rPr lang="ar-SA" altLang="en-US" sz="3200" b="1" dirty="0" smtClean="0"/>
              <a:t>کار حرفه‌ایش در روان پزشکی را در بیمارستانی در نیویورک آغاز کرد.</a:t>
            </a:r>
            <a:r>
              <a:rPr lang="fa-IR" altLang="en-US" sz="3200" b="1" dirty="0" smtClean="0"/>
              <a:t/>
            </a:r>
            <a:br>
              <a:rPr lang="fa-IR" altLang="en-US" sz="3200" b="1" dirty="0" smtClean="0"/>
            </a:br>
            <a:r>
              <a:rPr lang="ar-SA" altLang="en-US" sz="3200" b="1" dirty="0" smtClean="0"/>
              <a:t> اریک در خلال جنگ جهانی دوم به عنوان روان‌پزشک به ارتش آمریکا پیوست. </a:t>
            </a:r>
            <a:r>
              <a:rPr lang="fa-IR" altLang="en-US" sz="3200" b="1" dirty="0" smtClean="0"/>
              <a:t/>
            </a:r>
            <a:br>
              <a:rPr lang="fa-IR" altLang="en-US" sz="3200" b="1" dirty="0" smtClean="0"/>
            </a:br>
            <a:r>
              <a:rPr lang="ar-SA" altLang="en-US" sz="3200" b="1" dirty="0" smtClean="0"/>
              <a:t>در سال 1946 خدمتش در ارتش خاتمه یافت و کار حرفه‌ایش را در مرکز روانکاوی سانفرانسیسکو از سر گرفت. </a:t>
            </a:r>
            <a:r>
              <a:rPr lang="fa-IR" altLang="en-US" sz="3200" b="1" dirty="0" smtClean="0"/>
              <a:t/>
            </a:r>
            <a:br>
              <a:rPr lang="fa-IR" altLang="en-US" sz="3200" b="1" dirty="0" smtClean="0"/>
            </a:br>
            <a:r>
              <a:rPr lang="ar-SA" altLang="en-US" sz="3200" b="1" dirty="0" smtClean="0"/>
              <a:t>در آنجا توسط اریک اریکسون مجدداً مورد روانکاوی قرار گرفت</a:t>
            </a:r>
            <a:r>
              <a:rPr lang="en-US" altLang="en-US" sz="3200" b="1" dirty="0" smtClean="0"/>
              <a:t>.</a:t>
            </a:r>
            <a:br>
              <a:rPr lang="en-US" altLang="en-US" sz="3200" b="1" dirty="0" smtClean="0"/>
            </a:br>
            <a:r>
              <a:rPr lang="en-US" altLang="en-US" sz="3200" b="1" dirty="0" smtClean="0"/>
              <a:t/>
            </a:r>
            <a:br>
              <a:rPr lang="en-US" altLang="en-US" sz="3200" b="1" dirty="0" smtClean="0"/>
            </a:br>
            <a:endParaRPr lang="en-US" altLang="en-US" sz="3200" b="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0"/>
          <p:cNvGrpSpPr>
            <a:grpSpLocks/>
          </p:cNvGrpSpPr>
          <p:nvPr/>
        </p:nvGrpSpPr>
        <p:grpSpPr bwMode="auto">
          <a:xfrm>
            <a:off x="3657600" y="609600"/>
            <a:ext cx="4648200" cy="3962400"/>
            <a:chOff x="1392" y="144"/>
            <a:chExt cx="768" cy="2496"/>
          </a:xfrm>
        </p:grpSpPr>
        <p:sp>
          <p:nvSpPr>
            <p:cNvPr id="67643" name="Line 111"/>
            <p:cNvSpPr>
              <a:spLocks noChangeShapeType="1"/>
            </p:cNvSpPr>
            <p:nvPr/>
          </p:nvSpPr>
          <p:spPr bwMode="auto">
            <a:xfrm>
              <a:off x="1392" y="144"/>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44" name="Line 112"/>
            <p:cNvSpPr>
              <a:spLocks noChangeShapeType="1"/>
            </p:cNvSpPr>
            <p:nvPr/>
          </p:nvSpPr>
          <p:spPr bwMode="auto">
            <a:xfrm>
              <a:off x="1392" y="336"/>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45" name="Line 113"/>
            <p:cNvSpPr>
              <a:spLocks noChangeShapeType="1"/>
            </p:cNvSpPr>
            <p:nvPr/>
          </p:nvSpPr>
          <p:spPr bwMode="auto">
            <a:xfrm>
              <a:off x="1392" y="528"/>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46" name="Line 114"/>
            <p:cNvSpPr>
              <a:spLocks noChangeShapeType="1"/>
            </p:cNvSpPr>
            <p:nvPr/>
          </p:nvSpPr>
          <p:spPr bwMode="auto">
            <a:xfrm>
              <a:off x="1392" y="720"/>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47" name="Line 115"/>
            <p:cNvSpPr>
              <a:spLocks noChangeShapeType="1"/>
            </p:cNvSpPr>
            <p:nvPr/>
          </p:nvSpPr>
          <p:spPr bwMode="auto">
            <a:xfrm>
              <a:off x="1392" y="912"/>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48" name="Line 116"/>
            <p:cNvSpPr>
              <a:spLocks noChangeShapeType="1"/>
            </p:cNvSpPr>
            <p:nvPr/>
          </p:nvSpPr>
          <p:spPr bwMode="auto">
            <a:xfrm>
              <a:off x="1392" y="1104"/>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49" name="Line 117"/>
            <p:cNvSpPr>
              <a:spLocks noChangeShapeType="1"/>
            </p:cNvSpPr>
            <p:nvPr/>
          </p:nvSpPr>
          <p:spPr bwMode="auto">
            <a:xfrm>
              <a:off x="1392" y="1680"/>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50" name="Line 118"/>
            <p:cNvSpPr>
              <a:spLocks noChangeShapeType="1"/>
            </p:cNvSpPr>
            <p:nvPr/>
          </p:nvSpPr>
          <p:spPr bwMode="auto">
            <a:xfrm>
              <a:off x="1392" y="1872"/>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51" name="Line 119"/>
            <p:cNvSpPr>
              <a:spLocks noChangeShapeType="1"/>
            </p:cNvSpPr>
            <p:nvPr/>
          </p:nvSpPr>
          <p:spPr bwMode="auto">
            <a:xfrm>
              <a:off x="1392" y="2064"/>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52" name="Line 120"/>
            <p:cNvSpPr>
              <a:spLocks noChangeShapeType="1"/>
            </p:cNvSpPr>
            <p:nvPr/>
          </p:nvSpPr>
          <p:spPr bwMode="auto">
            <a:xfrm>
              <a:off x="1392" y="2256"/>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53" name="Line 121"/>
            <p:cNvSpPr>
              <a:spLocks noChangeShapeType="1"/>
            </p:cNvSpPr>
            <p:nvPr/>
          </p:nvSpPr>
          <p:spPr bwMode="auto">
            <a:xfrm>
              <a:off x="1392" y="2448"/>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54" name="Line 122"/>
            <p:cNvSpPr>
              <a:spLocks noChangeShapeType="1"/>
            </p:cNvSpPr>
            <p:nvPr/>
          </p:nvSpPr>
          <p:spPr bwMode="auto">
            <a:xfrm>
              <a:off x="1392" y="2640"/>
              <a:ext cx="76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7587" name="Rectangle 70"/>
          <p:cNvSpPr>
            <a:spLocks noChangeArrowheads="1"/>
          </p:cNvSpPr>
          <p:nvPr/>
        </p:nvSpPr>
        <p:spPr bwMode="auto">
          <a:xfrm>
            <a:off x="2659063" y="21336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Almost Never</a:t>
            </a:r>
          </a:p>
        </p:txBody>
      </p:sp>
      <p:sp>
        <p:nvSpPr>
          <p:cNvPr id="67588" name="Rectangle 71"/>
          <p:cNvSpPr>
            <a:spLocks noChangeArrowheads="1"/>
          </p:cNvSpPr>
          <p:nvPr/>
        </p:nvSpPr>
        <p:spPr bwMode="auto">
          <a:xfrm>
            <a:off x="2659063" y="18288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Seldom</a:t>
            </a:r>
          </a:p>
        </p:txBody>
      </p:sp>
      <p:sp>
        <p:nvSpPr>
          <p:cNvPr id="67589" name="Rectangle 72"/>
          <p:cNvSpPr>
            <a:spLocks noChangeArrowheads="1"/>
          </p:cNvSpPr>
          <p:nvPr/>
        </p:nvSpPr>
        <p:spPr bwMode="auto">
          <a:xfrm>
            <a:off x="2659063" y="15240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Often</a:t>
            </a:r>
          </a:p>
        </p:txBody>
      </p:sp>
      <p:sp>
        <p:nvSpPr>
          <p:cNvPr id="67590" name="Rectangle 73"/>
          <p:cNvSpPr>
            <a:spLocks noChangeArrowheads="1"/>
          </p:cNvSpPr>
          <p:nvPr/>
        </p:nvSpPr>
        <p:spPr bwMode="auto">
          <a:xfrm>
            <a:off x="2659063" y="12192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Frequently</a:t>
            </a:r>
          </a:p>
        </p:txBody>
      </p:sp>
      <p:sp>
        <p:nvSpPr>
          <p:cNvPr id="67591" name="Rectangle 74"/>
          <p:cNvSpPr>
            <a:spLocks noChangeArrowheads="1"/>
          </p:cNvSpPr>
          <p:nvPr/>
        </p:nvSpPr>
        <p:spPr bwMode="auto">
          <a:xfrm>
            <a:off x="2659063" y="9144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Usually </a:t>
            </a:r>
          </a:p>
        </p:txBody>
      </p:sp>
      <p:sp>
        <p:nvSpPr>
          <p:cNvPr id="67592" name="Rectangle 75"/>
          <p:cNvSpPr>
            <a:spLocks noChangeArrowheads="1"/>
          </p:cNvSpPr>
          <p:nvPr/>
        </p:nvSpPr>
        <p:spPr bwMode="auto">
          <a:xfrm>
            <a:off x="2659063" y="6096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Almost Always</a:t>
            </a:r>
          </a:p>
        </p:txBody>
      </p:sp>
      <p:sp>
        <p:nvSpPr>
          <p:cNvPr id="67593" name="Rectangle 91"/>
          <p:cNvSpPr>
            <a:spLocks noChangeArrowheads="1"/>
          </p:cNvSpPr>
          <p:nvPr/>
        </p:nvSpPr>
        <p:spPr bwMode="auto">
          <a:xfrm>
            <a:off x="2659063" y="27432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Almost Never</a:t>
            </a:r>
          </a:p>
        </p:txBody>
      </p:sp>
      <p:sp>
        <p:nvSpPr>
          <p:cNvPr id="67594" name="Rectangle 92"/>
          <p:cNvSpPr>
            <a:spLocks noChangeArrowheads="1"/>
          </p:cNvSpPr>
          <p:nvPr/>
        </p:nvSpPr>
        <p:spPr bwMode="auto">
          <a:xfrm>
            <a:off x="2659063" y="30480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Seldom</a:t>
            </a:r>
          </a:p>
        </p:txBody>
      </p:sp>
      <p:sp>
        <p:nvSpPr>
          <p:cNvPr id="67595" name="Rectangle 93"/>
          <p:cNvSpPr>
            <a:spLocks noChangeArrowheads="1"/>
          </p:cNvSpPr>
          <p:nvPr/>
        </p:nvSpPr>
        <p:spPr bwMode="auto">
          <a:xfrm>
            <a:off x="2659063" y="33528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Often</a:t>
            </a:r>
          </a:p>
        </p:txBody>
      </p:sp>
      <p:sp>
        <p:nvSpPr>
          <p:cNvPr id="67596" name="Rectangle 94"/>
          <p:cNvSpPr>
            <a:spLocks noChangeArrowheads="1"/>
          </p:cNvSpPr>
          <p:nvPr/>
        </p:nvSpPr>
        <p:spPr bwMode="auto">
          <a:xfrm>
            <a:off x="2659063" y="36576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Frequently</a:t>
            </a:r>
          </a:p>
        </p:txBody>
      </p:sp>
      <p:sp>
        <p:nvSpPr>
          <p:cNvPr id="67597" name="Rectangle 95"/>
          <p:cNvSpPr>
            <a:spLocks noChangeArrowheads="1"/>
          </p:cNvSpPr>
          <p:nvPr/>
        </p:nvSpPr>
        <p:spPr bwMode="auto">
          <a:xfrm>
            <a:off x="2659063" y="39624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Usually </a:t>
            </a:r>
          </a:p>
        </p:txBody>
      </p:sp>
      <p:sp>
        <p:nvSpPr>
          <p:cNvPr id="67598" name="Rectangle 96"/>
          <p:cNvSpPr>
            <a:spLocks noChangeArrowheads="1"/>
          </p:cNvSpPr>
          <p:nvPr/>
        </p:nvSpPr>
        <p:spPr bwMode="auto">
          <a:xfrm>
            <a:off x="2659063" y="4267200"/>
            <a:ext cx="99853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dirty="0">
                <a:cs typeface="B Lotus" panose="00000400000000000000" pitchFamily="2" charset="-78"/>
              </a:rPr>
              <a:t>Almost Always</a:t>
            </a:r>
          </a:p>
        </p:txBody>
      </p:sp>
      <p:sp>
        <p:nvSpPr>
          <p:cNvPr id="67599" name="Rectangle 12"/>
          <p:cNvSpPr>
            <a:spLocks noChangeArrowheads="1"/>
          </p:cNvSpPr>
          <p:nvPr/>
        </p:nvSpPr>
        <p:spPr bwMode="auto">
          <a:xfrm>
            <a:off x="7154863" y="1828800"/>
            <a:ext cx="541337"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0" name="Rectangle 18"/>
          <p:cNvSpPr>
            <a:spLocks noChangeArrowheads="1"/>
          </p:cNvSpPr>
          <p:nvPr/>
        </p:nvSpPr>
        <p:spPr bwMode="auto">
          <a:xfrm>
            <a:off x="5818188" y="2133600"/>
            <a:ext cx="541337"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1" name="Rectangle 20"/>
          <p:cNvSpPr>
            <a:spLocks noChangeArrowheads="1"/>
          </p:cNvSpPr>
          <p:nvPr/>
        </p:nvSpPr>
        <p:spPr bwMode="auto">
          <a:xfrm>
            <a:off x="4827588" y="1828800"/>
            <a:ext cx="541337"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2" name="Rectangle 21"/>
          <p:cNvSpPr>
            <a:spLocks noChangeArrowheads="1"/>
          </p:cNvSpPr>
          <p:nvPr/>
        </p:nvSpPr>
        <p:spPr bwMode="auto">
          <a:xfrm>
            <a:off x="3836988" y="914400"/>
            <a:ext cx="541337" cy="152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3" name="Rectangle 22" descr="Wide upward diagonal"/>
          <p:cNvSpPr>
            <a:spLocks noChangeArrowheads="1"/>
          </p:cNvSpPr>
          <p:nvPr/>
        </p:nvSpPr>
        <p:spPr bwMode="auto">
          <a:xfrm>
            <a:off x="3836988" y="2743200"/>
            <a:ext cx="541337" cy="3048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4" name="Rectangle 23" descr="Wide upward diagonal"/>
          <p:cNvSpPr>
            <a:spLocks noChangeArrowheads="1"/>
          </p:cNvSpPr>
          <p:nvPr/>
        </p:nvSpPr>
        <p:spPr bwMode="auto">
          <a:xfrm>
            <a:off x="4827588" y="2743200"/>
            <a:ext cx="541337" cy="12192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5" name="Rectangle 24" descr="Wide upward diagonal"/>
          <p:cNvSpPr>
            <a:spLocks noChangeArrowheads="1"/>
          </p:cNvSpPr>
          <p:nvPr/>
        </p:nvSpPr>
        <p:spPr bwMode="auto">
          <a:xfrm>
            <a:off x="7154863" y="2743200"/>
            <a:ext cx="541337" cy="15240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6" name="Rectangle 40"/>
          <p:cNvSpPr>
            <a:spLocks noChangeArrowheads="1"/>
          </p:cNvSpPr>
          <p:nvPr/>
        </p:nvSpPr>
        <p:spPr bwMode="auto">
          <a:xfrm>
            <a:off x="0" y="0"/>
            <a:ext cx="18288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07" name="Line 41"/>
          <p:cNvSpPr>
            <a:spLocks noChangeShapeType="1"/>
          </p:cNvSpPr>
          <p:nvPr/>
        </p:nvSpPr>
        <p:spPr bwMode="auto">
          <a:xfrm>
            <a:off x="1828800" y="0"/>
            <a:ext cx="0" cy="68580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608" name="Rectangle 42"/>
          <p:cNvSpPr>
            <a:spLocks noChangeArrowheads="1"/>
          </p:cNvSpPr>
          <p:nvPr/>
        </p:nvSpPr>
        <p:spPr bwMode="auto">
          <a:xfrm rot="-5400000">
            <a:off x="-1485900" y="1943100"/>
            <a:ext cx="4724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cs typeface="B Lotus" panose="00000400000000000000" pitchFamily="2" charset="-78"/>
              </a:rPr>
              <a:t>Stroking Profile</a:t>
            </a:r>
          </a:p>
        </p:txBody>
      </p:sp>
      <p:sp>
        <p:nvSpPr>
          <p:cNvPr id="67609" name="Line 43"/>
          <p:cNvSpPr>
            <a:spLocks noChangeShapeType="1"/>
          </p:cNvSpPr>
          <p:nvPr/>
        </p:nvSpPr>
        <p:spPr bwMode="auto">
          <a:xfrm>
            <a:off x="228600" y="5157788"/>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10" name="Rectangle 44"/>
          <p:cNvSpPr>
            <a:spLocks noChangeArrowheads="1"/>
          </p:cNvSpPr>
          <p:nvPr/>
        </p:nvSpPr>
        <p:spPr bwMode="auto">
          <a:xfrm>
            <a:off x="228600" y="5233988"/>
            <a:ext cx="1295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400" dirty="0">
                <a:cs typeface="B Lotus" panose="00000400000000000000" pitchFamily="2" charset="-78"/>
              </a:rPr>
              <a:t>Developed by Jim McKenna. </a:t>
            </a:r>
            <a:r>
              <a:rPr lang="en-GB" altLang="en-US" sz="1200" dirty="0">
                <a:cs typeface="B Lotus" panose="00000400000000000000" pitchFamily="2" charset="-78"/>
              </a:rPr>
              <a:t>Cited in Stewart &amp; </a:t>
            </a:r>
            <a:r>
              <a:rPr lang="en-GB" altLang="en-US" sz="1200" dirty="0" err="1">
                <a:cs typeface="B Lotus" panose="00000400000000000000" pitchFamily="2" charset="-78"/>
              </a:rPr>
              <a:t>Joines</a:t>
            </a:r>
            <a:r>
              <a:rPr lang="en-GB" altLang="en-US" sz="1200" dirty="0">
                <a:cs typeface="B Lotus" panose="00000400000000000000" pitchFamily="2" charset="-78"/>
              </a:rPr>
              <a:t>, TA Today (1987) p.80</a:t>
            </a:r>
          </a:p>
        </p:txBody>
      </p:sp>
      <p:sp>
        <p:nvSpPr>
          <p:cNvPr id="67611" name="Line 46"/>
          <p:cNvSpPr>
            <a:spLocks noChangeShapeType="1"/>
          </p:cNvSpPr>
          <p:nvPr/>
        </p:nvSpPr>
        <p:spPr bwMode="auto">
          <a:xfrm>
            <a:off x="228600" y="6376988"/>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12" name="Rectangle 47"/>
          <p:cNvSpPr>
            <a:spLocks noChangeArrowheads="1"/>
          </p:cNvSpPr>
          <p:nvPr/>
        </p:nvSpPr>
        <p:spPr bwMode="auto">
          <a:xfrm>
            <a:off x="3733800" y="5410200"/>
            <a:ext cx="243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000" b="1" i="1" dirty="0">
                <a:solidFill>
                  <a:schemeClr val="bg2"/>
                </a:solidFill>
                <a:cs typeface="B Lotus" panose="00000400000000000000" pitchFamily="2" charset="-78"/>
              </a:rPr>
              <a:t>Note</a:t>
            </a:r>
            <a:r>
              <a:rPr lang="en-GB" altLang="en-US" sz="1000" dirty="0">
                <a:solidFill>
                  <a:schemeClr val="bg2"/>
                </a:solidFill>
                <a:cs typeface="B Lotus" panose="00000400000000000000" pitchFamily="2" charset="-78"/>
              </a:rPr>
              <a:t>: </a:t>
            </a:r>
            <a:br>
              <a:rPr lang="en-GB" altLang="en-US" sz="1000" dirty="0">
                <a:solidFill>
                  <a:schemeClr val="bg2"/>
                </a:solidFill>
                <a:cs typeface="B Lotus" panose="00000400000000000000" pitchFamily="2" charset="-78"/>
              </a:rPr>
            </a:br>
            <a:r>
              <a:rPr lang="en-GB" altLang="en-US" sz="1000" dirty="0">
                <a:solidFill>
                  <a:schemeClr val="bg2"/>
                </a:solidFill>
                <a:cs typeface="B Lotus" panose="00000400000000000000" pitchFamily="2" charset="-78"/>
              </a:rPr>
              <a:t>McKenna’s inverse relationship suggests that if someone has a high positive (</a:t>
            </a:r>
            <a:r>
              <a:rPr lang="en-GB" altLang="en-US" sz="1000" dirty="0" err="1">
                <a:solidFill>
                  <a:schemeClr val="bg2"/>
                </a:solidFill>
                <a:cs typeface="B Lotus" panose="00000400000000000000" pitchFamily="2" charset="-78"/>
              </a:rPr>
              <a:t>eg</a:t>
            </a:r>
            <a:r>
              <a:rPr lang="en-GB" altLang="en-US" sz="1000" dirty="0">
                <a:solidFill>
                  <a:schemeClr val="bg2"/>
                </a:solidFill>
                <a:cs typeface="B Lotus" panose="00000400000000000000" pitchFamily="2" charset="-78"/>
              </a:rPr>
              <a:t>, give a lot of positive strokes), they are likely to have a low negative (</a:t>
            </a:r>
            <a:r>
              <a:rPr lang="en-GB" altLang="en-US" sz="1000" dirty="0" err="1">
                <a:solidFill>
                  <a:schemeClr val="bg2"/>
                </a:solidFill>
                <a:cs typeface="B Lotus" panose="00000400000000000000" pitchFamily="2" charset="-78"/>
              </a:rPr>
              <a:t>eg</a:t>
            </a:r>
            <a:r>
              <a:rPr lang="en-GB" altLang="en-US" sz="1000" dirty="0">
                <a:solidFill>
                  <a:schemeClr val="bg2"/>
                </a:solidFill>
                <a:cs typeface="B Lotus" panose="00000400000000000000" pitchFamily="2" charset="-78"/>
              </a:rPr>
              <a:t>, give few negative strokes) and vice versa.</a:t>
            </a:r>
          </a:p>
        </p:txBody>
      </p:sp>
      <p:sp>
        <p:nvSpPr>
          <p:cNvPr id="67613" name="Rectangle 13"/>
          <p:cNvSpPr>
            <a:spLocks noChangeArrowheads="1"/>
          </p:cNvSpPr>
          <p:nvPr/>
        </p:nvSpPr>
        <p:spPr bwMode="auto">
          <a:xfrm>
            <a:off x="3657600" y="2438400"/>
            <a:ext cx="990600" cy="304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Give</a:t>
            </a:r>
          </a:p>
        </p:txBody>
      </p:sp>
      <p:sp>
        <p:nvSpPr>
          <p:cNvPr id="67614" name="Rectangle 14"/>
          <p:cNvSpPr>
            <a:spLocks noChangeArrowheads="1"/>
          </p:cNvSpPr>
          <p:nvPr/>
        </p:nvSpPr>
        <p:spPr bwMode="auto">
          <a:xfrm>
            <a:off x="4648200" y="2438400"/>
            <a:ext cx="990600" cy="304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Take</a:t>
            </a:r>
          </a:p>
        </p:txBody>
      </p:sp>
      <p:sp>
        <p:nvSpPr>
          <p:cNvPr id="67615" name="Rectangle 15"/>
          <p:cNvSpPr>
            <a:spLocks noChangeArrowheads="1"/>
          </p:cNvSpPr>
          <p:nvPr/>
        </p:nvSpPr>
        <p:spPr bwMode="auto">
          <a:xfrm>
            <a:off x="5638800" y="2438400"/>
            <a:ext cx="990600" cy="304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Ask For</a:t>
            </a:r>
          </a:p>
        </p:txBody>
      </p:sp>
      <p:sp>
        <p:nvSpPr>
          <p:cNvPr id="67616" name="Rectangle 16"/>
          <p:cNvSpPr>
            <a:spLocks noChangeArrowheads="1"/>
          </p:cNvSpPr>
          <p:nvPr/>
        </p:nvSpPr>
        <p:spPr bwMode="auto">
          <a:xfrm>
            <a:off x="6629400" y="2438400"/>
            <a:ext cx="1600200" cy="304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dirty="0">
                <a:cs typeface="B Lotus" panose="00000400000000000000" pitchFamily="2" charset="-78"/>
              </a:rPr>
              <a:t>Refuse to Give</a:t>
            </a:r>
          </a:p>
        </p:txBody>
      </p:sp>
      <p:sp>
        <p:nvSpPr>
          <p:cNvPr id="67617" name="Rectangle 50" descr="Wide upward diagonal"/>
          <p:cNvSpPr>
            <a:spLocks noChangeArrowheads="1"/>
          </p:cNvSpPr>
          <p:nvPr/>
        </p:nvSpPr>
        <p:spPr bwMode="auto">
          <a:xfrm>
            <a:off x="5867400" y="2743200"/>
            <a:ext cx="541338" cy="1828800"/>
          </a:xfrm>
          <a:prstGeom prst="rect">
            <a:avLst/>
          </a:prstGeom>
          <a:pattFill prst="wdUpDiag">
            <a:fgClr>
              <a:schemeClr val="folHlink"/>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grpSp>
        <p:nvGrpSpPr>
          <p:cNvPr id="67618" name="Group 69"/>
          <p:cNvGrpSpPr>
            <a:grpSpLocks/>
          </p:cNvGrpSpPr>
          <p:nvPr/>
        </p:nvGrpSpPr>
        <p:grpSpPr bwMode="auto">
          <a:xfrm>
            <a:off x="2057400" y="5486400"/>
            <a:ext cx="1524000" cy="990600"/>
            <a:chOff x="1285" y="288"/>
            <a:chExt cx="960" cy="624"/>
          </a:xfrm>
        </p:grpSpPr>
        <p:sp>
          <p:nvSpPr>
            <p:cNvPr id="67636" name="Text Box 62"/>
            <p:cNvSpPr txBox="1">
              <a:spLocks noChangeArrowheads="1"/>
            </p:cNvSpPr>
            <p:nvPr/>
          </p:nvSpPr>
          <p:spPr bwMode="auto">
            <a:xfrm>
              <a:off x="1392" y="576"/>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solidFill>
                    <a:schemeClr val="bg2"/>
                  </a:solidFill>
                  <a:latin typeface="Trebuchet MS" panose="020B0603020202020204" pitchFamily="34" charset="0"/>
                  <a:cs typeface="B Lotus" panose="00000400000000000000" pitchFamily="2" charset="-78"/>
                </a:rPr>
                <a:t>Positive</a:t>
              </a:r>
            </a:p>
          </p:txBody>
        </p:sp>
        <p:sp>
          <p:nvSpPr>
            <p:cNvPr id="67637" name="Text Box 63"/>
            <p:cNvSpPr txBox="1">
              <a:spLocks noChangeArrowheads="1"/>
            </p:cNvSpPr>
            <p:nvPr/>
          </p:nvSpPr>
          <p:spPr bwMode="auto">
            <a:xfrm>
              <a:off x="1353" y="720"/>
              <a:ext cx="37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solidFill>
                    <a:schemeClr val="bg2"/>
                  </a:solidFill>
                  <a:latin typeface="Trebuchet MS" panose="020B0603020202020204" pitchFamily="34" charset="0"/>
                  <a:cs typeface="B Lotus" panose="00000400000000000000" pitchFamily="2" charset="-78"/>
                </a:rPr>
                <a:t>Negative</a:t>
              </a:r>
            </a:p>
          </p:txBody>
        </p:sp>
        <p:sp>
          <p:nvSpPr>
            <p:cNvPr id="67638" name="Rectangle 64"/>
            <p:cNvSpPr>
              <a:spLocks noChangeArrowheads="1"/>
            </p:cNvSpPr>
            <p:nvPr/>
          </p:nvSpPr>
          <p:spPr bwMode="auto">
            <a:xfrm>
              <a:off x="1776" y="580"/>
              <a:ext cx="288"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39" name="Rectangle 65" descr="Wide upward diagonal"/>
            <p:cNvSpPr>
              <a:spLocks noChangeArrowheads="1"/>
            </p:cNvSpPr>
            <p:nvPr/>
          </p:nvSpPr>
          <p:spPr bwMode="auto">
            <a:xfrm>
              <a:off x="1776" y="724"/>
              <a:ext cx="288" cy="96"/>
            </a:xfrm>
            <a:prstGeom prst="rect">
              <a:avLst/>
            </a:prstGeom>
            <a:pattFill prst="wdUpDiag">
              <a:fgClr>
                <a:schemeClr val="bg2"/>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67640" name="Text Box 66"/>
            <p:cNvSpPr txBox="1">
              <a:spLocks noChangeArrowheads="1"/>
            </p:cNvSpPr>
            <p:nvPr/>
          </p:nvSpPr>
          <p:spPr bwMode="auto">
            <a:xfrm>
              <a:off x="1285" y="288"/>
              <a:ext cx="71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200" b="1">
                  <a:solidFill>
                    <a:schemeClr val="bg2"/>
                  </a:solidFill>
                  <a:latin typeface="Trebuchet MS" panose="020B0603020202020204" pitchFamily="34" charset="0"/>
                  <a:cs typeface="B Lotus" panose="00000400000000000000" pitchFamily="2" charset="-78"/>
                </a:rPr>
                <a:t>Legend: Strokes</a:t>
              </a:r>
            </a:p>
          </p:txBody>
        </p:sp>
        <p:sp>
          <p:nvSpPr>
            <p:cNvPr id="67641" name="Line 67"/>
            <p:cNvSpPr>
              <a:spLocks noChangeShapeType="1"/>
            </p:cNvSpPr>
            <p:nvPr/>
          </p:nvSpPr>
          <p:spPr bwMode="auto">
            <a:xfrm>
              <a:off x="1285" y="480"/>
              <a:ext cx="9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lstStyle/>
            <a:p>
              <a:endParaRPr lang="en-US" dirty="0"/>
            </a:p>
          </p:txBody>
        </p:sp>
        <p:sp>
          <p:nvSpPr>
            <p:cNvPr id="67642" name="Line 68"/>
            <p:cNvSpPr>
              <a:spLocks noChangeShapeType="1"/>
            </p:cNvSpPr>
            <p:nvPr/>
          </p:nvSpPr>
          <p:spPr bwMode="auto">
            <a:xfrm>
              <a:off x="1285" y="912"/>
              <a:ext cx="9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lstStyle/>
            <a:p>
              <a:endParaRPr lang="en-US" dirty="0"/>
            </a:p>
          </p:txBody>
        </p:sp>
      </p:grpSp>
      <p:sp>
        <p:nvSpPr>
          <p:cNvPr id="67619" name="Line 83"/>
          <p:cNvSpPr>
            <a:spLocks noChangeShapeType="1"/>
          </p:cNvSpPr>
          <p:nvPr/>
        </p:nvSpPr>
        <p:spPr bwMode="auto">
          <a:xfrm>
            <a:off x="2438400" y="24384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0" name="Line 84"/>
          <p:cNvSpPr>
            <a:spLocks noChangeShapeType="1"/>
          </p:cNvSpPr>
          <p:nvPr/>
        </p:nvSpPr>
        <p:spPr bwMode="auto">
          <a:xfrm>
            <a:off x="2438400" y="2743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7621" name="Group 109"/>
          <p:cNvGrpSpPr>
            <a:grpSpLocks/>
          </p:cNvGrpSpPr>
          <p:nvPr/>
        </p:nvGrpSpPr>
        <p:grpSpPr bwMode="auto">
          <a:xfrm>
            <a:off x="2438400" y="609600"/>
            <a:ext cx="1219200" cy="3962400"/>
            <a:chOff x="1392" y="144"/>
            <a:chExt cx="768" cy="2496"/>
          </a:xfrm>
        </p:grpSpPr>
        <p:sp>
          <p:nvSpPr>
            <p:cNvPr id="67624" name="Line 77"/>
            <p:cNvSpPr>
              <a:spLocks noChangeShapeType="1"/>
            </p:cNvSpPr>
            <p:nvPr/>
          </p:nvSpPr>
          <p:spPr bwMode="auto">
            <a:xfrm>
              <a:off x="1392" y="144"/>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5" name="Line 78"/>
            <p:cNvSpPr>
              <a:spLocks noChangeShapeType="1"/>
            </p:cNvSpPr>
            <p:nvPr/>
          </p:nvSpPr>
          <p:spPr bwMode="auto">
            <a:xfrm>
              <a:off x="1392" y="33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6" name="Line 79"/>
            <p:cNvSpPr>
              <a:spLocks noChangeShapeType="1"/>
            </p:cNvSpPr>
            <p:nvPr/>
          </p:nvSpPr>
          <p:spPr bwMode="auto">
            <a:xfrm>
              <a:off x="1392" y="528"/>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7" name="Line 80"/>
            <p:cNvSpPr>
              <a:spLocks noChangeShapeType="1"/>
            </p:cNvSpPr>
            <p:nvPr/>
          </p:nvSpPr>
          <p:spPr bwMode="auto">
            <a:xfrm>
              <a:off x="1392" y="72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8" name="Line 81"/>
            <p:cNvSpPr>
              <a:spLocks noChangeShapeType="1"/>
            </p:cNvSpPr>
            <p:nvPr/>
          </p:nvSpPr>
          <p:spPr bwMode="auto">
            <a:xfrm>
              <a:off x="1392" y="91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9" name="Line 82"/>
            <p:cNvSpPr>
              <a:spLocks noChangeShapeType="1"/>
            </p:cNvSpPr>
            <p:nvPr/>
          </p:nvSpPr>
          <p:spPr bwMode="auto">
            <a:xfrm>
              <a:off x="1392" y="1104"/>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30" name="Line 85"/>
            <p:cNvSpPr>
              <a:spLocks noChangeShapeType="1"/>
            </p:cNvSpPr>
            <p:nvPr/>
          </p:nvSpPr>
          <p:spPr bwMode="auto">
            <a:xfrm>
              <a:off x="1392" y="168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31" name="Line 86"/>
            <p:cNvSpPr>
              <a:spLocks noChangeShapeType="1"/>
            </p:cNvSpPr>
            <p:nvPr/>
          </p:nvSpPr>
          <p:spPr bwMode="auto">
            <a:xfrm>
              <a:off x="1392" y="187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32" name="Line 87"/>
            <p:cNvSpPr>
              <a:spLocks noChangeShapeType="1"/>
            </p:cNvSpPr>
            <p:nvPr/>
          </p:nvSpPr>
          <p:spPr bwMode="auto">
            <a:xfrm>
              <a:off x="1392" y="2064"/>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33" name="Line 88"/>
            <p:cNvSpPr>
              <a:spLocks noChangeShapeType="1"/>
            </p:cNvSpPr>
            <p:nvPr/>
          </p:nvSpPr>
          <p:spPr bwMode="auto">
            <a:xfrm>
              <a:off x="1392"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34" name="Line 89"/>
            <p:cNvSpPr>
              <a:spLocks noChangeShapeType="1"/>
            </p:cNvSpPr>
            <p:nvPr/>
          </p:nvSpPr>
          <p:spPr bwMode="auto">
            <a:xfrm>
              <a:off x="1392" y="2448"/>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35" name="Line 90"/>
            <p:cNvSpPr>
              <a:spLocks noChangeShapeType="1"/>
            </p:cNvSpPr>
            <p:nvPr/>
          </p:nvSpPr>
          <p:spPr bwMode="auto">
            <a:xfrm>
              <a:off x="1392" y="264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7622" name="Line 48"/>
          <p:cNvSpPr>
            <a:spLocks noChangeShapeType="1"/>
          </p:cNvSpPr>
          <p:nvPr/>
        </p:nvSpPr>
        <p:spPr bwMode="auto">
          <a:xfrm flipV="1">
            <a:off x="3657600" y="5334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623" name="Rectangle 69"/>
          <p:cNvSpPr>
            <a:spLocks noChangeArrowheads="1"/>
          </p:cNvSpPr>
          <p:nvPr/>
        </p:nvSpPr>
        <p:spPr bwMode="auto">
          <a:xfrm>
            <a:off x="39688" y="6453188"/>
            <a:ext cx="136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800" dirty="0">
                <a:cs typeface="B Lotus" panose="00000400000000000000" pitchFamily="2" charset="-78"/>
              </a:rPr>
              <a:t>Redrawn by Rob van </a:t>
            </a:r>
            <a:r>
              <a:rPr lang="en-GB" altLang="en-US" sz="800" dirty="0" err="1">
                <a:cs typeface="B Lotus" panose="00000400000000000000" pitchFamily="2" charset="-78"/>
              </a:rPr>
              <a:t>Tol</a:t>
            </a:r>
            <a:r>
              <a:rPr lang="en-GB" altLang="en-US" sz="800" dirty="0">
                <a:cs typeface="B Lotus" panose="00000400000000000000" pitchFamily="2" charset="-78"/>
              </a:rPr>
              <a:t>, </a:t>
            </a:r>
          </a:p>
          <a:p>
            <a:pPr algn="l" eaLnBrk="1" hangingPunct="1">
              <a:spcBef>
                <a:spcPct val="0"/>
              </a:spcBef>
              <a:buFontTx/>
              <a:buNone/>
            </a:pPr>
            <a:r>
              <a:rPr lang="en-GB" altLang="en-US" sz="800" dirty="0">
                <a:cs typeface="B Lotus" panose="00000400000000000000" pitchFamily="2" charset="-78"/>
              </a:rPr>
              <a:t>2011. TA Student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561_C"/>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5"/>
          <p:cNvSpPr>
            <a:spLocks noGrp="1" noChangeArrowheads="1"/>
          </p:cNvSpPr>
          <p:nvPr>
            <p:ph type="title"/>
          </p:nvPr>
        </p:nvSpPr>
        <p:spPr>
          <a:xfrm>
            <a:off x="457200" y="274638"/>
            <a:ext cx="8435975" cy="5962650"/>
          </a:xfrm>
        </p:spPr>
        <p:txBody>
          <a:bodyPr/>
          <a:lstStyle/>
          <a:p>
            <a:pPr algn="r" eaLnBrk="1" hangingPunct="1"/>
            <a:r>
              <a:rPr lang="fa-IR" altLang="en-US" sz="6000" b="1" dirty="0" smtClean="0">
                <a:solidFill>
                  <a:srgbClr val="008080"/>
                </a:solidFill>
              </a:rPr>
              <a:t>سازماندهی زمان</a:t>
            </a:r>
            <a:br>
              <a:rPr lang="fa-IR" altLang="en-US" sz="6000" b="1" dirty="0" smtClean="0">
                <a:solidFill>
                  <a:srgbClr val="008080"/>
                </a:solidFill>
              </a:rPr>
            </a:br>
            <a:r>
              <a:rPr lang="fa-IR" altLang="en-US" sz="3600" b="1" dirty="0" smtClean="0">
                <a:solidFill>
                  <a:schemeClr val="tx1"/>
                </a:solidFill>
              </a:rPr>
              <a:t>هرگاه انسانهابه شکل دونفری یاگروهی در کنارهم قرار میگیرند،به 6روش متفاوت می توانند این اوقات رابایکدیگربگذرانند.</a:t>
            </a:r>
            <a:br>
              <a:rPr lang="fa-IR" altLang="en-US" sz="3600" b="1" dirty="0" smtClean="0">
                <a:solidFill>
                  <a:schemeClr val="tx1"/>
                </a:solidFill>
              </a:rPr>
            </a:br>
            <a:r>
              <a:rPr lang="fa-IR" altLang="en-US" sz="3600" b="1" dirty="0" smtClean="0">
                <a:solidFill>
                  <a:schemeClr val="tx1"/>
                </a:solidFill>
              </a:rPr>
              <a:t>1-انزوا</a:t>
            </a:r>
            <a:br>
              <a:rPr lang="fa-IR" altLang="en-US" sz="3600" b="1" dirty="0" smtClean="0">
                <a:solidFill>
                  <a:schemeClr val="tx1"/>
                </a:solidFill>
              </a:rPr>
            </a:br>
            <a:r>
              <a:rPr lang="fa-IR" altLang="en-US" sz="3600" b="1" dirty="0" smtClean="0">
                <a:solidFill>
                  <a:schemeClr val="tx1"/>
                </a:solidFill>
              </a:rPr>
              <a:t>2-مراسم ومناسک</a:t>
            </a:r>
            <a:br>
              <a:rPr lang="fa-IR" altLang="en-US" sz="3600" b="1" dirty="0" smtClean="0">
                <a:solidFill>
                  <a:schemeClr val="tx1"/>
                </a:solidFill>
              </a:rPr>
            </a:br>
            <a:r>
              <a:rPr lang="fa-IR" altLang="en-US" sz="3600" b="1" dirty="0" smtClean="0">
                <a:solidFill>
                  <a:schemeClr val="tx1"/>
                </a:solidFill>
              </a:rPr>
              <a:t>3-وقت گذرانی</a:t>
            </a:r>
            <a:br>
              <a:rPr lang="fa-IR" altLang="en-US" sz="3600" b="1" dirty="0" smtClean="0">
                <a:solidFill>
                  <a:schemeClr val="tx1"/>
                </a:solidFill>
              </a:rPr>
            </a:br>
            <a:r>
              <a:rPr lang="fa-IR" altLang="en-US" sz="3600" b="1" dirty="0" smtClean="0">
                <a:solidFill>
                  <a:schemeClr val="tx1"/>
                </a:solidFill>
              </a:rPr>
              <a:t>4-فعالیتها</a:t>
            </a:r>
            <a:br>
              <a:rPr lang="fa-IR" altLang="en-US" sz="3600" b="1" dirty="0" smtClean="0">
                <a:solidFill>
                  <a:schemeClr val="tx1"/>
                </a:solidFill>
              </a:rPr>
            </a:br>
            <a:r>
              <a:rPr lang="fa-IR" altLang="en-US" sz="3600" b="1" dirty="0" smtClean="0">
                <a:solidFill>
                  <a:schemeClr val="tx1"/>
                </a:solidFill>
              </a:rPr>
              <a:t>5-بازیهای روانی</a:t>
            </a:r>
            <a:br>
              <a:rPr lang="fa-IR" altLang="en-US" sz="3600" b="1" dirty="0" smtClean="0">
                <a:solidFill>
                  <a:schemeClr val="tx1"/>
                </a:solidFill>
              </a:rPr>
            </a:br>
            <a:r>
              <a:rPr lang="fa-IR" altLang="en-US" sz="3600" b="1" dirty="0" smtClean="0">
                <a:solidFill>
                  <a:schemeClr val="tx1"/>
                </a:solidFill>
              </a:rPr>
              <a:t>6-صمیمیت</a:t>
            </a:r>
            <a:endParaRPr lang="en-US" altLang="en-US" sz="3600" b="1" dirty="0" smtClean="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rop"/>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title"/>
          </p:nvPr>
        </p:nvSpPr>
        <p:spPr>
          <a:xfrm>
            <a:off x="250825" y="274638"/>
            <a:ext cx="8642350" cy="6583362"/>
          </a:xfrm>
        </p:spPr>
        <p:txBody>
          <a:bodyPr/>
          <a:lstStyle/>
          <a:p>
            <a:pPr eaLnBrk="1" hangingPunct="1"/>
            <a:r>
              <a:rPr lang="fa-IR" altLang="en-US" sz="5400" b="1" dirty="0" smtClean="0">
                <a:solidFill>
                  <a:srgbClr val="990000"/>
                </a:solidFill>
              </a:rPr>
              <a:t>بازیهای روانی</a:t>
            </a:r>
            <a:r>
              <a:rPr lang="en-US" altLang="en-US" sz="5400" b="1" dirty="0" smtClean="0"/>
              <a:t/>
            </a:r>
            <a:br>
              <a:rPr lang="en-US" altLang="en-US" sz="5400" b="1" dirty="0" smtClean="0"/>
            </a:br>
            <a:r>
              <a:rPr lang="fa-IR" altLang="en-US" sz="2800" dirty="0" smtClean="0"/>
              <a:t>اریک برن یک سری الگوهای رفتار اجتماعی نا سالم را به عنوان بازی تعریف می کند.این رفتارهای تکرار شونده و منحرف اصولا برای به دست آوردن نوازش هستند اما در عوض احساسات منفی را تقویت میکنند و مانند ماسک جلوی بروز مستقیم احساسات و افکار را می گیرند.اریک برن برای این بازی‌ها اسم‌های آشنایی انتخاب کرده.کتاب بازی‌ها نوشتهٔ اریک برن در اوایل دهه شصت موفقیت قابل ملاحظه‌ای به دست آورد.</a:t>
            </a:r>
            <a:br>
              <a:rPr lang="fa-IR" altLang="en-US" sz="2800" dirty="0" smtClean="0"/>
            </a:br>
            <a:r>
              <a:rPr lang="fa-IR" altLang="en-US" sz="2800" dirty="0" smtClean="0"/>
              <a:t>منظور ازبازی تفریح ولذت بردن نیست .بازی ارتباط متقابل موازی باهدف نهفته است که تاحصول نتیجه نهایی پیش بینی شده ومشخص پیش میرود.</a:t>
            </a:r>
            <a:br>
              <a:rPr lang="fa-IR" altLang="en-US" sz="2800" dirty="0" smtClean="0"/>
            </a:br>
            <a:r>
              <a:rPr lang="fa-IR" altLang="en-US" sz="2800" dirty="0" smtClean="0"/>
              <a:t>یازیهای روانی یکی از روشهای پرکردن وقت ،گذراندن عمروارتباط بادیگران است که به نوعی کسب نوازش است.</a:t>
            </a:r>
            <a:endParaRPr lang="en-US" altLang="en-US" sz="2800" dirty="0" smtClean="0"/>
          </a:p>
        </p:txBody>
      </p:sp>
    </p:spTree>
    <p:extLst>
      <p:ext uri="{BB962C8B-B14F-4D97-AF65-F5344CB8AC3E}">
        <p14:creationId xmlns:p14="http://schemas.microsoft.com/office/powerpoint/2010/main" val="267015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fa-IR" altLang="en-US" sz="8800" b="1" u="sng" dirty="0" smtClean="0"/>
              <a:t>بازیها یا نمایشها</a:t>
            </a:r>
            <a:r>
              <a:rPr lang="fa-IR" altLang="en-US" dirty="0" smtClean="0"/>
              <a:t> </a:t>
            </a:r>
            <a:endParaRPr lang="en-US" altLang="en-US" dirty="0" smtClean="0"/>
          </a:p>
        </p:txBody>
      </p:sp>
      <p:sp>
        <p:nvSpPr>
          <p:cNvPr id="84995" name="Rectangle 3"/>
          <p:cNvSpPr>
            <a:spLocks noGrp="1" noChangeArrowheads="1"/>
          </p:cNvSpPr>
          <p:nvPr>
            <p:ph type="body" idx="1"/>
          </p:nvPr>
        </p:nvSpPr>
        <p:spPr>
          <a:xfrm>
            <a:off x="457200" y="1600200"/>
            <a:ext cx="8362950" cy="5068888"/>
          </a:xfrm>
        </p:spPr>
        <p:txBody>
          <a:bodyPr/>
          <a:lstStyle/>
          <a:p>
            <a:pPr algn="justLow"/>
            <a:r>
              <a:rPr lang="fa-IR" altLang="en-US" sz="2800" b="1" dirty="0" smtClean="0"/>
              <a:t>شامل تبادل روابط متقابل پنهان می باشند.</a:t>
            </a:r>
          </a:p>
          <a:p>
            <a:pPr algn="justLow"/>
            <a:r>
              <a:rPr lang="fa-IR" altLang="en-US" sz="2800" b="1" dirty="0" smtClean="0"/>
              <a:t>آنچه در سطح اجتماعی رخ می دهد با سطح روانشناختی آن متفاوت است.</a:t>
            </a:r>
          </a:p>
          <a:p>
            <a:pPr algn="justLow"/>
            <a:r>
              <a:rPr lang="fa-IR" altLang="en-US" sz="2800" b="1" dirty="0" smtClean="0"/>
              <a:t>این بازیها تکراری هستند .</a:t>
            </a:r>
          </a:p>
          <a:p>
            <a:pPr algn="justLow"/>
            <a:r>
              <a:rPr lang="fa-IR" altLang="en-US" sz="2800" b="1" dirty="0" smtClean="0"/>
              <a:t>بدون آگاهی بالغ صورت می گیرند.</a:t>
            </a:r>
          </a:p>
          <a:p>
            <a:pPr algn="justLow"/>
            <a:r>
              <a:rPr lang="fa-IR" altLang="en-US" sz="2800" b="1" dirty="0" smtClean="0"/>
              <a:t>بازیها همراه با یک احساس تخریب پایان می یابند.</a:t>
            </a:r>
          </a:p>
          <a:p>
            <a:pPr algn="justLow"/>
            <a:r>
              <a:rPr lang="fa-IR" altLang="en-US" sz="2800" b="1" dirty="0" smtClean="0"/>
              <a:t>در بازیها لحظه ای از شگفت زدگی یا گیجی وجود دارد.</a:t>
            </a:r>
          </a:p>
          <a:p>
            <a:pPr algn="justLow"/>
            <a:r>
              <a:rPr lang="fa-IR" altLang="en-US" sz="2800" b="1" dirty="0" smtClean="0"/>
              <a:t>در بازیها همیشه سود یا نفعی نهفته است .</a:t>
            </a:r>
          </a:p>
          <a:p>
            <a:pPr algn="justLow"/>
            <a:r>
              <a:rPr lang="fa-IR" altLang="en-US" sz="2800" b="1" dirty="0" smtClean="0"/>
              <a:t>در هر بازی یک مثلث وجود دارد که دارای سه ضلع است زجر دهنده ، نجات دهنده ، قربانی .</a:t>
            </a:r>
            <a:endParaRPr lang="fa-IR" altLang="en-US" sz="2800" dirty="0" smtClean="0"/>
          </a:p>
          <a:p>
            <a:endParaRPr lang="en-US" altLang="en-US" sz="2800" dirty="0" smtClean="0"/>
          </a:p>
        </p:txBody>
      </p:sp>
    </p:spTree>
    <p:extLst>
      <p:ext uri="{BB962C8B-B14F-4D97-AF65-F5344CB8AC3E}">
        <p14:creationId xmlns:p14="http://schemas.microsoft.com/office/powerpoint/2010/main" val="365163146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drop"/>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5"/>
          <p:cNvSpPr>
            <a:spLocks noGrp="1" noChangeArrowheads="1"/>
          </p:cNvSpPr>
          <p:nvPr>
            <p:ph type="title"/>
          </p:nvPr>
        </p:nvSpPr>
        <p:spPr>
          <a:xfrm>
            <a:off x="457200" y="274638"/>
            <a:ext cx="8229600" cy="6394450"/>
          </a:xfrm>
        </p:spPr>
        <p:txBody>
          <a:bodyPr/>
          <a:lstStyle/>
          <a:p>
            <a:pPr eaLnBrk="1" hangingPunct="1"/>
            <a:r>
              <a:rPr lang="fa-IR" altLang="en-US" b="1" dirty="0" smtClean="0">
                <a:solidFill>
                  <a:srgbClr val="990000"/>
                </a:solidFill>
              </a:rPr>
              <a:t>تحلیل بازیها</a:t>
            </a:r>
            <a:br>
              <a:rPr lang="fa-IR" altLang="en-US" b="1" dirty="0" smtClean="0">
                <a:solidFill>
                  <a:srgbClr val="990000"/>
                </a:solidFill>
              </a:rPr>
            </a:br>
            <a:r>
              <a:rPr lang="fa-IR" altLang="en-US" sz="3600" dirty="0" smtClean="0"/>
              <a:t>بازیهای روانی مانع ازایجادصمیمیت ،صداقت وصراحت بوده ودارای 4ویژگی اصلی هستند:</a:t>
            </a:r>
            <a:br>
              <a:rPr lang="fa-IR" altLang="en-US" sz="3600" dirty="0" smtClean="0"/>
            </a:br>
            <a:r>
              <a:rPr lang="fa-IR" altLang="en-US" sz="3600" dirty="0" smtClean="0"/>
              <a:t>1-بازی بایک رابطه متقابل موازی شروع می شود که ازنظراجتماعی قابل قبول است </a:t>
            </a:r>
            <a:br>
              <a:rPr lang="fa-IR" altLang="en-US" sz="3600" dirty="0" smtClean="0"/>
            </a:br>
            <a:r>
              <a:rPr lang="fa-IR" altLang="en-US" sz="3600" dirty="0" smtClean="0"/>
              <a:t>2-درزیر رابطه موازی یک رابطه پنهان وجوددارد که هدف اصلی بازی درآن نهفته است </a:t>
            </a:r>
            <a:br>
              <a:rPr lang="fa-IR" altLang="en-US" sz="3600" dirty="0" smtClean="0"/>
            </a:br>
            <a:r>
              <a:rPr lang="fa-IR" altLang="en-US" sz="3600" dirty="0" smtClean="0"/>
              <a:t>3- بازی به یک نتیجه قابل پیش بینی ختم می شودکه همان هدف اصلی بازی است </a:t>
            </a:r>
            <a:br>
              <a:rPr lang="fa-IR" altLang="en-US" sz="3600" dirty="0" smtClean="0"/>
            </a:br>
            <a:r>
              <a:rPr lang="fa-IR" altLang="en-US" sz="3600" dirty="0" smtClean="0"/>
              <a:t>4-بخش بالغ دربازیهاحضورندارد</a:t>
            </a:r>
            <a:endParaRPr lang="en-US" altLang="en-US" sz="3600" dirty="0" smtClean="0"/>
          </a:p>
        </p:txBody>
      </p:sp>
    </p:spTree>
    <p:extLst>
      <p:ext uri="{BB962C8B-B14F-4D97-AF65-F5344CB8AC3E}">
        <p14:creationId xmlns:p14="http://schemas.microsoft.com/office/powerpoint/2010/main" val="25064943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rop"/>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a:xfrm>
            <a:off x="457200" y="274638"/>
            <a:ext cx="8229600" cy="6107112"/>
          </a:xfrm>
        </p:spPr>
        <p:txBody>
          <a:bodyPr/>
          <a:lstStyle/>
          <a:p>
            <a:pPr eaLnBrk="1" hangingPunct="1"/>
            <a:r>
              <a:rPr lang="fa-IR" altLang="en-US" b="1" dirty="0" smtClean="0">
                <a:solidFill>
                  <a:srgbClr val="990000"/>
                </a:solidFill>
              </a:rPr>
              <a:t>تحلیل بازیها</a:t>
            </a:r>
            <a:r>
              <a:rPr lang="fa-IR" altLang="en-US" sz="3200" dirty="0" smtClean="0"/>
              <a:t> </a:t>
            </a:r>
            <a:br>
              <a:rPr lang="fa-IR" altLang="en-US" sz="3200" dirty="0" smtClean="0"/>
            </a:br>
            <a:r>
              <a:rPr lang="fa-IR" altLang="en-US" sz="3200" dirty="0" smtClean="0"/>
              <a:t>-بازیها ظاهرا منطقی ولی دارای یک انگیزه پنهانی هستند</a:t>
            </a:r>
            <a:br>
              <a:rPr lang="fa-IR" altLang="en-US" sz="3200" dirty="0" smtClean="0"/>
            </a:br>
            <a:r>
              <a:rPr lang="fa-IR" altLang="en-US" sz="3200" dirty="0" smtClean="0"/>
              <a:t>-بازیها روانی شامل یک سری قوانین ودر نهایت پاداش می باشند</a:t>
            </a:r>
            <a:br>
              <a:rPr lang="fa-IR" altLang="en-US" sz="3200" dirty="0" smtClean="0"/>
            </a:br>
            <a:r>
              <a:rPr lang="fa-IR" altLang="en-US" sz="3200" dirty="0" smtClean="0"/>
              <a:t>- بازیها غالبا تکراری هستند وافراد آن رفتارها رابه شکل قبل تکرار می کنند </a:t>
            </a:r>
            <a:br>
              <a:rPr lang="fa-IR" altLang="en-US" sz="3200" dirty="0" smtClean="0"/>
            </a:br>
            <a:r>
              <a:rPr lang="fa-IR" altLang="en-US" sz="3200" dirty="0" smtClean="0"/>
              <a:t>- اگر بازیهای روانی از والدین گرفته شده باشند بازی ازبخش والد شروع میشود واگر از تجربه های دوران کودکی باشد ازکودک فرد شروع خواهدشد</a:t>
            </a:r>
            <a:br>
              <a:rPr lang="fa-IR" altLang="en-US" sz="3200" dirty="0" smtClean="0"/>
            </a:br>
            <a:r>
              <a:rPr lang="fa-IR" altLang="en-US" sz="3200" dirty="0" smtClean="0"/>
              <a:t>- بازی بانتیجه ای به پایان میرسد که در آن حداقل یکی از شرکت کنندگان دربازی احساس بد وبازنده بودن خواهدکردوبه نوعی به احساس منفی میرسد</a:t>
            </a:r>
            <a:endParaRPr lang="en-US" altLang="en-US" sz="3200" dirty="0" smtClean="0"/>
          </a:p>
        </p:txBody>
      </p:sp>
    </p:spTree>
    <p:extLst>
      <p:ext uri="{BB962C8B-B14F-4D97-AF65-F5344CB8AC3E}">
        <p14:creationId xmlns:p14="http://schemas.microsoft.com/office/powerpoint/2010/main" val="4873134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title"/>
          </p:nvPr>
        </p:nvSpPr>
        <p:spPr>
          <a:xfrm>
            <a:off x="457200" y="274638"/>
            <a:ext cx="8507413" cy="6249987"/>
          </a:xfrm>
        </p:spPr>
        <p:txBody>
          <a:bodyPr/>
          <a:lstStyle/>
          <a:p>
            <a:pPr algn="r" eaLnBrk="1" hangingPunct="1"/>
            <a:r>
              <a:rPr lang="fa-IR" altLang="en-US" sz="4000" b="1" dirty="0" smtClean="0">
                <a:solidFill>
                  <a:srgbClr val="990000"/>
                </a:solidFill>
              </a:rPr>
              <a:t>مثلث نمایشی کارپمن</a:t>
            </a:r>
            <a:r>
              <a:rPr lang="fa-IR" altLang="en-US" sz="4000" b="1" dirty="0" smtClean="0"/>
              <a:t/>
            </a:r>
            <a:br>
              <a:rPr lang="fa-IR" altLang="en-US" sz="4000" b="1" dirty="0" smtClean="0"/>
            </a:br>
            <a:r>
              <a:rPr lang="fa-IR" altLang="en-US" sz="2800" dirty="0" smtClean="0"/>
              <a:t>کارپمن نمودار ساده وموثری را برای تجزیه وتحلیل بازیهای روانی طرحریزی کرد وآنرا مثلث نمایش نامید اوبراین باور است که هروقت افراد</a:t>
            </a:r>
            <a:r>
              <a:rPr lang="fa-IR" altLang="en-US" sz="4000" dirty="0" smtClean="0"/>
              <a:t> به </a:t>
            </a:r>
            <a:r>
              <a:rPr lang="fa-IR" altLang="en-US" sz="3200" dirty="0" smtClean="0"/>
              <a:t>بازیهای روانی می پردازند </a:t>
            </a:r>
            <a:r>
              <a:rPr lang="fa-IR" altLang="en-US" sz="2800" dirty="0" smtClean="0"/>
              <a:t>قدم بریکی از نقشهای پیش نویس خود می نهندیعنی </a:t>
            </a:r>
            <a:r>
              <a:rPr lang="fa-IR" altLang="en-US" sz="2800" dirty="0" smtClean="0">
                <a:solidFill>
                  <a:srgbClr val="990000"/>
                </a:solidFill>
              </a:rPr>
              <a:t>زجردهنده ،نجات دهنده وقربانی</a:t>
            </a:r>
            <a:br>
              <a:rPr lang="fa-IR" altLang="en-US" sz="2800" dirty="0" smtClean="0">
                <a:solidFill>
                  <a:srgbClr val="990000"/>
                </a:solidFill>
              </a:rPr>
            </a:br>
            <a:r>
              <a:rPr lang="fa-IR" altLang="en-US" sz="4000" dirty="0" smtClean="0">
                <a:solidFill>
                  <a:srgbClr val="990000"/>
                </a:solidFill>
              </a:rPr>
              <a:t>زجردهنده </a:t>
            </a:r>
            <a:r>
              <a:rPr lang="fa-IR" altLang="en-US" sz="3200" dirty="0" smtClean="0">
                <a:solidFill>
                  <a:schemeClr val="tx1"/>
                </a:solidFill>
              </a:rPr>
              <a:t>کسی است که دیگران راتحقیر وسرزنش </a:t>
            </a:r>
            <a:br>
              <a:rPr lang="fa-IR" altLang="en-US" sz="3200" dirty="0" smtClean="0">
                <a:solidFill>
                  <a:schemeClr val="tx1"/>
                </a:solidFill>
              </a:rPr>
            </a:br>
            <a:r>
              <a:rPr lang="fa-IR" altLang="en-US" sz="3200" dirty="0" smtClean="0">
                <a:solidFill>
                  <a:schemeClr val="tx1"/>
                </a:solidFill>
              </a:rPr>
              <a:t>می کندازنظرزجردهنده دیگران افرادی مادون وغیرخوب هستند</a:t>
            </a:r>
            <a:r>
              <a:rPr lang="fa-IR" altLang="en-US" sz="4000" dirty="0" smtClean="0">
                <a:solidFill>
                  <a:srgbClr val="990000"/>
                </a:solidFill>
              </a:rPr>
              <a:t/>
            </a:r>
            <a:br>
              <a:rPr lang="fa-IR" altLang="en-US" sz="4000" dirty="0" smtClean="0">
                <a:solidFill>
                  <a:srgbClr val="990000"/>
                </a:solidFill>
              </a:rPr>
            </a:br>
            <a:r>
              <a:rPr lang="fa-IR" altLang="en-US" sz="4000" dirty="0" smtClean="0">
                <a:solidFill>
                  <a:srgbClr val="990000"/>
                </a:solidFill>
              </a:rPr>
              <a:t>نجات دهنده </a:t>
            </a:r>
            <a:r>
              <a:rPr lang="fa-IR" altLang="en-US" sz="3200" dirty="0" smtClean="0">
                <a:solidFill>
                  <a:schemeClr val="tx1"/>
                </a:solidFill>
              </a:rPr>
              <a:t>نیزدیگران راافرادی مادون وغیرخوب می بیندولی ازسطح بالاتری کمک ارائه می دهداوبراین باور است که من بایستی به دیگران کمک کنم زیرا آنها توان کافی برای کمک به خودندارند</a:t>
            </a:r>
            <a:r>
              <a:rPr lang="fa-IR" altLang="en-US" sz="4000" dirty="0" smtClean="0">
                <a:solidFill>
                  <a:srgbClr val="990000"/>
                </a:solidFill>
              </a:rPr>
              <a:t/>
            </a:r>
            <a:br>
              <a:rPr lang="fa-IR" altLang="en-US" sz="4000" dirty="0" smtClean="0">
                <a:solidFill>
                  <a:srgbClr val="990000"/>
                </a:solidFill>
              </a:rPr>
            </a:br>
            <a:r>
              <a:rPr lang="fa-IR" altLang="en-US" sz="4000" dirty="0" smtClean="0">
                <a:solidFill>
                  <a:srgbClr val="990000"/>
                </a:solidFill>
              </a:rPr>
              <a:t>قربانی </a:t>
            </a:r>
            <a:r>
              <a:rPr lang="fa-IR" altLang="en-US" sz="3200" dirty="0" smtClean="0">
                <a:solidFill>
                  <a:schemeClr val="tx1"/>
                </a:solidFill>
              </a:rPr>
              <a:t>این خودش است که مادون وغیرخوب است اوگاهی اوقات به دنبال زجردهنده ای میگردد که اوراتحقیر کندویا دنبال نجات دهنده ای است که به اوکمک کند</a:t>
            </a:r>
            <a:r>
              <a:rPr lang="fa-IR" altLang="en-US" sz="4000" dirty="0" smtClean="0">
                <a:solidFill>
                  <a:srgbClr val="990000"/>
                </a:solidFill>
              </a:rPr>
              <a:t> </a:t>
            </a:r>
            <a:endParaRPr lang="en-US" altLang="en-US" sz="4000" dirty="0" smtClean="0">
              <a:solidFill>
                <a:srgbClr val="990000"/>
              </a:solidFill>
            </a:endParaRPr>
          </a:p>
        </p:txBody>
      </p:sp>
    </p:spTree>
    <p:extLst>
      <p:ext uri="{BB962C8B-B14F-4D97-AF65-F5344CB8AC3E}">
        <p14:creationId xmlns:p14="http://schemas.microsoft.com/office/powerpoint/2010/main" val="16074450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457200" y="274638"/>
            <a:ext cx="8229600" cy="5314950"/>
          </a:xfrm>
        </p:spPr>
        <p:txBody>
          <a:bodyPr/>
          <a:lstStyle/>
          <a:p>
            <a:pPr eaLnBrk="1" hangingPunct="1"/>
            <a:r>
              <a:rPr lang="fa-IR" altLang="en-US" b="1" dirty="0" smtClean="0">
                <a:solidFill>
                  <a:srgbClr val="990000"/>
                </a:solidFill>
              </a:rPr>
              <a:t>مثلث نمایشی کارپمن</a:t>
            </a:r>
            <a:br>
              <a:rPr lang="fa-IR" altLang="en-US" b="1" dirty="0" smtClean="0">
                <a:solidFill>
                  <a:srgbClr val="990000"/>
                </a:solidFill>
              </a:rPr>
            </a:br>
            <a:r>
              <a:rPr lang="fa-IR" altLang="en-US" b="1" dirty="0" smtClean="0">
                <a:solidFill>
                  <a:srgbClr val="990000"/>
                </a:solidFill>
              </a:rPr>
              <a:t/>
            </a:r>
            <a:br>
              <a:rPr lang="fa-IR" altLang="en-US" b="1" dirty="0" smtClean="0">
                <a:solidFill>
                  <a:srgbClr val="990000"/>
                </a:solidFill>
              </a:rPr>
            </a:br>
            <a:r>
              <a:rPr lang="fa-IR" altLang="en-US" b="1" dirty="0" smtClean="0">
                <a:solidFill>
                  <a:srgbClr val="990000"/>
                </a:solidFill>
              </a:rPr>
              <a:t/>
            </a:r>
            <a:br>
              <a:rPr lang="fa-IR" altLang="en-US" b="1" dirty="0" smtClean="0">
                <a:solidFill>
                  <a:srgbClr val="990000"/>
                </a:solidFill>
              </a:rPr>
            </a:br>
            <a:endParaRPr lang="en-US" altLang="en-US" b="1" dirty="0" smtClean="0">
              <a:solidFill>
                <a:srgbClr val="990000"/>
              </a:solidFill>
            </a:endParaRPr>
          </a:p>
        </p:txBody>
      </p:sp>
      <p:sp>
        <p:nvSpPr>
          <p:cNvPr id="89091" name="Line 9"/>
          <p:cNvSpPr>
            <a:spLocks noChangeShapeType="1"/>
          </p:cNvSpPr>
          <p:nvPr/>
        </p:nvSpPr>
        <p:spPr bwMode="auto">
          <a:xfrm flipH="1">
            <a:off x="2627313" y="3213100"/>
            <a:ext cx="3744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89092" name="Line 10"/>
          <p:cNvSpPr>
            <a:spLocks noChangeShapeType="1"/>
          </p:cNvSpPr>
          <p:nvPr/>
        </p:nvSpPr>
        <p:spPr bwMode="auto">
          <a:xfrm>
            <a:off x="2700338" y="3284538"/>
            <a:ext cx="1655762"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89093" name="Line 11"/>
          <p:cNvSpPr>
            <a:spLocks noChangeShapeType="1"/>
          </p:cNvSpPr>
          <p:nvPr/>
        </p:nvSpPr>
        <p:spPr bwMode="auto">
          <a:xfrm flipV="1">
            <a:off x="4427538" y="3284538"/>
            <a:ext cx="1944687"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89094" name="Text Box 12"/>
          <p:cNvSpPr txBox="1">
            <a:spLocks noChangeArrowheads="1"/>
          </p:cNvSpPr>
          <p:nvPr/>
        </p:nvSpPr>
        <p:spPr bwMode="auto">
          <a:xfrm>
            <a:off x="6732588" y="3141663"/>
            <a:ext cx="1655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sz="2800" dirty="0">
                <a:solidFill>
                  <a:srgbClr val="000000"/>
                </a:solidFill>
                <a:cs typeface="B Nazanin" panose="00000400000000000000" pitchFamily="2" charset="-78"/>
              </a:rPr>
              <a:t>نجات دهنده</a:t>
            </a:r>
            <a:endParaRPr lang="en-US" altLang="en-US" sz="2800" dirty="0">
              <a:solidFill>
                <a:srgbClr val="000000"/>
              </a:solidFill>
              <a:cs typeface="B Nazanin" panose="00000400000000000000" pitchFamily="2" charset="-78"/>
            </a:endParaRPr>
          </a:p>
        </p:txBody>
      </p:sp>
      <p:sp>
        <p:nvSpPr>
          <p:cNvPr id="89095" name="Text Box 13"/>
          <p:cNvSpPr txBox="1">
            <a:spLocks noChangeArrowheads="1"/>
          </p:cNvSpPr>
          <p:nvPr/>
        </p:nvSpPr>
        <p:spPr bwMode="auto">
          <a:xfrm>
            <a:off x="611188" y="2997200"/>
            <a:ext cx="1657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dirty="0">
                <a:solidFill>
                  <a:srgbClr val="000000"/>
                </a:solidFill>
                <a:cs typeface="B Nazanin" panose="00000400000000000000" pitchFamily="2" charset="-78"/>
              </a:rPr>
              <a:t>زجردهنده</a:t>
            </a:r>
            <a:endParaRPr lang="en-US" altLang="en-US" dirty="0">
              <a:solidFill>
                <a:srgbClr val="000000"/>
              </a:solidFill>
              <a:cs typeface="B Nazanin" panose="00000400000000000000" pitchFamily="2" charset="-78"/>
            </a:endParaRPr>
          </a:p>
        </p:txBody>
      </p:sp>
      <p:sp>
        <p:nvSpPr>
          <p:cNvPr id="89096" name="Text Box 14"/>
          <p:cNvSpPr txBox="1">
            <a:spLocks noChangeArrowheads="1"/>
          </p:cNvSpPr>
          <p:nvPr/>
        </p:nvSpPr>
        <p:spPr bwMode="auto">
          <a:xfrm>
            <a:off x="3635375" y="5084763"/>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sz="3600" dirty="0">
                <a:solidFill>
                  <a:srgbClr val="000000"/>
                </a:solidFill>
                <a:cs typeface="B Nazanin" panose="00000400000000000000" pitchFamily="2" charset="-78"/>
              </a:rPr>
              <a:t>قربانی</a:t>
            </a:r>
            <a:endParaRPr lang="en-US" altLang="en-US" sz="3600" dirty="0">
              <a:solidFill>
                <a:srgbClr val="000000"/>
              </a:solidFill>
              <a:cs typeface="B Nazanin" panose="00000400000000000000" pitchFamily="2" charset="-78"/>
            </a:endParaRPr>
          </a:p>
        </p:txBody>
      </p:sp>
    </p:spTree>
    <p:extLst>
      <p:ext uri="{BB962C8B-B14F-4D97-AF65-F5344CB8AC3E}">
        <p14:creationId xmlns:p14="http://schemas.microsoft.com/office/powerpoint/2010/main" val="3983572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0"/>
          <p:cNvSpPr>
            <a:spLocks noChangeArrowheads="1"/>
          </p:cNvSpPr>
          <p:nvPr/>
        </p:nvSpPr>
        <p:spPr bwMode="auto">
          <a:xfrm>
            <a:off x="0" y="0"/>
            <a:ext cx="18288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70659" name="Line 41"/>
          <p:cNvSpPr>
            <a:spLocks noChangeShapeType="1"/>
          </p:cNvSpPr>
          <p:nvPr/>
        </p:nvSpPr>
        <p:spPr bwMode="auto">
          <a:xfrm>
            <a:off x="1828800" y="0"/>
            <a:ext cx="0" cy="68580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660" name="Rectangle 42"/>
          <p:cNvSpPr>
            <a:spLocks noChangeArrowheads="1"/>
          </p:cNvSpPr>
          <p:nvPr/>
        </p:nvSpPr>
        <p:spPr bwMode="auto">
          <a:xfrm rot="-5400000">
            <a:off x="-1485900" y="1943100"/>
            <a:ext cx="4724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cs typeface="B Lotus" panose="00000400000000000000" pitchFamily="2" charset="-78"/>
              </a:rPr>
              <a:t>Time Structuring Pie Chart</a:t>
            </a:r>
          </a:p>
        </p:txBody>
      </p:sp>
      <p:sp>
        <p:nvSpPr>
          <p:cNvPr id="70661" name="Line 43"/>
          <p:cNvSpPr>
            <a:spLocks noChangeShapeType="1"/>
          </p:cNvSpPr>
          <p:nvPr/>
        </p:nvSpPr>
        <p:spPr bwMode="auto">
          <a:xfrm>
            <a:off x="228600" y="5445125"/>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62" name="Rectangle 44"/>
          <p:cNvSpPr>
            <a:spLocks noChangeArrowheads="1"/>
          </p:cNvSpPr>
          <p:nvPr/>
        </p:nvSpPr>
        <p:spPr bwMode="auto">
          <a:xfrm>
            <a:off x="228600" y="5597525"/>
            <a:ext cx="129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400" dirty="0">
                <a:cs typeface="B Lotus" panose="00000400000000000000" pitchFamily="2" charset="-78"/>
              </a:rPr>
              <a:t>Stewart &amp; </a:t>
            </a:r>
            <a:r>
              <a:rPr lang="en-GB" altLang="en-US" sz="1400" dirty="0" err="1">
                <a:cs typeface="B Lotus" panose="00000400000000000000" pitchFamily="2" charset="-78"/>
              </a:rPr>
              <a:t>Joines</a:t>
            </a:r>
            <a:r>
              <a:rPr lang="en-GB" altLang="en-US" sz="1400" dirty="0">
                <a:cs typeface="B Lotus" panose="00000400000000000000" pitchFamily="2" charset="-78"/>
              </a:rPr>
              <a:t>, </a:t>
            </a:r>
            <a:r>
              <a:rPr lang="en-GB" altLang="en-US" sz="1200" dirty="0">
                <a:cs typeface="B Lotus" panose="00000400000000000000" pitchFamily="2" charset="-78"/>
              </a:rPr>
              <a:t>TA Today (1987) pp.94-95</a:t>
            </a:r>
          </a:p>
        </p:txBody>
      </p:sp>
      <p:sp>
        <p:nvSpPr>
          <p:cNvPr id="70663" name="Line 46"/>
          <p:cNvSpPr>
            <a:spLocks noChangeShapeType="1"/>
          </p:cNvSpPr>
          <p:nvPr/>
        </p:nvSpPr>
        <p:spPr bwMode="auto">
          <a:xfrm>
            <a:off x="228600" y="6359525"/>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64" name="Oval 64"/>
          <p:cNvSpPr>
            <a:spLocks noChangeArrowheads="1"/>
          </p:cNvSpPr>
          <p:nvPr/>
        </p:nvSpPr>
        <p:spPr bwMode="auto">
          <a:xfrm>
            <a:off x="3276600" y="1398588"/>
            <a:ext cx="3810000" cy="3810000"/>
          </a:xfrm>
          <a:prstGeom prst="ellipse">
            <a:avLst/>
          </a:prstGeom>
          <a:solidFill>
            <a:srgbClr val="CC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cs typeface="B Lotus" panose="00000400000000000000" pitchFamily="2" charset="-78"/>
            </a:endParaRPr>
          </a:p>
        </p:txBody>
      </p:sp>
      <p:sp>
        <p:nvSpPr>
          <p:cNvPr id="70665" name="AutoShape 85"/>
          <p:cNvSpPr>
            <a:spLocks/>
          </p:cNvSpPr>
          <p:nvPr/>
        </p:nvSpPr>
        <p:spPr bwMode="auto">
          <a:xfrm>
            <a:off x="6248400" y="582503"/>
            <a:ext cx="2209800" cy="646331"/>
          </a:xfrm>
          <a:prstGeom prst="accentCallout2">
            <a:avLst>
              <a:gd name="adj1" fmla="val 19250"/>
              <a:gd name="adj2" fmla="val -3449"/>
              <a:gd name="adj3" fmla="val 19250"/>
              <a:gd name="adj4" fmla="val -10491"/>
              <a:gd name="adj5" fmla="val 138769"/>
              <a:gd name="adj6" fmla="val -17458"/>
            </a:avLst>
          </a:prstGeom>
          <a:noFill/>
          <a:ln w="9525">
            <a:solidFill>
              <a:schemeClr val="tx1"/>
            </a:solid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800" dirty="0">
                <a:cs typeface="B Lotus" panose="00000400000000000000" pitchFamily="2" charset="-78"/>
              </a:rPr>
              <a:t>Withdrawal</a:t>
            </a:r>
          </a:p>
          <a:p>
            <a:pPr algn="l" eaLnBrk="1" hangingPunct="1">
              <a:spcBef>
                <a:spcPct val="0"/>
              </a:spcBef>
              <a:buFontTx/>
              <a:buNone/>
            </a:pPr>
            <a:r>
              <a:rPr lang="en-GB" altLang="en-US" sz="1200" dirty="0">
                <a:solidFill>
                  <a:schemeClr val="bg2"/>
                </a:solidFill>
                <a:cs typeface="B Lotus" panose="00000400000000000000" pitchFamily="2" charset="-78"/>
              </a:rPr>
              <a:t>(carrying on an internal monologue)</a:t>
            </a:r>
            <a:endParaRPr lang="en-GB" altLang="en-US" sz="1800" dirty="0">
              <a:cs typeface="B Lotus" panose="00000400000000000000" pitchFamily="2" charset="-78"/>
            </a:endParaRPr>
          </a:p>
        </p:txBody>
      </p:sp>
      <p:sp>
        <p:nvSpPr>
          <p:cNvPr id="70666" name="AutoShape 86"/>
          <p:cNvSpPr>
            <a:spLocks/>
          </p:cNvSpPr>
          <p:nvPr/>
        </p:nvSpPr>
        <p:spPr bwMode="auto">
          <a:xfrm>
            <a:off x="2408238" y="503128"/>
            <a:ext cx="1801812" cy="646331"/>
          </a:xfrm>
          <a:prstGeom prst="accentCallout2">
            <a:avLst>
              <a:gd name="adj1" fmla="val 14722"/>
              <a:gd name="adj2" fmla="val 104227"/>
              <a:gd name="adj3" fmla="val 14722"/>
              <a:gd name="adj4" fmla="val 118593"/>
              <a:gd name="adj5" fmla="val 120653"/>
              <a:gd name="adj6" fmla="val 132954"/>
            </a:avLst>
          </a:prstGeom>
          <a:noFill/>
          <a:ln w="9525">
            <a:solidFill>
              <a:schemeClr val="tx1"/>
            </a:solid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cs typeface="B Lotus" panose="00000400000000000000" pitchFamily="2" charset="-78"/>
              </a:rPr>
              <a:t>Intimacy</a:t>
            </a:r>
          </a:p>
          <a:p>
            <a:pPr eaLnBrk="1" hangingPunct="1">
              <a:spcBef>
                <a:spcPct val="0"/>
              </a:spcBef>
              <a:buFontTx/>
              <a:buNone/>
            </a:pPr>
            <a:r>
              <a:rPr lang="en-GB" altLang="en-US" sz="1200" dirty="0">
                <a:solidFill>
                  <a:schemeClr val="bg2"/>
                </a:solidFill>
                <a:cs typeface="B Lotus" panose="00000400000000000000" pitchFamily="2" charset="-78"/>
              </a:rPr>
              <a:t>(expressing authentic uncensored feelings)</a:t>
            </a:r>
          </a:p>
        </p:txBody>
      </p:sp>
      <p:sp>
        <p:nvSpPr>
          <p:cNvPr id="70667" name="AutoShape 87"/>
          <p:cNvSpPr>
            <a:spLocks/>
          </p:cNvSpPr>
          <p:nvPr/>
        </p:nvSpPr>
        <p:spPr bwMode="auto">
          <a:xfrm>
            <a:off x="7162800" y="1663591"/>
            <a:ext cx="1447800" cy="646331"/>
          </a:xfrm>
          <a:prstGeom prst="accentCallout2">
            <a:avLst>
              <a:gd name="adj1" fmla="val 13162"/>
              <a:gd name="adj2" fmla="val -5264"/>
              <a:gd name="adj3" fmla="val 13162"/>
              <a:gd name="adj4" fmla="val -14694"/>
              <a:gd name="adj5" fmla="val 86106"/>
              <a:gd name="adj6" fmla="val -24125"/>
            </a:avLst>
          </a:prstGeom>
          <a:noFill/>
          <a:ln w="9525">
            <a:solidFill>
              <a:schemeClr val="tx1"/>
            </a:solid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800" dirty="0">
                <a:cs typeface="B Lotus" panose="00000400000000000000" pitchFamily="2" charset="-78"/>
              </a:rPr>
              <a:t>Rituals</a:t>
            </a:r>
          </a:p>
          <a:p>
            <a:pPr algn="l" eaLnBrk="1" hangingPunct="1">
              <a:spcBef>
                <a:spcPct val="0"/>
              </a:spcBef>
              <a:buFontTx/>
              <a:buNone/>
            </a:pPr>
            <a:r>
              <a:rPr lang="en-GB" altLang="en-US" sz="1200" dirty="0">
                <a:solidFill>
                  <a:schemeClr val="bg2"/>
                </a:solidFill>
                <a:cs typeface="B Lotus" panose="00000400000000000000" pitchFamily="2" charset="-78"/>
              </a:rPr>
              <a:t>(pre-programmed social interaction)</a:t>
            </a:r>
            <a:endParaRPr lang="en-GB" altLang="en-US" sz="1800" dirty="0">
              <a:cs typeface="B Lotus" panose="00000400000000000000" pitchFamily="2" charset="-78"/>
            </a:endParaRPr>
          </a:p>
        </p:txBody>
      </p:sp>
      <p:sp>
        <p:nvSpPr>
          <p:cNvPr id="70668" name="AutoShape 88"/>
          <p:cNvSpPr>
            <a:spLocks/>
          </p:cNvSpPr>
          <p:nvPr/>
        </p:nvSpPr>
        <p:spPr bwMode="auto">
          <a:xfrm>
            <a:off x="1981200" y="1524426"/>
            <a:ext cx="1285875" cy="830997"/>
          </a:xfrm>
          <a:prstGeom prst="accentCallout2">
            <a:avLst>
              <a:gd name="adj1" fmla="val 10875"/>
              <a:gd name="adj2" fmla="val 105926"/>
              <a:gd name="adj3" fmla="val 10875"/>
              <a:gd name="adj4" fmla="val 127532"/>
              <a:gd name="adj5" fmla="val 46528"/>
              <a:gd name="adj6" fmla="val 149259"/>
            </a:avLst>
          </a:prstGeom>
          <a:noFill/>
          <a:ln w="9525">
            <a:solidFill>
              <a:schemeClr val="tx1"/>
            </a:solid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cs typeface="B Lotus" panose="00000400000000000000" pitchFamily="2" charset="-78"/>
              </a:rPr>
              <a:t>Games</a:t>
            </a:r>
          </a:p>
          <a:p>
            <a:pPr eaLnBrk="1" hangingPunct="1">
              <a:spcBef>
                <a:spcPct val="0"/>
              </a:spcBef>
              <a:buFontTx/>
              <a:buNone/>
            </a:pPr>
            <a:r>
              <a:rPr lang="en-GB" altLang="en-US" sz="1200" dirty="0">
                <a:solidFill>
                  <a:schemeClr val="bg2"/>
                </a:solidFill>
                <a:cs typeface="B Lotus" panose="00000400000000000000" pitchFamily="2" charset="-78"/>
              </a:rPr>
              <a:t>(transactions where both end feeling bad)</a:t>
            </a:r>
            <a:endParaRPr lang="en-GB" altLang="en-US" sz="1800" dirty="0">
              <a:cs typeface="B Lotus" panose="00000400000000000000" pitchFamily="2" charset="-78"/>
            </a:endParaRPr>
          </a:p>
        </p:txBody>
      </p:sp>
      <p:sp>
        <p:nvSpPr>
          <p:cNvPr id="70669" name="AutoShape 89"/>
          <p:cNvSpPr>
            <a:spLocks/>
          </p:cNvSpPr>
          <p:nvPr/>
        </p:nvSpPr>
        <p:spPr bwMode="auto">
          <a:xfrm>
            <a:off x="7400925" y="3796139"/>
            <a:ext cx="1511300" cy="830997"/>
          </a:xfrm>
          <a:prstGeom prst="accentCallout2">
            <a:avLst>
              <a:gd name="adj1" fmla="val 11921"/>
              <a:gd name="adj2" fmla="val -5042"/>
              <a:gd name="adj3" fmla="val 11921"/>
              <a:gd name="adj4" fmla="val -16491"/>
              <a:gd name="adj5" fmla="val -21028"/>
              <a:gd name="adj6" fmla="val -21009"/>
            </a:avLst>
          </a:prstGeom>
          <a:noFill/>
          <a:ln w="9525">
            <a:solidFill>
              <a:schemeClr val="tx1"/>
            </a:solid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800" dirty="0">
                <a:cs typeface="B Lotus" panose="00000400000000000000" pitchFamily="2" charset="-78"/>
              </a:rPr>
              <a:t>Pastimes</a:t>
            </a:r>
          </a:p>
          <a:p>
            <a:pPr algn="l" eaLnBrk="1" hangingPunct="1">
              <a:spcBef>
                <a:spcPct val="0"/>
              </a:spcBef>
              <a:buFontTx/>
              <a:buNone/>
            </a:pPr>
            <a:r>
              <a:rPr lang="en-GB" altLang="en-US" sz="1200" dirty="0">
                <a:solidFill>
                  <a:schemeClr val="bg2"/>
                </a:solidFill>
                <a:cs typeface="B Lotus" panose="00000400000000000000" pitchFamily="2" charset="-78"/>
              </a:rPr>
              <a:t>(talking about something, but not doing)</a:t>
            </a:r>
            <a:endParaRPr lang="en-GB" altLang="en-US" sz="1800" dirty="0">
              <a:cs typeface="B Lotus" panose="00000400000000000000" pitchFamily="2" charset="-78"/>
            </a:endParaRPr>
          </a:p>
        </p:txBody>
      </p:sp>
      <p:sp>
        <p:nvSpPr>
          <p:cNvPr id="70670" name="AutoShape 90"/>
          <p:cNvSpPr>
            <a:spLocks/>
          </p:cNvSpPr>
          <p:nvPr/>
        </p:nvSpPr>
        <p:spPr bwMode="auto">
          <a:xfrm>
            <a:off x="2160588" y="5021947"/>
            <a:ext cx="1677987" cy="646331"/>
          </a:xfrm>
          <a:prstGeom prst="accentCallout2">
            <a:avLst>
              <a:gd name="adj1" fmla="val 13741"/>
              <a:gd name="adj2" fmla="val 104542"/>
              <a:gd name="adj3" fmla="val 13741"/>
              <a:gd name="adj4" fmla="val 112486"/>
              <a:gd name="adj5" fmla="val -2481"/>
              <a:gd name="adj6" fmla="val 120528"/>
            </a:avLst>
          </a:prstGeom>
          <a:noFill/>
          <a:ln w="9525">
            <a:solidFill>
              <a:schemeClr val="tx1"/>
            </a:solid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cs typeface="B Lotus" panose="00000400000000000000" pitchFamily="2" charset="-78"/>
              </a:rPr>
              <a:t>Activities</a:t>
            </a:r>
            <a:br>
              <a:rPr lang="en-GB" altLang="en-US" sz="1800" dirty="0">
                <a:cs typeface="B Lotus" panose="00000400000000000000" pitchFamily="2" charset="-78"/>
              </a:rPr>
            </a:br>
            <a:r>
              <a:rPr lang="en-GB" altLang="en-US" sz="1200" dirty="0">
                <a:solidFill>
                  <a:schemeClr val="bg2"/>
                </a:solidFill>
                <a:cs typeface="B Lotus" panose="00000400000000000000" pitchFamily="2" charset="-78"/>
              </a:rPr>
              <a:t>(doing something, or planning to do it)</a:t>
            </a:r>
            <a:endParaRPr lang="en-GB" altLang="en-US" sz="1800" dirty="0">
              <a:cs typeface="B Lotus" panose="00000400000000000000" pitchFamily="2" charset="-78"/>
            </a:endParaRPr>
          </a:p>
        </p:txBody>
      </p:sp>
      <p:sp>
        <p:nvSpPr>
          <p:cNvPr id="70671" name="Line 79"/>
          <p:cNvSpPr>
            <a:spLocks noChangeShapeType="1"/>
          </p:cNvSpPr>
          <p:nvPr/>
        </p:nvSpPr>
        <p:spPr bwMode="auto">
          <a:xfrm>
            <a:off x="4481513" y="1525588"/>
            <a:ext cx="700087" cy="177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2" name="Line 80"/>
          <p:cNvSpPr>
            <a:spLocks noChangeShapeType="1"/>
          </p:cNvSpPr>
          <p:nvPr/>
        </p:nvSpPr>
        <p:spPr bwMode="auto">
          <a:xfrm>
            <a:off x="5181600" y="1398588"/>
            <a:ext cx="0" cy="1905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81"/>
          <p:cNvSpPr>
            <a:spLocks noChangeShapeType="1"/>
          </p:cNvSpPr>
          <p:nvPr/>
        </p:nvSpPr>
        <p:spPr bwMode="auto">
          <a:xfrm flipH="1" flipV="1">
            <a:off x="3481388" y="2457450"/>
            <a:ext cx="1700212" cy="846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82"/>
          <p:cNvSpPr>
            <a:spLocks noChangeShapeType="1"/>
          </p:cNvSpPr>
          <p:nvPr/>
        </p:nvSpPr>
        <p:spPr bwMode="auto">
          <a:xfrm flipV="1">
            <a:off x="5181600" y="2084388"/>
            <a:ext cx="14478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83"/>
          <p:cNvSpPr>
            <a:spLocks noChangeShapeType="1"/>
          </p:cNvSpPr>
          <p:nvPr/>
        </p:nvSpPr>
        <p:spPr bwMode="auto">
          <a:xfrm flipV="1">
            <a:off x="5181600" y="2617788"/>
            <a:ext cx="17526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6" name="Line 84"/>
          <p:cNvSpPr>
            <a:spLocks noChangeShapeType="1"/>
          </p:cNvSpPr>
          <p:nvPr/>
        </p:nvSpPr>
        <p:spPr bwMode="auto">
          <a:xfrm>
            <a:off x="5181600" y="3303588"/>
            <a:ext cx="1052513" cy="1582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7" name="TextBox 1"/>
          <p:cNvSpPr txBox="1">
            <a:spLocks noChangeArrowheads="1"/>
          </p:cNvSpPr>
          <p:nvPr/>
        </p:nvSpPr>
        <p:spPr bwMode="auto">
          <a:xfrm>
            <a:off x="4210050" y="5821363"/>
            <a:ext cx="49006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1600" b="1" dirty="0">
                <a:solidFill>
                  <a:srgbClr val="FF0000"/>
                </a:solidFill>
                <a:cs typeface="B Lotus" panose="00000400000000000000" pitchFamily="2" charset="-78"/>
              </a:rPr>
              <a:t>To edit</a:t>
            </a:r>
            <a:r>
              <a:rPr lang="en-GB" altLang="en-US" sz="1600" dirty="0">
                <a:solidFill>
                  <a:srgbClr val="FF0000"/>
                </a:solidFill>
                <a:cs typeface="B Lotus" panose="00000400000000000000" pitchFamily="2" charset="-78"/>
              </a:rPr>
              <a:t>, press Alt and click &amp; drag at the same time, to move the line to the desired angle. Zoom in to make any final edits to get the edges right </a:t>
            </a:r>
          </a:p>
        </p:txBody>
      </p:sp>
      <p:sp>
        <p:nvSpPr>
          <p:cNvPr id="70678" name="Rectangle 22"/>
          <p:cNvSpPr>
            <a:spLocks noChangeArrowheads="1"/>
          </p:cNvSpPr>
          <p:nvPr/>
        </p:nvSpPr>
        <p:spPr bwMode="auto">
          <a:xfrm>
            <a:off x="39688" y="6453188"/>
            <a:ext cx="136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GB" altLang="en-US" sz="800" dirty="0">
                <a:cs typeface="B Lotus" panose="00000400000000000000" pitchFamily="2" charset="-78"/>
              </a:rPr>
              <a:t>Redrawn by Rob van </a:t>
            </a:r>
            <a:r>
              <a:rPr lang="en-GB" altLang="en-US" sz="800" dirty="0" err="1">
                <a:cs typeface="B Lotus" panose="00000400000000000000" pitchFamily="2" charset="-78"/>
              </a:rPr>
              <a:t>Tol</a:t>
            </a:r>
            <a:r>
              <a:rPr lang="en-GB" altLang="en-US" sz="800" dirty="0">
                <a:cs typeface="B Lotus" panose="00000400000000000000" pitchFamily="2" charset="-78"/>
              </a:rPr>
              <a:t>, </a:t>
            </a:r>
          </a:p>
          <a:p>
            <a:pPr algn="l" eaLnBrk="1" hangingPunct="1">
              <a:spcBef>
                <a:spcPct val="0"/>
              </a:spcBef>
              <a:buFontTx/>
              <a:buNone/>
            </a:pPr>
            <a:r>
              <a:rPr lang="en-GB" altLang="en-US" sz="800" dirty="0">
                <a:cs typeface="B Lotus" panose="00000400000000000000" pitchFamily="2" charset="-78"/>
              </a:rPr>
              <a:t>2011. TA Student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descr="55"/>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6"/>
          <p:cNvSpPr>
            <a:spLocks noGrp="1" noChangeArrowheads="1"/>
          </p:cNvSpPr>
          <p:nvPr>
            <p:ph type="title"/>
          </p:nvPr>
        </p:nvSpPr>
        <p:spPr>
          <a:xfrm>
            <a:off x="250825" y="549275"/>
            <a:ext cx="8642350" cy="5832475"/>
          </a:xfrm>
        </p:spPr>
        <p:txBody>
          <a:bodyPr/>
          <a:lstStyle/>
          <a:p>
            <a:pPr eaLnBrk="1" hangingPunct="1"/>
            <a:r>
              <a:rPr lang="fa-IR" altLang="en-US" b="1" dirty="0" smtClean="0">
                <a:solidFill>
                  <a:srgbClr val="990000"/>
                </a:solidFill>
              </a:rPr>
              <a:t>پیش نویس زندگی</a:t>
            </a:r>
            <a:br>
              <a:rPr lang="fa-IR" altLang="en-US" b="1" dirty="0" smtClean="0">
                <a:solidFill>
                  <a:srgbClr val="990000"/>
                </a:solidFill>
              </a:rPr>
            </a:br>
            <a:r>
              <a:rPr lang="fa-IR" altLang="en-US" b="1" dirty="0" smtClean="0">
                <a:solidFill>
                  <a:schemeClr val="tx1"/>
                </a:solidFill>
              </a:rPr>
              <a:t>اریک برن پیش نویش زندگی را</a:t>
            </a:r>
            <a:r>
              <a:rPr lang="fa-IR" altLang="en-US" b="1" dirty="0" smtClean="0">
                <a:solidFill>
                  <a:srgbClr val="990000"/>
                </a:solidFill>
              </a:rPr>
              <a:t> طرح ناخودآگاه زندگی </a:t>
            </a:r>
            <a:r>
              <a:rPr lang="fa-IR" altLang="en-US" b="1" dirty="0" smtClean="0">
                <a:solidFill>
                  <a:schemeClr val="tx1"/>
                </a:solidFill>
              </a:rPr>
              <a:t>تعریف کرده است</a:t>
            </a:r>
            <a:r>
              <a:rPr lang="fa-IR" altLang="en-US" b="1" dirty="0" smtClean="0">
                <a:solidFill>
                  <a:srgbClr val="990000"/>
                </a:solidFill>
              </a:rPr>
              <a:t> </a:t>
            </a:r>
            <a:r>
              <a:rPr lang="fa-IR" altLang="en-US" b="1" dirty="0" smtClean="0">
                <a:solidFill>
                  <a:schemeClr val="tx1"/>
                </a:solidFill>
              </a:rPr>
              <a:t>واین طور آن راتوضیح می دهد:</a:t>
            </a:r>
            <a:br>
              <a:rPr lang="fa-IR" altLang="en-US" b="1" dirty="0" smtClean="0">
                <a:solidFill>
                  <a:schemeClr val="tx1"/>
                </a:solidFill>
              </a:rPr>
            </a:br>
            <a:r>
              <a:rPr lang="fa-IR" altLang="en-US" b="1" dirty="0" smtClean="0">
                <a:solidFill>
                  <a:schemeClr val="tx1"/>
                </a:solidFill>
              </a:rPr>
              <a:t>طرح زندگی که در دوران کودکی ریخته شده وبه وسیله والدین تقویت می گردد وبالاترین میزان نم</a:t>
            </a:r>
            <a:r>
              <a:rPr lang="fa-IR" altLang="en-US" b="1" dirty="0">
                <a:solidFill>
                  <a:schemeClr val="tx1"/>
                </a:solidFill>
              </a:rPr>
              <a:t>و</a:t>
            </a:r>
            <a:r>
              <a:rPr lang="fa-IR" altLang="en-US" b="1" dirty="0" smtClean="0">
                <a:solidFill>
                  <a:schemeClr val="tx1"/>
                </a:solidFill>
              </a:rPr>
              <a:t>د آن درانتخابهایی است که شخص درزندگی به عمل می آورد.</a:t>
            </a:r>
            <a:endParaRPr lang="en-US" altLang="en-US" b="1"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rot="-1390303">
            <a:off x="1452563" y="1541463"/>
            <a:ext cx="6697662" cy="3527425"/>
          </a:xfrm>
          <a:prstGeom prst="rect">
            <a:avLst/>
          </a:prstGeom>
        </p:spPr>
        <p:txBody>
          <a:bodyPr wrap="none" fromWordArt="1">
            <a:prstTxWarp prst="textPlain">
              <a:avLst>
                <a:gd name="adj" fmla="val 50000"/>
              </a:avLst>
            </a:prstTxWarp>
          </a:bodyPr>
          <a:lstStyle/>
          <a:p>
            <a:pPr rtl="1"/>
            <a:r>
              <a:rPr lang="fa-IR"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rPr>
              <a:t>بیوگرافی</a:t>
            </a:r>
            <a:endParaRPr lang="en-US"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endParaRPr>
          </a:p>
        </p:txBody>
      </p:sp>
      <p:sp>
        <p:nvSpPr>
          <p:cNvPr id="13315" name="Rectangle 3"/>
          <p:cNvSpPr>
            <a:spLocks noGrp="1" noChangeArrowheads="1"/>
          </p:cNvSpPr>
          <p:nvPr>
            <p:ph type="title"/>
          </p:nvPr>
        </p:nvSpPr>
        <p:spPr>
          <a:xfrm>
            <a:off x="395288" y="260350"/>
            <a:ext cx="8424862" cy="6408738"/>
          </a:xfrm>
        </p:spPr>
        <p:txBody>
          <a:bodyPr/>
          <a:lstStyle/>
          <a:p>
            <a:pPr algn="r" eaLnBrk="1" hangingPunct="1"/>
            <a:r>
              <a:rPr lang="fa-IR" altLang="en-US" sz="2800" b="1" dirty="0" smtClean="0"/>
              <a:t/>
            </a:r>
            <a:br>
              <a:rPr lang="fa-IR" altLang="en-US" sz="2800" b="1" dirty="0" smtClean="0"/>
            </a:br>
            <a:r>
              <a:rPr lang="fa-IR" altLang="en-US" sz="2800" b="1" dirty="0" smtClean="0"/>
              <a:t/>
            </a:r>
            <a:br>
              <a:rPr lang="fa-IR" altLang="en-US" sz="2800" b="1" dirty="0" smtClean="0"/>
            </a:br>
            <a:r>
              <a:rPr lang="fa-IR" altLang="en-US" sz="2800" b="1" dirty="0" smtClean="0"/>
              <a:t/>
            </a:r>
            <a:br>
              <a:rPr lang="fa-IR" altLang="en-US" sz="2800" b="1" dirty="0" smtClean="0"/>
            </a:br>
            <a:r>
              <a:rPr lang="ar-SA" altLang="en-US" sz="3200" b="1" dirty="0" smtClean="0"/>
              <a:t>اریک برن در سال 1949 برای دومین بار ازدواج کرد. همسر دومش سه فرزند از شوهر قبلیش داشت و صاحب دو پسر نیز از اریک شد.</a:t>
            </a:r>
            <a:r>
              <a:rPr lang="fa-IR" altLang="en-US" sz="3200" b="1" dirty="0" smtClean="0"/>
              <a:t/>
            </a:r>
            <a:br>
              <a:rPr lang="fa-IR" altLang="en-US" sz="3200" b="1" dirty="0" smtClean="0"/>
            </a:br>
            <a:r>
              <a:rPr lang="ar-SA" altLang="en-US" sz="3200" b="1" dirty="0" smtClean="0"/>
              <a:t> امّا این ازدواج نیز در سال 1964 به جدایی انجامید. </a:t>
            </a:r>
            <a:r>
              <a:rPr lang="fa-IR" altLang="en-US" sz="3200" b="1" dirty="0" smtClean="0"/>
              <a:t/>
            </a:r>
            <a:br>
              <a:rPr lang="fa-IR" altLang="en-US" sz="3200" b="1" dirty="0" smtClean="0"/>
            </a:br>
            <a:r>
              <a:rPr lang="ar-SA" altLang="en-US" sz="3200" b="1" dirty="0" smtClean="0"/>
              <a:t>رویکرد جدید به روان‌درمانی را در سال 1956 ابداع کرد. در این سال او دو مقاله معروف به نام «شهود: تصویر ایگو» و «حالت‌های ایگو در روان درمانی» منتشر کرد.</a:t>
            </a:r>
            <a:r>
              <a:rPr lang="fa-IR" altLang="en-US" sz="3200" b="1" dirty="0" smtClean="0"/>
              <a:t/>
            </a:r>
            <a:br>
              <a:rPr lang="fa-IR" altLang="en-US" sz="3200" b="1" dirty="0" smtClean="0"/>
            </a:br>
            <a:r>
              <a:rPr lang="ar-SA" altLang="en-US" sz="3200" b="1" dirty="0" smtClean="0"/>
              <a:t> در این مقاله دوم بود که او مفهوم «کودک، بالغ و والد» و روش سه دایره‌ای برای نمایش آن را معرفی کرد. او نظریه جدید خود را تحلیل ساختاری نامید</a:t>
            </a:r>
            <a:r>
              <a:rPr lang="en-US" altLang="en-US" sz="3200" b="1" dirty="0" smtClean="0"/>
              <a:t>.</a:t>
            </a:r>
            <a:br>
              <a:rPr lang="en-US" altLang="en-US" sz="3200" b="1" dirty="0" smtClean="0"/>
            </a:br>
            <a:r>
              <a:rPr lang="en-US" altLang="en-US" sz="3200" b="1" dirty="0" smtClean="0"/>
              <a:t/>
            </a:r>
            <a:br>
              <a:rPr lang="en-US" altLang="en-US" sz="3200" b="1" dirty="0" smtClean="0"/>
            </a:br>
            <a:r>
              <a:rPr lang="en-US" altLang="en-US" sz="2800" b="1" dirty="0" smtClean="0"/>
              <a:t/>
            </a:r>
            <a:br>
              <a:rPr lang="en-US" altLang="en-US" sz="2800" b="1" dirty="0" smtClean="0"/>
            </a:br>
            <a:endParaRPr lang="en-US" altLang="en-US" sz="2800" b="1"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42913" y="103188"/>
            <a:ext cx="8243887" cy="804862"/>
          </a:xfrm>
        </p:spPr>
        <p:txBody>
          <a:bodyPr/>
          <a:lstStyle/>
          <a:p>
            <a:r>
              <a:rPr lang="fa-IR" altLang="en-US" sz="6000" b="1" u="sng" dirty="0" smtClean="0"/>
              <a:t>قصه زندگی و ارتباط</a:t>
            </a:r>
            <a:endParaRPr lang="en-US" altLang="en-US" sz="6000" b="1" u="sng" dirty="0" smtClean="0"/>
          </a:p>
        </p:txBody>
      </p:sp>
      <p:sp>
        <p:nvSpPr>
          <p:cNvPr id="73731" name="Rectangle 3"/>
          <p:cNvSpPr>
            <a:spLocks noGrp="1" noChangeArrowheads="1"/>
          </p:cNvSpPr>
          <p:nvPr>
            <p:ph type="body" idx="1"/>
          </p:nvPr>
        </p:nvSpPr>
        <p:spPr>
          <a:xfrm>
            <a:off x="244475" y="1196975"/>
            <a:ext cx="8640762" cy="5661025"/>
          </a:xfrm>
        </p:spPr>
        <p:txBody>
          <a:bodyPr/>
          <a:lstStyle/>
          <a:p>
            <a:pPr algn="justLow">
              <a:lnSpc>
                <a:spcPct val="90000"/>
              </a:lnSpc>
            </a:pPr>
            <a:r>
              <a:rPr lang="fa-IR" altLang="en-US" sz="2800" b="1" dirty="0" smtClean="0"/>
              <a:t>جهان بینی کلی شما نسبت به زندگی است که به طور واضح دارای آغاز ، بخش میانی و پایانی است.</a:t>
            </a:r>
          </a:p>
          <a:p>
            <a:pPr algn="justLow">
              <a:lnSpc>
                <a:spcPct val="90000"/>
              </a:lnSpc>
            </a:pPr>
            <a:r>
              <a:rPr lang="fa-IR" altLang="en-US" sz="2800" b="1" dirty="0" smtClean="0"/>
              <a:t>چیز</a:t>
            </a:r>
          </a:p>
          <a:p>
            <a:pPr algn="justLow">
              <a:lnSpc>
                <a:spcPct val="90000"/>
              </a:lnSpc>
            </a:pPr>
            <a:endParaRPr lang="fa-IR" altLang="en-US" sz="2800" b="1" dirty="0"/>
          </a:p>
          <a:p>
            <a:pPr algn="justLow">
              <a:lnSpc>
                <a:spcPct val="90000"/>
              </a:lnSpc>
            </a:pPr>
            <a:r>
              <a:rPr lang="fa-IR" altLang="en-US" sz="2800" b="1" dirty="0" smtClean="0"/>
              <a:t>ی است که شما آن را در دوران کودکی انتخاب کرده اید.</a:t>
            </a:r>
          </a:p>
          <a:p>
            <a:pPr algn="justLow">
              <a:lnSpc>
                <a:spcPct val="90000"/>
              </a:lnSpc>
            </a:pPr>
            <a:r>
              <a:rPr lang="fa-IR" altLang="en-US" sz="2800" b="1" dirty="0" smtClean="0"/>
              <a:t>رفتاری که خودآگاهانه یا ناخود آگاهانه انتخاب می کنید به وسیله پیش نویس زندگی تنظیم می شود.</a:t>
            </a:r>
          </a:p>
          <a:p>
            <a:pPr algn="justLow">
              <a:lnSpc>
                <a:spcPct val="90000"/>
              </a:lnSpc>
            </a:pPr>
            <a:r>
              <a:rPr lang="fa-IR" altLang="en-US" sz="2800" b="1" dirty="0" smtClean="0"/>
              <a:t>در واقع تصمیمی است که در دوران کودکی برای آینده زندگی خود می گیرید.</a:t>
            </a:r>
          </a:p>
          <a:p>
            <a:pPr algn="justLow">
              <a:lnSpc>
                <a:spcPct val="90000"/>
              </a:lnSpc>
            </a:pPr>
            <a:r>
              <a:rPr lang="fa-IR" altLang="en-US" sz="2800" b="1" dirty="0" smtClean="0"/>
              <a:t>آنها به وسیله والدین تقویت می شوند. و بهترین روش زنده ماندن در مرحله کودکی است.</a:t>
            </a:r>
          </a:p>
          <a:p>
            <a:pPr algn="justLow">
              <a:lnSpc>
                <a:spcPct val="90000"/>
              </a:lnSpc>
            </a:pPr>
            <a:r>
              <a:rPr lang="fa-IR" altLang="en-US" sz="2800" b="1" dirty="0" smtClean="0"/>
              <a:t>در ا ین قصه قهرمان ، افسانه و داستان رویاها و اشیاء وجود دارد.</a:t>
            </a:r>
          </a:p>
          <a:p>
            <a:pPr>
              <a:lnSpc>
                <a:spcPct val="90000"/>
              </a:lnSpc>
            </a:pPr>
            <a:endParaRPr lang="en-US" altLang="en-US" sz="2800" b="1" dirty="0" smtClean="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55"/>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6"/>
          <p:cNvSpPr>
            <a:spLocks noGrp="1" noChangeArrowheads="1"/>
          </p:cNvSpPr>
          <p:nvPr>
            <p:ph type="title"/>
          </p:nvPr>
        </p:nvSpPr>
        <p:spPr>
          <a:xfrm>
            <a:off x="250825" y="274638"/>
            <a:ext cx="8569325" cy="6323012"/>
          </a:xfrm>
        </p:spPr>
        <p:txBody>
          <a:bodyPr/>
          <a:lstStyle/>
          <a:p>
            <a:pPr eaLnBrk="1" hangingPunct="1"/>
            <a:r>
              <a:rPr lang="fa-IR" altLang="en-US" sz="4000" b="1" dirty="0" smtClean="0">
                <a:solidFill>
                  <a:srgbClr val="990000"/>
                </a:solidFill>
              </a:rPr>
              <a:t>مفاهیم پیش نویس زندگی</a:t>
            </a:r>
            <a:r>
              <a:rPr lang="fa-IR" altLang="en-US" sz="3600" b="1" dirty="0" smtClean="0"/>
              <a:t/>
            </a:r>
            <a:br>
              <a:rPr lang="fa-IR" altLang="en-US" sz="3600" b="1" dirty="0" smtClean="0"/>
            </a:br>
            <a:r>
              <a:rPr lang="fa-IR" altLang="en-US" sz="3200" b="1" dirty="0" smtClean="0"/>
              <a:t>1-پیش نویس طرح زندگی است</a:t>
            </a:r>
            <a:br>
              <a:rPr lang="fa-IR" altLang="en-US" sz="3200" b="1" dirty="0" smtClean="0"/>
            </a:br>
            <a:r>
              <a:rPr lang="fa-IR" altLang="en-US" sz="3200" b="1" dirty="0" smtClean="0"/>
              <a:t>2-پیش نویس به سوی سرانجامی هدایت می شود</a:t>
            </a:r>
            <a:br>
              <a:rPr lang="fa-IR" altLang="en-US" sz="3200" b="1" dirty="0" smtClean="0"/>
            </a:br>
            <a:r>
              <a:rPr lang="fa-IR" altLang="en-US" sz="3200" b="1" dirty="0" smtClean="0"/>
              <a:t>3-پیش نویس براساس تصمیمات دوران کودکی قراردارد</a:t>
            </a:r>
            <a:br>
              <a:rPr lang="fa-IR" altLang="en-US" sz="3200" b="1" dirty="0" smtClean="0"/>
            </a:br>
            <a:r>
              <a:rPr lang="fa-IR" altLang="en-US" sz="3200" b="1" dirty="0" smtClean="0"/>
              <a:t>4-پیش نویس به وسیله والدین تقویت میگردد</a:t>
            </a:r>
            <a:br>
              <a:rPr lang="fa-IR" altLang="en-US" sz="3200" b="1" dirty="0" smtClean="0"/>
            </a:br>
            <a:r>
              <a:rPr lang="fa-IR" altLang="en-US" sz="3200" b="1" dirty="0" smtClean="0"/>
              <a:t>5-پیش نویس خارج از حیطه آگاهی ماست</a:t>
            </a:r>
            <a:br>
              <a:rPr lang="fa-IR" altLang="en-US" sz="3200" b="1" dirty="0" smtClean="0"/>
            </a:br>
            <a:r>
              <a:rPr lang="fa-IR" altLang="en-US" sz="3200" b="1" dirty="0" smtClean="0"/>
              <a:t>6-برای توجیه پیش نویس واقعیت تحریف می شود</a:t>
            </a:r>
            <a:r>
              <a:rPr lang="en-US" altLang="en-US" sz="3200" b="1" dirty="0" smtClean="0"/>
              <a:t/>
            </a:r>
            <a:br>
              <a:rPr lang="en-US" altLang="en-US" sz="3200" b="1" dirty="0" smtClean="0"/>
            </a:br>
            <a:r>
              <a:rPr lang="fa-IR" altLang="en-US" sz="3200" b="1" dirty="0" smtClean="0"/>
              <a:t>7- </a:t>
            </a:r>
            <a:r>
              <a:rPr lang="fa-IR" altLang="en-US" sz="3200" dirty="0" smtClean="0"/>
              <a:t>پیش نویس خارج از محدوده ی آگاهي است – برن آن را پیش آگاهی می خواند.</a:t>
            </a:r>
            <a:r>
              <a:rPr lang="en-US" altLang="en-US" sz="3200" dirty="0" smtClean="0"/>
              <a:t/>
            </a:r>
            <a:br>
              <a:rPr lang="en-US" altLang="en-US" sz="3200" dirty="0" smtClean="0"/>
            </a:br>
            <a:r>
              <a:rPr lang="en-US" altLang="en-US" sz="3200" dirty="0" smtClean="0"/>
              <a:t>‘</a:t>
            </a:r>
            <a:r>
              <a:rPr lang="fa-IR" altLang="en-US" sz="3200" dirty="0" smtClean="0"/>
              <a:t>8- واقعيت</a:t>
            </a:r>
            <a:r>
              <a:rPr lang="en-US" altLang="en-US" sz="3200" dirty="0" smtClean="0"/>
              <a:t>'</a:t>
            </a:r>
            <a:r>
              <a:rPr lang="fa-IR" altLang="en-US" sz="3200" dirty="0" smtClean="0"/>
              <a:t> دوباره تعريف میشود تا پیش نویس را توجيه كند – مثلا مردم واقعيت را از دید خود تفسير مي كنند. </a:t>
            </a:r>
            <a:r>
              <a:rPr lang="en-US" altLang="en-US" sz="3200" dirty="0" smtClean="0"/>
              <a:t/>
            </a:r>
            <a:br>
              <a:rPr lang="en-US" altLang="en-US" sz="3200" dirty="0" smtClean="0"/>
            </a:br>
            <a:endParaRPr lang="en-US" altLang="en-US" sz="3200" b="1"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55"/>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title"/>
          </p:nvPr>
        </p:nvSpPr>
        <p:spPr>
          <a:xfrm>
            <a:off x="250825" y="274638"/>
            <a:ext cx="8569325" cy="6323012"/>
          </a:xfrm>
        </p:spPr>
        <p:txBody>
          <a:bodyPr/>
          <a:lstStyle/>
          <a:p>
            <a:pPr algn="r" eaLnBrk="1" hangingPunct="1"/>
            <a:r>
              <a:rPr lang="fa-IR" altLang="en-US" sz="4800" b="1" dirty="0" smtClean="0">
                <a:solidFill>
                  <a:srgbClr val="990000"/>
                </a:solidFill>
              </a:rPr>
              <a:t>تقسیمات پیش نویس زندگی</a:t>
            </a:r>
            <a:r>
              <a:rPr lang="fa-IR" altLang="en-US" b="1" dirty="0" smtClean="0"/>
              <a:t/>
            </a:r>
            <a:br>
              <a:rPr lang="fa-IR" altLang="en-US" b="1" dirty="0" smtClean="0"/>
            </a:br>
            <a:r>
              <a:rPr lang="fa-IR" altLang="en-US" sz="3200" b="1" dirty="0" smtClean="0">
                <a:solidFill>
                  <a:srgbClr val="990000"/>
                </a:solidFill>
              </a:rPr>
              <a:t>1- برنده وموفق</a:t>
            </a:r>
            <a:r>
              <a:rPr lang="fa-IR" altLang="en-US" sz="3200" b="1" dirty="0" smtClean="0"/>
              <a:t/>
            </a:r>
            <a:br>
              <a:rPr lang="fa-IR" altLang="en-US" sz="3200" b="1" dirty="0" smtClean="0"/>
            </a:br>
            <a:r>
              <a:rPr lang="fa-IR" altLang="en-US" sz="3200" b="1" dirty="0" smtClean="0"/>
              <a:t>کسی که به اهداف خود می رسد.اگر درکودکی تصمیم گرفت میلیونر شودوبزرگسالی به این هدف رسید برنده است </a:t>
            </a:r>
            <a:br>
              <a:rPr lang="fa-IR" altLang="en-US" sz="3200" b="1" dirty="0" smtClean="0"/>
            </a:br>
            <a:r>
              <a:rPr lang="fa-IR" altLang="en-US" sz="3200" b="1" dirty="0" smtClean="0">
                <a:solidFill>
                  <a:srgbClr val="990000"/>
                </a:solidFill>
              </a:rPr>
              <a:t>2-بازنده</a:t>
            </a:r>
            <a:br>
              <a:rPr lang="fa-IR" altLang="en-US" sz="3200" b="1" dirty="0" smtClean="0">
                <a:solidFill>
                  <a:srgbClr val="990000"/>
                </a:solidFill>
              </a:rPr>
            </a:br>
            <a:r>
              <a:rPr lang="fa-IR" altLang="en-US" sz="3200" b="1" dirty="0" smtClean="0"/>
              <a:t>کسی که به اهداف خود نمیرسد</a:t>
            </a:r>
            <a:br>
              <a:rPr lang="fa-IR" altLang="en-US" sz="3200" b="1" dirty="0" smtClean="0"/>
            </a:br>
            <a:r>
              <a:rPr lang="fa-IR" altLang="en-US" sz="3200" b="1" dirty="0" smtClean="0">
                <a:solidFill>
                  <a:srgbClr val="990000"/>
                </a:solidFill>
              </a:rPr>
              <a:t>3-غیربرنده یامعمولی وپیش پاافتاده</a:t>
            </a:r>
            <a:r>
              <a:rPr lang="fa-IR" altLang="en-US" sz="3200" b="1" dirty="0" smtClean="0"/>
              <a:t/>
            </a:r>
            <a:br>
              <a:rPr lang="fa-IR" altLang="en-US" sz="3200" b="1" dirty="0" smtClean="0"/>
            </a:br>
            <a:r>
              <a:rPr lang="fa-IR" altLang="en-US" sz="3200" b="1" dirty="0" smtClean="0"/>
              <a:t>یک راه حاشیه ای را که به سختی امروز رابه فردا میرساندنه برندگی دارد ونه بازندگی این شخص هرگزخود رابه خطر نمی اندازد</a:t>
            </a:r>
            <a:endParaRPr lang="en-US" altLang="en-US" sz="3200" b="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fa-IR" altLang="en-US" dirty="0" smtClean="0"/>
              <a:t>بیان قصه های زندگی و باز نویسی آن</a:t>
            </a:r>
            <a:endParaRPr lang="en-US" altLang="en-US" dirty="0" smtClean="0"/>
          </a:p>
        </p:txBody>
      </p:sp>
      <p:sp>
        <p:nvSpPr>
          <p:cNvPr id="3" name="Content Placeholder 2"/>
          <p:cNvSpPr>
            <a:spLocks noGrp="1"/>
          </p:cNvSpPr>
          <p:nvPr>
            <p:ph idx="1"/>
          </p:nvPr>
        </p:nvSpPr>
        <p:spPr/>
        <p:txBody>
          <a:bodyPr>
            <a:normAutofit fontScale="77500" lnSpcReduction="20000"/>
          </a:bodyPr>
          <a:lstStyle/>
          <a:p>
            <a:pPr>
              <a:defRPr/>
            </a:pPr>
            <a:r>
              <a:rPr lang="fa-IR" b="1" dirty="0" smtClean="0"/>
              <a:t>تو چه طور آدمی هستی</a:t>
            </a:r>
          </a:p>
          <a:p>
            <a:pPr>
              <a:defRPr/>
            </a:pPr>
            <a:r>
              <a:rPr lang="fa-IR" b="1" dirty="0" smtClean="0"/>
              <a:t>اینها را چه کسی به تو گفته است</a:t>
            </a:r>
          </a:p>
          <a:p>
            <a:pPr>
              <a:defRPr/>
            </a:pPr>
            <a:r>
              <a:rPr lang="fa-IR" b="1" dirty="0" smtClean="0"/>
              <a:t>چه کسان مهمی در زندگی ات داشته ای</a:t>
            </a:r>
          </a:p>
          <a:p>
            <a:pPr>
              <a:defRPr/>
            </a:pPr>
            <a:r>
              <a:rPr lang="fa-IR" b="1" dirty="0" smtClean="0"/>
              <a:t>چه خاطره ای از آنها در ذهن داری</a:t>
            </a:r>
          </a:p>
          <a:p>
            <a:pPr>
              <a:defRPr/>
            </a:pPr>
            <a:r>
              <a:rPr lang="fa-IR" b="1" dirty="0" smtClean="0"/>
              <a:t>تصور کنید مادرتان(پدرتان یا....) روبروی شما نشسته است و خوش حال است چه چیزی به شما می گوید</a:t>
            </a:r>
          </a:p>
          <a:p>
            <a:pPr>
              <a:defRPr/>
            </a:pPr>
            <a:r>
              <a:rPr lang="fa-IR" b="1" dirty="0" smtClean="0"/>
              <a:t>وقتی کار خوبی انجام می هید چه جملاتی به شما می گوید</a:t>
            </a:r>
          </a:p>
          <a:p>
            <a:pPr>
              <a:defRPr/>
            </a:pPr>
            <a:r>
              <a:rPr lang="fa-IR" b="1" dirty="0" smtClean="0"/>
              <a:t>وقتی کار زشتی انجام داده اید به شما چه می گوید</a:t>
            </a:r>
          </a:p>
          <a:p>
            <a:pPr>
              <a:defRPr/>
            </a:pPr>
            <a:r>
              <a:rPr lang="fa-IR" b="1" dirty="0" smtClean="0"/>
              <a:t>وقتی از شما انتظار دارد کار خوبی را انجام دهید به شما چه می گوید</a:t>
            </a:r>
          </a:p>
          <a:p>
            <a:pPr>
              <a:defRPr/>
            </a:pPr>
            <a:r>
              <a:rPr lang="fa-IR" b="1" dirty="0" smtClean="0"/>
              <a:t>برای اینکه شما را از کار زشتی باز دارد چه چیزی به شما می گوید</a:t>
            </a:r>
          </a:p>
          <a:p>
            <a:pPr>
              <a:defRPr/>
            </a:pPr>
            <a:r>
              <a:rPr lang="fa-IR" b="1" dirty="0" smtClean="0"/>
              <a:t>حالات عصبانی بودن مادرت چگونه است</a:t>
            </a:r>
          </a:p>
          <a:p>
            <a:pPr>
              <a:defRPr/>
            </a:pPr>
            <a:r>
              <a:rPr lang="fa-IR" b="1" dirty="0" smtClean="0"/>
              <a:t>پیامهای تکراری مادرت چه چیزهایی بودند</a:t>
            </a:r>
          </a:p>
          <a:p>
            <a:pPr>
              <a:defRPr/>
            </a:pPr>
            <a:endParaRPr lang="fa-IR" b="1" dirty="0" smtClean="0"/>
          </a:p>
          <a:p>
            <a:pPr>
              <a:defRPr/>
            </a:pPr>
            <a:endParaRPr lang="en-US" dirty="0"/>
          </a:p>
        </p:txBody>
      </p:sp>
    </p:spTree>
    <p:extLst>
      <p:ext uri="{BB962C8B-B14F-4D97-AF65-F5344CB8AC3E}">
        <p14:creationId xmlns:p14="http://schemas.microsoft.com/office/powerpoint/2010/main" val="8736723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2" name="Picture 8" descr="ANd9GcSzmCV1GcxaDzYtlchkbGaeFFgbG9eUaNI4QjobHFfwrxvBFUKDd5UFar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p:cNvSpPr>
            <a:spLocks noGrp="1" noChangeArrowheads="1"/>
          </p:cNvSpPr>
          <p:nvPr>
            <p:ph type="title"/>
          </p:nvPr>
        </p:nvSpPr>
        <p:spPr>
          <a:xfrm>
            <a:off x="395288" y="1628775"/>
            <a:ext cx="8291512" cy="2217738"/>
          </a:xfrm>
        </p:spPr>
        <p:txBody>
          <a:bodyPr/>
          <a:lstStyle/>
          <a:p>
            <a:pPr eaLnBrk="1" hangingPunct="1">
              <a:defRPr/>
            </a:pPr>
            <a:r>
              <a:rPr lang="fa-IR" sz="7200" b="1" smtClean="0">
                <a:solidFill>
                  <a:srgbClr val="990000"/>
                </a:solidFill>
              </a:rPr>
              <a:t/>
            </a:r>
            <a:br>
              <a:rPr lang="fa-IR" sz="7200" b="1" smtClean="0">
                <a:solidFill>
                  <a:srgbClr val="990000"/>
                </a:solidFill>
              </a:rPr>
            </a:br>
            <a:r>
              <a:rPr lang="fa-IR" sz="7200" b="1" smtClean="0">
                <a:solidFill>
                  <a:srgbClr val="990000"/>
                </a:solidFill>
              </a:rPr>
              <a:t>وضعیت های زندگی</a:t>
            </a:r>
            <a:endParaRPr lang="en-US" sz="7200" b="1" smtClean="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6" name="Picture 5" descr="27"/>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4" name="Rectangle 6"/>
          <p:cNvSpPr>
            <a:spLocks noGrp="1" noChangeArrowheads="1"/>
          </p:cNvSpPr>
          <p:nvPr>
            <p:ph type="title"/>
          </p:nvPr>
        </p:nvSpPr>
        <p:spPr>
          <a:xfrm>
            <a:off x="395288" y="476250"/>
            <a:ext cx="8497887" cy="6048375"/>
          </a:xfrm>
        </p:spPr>
        <p:txBody>
          <a:bodyPr/>
          <a:lstStyle/>
          <a:p>
            <a:pPr eaLnBrk="1" hangingPunct="1"/>
            <a:r>
              <a:rPr lang="fa-IR" altLang="en-US" sz="6000" b="1" dirty="0" smtClean="0">
                <a:solidFill>
                  <a:srgbClr val="0000FF"/>
                </a:solidFill>
              </a:rPr>
              <a:t>چهاردیدگاه وضعیت های زندگی</a:t>
            </a:r>
            <a:r>
              <a:rPr lang="fa-IR" altLang="en-US" dirty="0" smtClean="0"/>
              <a:t/>
            </a:r>
            <a:br>
              <a:rPr lang="fa-IR" altLang="en-US" dirty="0" smtClean="0"/>
            </a:br>
            <a:r>
              <a:rPr lang="fa-IR" altLang="en-US" sz="4800" b="1" dirty="0" smtClean="0"/>
              <a:t>1-من خوب هستم،شماخوب هستید.</a:t>
            </a:r>
            <a:br>
              <a:rPr lang="fa-IR" altLang="en-US" sz="4800" b="1" dirty="0" smtClean="0"/>
            </a:br>
            <a:r>
              <a:rPr lang="fa-IR" altLang="en-US" sz="4800" b="1" dirty="0" smtClean="0"/>
              <a:t>2-من خوب نیستم،شماخوب هستید.</a:t>
            </a:r>
            <a:br>
              <a:rPr lang="fa-IR" altLang="en-US" sz="4800" b="1" dirty="0" smtClean="0"/>
            </a:br>
            <a:r>
              <a:rPr lang="fa-IR" altLang="en-US" sz="4800" b="1" dirty="0" smtClean="0"/>
              <a:t>3-من خوب نیستم،شماخوب نیستید.</a:t>
            </a:r>
            <a:br>
              <a:rPr lang="fa-IR" altLang="en-US" sz="4800" b="1" dirty="0" smtClean="0"/>
            </a:br>
            <a:r>
              <a:rPr lang="fa-IR" altLang="en-US" sz="4800" b="1" dirty="0" smtClean="0"/>
              <a:t>4-من خوب نیستم،شماخوب نیستید.</a:t>
            </a:r>
            <a:endParaRPr lang="en-US" altLang="en-US" sz="4800" b="1" dirty="0"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78534"/>
                                        </p:tgtEl>
                                        <p:attrNameLst>
                                          <p:attrName>style.visibility</p:attrName>
                                        </p:attrNameLst>
                                      </p:cBhvr>
                                      <p:to>
                                        <p:strVal val="visible"/>
                                      </p:to>
                                    </p:set>
                                    <p:anim calcmode="lin" valueType="num">
                                      <p:cBhvr>
                                        <p:cTn id="7" dur="2000" fill="hold"/>
                                        <p:tgtEl>
                                          <p:spTgt spid="278534"/>
                                        </p:tgtEl>
                                        <p:attrNameLst>
                                          <p:attrName>ppt_w</p:attrName>
                                        </p:attrNameLst>
                                      </p:cBhvr>
                                      <p:tavLst>
                                        <p:tav tm="0">
                                          <p:val>
                                            <p:strVal val="#ppt_w"/>
                                          </p:val>
                                        </p:tav>
                                        <p:tav tm="100000">
                                          <p:val>
                                            <p:strVal val="#ppt_w"/>
                                          </p:val>
                                        </p:tav>
                                      </p:tavLst>
                                    </p:anim>
                                    <p:anim calcmode="lin" valueType="num">
                                      <p:cBhvr>
                                        <p:cTn id="8" dur="2000" fill="hold"/>
                                        <p:tgtEl>
                                          <p:spTgt spid="27853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78534"/>
                                        </p:tgtEl>
                                        <p:attrNameLst>
                                          <p:attrName>ppt_x</p:attrName>
                                        </p:attrNameLst>
                                      </p:cBhvr>
                                      <p:tavLst>
                                        <p:tav tm="0">
                                          <p:val>
                                            <p:strVal val="#ppt_x-.4"/>
                                          </p:val>
                                        </p:tav>
                                        <p:tav tm="100000">
                                          <p:val>
                                            <p:strVal val="#ppt_x"/>
                                          </p:val>
                                        </p:tav>
                                      </p:tavLst>
                                    </p:anim>
                                    <p:anim calcmode="lin" valueType="num">
                                      <p:cBhvr>
                                        <p:cTn id="10" dur="2000" fill="hold"/>
                                        <p:tgtEl>
                                          <p:spTgt spid="27853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0" name="Picture 2" descr="27"/>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9" name="Rectangle 3"/>
          <p:cNvSpPr>
            <a:spLocks noGrp="1" noChangeArrowheads="1"/>
          </p:cNvSpPr>
          <p:nvPr>
            <p:ph type="title"/>
          </p:nvPr>
        </p:nvSpPr>
        <p:spPr>
          <a:xfrm>
            <a:off x="395288" y="5516563"/>
            <a:ext cx="8497887" cy="1152525"/>
          </a:xfrm>
        </p:spPr>
        <p:txBody>
          <a:bodyPr/>
          <a:lstStyle/>
          <a:p>
            <a:pPr eaLnBrk="1" hangingPunct="1"/>
            <a:r>
              <a:rPr lang="fa-IR" altLang="en-US" b="1" dirty="0" smtClean="0">
                <a:solidFill>
                  <a:srgbClr val="990000"/>
                </a:solidFill>
              </a:rPr>
              <a:t>نمودار جدولی وضعیت زندگی</a:t>
            </a:r>
            <a:endParaRPr lang="en-US" altLang="en-US" b="1" dirty="0" smtClean="0">
              <a:solidFill>
                <a:srgbClr val="990000"/>
              </a:solidFill>
            </a:endParaRPr>
          </a:p>
        </p:txBody>
      </p:sp>
      <p:sp>
        <p:nvSpPr>
          <p:cNvPr id="78852" name="Rectangle 4"/>
          <p:cNvSpPr>
            <a:spLocks noChangeArrowheads="1"/>
          </p:cNvSpPr>
          <p:nvPr/>
        </p:nvSpPr>
        <p:spPr bwMode="auto">
          <a:xfrm>
            <a:off x="1908175" y="908050"/>
            <a:ext cx="5400675" cy="3960813"/>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cs typeface="B Lotus" panose="00000400000000000000" pitchFamily="2" charset="-78"/>
            </a:endParaRPr>
          </a:p>
        </p:txBody>
      </p:sp>
      <p:sp>
        <p:nvSpPr>
          <p:cNvPr id="78853" name="Text Box 8"/>
          <p:cNvSpPr txBox="1">
            <a:spLocks noChangeArrowheads="1"/>
          </p:cNvSpPr>
          <p:nvPr/>
        </p:nvSpPr>
        <p:spPr bwMode="auto">
          <a:xfrm>
            <a:off x="5292725" y="1341438"/>
            <a:ext cx="172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b="1" dirty="0">
                <a:cs typeface="B Nazanin" panose="00000400000000000000" pitchFamily="2" charset="-78"/>
              </a:rPr>
              <a:t>وضعیت موفق وسالم</a:t>
            </a:r>
            <a:endParaRPr lang="en-US" altLang="en-US" b="1" dirty="0">
              <a:cs typeface="B Nazanin" panose="00000400000000000000" pitchFamily="2" charset="-78"/>
            </a:endParaRPr>
          </a:p>
        </p:txBody>
      </p:sp>
      <p:sp>
        <p:nvSpPr>
          <p:cNvPr id="78854" name="Text Box 9"/>
          <p:cNvSpPr txBox="1">
            <a:spLocks noChangeArrowheads="1"/>
          </p:cNvSpPr>
          <p:nvPr/>
        </p:nvSpPr>
        <p:spPr bwMode="auto">
          <a:xfrm>
            <a:off x="2051050" y="1268413"/>
            <a:ext cx="2520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b="1" dirty="0">
                <a:cs typeface="B Nazanin" panose="00000400000000000000" pitchFamily="2" charset="-78"/>
              </a:rPr>
              <a:t>وضعیت انزواوگوشه گیری</a:t>
            </a:r>
            <a:endParaRPr lang="en-US" altLang="en-US" b="1" dirty="0">
              <a:cs typeface="B Nazanin" panose="00000400000000000000" pitchFamily="2" charset="-78"/>
            </a:endParaRPr>
          </a:p>
        </p:txBody>
      </p:sp>
      <p:sp>
        <p:nvSpPr>
          <p:cNvPr id="78855" name="Text Box 10"/>
          <p:cNvSpPr txBox="1">
            <a:spLocks noChangeArrowheads="1"/>
          </p:cNvSpPr>
          <p:nvPr/>
        </p:nvSpPr>
        <p:spPr bwMode="auto">
          <a:xfrm>
            <a:off x="4787900" y="3500438"/>
            <a:ext cx="23764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sz="2800" b="1" dirty="0">
                <a:cs typeface="B Nazanin" panose="00000400000000000000" pitchFamily="2" charset="-78"/>
              </a:rPr>
              <a:t>وضعیت</a:t>
            </a:r>
          </a:p>
          <a:p>
            <a:pPr algn="ctr" eaLnBrk="1" hangingPunct="1">
              <a:spcBef>
                <a:spcPct val="50000"/>
              </a:spcBef>
              <a:buFontTx/>
              <a:buNone/>
            </a:pPr>
            <a:r>
              <a:rPr lang="fa-IR" altLang="en-US" sz="2800" b="1" dirty="0">
                <a:cs typeface="B Nazanin" panose="00000400000000000000" pitchFamily="2" charset="-78"/>
              </a:rPr>
              <a:t> خودبزرگ انگاری</a:t>
            </a:r>
            <a:endParaRPr lang="en-US" altLang="en-US" sz="2800" b="1" dirty="0">
              <a:cs typeface="B Nazanin" panose="00000400000000000000" pitchFamily="2" charset="-78"/>
            </a:endParaRPr>
          </a:p>
        </p:txBody>
      </p:sp>
      <p:sp>
        <p:nvSpPr>
          <p:cNvPr id="78856" name="Text Box 12"/>
          <p:cNvSpPr txBox="1">
            <a:spLocks noChangeArrowheads="1"/>
          </p:cNvSpPr>
          <p:nvPr/>
        </p:nvSpPr>
        <p:spPr bwMode="auto">
          <a:xfrm>
            <a:off x="1979613" y="3357563"/>
            <a:ext cx="2520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b="1" dirty="0">
                <a:cs typeface="B Nazanin" panose="00000400000000000000" pitchFamily="2" charset="-78"/>
              </a:rPr>
              <a:t>وضیعت </a:t>
            </a:r>
          </a:p>
          <a:p>
            <a:pPr algn="ctr" eaLnBrk="1" hangingPunct="1">
              <a:spcBef>
                <a:spcPct val="50000"/>
              </a:spcBef>
              <a:buFontTx/>
              <a:buNone/>
            </a:pPr>
            <a:r>
              <a:rPr lang="fa-IR" altLang="en-US" b="1" dirty="0">
                <a:cs typeface="B Nazanin" panose="00000400000000000000" pitchFamily="2" charset="-78"/>
              </a:rPr>
              <a:t>بیهودگی </a:t>
            </a:r>
            <a:r>
              <a:rPr lang="fa-IR" altLang="en-US" sz="2800" b="1" dirty="0">
                <a:cs typeface="B Nazanin" panose="00000400000000000000" pitchFamily="2" charset="-78"/>
              </a:rPr>
              <a:t>وپوچی</a:t>
            </a:r>
            <a:endParaRPr lang="en-US" altLang="en-US" sz="2800" b="1" dirty="0">
              <a:cs typeface="B Nazanin" panose="00000400000000000000" pitchFamily="2" charset="-78"/>
            </a:endParaRPr>
          </a:p>
        </p:txBody>
      </p:sp>
      <p:sp>
        <p:nvSpPr>
          <p:cNvPr id="78857" name="Text Box 19"/>
          <p:cNvSpPr txBox="1">
            <a:spLocks noChangeArrowheads="1"/>
          </p:cNvSpPr>
          <p:nvPr/>
        </p:nvSpPr>
        <p:spPr bwMode="auto">
          <a:xfrm>
            <a:off x="7380288" y="2636838"/>
            <a:ext cx="17637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b="1" dirty="0">
                <a:cs typeface="B Nazanin" panose="00000400000000000000" pitchFamily="2" charset="-78"/>
              </a:rPr>
              <a:t>من خوب هستم</a:t>
            </a:r>
            <a:endParaRPr lang="en-US" altLang="en-US" b="1" dirty="0">
              <a:cs typeface="B Nazanin" panose="00000400000000000000" pitchFamily="2" charset="-78"/>
            </a:endParaRPr>
          </a:p>
        </p:txBody>
      </p:sp>
      <p:sp>
        <p:nvSpPr>
          <p:cNvPr id="78858" name="Text Box 20"/>
          <p:cNvSpPr txBox="1">
            <a:spLocks noChangeArrowheads="1"/>
          </p:cNvSpPr>
          <p:nvPr/>
        </p:nvSpPr>
        <p:spPr bwMode="auto">
          <a:xfrm>
            <a:off x="3276600" y="260350"/>
            <a:ext cx="2735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b="1" dirty="0">
                <a:cs typeface="B Nazanin" panose="00000400000000000000" pitchFamily="2" charset="-78"/>
              </a:rPr>
              <a:t>شماخوب هستید</a:t>
            </a:r>
            <a:endParaRPr lang="en-US" altLang="en-US" b="1" dirty="0">
              <a:cs typeface="B Nazanin" panose="00000400000000000000" pitchFamily="2" charset="-78"/>
            </a:endParaRPr>
          </a:p>
        </p:txBody>
      </p:sp>
      <p:sp>
        <p:nvSpPr>
          <p:cNvPr id="78859" name="Text Box 21"/>
          <p:cNvSpPr txBox="1">
            <a:spLocks noChangeArrowheads="1"/>
          </p:cNvSpPr>
          <p:nvPr/>
        </p:nvSpPr>
        <p:spPr bwMode="auto">
          <a:xfrm>
            <a:off x="179388" y="2565400"/>
            <a:ext cx="1655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a-IR" altLang="en-US" b="1" dirty="0">
                <a:cs typeface="B Nazanin" panose="00000400000000000000" pitchFamily="2" charset="-78"/>
              </a:rPr>
              <a:t>من خوب نیستم</a:t>
            </a:r>
            <a:endParaRPr lang="en-US" altLang="en-US" b="1" dirty="0">
              <a:cs typeface="B Nazanin" panose="00000400000000000000" pitchFamily="2" charset="-78"/>
            </a:endParaRPr>
          </a:p>
        </p:txBody>
      </p:sp>
      <p:sp>
        <p:nvSpPr>
          <p:cNvPr id="78860" name="Text Box 23"/>
          <p:cNvSpPr txBox="1">
            <a:spLocks noChangeArrowheads="1"/>
          </p:cNvSpPr>
          <p:nvPr/>
        </p:nvSpPr>
        <p:spPr bwMode="auto">
          <a:xfrm>
            <a:off x="3308352" y="4910843"/>
            <a:ext cx="2665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b="1" dirty="0">
                <a:cs typeface="B Nazanin" panose="00000400000000000000" pitchFamily="2" charset="-78"/>
              </a:rPr>
              <a:t>شماخوب نیستید</a:t>
            </a:r>
            <a:endParaRPr lang="en-US" altLang="en-US" b="1" dirty="0">
              <a:cs typeface="B Nazanin" panose="00000400000000000000" pitchFamily="2" charset="-78"/>
            </a:endParaRPr>
          </a:p>
        </p:txBody>
      </p:sp>
      <p:sp>
        <p:nvSpPr>
          <p:cNvPr id="78861" name="Line 25"/>
          <p:cNvSpPr>
            <a:spLocks noChangeShapeType="1"/>
          </p:cNvSpPr>
          <p:nvPr/>
        </p:nvSpPr>
        <p:spPr bwMode="auto">
          <a:xfrm>
            <a:off x="4643438"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862" name="Line 29"/>
          <p:cNvSpPr>
            <a:spLocks noChangeShapeType="1"/>
          </p:cNvSpPr>
          <p:nvPr/>
        </p:nvSpPr>
        <p:spPr bwMode="auto">
          <a:xfrm flipH="1">
            <a:off x="1908175" y="2924175"/>
            <a:ext cx="540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1299"/>
                                        </p:tgtEl>
                                        <p:attrNameLst>
                                          <p:attrName>style.visibility</p:attrName>
                                        </p:attrNameLst>
                                      </p:cBhvr>
                                      <p:to>
                                        <p:strVal val="visible"/>
                                      </p:to>
                                    </p:set>
                                    <p:anim calcmode="lin" valueType="num">
                                      <p:cBhvr>
                                        <p:cTn id="7" dur="500" fill="hold"/>
                                        <p:tgtEl>
                                          <p:spTgt spid="311299"/>
                                        </p:tgtEl>
                                        <p:attrNameLst>
                                          <p:attrName>ppt_w</p:attrName>
                                        </p:attrNameLst>
                                      </p:cBhvr>
                                      <p:tavLst>
                                        <p:tav tm="0">
                                          <p:val>
                                            <p:fltVal val="0"/>
                                          </p:val>
                                        </p:tav>
                                        <p:tav tm="100000">
                                          <p:val>
                                            <p:strVal val="#ppt_w"/>
                                          </p:val>
                                        </p:tav>
                                      </p:tavLst>
                                    </p:anim>
                                    <p:anim calcmode="lin" valueType="num">
                                      <p:cBhvr>
                                        <p:cTn id="8" dur="500" fill="hold"/>
                                        <p:tgtEl>
                                          <p:spTgt spid="311299"/>
                                        </p:tgtEl>
                                        <p:attrNameLst>
                                          <p:attrName>ppt_h</p:attrName>
                                        </p:attrNameLst>
                                      </p:cBhvr>
                                      <p:tavLst>
                                        <p:tav tm="0">
                                          <p:val>
                                            <p:fltVal val="0"/>
                                          </p:val>
                                        </p:tav>
                                        <p:tav tm="100000">
                                          <p:val>
                                            <p:strVal val="#ppt_h"/>
                                          </p:val>
                                        </p:tav>
                                      </p:tavLst>
                                    </p:anim>
                                    <p:animEffect transition="in" filter="fade">
                                      <p:cBhvr>
                                        <p:cTn id="9" dur="5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42913" y="103188"/>
            <a:ext cx="8243887" cy="1165225"/>
          </a:xfrm>
        </p:spPr>
        <p:txBody>
          <a:bodyPr/>
          <a:lstStyle/>
          <a:p>
            <a:r>
              <a:rPr lang="fa-IR" altLang="en-US" sz="7200" b="1" u="sng" dirty="0" smtClean="0"/>
              <a:t>پیامهای پیش نویس</a:t>
            </a:r>
            <a:endParaRPr lang="en-US" altLang="en-US" sz="7200" b="1" u="sng" dirty="0" smtClean="0"/>
          </a:p>
        </p:txBody>
      </p:sp>
      <p:sp>
        <p:nvSpPr>
          <p:cNvPr id="79875" name="Rectangle 3"/>
          <p:cNvSpPr>
            <a:spLocks noGrp="1" noChangeArrowheads="1"/>
          </p:cNvSpPr>
          <p:nvPr>
            <p:ph type="body" idx="1"/>
          </p:nvPr>
        </p:nvSpPr>
        <p:spPr>
          <a:xfrm>
            <a:off x="179388" y="1600200"/>
            <a:ext cx="8713787" cy="4456113"/>
          </a:xfrm>
        </p:spPr>
        <p:txBody>
          <a:bodyPr/>
          <a:lstStyle/>
          <a:p>
            <a:pPr algn="justLow">
              <a:lnSpc>
                <a:spcPct val="90000"/>
              </a:lnSpc>
            </a:pPr>
            <a:r>
              <a:rPr lang="fa-IR" altLang="en-US" sz="3600" b="1" dirty="0" smtClean="0">
                <a:solidFill>
                  <a:srgbClr val="996633"/>
                </a:solidFill>
              </a:rPr>
              <a:t>بازدارنده های دوازده گانه:</a:t>
            </a:r>
            <a:r>
              <a:rPr lang="fa-IR" altLang="en-US" sz="3600" b="1" dirty="0" smtClean="0"/>
              <a:t> نباش ، خودت نباش ، بچه نباش ، بزرگ نشو، تو نمی خواهی، مهم نباش ، تو با بقیه فرق می کنی، مریض باش ، فکر نکن، احساس نکن، </a:t>
            </a:r>
          </a:p>
          <a:p>
            <a:pPr algn="justLow">
              <a:lnSpc>
                <a:spcPct val="90000"/>
              </a:lnSpc>
            </a:pPr>
            <a:r>
              <a:rPr lang="fa-IR" altLang="en-US" sz="3600" b="1" dirty="0" smtClean="0">
                <a:solidFill>
                  <a:srgbClr val="996633"/>
                </a:solidFill>
              </a:rPr>
              <a:t>روند پیش نویس زندگی :</a:t>
            </a:r>
            <a:r>
              <a:rPr lang="fa-IR" altLang="en-US" sz="3600" b="1" dirty="0" smtClean="0"/>
              <a:t>  تا اینکه ....، بعد از ....، هرگز....، همیشه ...، تقریباً... ، </a:t>
            </a:r>
          </a:p>
          <a:p>
            <a:pPr algn="justLow">
              <a:lnSpc>
                <a:spcPct val="90000"/>
              </a:lnSpc>
            </a:pPr>
            <a:r>
              <a:rPr lang="fa-IR" altLang="en-US" sz="3600" b="1" dirty="0" smtClean="0">
                <a:solidFill>
                  <a:srgbClr val="996633"/>
                </a:solidFill>
              </a:rPr>
              <a:t>سوق دهنده ها : </a:t>
            </a:r>
            <a:r>
              <a:rPr lang="fa-IR" altLang="en-US" sz="3600" b="1" dirty="0" smtClean="0"/>
              <a:t>کامل باش ، دیگران را خشنود کن ، سخت کوش باش ، عجله کن ،</a:t>
            </a:r>
            <a:r>
              <a:rPr lang="fa-IR" altLang="en-US" dirty="0" smtClean="0"/>
              <a:t> </a:t>
            </a:r>
            <a:endParaRPr lang="en-US" altLang="en-US" dirty="0" smtClean="0"/>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274638"/>
            <a:ext cx="8362950" cy="6394450"/>
          </a:xfrm>
        </p:spPr>
        <p:txBody>
          <a:bodyPr/>
          <a:lstStyle/>
          <a:p>
            <a:pPr eaLnBrk="1" hangingPunct="1"/>
            <a:r>
              <a:rPr lang="fa-IR" altLang="en-US" sz="6600" dirty="0" smtClean="0"/>
              <a:t>تخریب وتمبر</a:t>
            </a:r>
            <a:r>
              <a:rPr lang="fa-IR" altLang="en-US" sz="3200" dirty="0" smtClean="0"/>
              <a:t/>
            </a:r>
            <a:br>
              <a:rPr lang="fa-IR" altLang="en-US" sz="3200" dirty="0" smtClean="0"/>
            </a:br>
            <a:r>
              <a:rPr lang="fa-IR" altLang="en-US" sz="3200" dirty="0" smtClean="0"/>
              <a:t>در هرخانواده ای برای کودکان قوانینی به صورت علنی یاضمنی وضع می گردد که برطبق این قوانین دامنه محدودی از احساسها برای کودک مجاز وقابل بیان هستند کودک به تدریج یاد می گیرد که برخی احساسها را ابراز وبرخی راسرکوب کند ویا آنرابه شکل دیگری غیر از آنچه هست بروز دهد به این نوع احساسها که واقعی نیستند احساسهای تخریبی</a:t>
            </a:r>
            <a:r>
              <a:rPr lang="en-US" altLang="en-US" sz="3200" dirty="0" smtClean="0"/>
              <a:t>racket feeling</a:t>
            </a:r>
            <a:r>
              <a:rPr lang="fa-IR" altLang="en-US" sz="3200" dirty="0" smtClean="0"/>
              <a:t>گفته می شود</a:t>
            </a:r>
            <a:br>
              <a:rPr lang="fa-IR" altLang="en-US" sz="3200" dirty="0" smtClean="0"/>
            </a:br>
            <a:r>
              <a:rPr lang="fa-IR" altLang="en-US" sz="3200" dirty="0" smtClean="0"/>
              <a:t>اگر احساسهای تخریبی درزمان ومکان خود بیان نشده وانباشته شوند در تحلیل رفتار به آن جمع آوری</a:t>
            </a:r>
            <a:r>
              <a:rPr lang="fa-IR" altLang="en-US" sz="3200" u="sng" dirty="0" smtClean="0"/>
              <a:t> تمبر</a:t>
            </a:r>
            <a:r>
              <a:rPr lang="fa-IR" altLang="en-US" sz="3200" dirty="0" smtClean="0"/>
              <a:t> میگویند</a:t>
            </a:r>
            <a:endParaRPr lang="en-US" altLang="en-US" sz="32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pPr eaLnBrk="1" hangingPunct="1"/>
            <a:r>
              <a:rPr lang="ar-SA" altLang="en-US" b="1" dirty="0" smtClean="0"/>
              <a:t> </a:t>
            </a:r>
            <a:endParaRPr lang="en-US" altLang="en-US" sz="3200" dirty="0" smtClean="0">
              <a:cs typeface="B Lotus" panose="00000400000000000000" pitchFamily="2" charset="-78"/>
            </a:endParaRPr>
          </a:p>
        </p:txBody>
      </p:sp>
      <p:pic>
        <p:nvPicPr>
          <p:cNvPr id="90115" name="Picture 6" descr="Picture1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7"/>
          <p:cNvSpPr>
            <a:spLocks noChangeArrowheads="1"/>
          </p:cNvSpPr>
          <p:nvPr/>
        </p:nvSpPr>
        <p:spPr bwMode="auto">
          <a:xfrm>
            <a:off x="0" y="635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8800" dirty="0">
                <a:solidFill>
                  <a:schemeClr val="tx2"/>
                </a:solidFill>
                <a:cs typeface="B Nazanin" panose="00000400000000000000" pitchFamily="2" charset="-78"/>
              </a:rPr>
              <a:t>درمان</a:t>
            </a:r>
            <a:r>
              <a:rPr lang="ar-SA" altLang="en-US" dirty="0">
                <a:solidFill>
                  <a:schemeClr val="tx2"/>
                </a:solidFill>
                <a:cs typeface="B Nazanin" panose="00000400000000000000" pitchFamily="2" charset="-78"/>
              </a:rPr>
              <a:t/>
            </a:r>
            <a:br>
              <a:rPr lang="ar-SA" altLang="en-US" dirty="0">
                <a:solidFill>
                  <a:schemeClr val="tx2"/>
                </a:solidFill>
                <a:cs typeface="B Nazanin" panose="00000400000000000000" pitchFamily="2" charset="-78"/>
              </a:rPr>
            </a:br>
            <a:r>
              <a:rPr lang="ar-SA" altLang="en-US" dirty="0">
                <a:solidFill>
                  <a:schemeClr val="tx2"/>
                </a:solidFill>
                <a:cs typeface="B Nazanin" panose="00000400000000000000" pitchFamily="2" charset="-78"/>
              </a:rPr>
              <a:t>درمان یک روش درمان قراردادی است که در آن مراجع از طریق انعقاد قراردادی دقیقا تعیین می کند که در نظر دارد به درمان به چه هدفهایی نایل آید. پس از نوشتن قرارداد اگر مشاور یا درمانگر قادر باشد مر</a:t>
            </a:r>
            <a:r>
              <a:rPr lang="fa-IR" altLang="en-US" dirty="0">
                <a:solidFill>
                  <a:schemeClr val="tx2"/>
                </a:solidFill>
                <a:cs typeface="B Nazanin" panose="00000400000000000000" pitchFamily="2" charset="-78"/>
              </a:rPr>
              <a:t>ا</a:t>
            </a:r>
            <a:r>
              <a:rPr lang="ar-SA" altLang="en-US" dirty="0">
                <a:solidFill>
                  <a:schemeClr val="tx2"/>
                </a:solidFill>
                <a:cs typeface="B Nazanin" panose="00000400000000000000" pitchFamily="2" charset="-78"/>
              </a:rPr>
              <a:t>جع را در رسیدن به اهدافش یاری دهد کار را با مراجع آغاز می کند و در غیر این صورت از روان درمانی امتناع می ورزد. روان درمانی یا مشاوره زمانی خاتمه می یابد که اهداف مندرج در قرارداد حاصل شده باشد. مشاور یا درمانگر در مقام یک متخصص در زمینه های تحلیل ساختی و روابط متقابل وارد عمل می شود و به تحلیل وقت گذرانیهاکلک بازیها و قصه های فرد می پردازد تا اینکه سرانجام روابط متقاطع و حالتهای طرد و آلودگی را در فرد از بین ببرد و حالت "من بالغ" را در فرد فعال کند.</a:t>
            </a:r>
            <a:br>
              <a:rPr lang="ar-SA" altLang="en-US" dirty="0">
                <a:solidFill>
                  <a:schemeClr val="tx2"/>
                </a:solidFill>
                <a:cs typeface="B Nazanin" panose="00000400000000000000" pitchFamily="2" charset="-78"/>
              </a:rPr>
            </a:br>
            <a:endParaRPr lang="en-US" altLang="en-US" dirty="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rot="-1390303">
            <a:off x="1452563" y="1541463"/>
            <a:ext cx="6697662" cy="3527425"/>
          </a:xfrm>
          <a:prstGeom prst="rect">
            <a:avLst/>
          </a:prstGeom>
        </p:spPr>
        <p:txBody>
          <a:bodyPr wrap="none" fromWordArt="1">
            <a:prstTxWarp prst="textPlain">
              <a:avLst>
                <a:gd name="adj" fmla="val 50000"/>
              </a:avLst>
            </a:prstTxWarp>
          </a:bodyPr>
          <a:lstStyle/>
          <a:p>
            <a:pPr rtl="1"/>
            <a:r>
              <a:rPr lang="fa-IR"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rPr>
              <a:t>بیوگرافی</a:t>
            </a:r>
            <a:endParaRPr lang="en-US" sz="3600" kern="10" dirty="0">
              <a:ln w="12700" cap="rnd">
                <a:solidFill>
                  <a:srgbClr val="FFFFFF"/>
                </a:solidFill>
                <a:prstDash val="sysDot"/>
                <a:round/>
                <a:headEnd/>
                <a:tailEnd/>
              </a:ln>
              <a:solidFill>
                <a:schemeClr val="bg1">
                  <a:alpha val="50195"/>
                </a:schemeClr>
              </a:solidFill>
              <a:effectLst>
                <a:outerShdw dist="45791" dir="2021404" algn="ctr" rotWithShape="0">
                  <a:srgbClr val="9999FF"/>
                </a:outerShdw>
              </a:effectLst>
            </a:endParaRPr>
          </a:p>
        </p:txBody>
      </p:sp>
      <p:sp>
        <p:nvSpPr>
          <p:cNvPr id="14339" name="Rectangle 3"/>
          <p:cNvSpPr>
            <a:spLocks noGrp="1" noChangeArrowheads="1"/>
          </p:cNvSpPr>
          <p:nvPr>
            <p:ph type="title"/>
          </p:nvPr>
        </p:nvSpPr>
        <p:spPr>
          <a:xfrm>
            <a:off x="179388" y="0"/>
            <a:ext cx="8964612" cy="6858000"/>
          </a:xfrm>
        </p:spPr>
        <p:txBody>
          <a:bodyPr/>
          <a:lstStyle/>
          <a:p>
            <a:pPr eaLnBrk="1" hangingPunct="1"/>
            <a:r>
              <a:rPr lang="en-US" altLang="en-US" sz="2000" dirty="0" smtClean="0"/>
              <a:t/>
            </a:r>
            <a:br>
              <a:rPr lang="en-US" altLang="en-US" sz="2000" dirty="0" smtClean="0"/>
            </a:br>
            <a:endParaRPr lang="en-US" altLang="en-US" sz="2000" dirty="0" smtClean="0"/>
          </a:p>
        </p:txBody>
      </p:sp>
      <p:sp>
        <p:nvSpPr>
          <p:cNvPr id="14340" name="Rectangle 4"/>
          <p:cNvSpPr>
            <a:spLocks noChangeArrowheads="1"/>
          </p:cNvSpPr>
          <p:nvPr/>
        </p:nvSpPr>
        <p:spPr bwMode="auto">
          <a:xfrm>
            <a:off x="0" y="188913"/>
            <a:ext cx="91440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en-US" b="1" dirty="0">
                <a:solidFill>
                  <a:schemeClr val="tx2"/>
                </a:solidFill>
                <a:cs typeface="B Nazanin" panose="00000400000000000000" pitchFamily="2" charset="-78"/>
              </a:rPr>
              <a:t>مقاله سوم به نام «تحلیل تبادلی</a:t>
            </a:r>
            <a:r>
              <a:rPr lang="en-US" altLang="en-US" b="1" dirty="0">
                <a:solidFill>
                  <a:schemeClr val="tx2"/>
                </a:solidFill>
                <a:cs typeface="B Nazanin" panose="00000400000000000000" pitchFamily="2" charset="-78"/>
              </a:rPr>
              <a:t> (TA): </a:t>
            </a:r>
            <a:r>
              <a:rPr lang="ar-SA" altLang="en-US" b="1" dirty="0">
                <a:solidFill>
                  <a:schemeClr val="tx2"/>
                </a:solidFill>
                <a:cs typeface="B Nazanin" panose="00000400000000000000" pitchFamily="2" charset="-78"/>
              </a:rPr>
              <a:t>روشی تازه و اثربخش برای درمان گروهی» در سال 1957 در دعوتی که از او برای حضور در جلسه انجمن روان درمانی گروهی آمریکا به عمل آمد، ارائه شد. در این مقاله بود که او ویژگی‌های جدید و مهم «بازی‌ها و تخیلات» را به سیستم جدید روان‌درمانی خود افزود. اریک برن در سال 1962 مجلّه تحلیل تبادلی را منتشر نمود. دو سال بعد، انجمن بین‌المللی تحلیل تبادلی</a:t>
            </a:r>
            <a:r>
              <a:rPr lang="en-US" altLang="en-US" b="1" dirty="0">
                <a:solidFill>
                  <a:schemeClr val="tx2"/>
                </a:solidFill>
                <a:cs typeface="B Nazanin" panose="00000400000000000000" pitchFamily="2" charset="-78"/>
              </a:rPr>
              <a:t> (ITAA) </a:t>
            </a:r>
            <a:r>
              <a:rPr lang="ar-SA" altLang="en-US" b="1" dirty="0">
                <a:solidFill>
                  <a:schemeClr val="tx2"/>
                </a:solidFill>
                <a:cs typeface="B Nazanin" panose="00000400000000000000" pitchFamily="2" charset="-78"/>
              </a:rPr>
              <a:t>بنیاد نهاده شد</a:t>
            </a:r>
            <a:r>
              <a:rPr lang="en-US" altLang="en-US" b="1" dirty="0">
                <a:solidFill>
                  <a:schemeClr val="tx2"/>
                </a:solidFill>
                <a:cs typeface="B Nazanin" panose="00000400000000000000" pitchFamily="2" charset="-78"/>
              </a:rPr>
              <a:t>.</a:t>
            </a:r>
            <a:br>
              <a:rPr lang="en-US" altLang="en-US" b="1" dirty="0">
                <a:solidFill>
                  <a:schemeClr val="tx2"/>
                </a:solidFill>
                <a:cs typeface="B Nazanin" panose="00000400000000000000" pitchFamily="2" charset="-78"/>
              </a:rPr>
            </a:br>
            <a:r>
              <a:rPr lang="ar-SA" altLang="en-US" b="1" dirty="0">
                <a:solidFill>
                  <a:schemeClr val="tx2"/>
                </a:solidFill>
                <a:cs typeface="B Nazanin" panose="00000400000000000000" pitchFamily="2" charset="-78"/>
              </a:rPr>
              <a:t>او در سال</a:t>
            </a:r>
            <a:r>
              <a:rPr lang="ar-SA" altLang="en-US" b="1" dirty="0">
                <a:solidFill>
                  <a:srgbClr val="FF0000"/>
                </a:solidFill>
                <a:cs typeface="B Nazanin" panose="00000400000000000000" pitchFamily="2" charset="-78"/>
              </a:rPr>
              <a:t> 1967 با همسر سومش ازدواج </a:t>
            </a:r>
            <a:r>
              <a:rPr lang="ar-SA" altLang="en-US" b="1" dirty="0">
                <a:solidFill>
                  <a:schemeClr val="tx2"/>
                </a:solidFill>
                <a:cs typeface="B Nazanin" panose="00000400000000000000" pitchFamily="2" charset="-78"/>
              </a:rPr>
              <a:t>کرد که این ازدواج نیز در سال 1970 به جدایی انجامید. در ماه جون آن سال دچار نخستین سکته قلبی شد و در 26 جون دوباره سکته قلبی دیگری به سراغش آمد که باعث بستری شدنش در بیمارستان گردید. و سه هفته بعد در تاریخ 15 جولای 1970 بر اثر یک سکته قلبی وسیع از دنیا رفت</a:t>
            </a:r>
            <a:r>
              <a:rPr lang="en-US" altLang="en-US" b="1" dirty="0">
                <a:solidFill>
                  <a:schemeClr val="tx2"/>
                </a:solidFill>
                <a:cs typeface="B Nazanin" panose="00000400000000000000" pitchFamily="2" charset="-78"/>
              </a:rPr>
              <a:t>.</a:t>
            </a:r>
            <a:br>
              <a:rPr lang="en-US" altLang="en-US" b="1" dirty="0">
                <a:solidFill>
                  <a:schemeClr val="tx2"/>
                </a:solidFill>
                <a:cs typeface="B Nazanin" panose="00000400000000000000" pitchFamily="2" charset="-78"/>
              </a:rPr>
            </a:br>
            <a:r>
              <a:rPr lang="en-US" altLang="en-US" sz="2800" dirty="0">
                <a:solidFill>
                  <a:schemeClr val="tx2"/>
                </a:solidFill>
                <a:cs typeface="B Nazanin" panose="00000400000000000000" pitchFamily="2" charset="-78"/>
              </a:rPr>
              <a:t/>
            </a:r>
            <a:br>
              <a:rPr lang="en-US" altLang="en-US" sz="2800" dirty="0">
                <a:solidFill>
                  <a:schemeClr val="tx2"/>
                </a:solidFill>
                <a:cs typeface="B Nazanin" panose="00000400000000000000" pitchFamily="2" charset="-78"/>
              </a:rPr>
            </a:br>
            <a:endParaRPr lang="en-US" altLang="en-US" sz="2800" dirty="0">
              <a:solidFill>
                <a:schemeClr val="tx2"/>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6" descr="Picture1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7"/>
          <p:cNvSpPr>
            <a:spLocks noGrp="1" noChangeArrowheads="1"/>
          </p:cNvSpPr>
          <p:nvPr>
            <p:ph type="title"/>
          </p:nvPr>
        </p:nvSpPr>
        <p:spPr>
          <a:xfrm>
            <a:off x="457200" y="274638"/>
            <a:ext cx="8147050" cy="6034087"/>
          </a:xfrm>
        </p:spPr>
        <p:txBody>
          <a:bodyPr/>
          <a:lstStyle/>
          <a:p>
            <a:pPr eaLnBrk="1" hangingPunct="1"/>
            <a:r>
              <a:rPr lang="fa-IR" altLang="en-US" b="1" dirty="0" smtClean="0"/>
              <a:t>کاربرد شیوه تحلیل رفتار متقابل</a:t>
            </a:r>
            <a:r>
              <a:rPr lang="fa-IR" altLang="en-US" sz="3200" dirty="0" smtClean="0"/>
              <a:t> </a:t>
            </a:r>
            <a:br>
              <a:rPr lang="fa-IR" altLang="en-US" sz="3200" dirty="0" smtClean="0"/>
            </a:br>
            <a:r>
              <a:rPr lang="ar-SA" altLang="en-US" sz="3200" dirty="0" smtClean="0"/>
              <a:t>شیوه تحلیلی برن اولین مرتبه در موقعیتهای گروهی بوجود آمد و از نظر علمی بهترین شیوه گروه درمانی است. به همین ترتیب در درمان خانوادگی و مشاجرات گروهی نقش بسزایی دارد و بیش از سایر شیوه ها مؤثر می افتد. در مورد بیماران مبتلا به مواد مخدر و الکل و منحرفان رفتاریجنایتکاران بزهکاران و پاره ای از پسیکوزها و نوروزها نتایج سودمندی به همراه می آورد.</a:t>
            </a:r>
            <a:endParaRPr lang="en-US" altLang="en-US" sz="32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dirty="0" smtClean="0"/>
              <a:t>Goals</a:t>
            </a:r>
          </a:p>
        </p:txBody>
      </p:sp>
      <p:sp>
        <p:nvSpPr>
          <p:cNvPr id="92163" name="Rectangle 3"/>
          <p:cNvSpPr>
            <a:spLocks noGrp="1" noChangeArrowheads="1"/>
          </p:cNvSpPr>
          <p:nvPr>
            <p:ph type="body" idx="1"/>
          </p:nvPr>
        </p:nvSpPr>
        <p:spPr/>
        <p:txBody>
          <a:bodyPr/>
          <a:lstStyle/>
          <a:p>
            <a:pPr algn="l" eaLnBrk="1" hangingPunct="1">
              <a:lnSpc>
                <a:spcPct val="90000"/>
              </a:lnSpc>
            </a:pPr>
            <a:r>
              <a:rPr lang="en-US" altLang="en-US" dirty="0" smtClean="0"/>
              <a:t>Identify and restore distorted and damaged ego states.</a:t>
            </a:r>
          </a:p>
          <a:p>
            <a:pPr algn="l" eaLnBrk="1" hangingPunct="1">
              <a:lnSpc>
                <a:spcPct val="90000"/>
              </a:lnSpc>
            </a:pPr>
            <a:r>
              <a:rPr lang="en-US" altLang="en-US" dirty="0" smtClean="0"/>
              <a:t>Develop the capacity to use all ego states.</a:t>
            </a:r>
          </a:p>
          <a:p>
            <a:pPr algn="l" eaLnBrk="1" hangingPunct="1">
              <a:lnSpc>
                <a:spcPct val="90000"/>
              </a:lnSpc>
            </a:pPr>
            <a:r>
              <a:rPr lang="en-US" altLang="en-US" dirty="0" smtClean="0"/>
              <a:t>Use the adult ego state with its reasoning powers.</a:t>
            </a:r>
          </a:p>
          <a:p>
            <a:pPr algn="l" eaLnBrk="1" hangingPunct="1">
              <a:lnSpc>
                <a:spcPct val="90000"/>
              </a:lnSpc>
            </a:pPr>
            <a:r>
              <a:rPr lang="en-US" altLang="en-US" dirty="0" smtClean="0"/>
              <a:t>Alter inappropriate life scripts.</a:t>
            </a:r>
          </a:p>
          <a:p>
            <a:pPr algn="l" eaLnBrk="1" hangingPunct="1">
              <a:lnSpc>
                <a:spcPct val="90000"/>
              </a:lnSpc>
            </a:pPr>
            <a:r>
              <a:rPr lang="en-US" altLang="en-US" dirty="0" smtClean="0"/>
              <a:t>Adopt a position of “I’m OK, You’re OK.”</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smtClean="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Verdana"/>
              <a:ea typeface="+mj-ea"/>
              <a:cs typeface="B Nazanin" panose="00000400000000000000" pitchFamily="2" charset="-78"/>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hlinkClick r:id="rId3"/>
              </a:rPr>
              <a:t>http://</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B Nazanin" panose="00000400000000000000" pitchFamily="2" charset="-78"/>
                <a:hlinkClick r:id="rId3"/>
              </a:rPr>
              <a:t>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rPr>
              <a:t>Contact: </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B Nazanin" panose="00000400000000000000" pitchFamily="2" charset="-78"/>
              </a:rPr>
              <a:t>info@ravanpoint.ir </a:t>
            </a: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B Nazanin" panose="00000400000000000000" pitchFamily="2" charset="-78"/>
            </a:endParaRP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B Nazanin" panose="00000400000000000000" pitchFamily="2" charset="-78"/>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a:t>
            </a:r>
            <a:r>
              <a:rPr kumimoji="0" lang="fa-IR" sz="2000" b="1"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B Nazanin" panose="00000400000000000000" pitchFamily="2" charset="-78"/>
              </a:rPr>
              <a:t>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a: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a:t>
            </a:r>
            <a:r>
              <a:rPr kumimoji="0" lang="en-US" sz="1800" b="0" i="0" u="none" strike="noStrike" kern="1200" cap="none" spc="0" normalizeH="0" baseline="0" noProof="0" dirty="0" smtClean="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14109876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p:txBody>
          <a:bodyPr/>
          <a:lstStyle/>
          <a:p>
            <a:pPr eaLnBrk="1" hangingPunct="1"/>
            <a:r>
              <a:rPr lang="en-US" altLang="en-US" sz="2000" dirty="0" smtClean="0"/>
              <a:t/>
            </a:r>
            <a:br>
              <a:rPr lang="en-US" altLang="en-US" sz="2000" dirty="0" smtClean="0"/>
            </a:br>
            <a:endParaRPr lang="en-US" altLang="en-US" sz="2000" dirty="0" smtClean="0"/>
          </a:p>
        </p:txBody>
      </p:sp>
      <p:sp>
        <p:nvSpPr>
          <p:cNvPr id="15363" name="Rectangle 7"/>
          <p:cNvSpPr>
            <a:spLocks noGrp="1" noChangeArrowheads="1"/>
          </p:cNvSpPr>
          <p:nvPr>
            <p:ph type="subTitle" idx="1"/>
          </p:nvPr>
        </p:nvSpPr>
        <p:spPr>
          <a:xfrm>
            <a:off x="0" y="0"/>
            <a:ext cx="9144000" cy="6858000"/>
          </a:xfrm>
        </p:spPr>
        <p:txBody>
          <a:bodyPr/>
          <a:lstStyle/>
          <a:p>
            <a:pPr eaLnBrk="1" hangingPunct="1"/>
            <a:r>
              <a:rPr lang="fa-IR" altLang="en-US" sz="4400" b="1" u="sng" dirty="0" smtClean="0"/>
              <a:t>تحلیل رفتار متقابل چیست؟</a:t>
            </a:r>
          </a:p>
          <a:p>
            <a:pPr algn="r" eaLnBrk="1" hangingPunct="1"/>
            <a:r>
              <a:rPr lang="fa-IR" altLang="en-US" u="sng" dirty="0" smtClean="0"/>
              <a:t>تعریف انجمن بین المللی تحلیل رفتار متقابل:</a:t>
            </a:r>
          </a:p>
          <a:p>
            <a:pPr algn="r" eaLnBrk="1" hangingPunct="1"/>
            <a:r>
              <a:rPr lang="fa-IR" altLang="en-US" dirty="0" smtClean="0"/>
              <a:t>تحلیل رفتار متقابل نظریه ای است درموردشخصیت وروش منظمی است برای روان درمانی به منظور رشد وتغییرات شخصیتی.</a:t>
            </a:r>
          </a:p>
          <a:p>
            <a:pPr algn="r" eaLnBrk="1" hangingPunct="1"/>
            <a:r>
              <a:rPr lang="fa-IR" altLang="en-US" dirty="0" smtClean="0"/>
              <a:t> درمیان دیدگاههای مختلف روان شناسی</a:t>
            </a:r>
            <a:r>
              <a:rPr lang="en-US" altLang="en-US" dirty="0" smtClean="0"/>
              <a:t>TA</a:t>
            </a:r>
            <a:r>
              <a:rPr lang="fa-IR" altLang="en-US" dirty="0" smtClean="0"/>
              <a:t>ازنظرعمق تئوری وکاربرد وسیع ومتنوع آن برجسته می باشد.وبه عنوان نظریه شخصیت تصویری از ساختار روانشناسی انسانها به ماارائه می دهد وبه این جهت از یک الگوی سه بخشی به عنوان الگوی حالات نفسی استفاده می کندوهمین الگو به ماکمک میکندتادریابیم انسانهاچگونه عمل رفتار می کنند.</a:t>
            </a:r>
          </a:p>
          <a:p>
            <a:pPr algn="r" eaLnBrk="1" hangingPunct="1"/>
            <a:r>
              <a:rPr lang="en-US" altLang="en-US" dirty="0" smtClean="0"/>
              <a:t>TA</a:t>
            </a:r>
            <a:r>
              <a:rPr lang="fa-IR" altLang="en-US" dirty="0" smtClean="0"/>
              <a:t>در زمینه های مختلفی نظیر :ارتباطات،رشدکودک،مدیریت ،تجزیه وتحلیل سازمانها،روان درمانی ،مشاوره ،مددکاری اجتماعی وبه طورکلی درهرزمینه ای که نیاز به درک افراد ،روابط وارتباطات باشد کاربرد دارد. </a:t>
            </a: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Lotus"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Lotus"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Lotus"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Lotus" pitchFamily="2" charset="-7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Lotus"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Lotus" pitchFamily="2" charset="-78"/>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2868</TotalTime>
  <Words>1538</Words>
  <Application>Microsoft Office PowerPoint</Application>
  <PresentationFormat>On-screen Show (4:3)</PresentationFormat>
  <Paragraphs>331</Paragraphs>
  <Slides>82</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82</vt:i4>
      </vt:variant>
    </vt:vector>
  </HeadingPairs>
  <TitlesOfParts>
    <vt:vector size="96" baseType="lpstr">
      <vt:lpstr>Arial</vt:lpstr>
      <vt:lpstr>B Lotus</vt:lpstr>
      <vt:lpstr>B Nazanin</vt:lpstr>
      <vt:lpstr>Calibri</vt:lpstr>
      <vt:lpstr>Courier New</vt:lpstr>
      <vt:lpstr>Tahoma</vt:lpstr>
      <vt:lpstr>Times New Roman</vt:lpstr>
      <vt:lpstr>Trebuchet MS</vt:lpstr>
      <vt:lpstr>Verdana</vt:lpstr>
      <vt:lpstr>Wingdings</vt:lpstr>
      <vt:lpstr>Default Design</vt:lpstr>
      <vt:lpstr>Watermark</vt:lpstr>
      <vt:lpstr>Textured</vt:lpstr>
      <vt:lpstr>Profile</vt:lpstr>
      <vt:lpstr>ای نام توبهترین ترانه  یاد توسرودعاشقانه پاییزدلم بهارگردد تایادتومیزندجوانه</vt:lpstr>
      <vt:lpstr>PowerPoint Presentation</vt:lpstr>
      <vt:lpstr>نظریه تحلیل رفتار متقابل  (transactional analysis ) (اریک برن)</vt:lpstr>
      <vt:lpstr>PowerPoint Presentation</vt:lpstr>
      <vt:lpstr>زندگی نامه اریک برن (Eric Berne) اریک برن (Eric Berne) در 10 می 1910 در شهر مونترال کانادا به دنیا آمد.  پدرش دکتر دیوید هیلر برنشتاین، پزشک عمومی و مادرش سارا گوردون برنشتاین، یک نویسنده و ویراستار حرفه‌ای بود. اریک تنها یک خواهر به نام گریس داشت که 5 سال از او کوچک‌تر بود. پدرش در سن 38 سالگی با بیماری سل در گذشت.  اریک پا در جای پدر گذاشت و دوره پزشکی را با موفقیت به پایان برد. سپس دوره تخصصی جراحی عمومی را شروع کرد و در سال 1935 از دانشکده پزشکی مک‌گیل فارغ‌التحصیل شد.  پس از آن به مدّت 2 سال در کلینیک روان‌پزشکی دانشکده پزشکی دانشگاه ییل به کار پرداخت</vt:lpstr>
      <vt:lpstr> اریک در سال 1941 به موسسه روانکاوی نیویورک پیوست  خودش توسط پل فدرن مورد روانکاوری قرار گرفت.  کار حرفه‌ایش در روان پزشکی را در بیمارستانی در نیویورک آغاز کرد.  اریک در خلال جنگ جهانی دوم به عنوان روان‌پزشک به ارتش آمریکا پیوست.  در سال 1946 خدمتش در ارتش خاتمه یافت و کار حرفه‌ایش را در مرکز روانکاوی سانفرانسیسکو از سر گرفت.  در آنجا توسط اریک اریکسون مجدداً مورد روانکاوی قرار گرفت.  </vt:lpstr>
      <vt:lpstr>   اریک برن در سال 1949 برای دومین بار ازدواج کرد. همسر دومش سه فرزند از شوهر قبلیش داشت و صاحب دو پسر نیز از اریک شد.  امّا این ازدواج نیز در سال 1964 به جدایی انجامید.  رویکرد جدید به روان‌درمانی را در سال 1956 ابداع کرد. در این سال او دو مقاله معروف به نام «شهود: تصویر ایگو» و «حالت‌های ایگو در روان درمانی» منتشر کرد.  در این مقاله دوم بود که او مفهوم «کودک، بالغ و والد» و روش سه دایره‌ای برای نمایش آن را معرفی کرد. او نظریه جدید خود را تحلیل ساختاری نامید.   </vt:lpstr>
      <vt:lpstr> </vt:lpstr>
      <vt:lpstr> </vt:lpstr>
      <vt:lpstr>ریشه های تحلیل رفتار متقابل   نظریه تحلیل رفتارمتقابل که درآن برچگونگی روابط متقابل وحالتهای مختلف شخصیت تاکید می شود فکرجدیدی نیست بلکه در گذشته های دور ریشه دارد .انسان همواره می خواسته است که به چگونگی روابطش با خود ودیگران پی ببردوپویاییهای آن راشناسایی کند.اعتقاد به دوبعدخوب وبددرانسان وکشمکش بین آنهااز آغاز پیدایش بشررایج بوده ودرسرتاسرتاریخ وفلسف وادیان از آن یادشده است این اعتقاد به ماهیت دوبعدی انسان درآثارمربوط به تعلیم وتربیت وروان شناسی تاثیرگذاشته است وحتی به صورتهای متنوع وگسترده تری تبیین شده است . از این رو دیدگاه اجزانگرانه برن راشاید بتوانتداوم وتوسعه اعتقادات اولیه دانست.</vt:lpstr>
      <vt:lpstr>PowerPoint Presentation</vt:lpstr>
      <vt:lpstr>آزمایشات پنفیلدنتایج زیر رابه ارمغان آورد: - مغز انسان همچون یک ضبط صوت عمل می کند وگرچه برخی از تجارب رافراموش می کند ولی آنهارا ضبط شده دارد. - مغز علاوه بروقایع احساسات متداعی شده باوقایع رانیزحفظ می کند. - انسان می تواند به طور همزمان در دوحالت به سربرد (چون بیمارانی که وقایع واحساسات مخفی خودرادوباره پخش می کردند می توانستند به عنوان یک واقعیت عینی وبیرونی درباره ی آنهاحرف بزنند) - ارتباط مشخصی بین ذهن وبدن وجود دارد ،یعنی زیست شناسی وروان شناسی به هم مرتبطند.مثلا ترس از عنکبوت وحالت تهوع با هم رابطه دارند. - تجربه های مخفی به صورت واضح وروشن دوباره پخش می شوند ودرهنگام پخش دوباره ی خود،احساس ماراتحت الشعاع قرار می دهند.</vt:lpstr>
      <vt:lpstr> نظریه ومدل اولیه تحلیل رفتار متقابل برن معتقد بود ارتباط کلامی از نوع رو دررو محور روابط اجتماعی (social reltionships)انسان وهمچنین محورروانکاوی است .برای برن نقطه شروع وقتی بود که دونفر به هم می رسند ویکی از آنهاسرصحبت را باز می کند .او این مواجهه را محرک رفتار متقابل می دانست و واکنش طرف مقابل را پاسخ رفتار متقابل .شخصی که محرک را می فرستد کنشگر (operant)است وفرستنده ی پاسخ پاسخگر(respondent).به این ترتیب تحلیل رفتارمتقابل ،روش بررسی این رفتارمتقابل است که «من باتوکاری میکنم وتودرجوابم کاری میکنی».</vt:lpstr>
      <vt:lpstr>فلسفه تحلیل رفتار متقابل تحلیل رفتار متقابل براساس فرضیه های فلسفی خاصی استوار گردیده است این پیش فرضها ،عباراتی درباره انسان ،زندگی وهدفهای تغییراند. فرضیه های فلسفی تحلیل رفتارمتقابل عبارتند از: «انسانها ذاتاًخوب هستند» من وتوهردو ارزشمند ومحترم هستیم .گاهی ممکن است آنجه را تو انجام می دهی من نه دوست داشته باشم ونه قبول داشته باشم ولی همیشه هرچه هستی تورا می پذیرم . «همه توانایی فکرکردن دارند» همه به جز کسانی که ضایعات مغزی شدیدی دارند قادربه فکرکردن هستند.بنایر این مامسوولیم که مشخص کنیم اززندگی چه می خواهیمونهایتاًهرفردی باپیامد تصمیمات خود زندگی می کند. «سرنوشت انسانهابه دست خودشان تصمیم گیری شده است واین تصمیمات را می توان تغییرداد»</vt:lpstr>
      <vt:lpstr>پیامد این فرضیه ها دو اصل اساسی به کارگیری تحلیل رفتارمتقابل است: «روش قراردادبستن» متخصص تحلیل رفتار متقابل ومراجع او مسوولیت دوجانبه ای دارند.مشاورمسوول نیست که همه کارها راانجام دهد ومراجع نیزانتظار ندارد که مشاور هرکاری را برای او انجام دهد.این یک قرارداد دوطرفه است که مسوولیت هرفرد را مشخص می کند. «ارتباط باز ونامحدود» برن عقده دارد که مراجع به اندازه درمانگرباید درباره آنچه در کار مشترکشان پیش می آید اطلاعات کامل داشته باشدواین از آن نظریه ناشی می شودکه انسانهادارای نهاد خوبی هستندوهمه توانایی فکر کردن دارند.</vt:lpstr>
      <vt:lpstr>مفاهیم اساسی TA - الگوی حالات نفسانی(والد ،بالغ،کودک) - روابط متقابل ،نوازش ،سازماندهی زمان - پیش نویس زندگی یا نمایشنامه زندگی - نادیده انگاشتن ،برداشت غلط،همزیستی - تخریب،تمبروبازیهای روانی </vt:lpstr>
      <vt:lpstr>الگوی حالات نفسانی(شخصیتی)</vt:lpstr>
      <vt:lpstr>سه جنبه روان وحالتهای من</vt:lpstr>
      <vt:lpstr>حالت نفسانی والد(من والدینی) مجموعه اي از پيشداوريها، باورها و تعصبات ميباشد . اين بخش از شخصيت با دستورالعملهاي زندگي و بايد و نبايدهاي آن سر و كار دارد و والد ميتواند كنترل كند، تصميم بگيرد، نقش بازي كند و دليل تراشي كند و نيز ممكن است دربعضي موارد نيز حق با او باشد.  حالت من والدینی مجموعه ای از احساسات نگرشها و طرحهای رفتاری است که ویژگیهایی مشابه همین در والدین هم وجود دارد. حالت من والدینی شامل مجموعه انبوهی از وقایع خارجی و تحمیلی غیر قابل سؤال در مغز است که توسط فرد در خلال سالهای اولیه زندگیش حاصل شده است. این حالت من را بدان دلیل والدینی می گویند که بر اثر مشاهده رفتار و اعمال والدین و منعکس کردن آنها  در شخصیت حاصل می آید.</vt:lpstr>
      <vt:lpstr>برای پیداکردن افکار والدی خود اغلب این سوال به شما کمک می کند:من چه سخنانی از مادر یا پدر درون خود می شنوم؟</vt:lpstr>
      <vt:lpstr>نشانه ها ی رفتاری وکلامی والد نشانه های رفتاری اخم ،لبهای منقبض،حالت تهدیدباانگشت سبابه،سرتکان دادن،نگاه غضبناک،انگشت نهادن روی لبها،نوازش نمودن،دلسوزی وحمایت کردن نشانه های کلامی  گوش کن،یادت نره،چندبارتکرارکنم،اگه من به جای توبودم،هرگز همیشه،هیچوقت</vt:lpstr>
      <vt:lpstr>حالت نفسانی کودک(من کودکی) در تعاريف TA كودك بعنوان منبع خلاقيت ، بازآفريني و منبع اساسي سرزندگي محسوب ميشود. هيجانات، احساسات و تصوراتي كه كودك دارد ممكن است توسط يك والد سختگير و حتي توسط يك والد نوازشگر سركوب شود كه ميتواند در دراز مدت بر شخصيت فرد اثرات نامطلوبي داشته باشد كه خود ممكن است به بيماريهاي روان تني نيز منجر شود. اين بخش از شخصيت چنانچه تحت نظارت بالغ قرار نگيرد ميتواند ديدگاه غير واقعي نسبت به زندگي داشته و براساس تكانه هاي احساسي و هيجاني رفتار كند. حالت من کودکی مجموعه ای از احساسات نگرشها و طرحهای رفتاری است که بقایایی از دوران کودکی خود فرد هستند. حوادث درونی یعنی پاسخهای کودک به آنچه می بیند و می شنود و نیز تأثیرات کودک از والدینش در حالت «من کودکی» او ثبت و ضبط می شوند.  </vt:lpstr>
      <vt:lpstr>نشانه های رفتاری وکلامی کودک نشانه های رفتاری اشک،لرزش لب،کج خلفی،حیله زدن،شانه بالاانداختن،شادی وخنده نشانه های کلامی کلماتی مانندای کاش ،دلم می خواهد،نمی دانم،به من چه،بیشتر،بزرگتر ،بهتر</vt:lpstr>
      <vt:lpstr>PowerPoint Presentation</vt:lpstr>
      <vt:lpstr>PowerPoint Presentation</vt:lpstr>
      <vt:lpstr>والد ،بالغ،کودک وفرامن،من،نهاد تقسیم بندی برن از شخصیت مارا به یاد الگوی مشهور دیگری می اندازد: نظریه فروید این دو الگوشباهتهایی با هم دارند والد شبیه فرامن ((superegoقضاوت کننده است که مشاهده می کند ،دستور می دهد،اصلاح می کند وتهدید می کند.بالغ ((egoشباهتهایی به واقعیت سنجی من دارد وکودک شبیه نهاد(id) یعنی جایگاه غرایز وسائقهای سانسور نشده می باشد. </vt:lpstr>
      <vt:lpstr>اما وجه افتراق این دونظریه در این جاست که: 1-حالات شخصیتی والد بالغ وکودک هرکدام به صورت نشانه ها وعلائم رفتاری قابل مشاهده تعریف شده اند،در حالی که فرامن ،من ونهاد کاملاًنظری وانتزاعی هستند. 2-حالات شخصیتی هرفرد با هویت خاص وویژه او در ارتباط است درحالی که سه بخش شخصیتی فروید شکلی کلی وعمومی دارد. الگوی روانشناسی فروید وبرن نظریه همسان وواحدی نیستند ولی درعین حال با هم متضاد نیستند. آنها صرفاًتوصیف متفاوتی ازشخصیت هستند.</vt:lpstr>
      <vt:lpstr>PowerPoint Presentation</vt:lpstr>
      <vt:lpstr>PowerPoint Presentation</vt:lpstr>
      <vt:lpstr>تحلیل کنشی حالات نفسانی</vt:lpstr>
      <vt:lpstr>اجزای حالات من</vt:lpstr>
      <vt:lpstr>PowerPoint Presentation</vt:lpstr>
      <vt:lpstr>2-والدکنترل کننده ومستبد (انتقادگر)((controlling parent 1-2-والدانتقادگر مثبت:وقتی که دستورهای والدی به دیگران به منظورحمایت از آنهورشدروانی آنها باشد. پزشکی که به بیمارش می گوید :«سیگارنکش »یادآور دستوروالدین آن فرد در کودکی است که می گفتند:«درخیابان جلوی ماشینها ندو» 2-2-والدانتقادگر منفی:بیان کننده رفتارهای والدی است که با تحقیرکردن طرف مقابل همراه باشد. رئیسی که سرمنشی خوددادمی زند «توبازهم اشتباه کردی»ممکن رفتار معلم خشمگین خودرا بازسازی کند که زمانی که6ساله بود به اومی گفت.</vt:lpstr>
      <vt:lpstr>تقسیمات کودک 1-کودک طبیعیnatural child 1-1-کودک طبیعی مثبت،زمانی که در موقعیت امنی هیجانات ویا احساسهاسی بیان نشده دوره کودکی (غم ،اندوه،ترس ،اشتیاق و...)رابیان می کنیم در این حالت هستیم. 2-1-کودک طبیعی منفی، زمانی که رفتار کودک طبیعی به روشنی می تواند منفی باشد.اگر در یک مهمانی شام رسمی فردی آروغ بزند انگیزه های سانسور شده کودک خودراارضا می کند که پیامدهای اجتماعی ناراحت کننده تر ازوقتی که جلوی آروغ خود را می گرفت برای اودارد.</vt:lpstr>
      <vt:lpstr>2-کودک مطیع وسازگار (انطباق یافته) adapted child 2-1-کودک مطیع وسازگارمثبت،قوانینی که درکودکی می آموزیم پیروی ازقانون ومقررات را دربزرگسالی آسان می کندومی توانیم آنچه را می خواهیم بدون صرف انرژی زیاد به دست آوریم. مثال:نگاه کردن به راست وچپ موقع عبور از عرض خیابان ویا درخواست کردن غذا سرمیز شام 2-2--کودک مطیع وسازگارمنفی:الگوهای رفتاری دوران کودکی را که باوضعیت بزرگسالی هیچگونه مناسبتی ندارند رابازنوازی کردن. مثال:درکودکی یادگرفته ایم که برای جلب توجه مادر یاپدر اخم کنیم یا قهر کنیم و در بزرگسالی نیز باقهر واخم می خواهیم به خواسته های خودبرسیم.</vt:lpstr>
      <vt:lpstr>ترسیم نمودار حالات نفسانیegogram جک دوسیjack dusayبه منظور دریافت اینکه کدام بخش از حالات نفسانی کنشی فرددر شخصیت او موثر ومهم است یک روش شهودی یادرک مستقیم به نام اگوگرام یا نمودار حالات نفسانی پیشنهاد کرده است (شکل زیر). روی محور افقی حالت نفسانی کنشی نوشته می شود و وهرحالتی را که بیشتر از آن استفاده می شود با خطوط عمودی نمایش داده می شود خطوط عمودی بلندتر نمایانگر حالت شخصیتی است که از آن بیشتر استفاده می کنیم.</vt:lpstr>
      <vt:lpstr>PowerPoint Presentation</vt:lpstr>
      <vt:lpstr>والد  بالغ   کودک</vt:lpstr>
      <vt:lpstr>ساختار بالغ محتوای بالغ عبارت است از واکنشهای این زمانی این مکانی ،به صورتهای فکرکردن، احساس کردن ورفتار کردن.یعنی بالغ یک محفظه بایگانی از تمام روشهای واقعیت سنجی وحل مساله است که یک فرد بزرگسال در اختیار دارد.درحالت بالغ فرد به ارزیابی محتوای حالات نفسانی والد وکودک نیز می پردازد . مثال : یک دستور والدی :قبل از اینکه ازخیابان ردشوی چپ وراست خودرانگاه کن .به عنوان بزرگسال این پیام راارزیابی نموده وبه این نتیجه می رسیم که این پیام درواقعیت معنا دارد .این نتیجه گیری دربالغ بایگانی می شود.</vt:lpstr>
      <vt:lpstr>تشخیص حالات نفسانی اریک برن برای تشخیص حالات نفسانی 4روش ارائه کرده است: 1- تشخیص رفتاری 2- تشخیص رفتارهای اجتماعی 3- تشخیص برمبنای سابقه وشرح حال 4- تشخیص پدیدارشناختی</vt:lpstr>
      <vt:lpstr>1- تشخیص رفتاری (کلمات،لحن صدا،ژستهاوحرکات ظاهری،طرزقرارگرفتن،ایستادن وراه رفتن،حالات چهره)</vt:lpstr>
      <vt:lpstr>2- تشخیص رفتارهای اجتماعی تشخیص اجتماعی براین عقیده استوار است که دیگران اغلب اوقات با یکی ازحالات نفسانی خودبامن ارتباط برقرار می کنند که تکمیل کننده آن حالت نفسانی است که من از آن استفاده می کنم . برای مثال:رئسی که متوجه می شوند کارمندانش به اوتعظیم وتکریم میکنندویا پشت سرش بدگویی کرده ویاخرابکاری میکنند که هردوآن نشانگر÷اسخهای کودک مطیع وسازگار است به احتمال زیادبا آنهاوالد انتقادگربوده است وبرای تغییر وضعیت باید به جای رفتارهای والدانه رفتارهای بالغانه به کاربد واکنشهای کارکنان می تواند نمایانگر این مساله باشدکه اوتاچه حدتوانسته است گرایشهای والدی خودرا تغییردهد.</vt:lpstr>
      <vt:lpstr>3- تشخیص برمبنای سابقه وشرح حال دراین نوع تشخیص سوالاتی درباره دوران کودکی فرد می پرسیم وهمچنین درباره والدین او .این به مافرصت خواهدداد که بررسی مجددی برروی برداشتهای خودمان ازحالات شخص به عمل آوریم.تحقیق در مورد زندگی گذشته یک فرد می تواند حاوی اطلاعات مهمی باشد .اگر این فرد فرزندی بوده که درمقابل والدینش برطبق آنچه احساس میکرده واکنش نشان میداده در حالت کودک قراردارد ودرصورتی که حالات وطریقه صحبت او دقیقا شبیه والدینش است پس احتمالا در حالت والد می باشد. </vt:lpstr>
      <vt:lpstr>4- تشخیص پدیدارشناختی  گاهی اوقات ممکن است به جای به یاد آوردن گذشته آن گذشته دومرتبه به تجربه درآید .به نظربرن اعتبار پدیدار شناختی زمانی اتفاق می افتد که شخص بتواند حالت نفسانی رابه طور کامل دوباره تجربه کند.</vt:lpstr>
      <vt:lpstr>آسیب شناسی حالات نفسانی 1-آلودگی بسیاری اوقات بخشی از محتوی حالت کودک یاوالد با محتوی بالغ اشتباه گرفته می شود در این حالت بالغ آلودگی دارد</vt:lpstr>
      <vt:lpstr>PowerPoint Presentation</vt:lpstr>
      <vt:lpstr>2-1-آلودگی به کودک چنین حالتی موجب هذیان میشود وواقعیتها تحریف می شوند ازعلایم معمول ترس وخیالات است  مثال:اززمان تولد قدم من نحس بوده</vt:lpstr>
      <vt:lpstr>2-2-آلودگی دوطرفه زمانی است که تعصبهای والد وتوهمات کودک مرزهای بالغ را تهدید میکند مثال:والد:پزشکان جوان تشخیص صحیح نمی دهند کودک:من پزشکان جوان راقبول ندارم</vt:lpstr>
      <vt:lpstr>آسیب شناسی حالات نفسانی 2- طرد(حذف یا بیرون راندن)   وقتی شخص یکی یا بیش از یکی از حالات نفسانی خودرامسدود می کند این حالت رخ می دهد</vt:lpstr>
      <vt:lpstr>2-1-طرد کودک از ساختار شخصیت نادیده گرفتن تفریح حاصل این فرآیند است 2-2-طرد والد از ساختار شخصیت فقدان وجدان وارزش گذاری 2-3-طرد بالغ از ساختار شخصیت احساس گناه وسرزنش 2-4-طرد والدبه همراه بالغ وضعیت بیماران روانی حاد 2-5-طرد والدبه همراه کودک بدون احساس کودک وبدون ارزشها وحکمهای والد 2-6-طرد بالغ به همراه کودک حمایت از خود ودیگران وزندگی براساس عقاید وتعصبات</vt:lpstr>
      <vt:lpstr>روابط متقابل</vt:lpstr>
      <vt:lpstr>قوانین ایجاد رابطه 1-قابل پیش بینی بودن 2-وقتی رابطه متقابلی متقاطع می شود در رابطه اخلالی حاصل می شود یک یا دوطرف رابطه باید تغییر حالت نفسانی دهند تارابطه را دوباره ایجادکنند. 3-پیامد رفتاری یک رابطه متقابل باپیامهای نهانی درسطوح روانشناختی مشخص می شود نه درسطح اجتماعی.</vt:lpstr>
      <vt:lpstr>رابطه متقابل مکمل  رابطه ای است که بردارهای رابطه متقابل موازی باشندوآن حالت نفسانی که مورد خطاب قرار می گیرد همان باشد که پاسخ می دهد.</vt:lpstr>
      <vt:lpstr>رابطه متقابل مکمل</vt:lpstr>
      <vt:lpstr>روابط متقابل متقاطع رابطه ای است که بردارهای رابطه متقابل آن موازی نباشندوهمدیگر را قطع کنند وآن حالت نفسانی که مورد خطاب قرار می گیرد همان نباشد که پاسخ می دهد.</vt:lpstr>
      <vt:lpstr>رابطه متقابل متقاطع</vt:lpstr>
      <vt:lpstr>رابطه متقابل همراه با پیامهای پنهانی دریک رابطه متقابل همراه باپیامهای پنهانی دو پیام در آن واحد ردوبدل میشود یکی از آنها پیامی روشن وواضح وپذیرا درسطح اجتماعی است دیگری پوشیده وپنهان ویا پیامی است که درسطوح روانشناختی قراردارد. اغلب اوقات محتوای سطح اجتماعی این رابطه بالغ به بالغ می باشد در حالی که پیامهای سطوح روانشناختی نهانی آن معمولا والد به کودک یا کودک به والد است</vt:lpstr>
      <vt:lpstr>نوازشها انتخاب کلمه نوازش توسط برن به نیاز اولیه برای لمس شدن مربوط  می شود .برن می گوید که مابه عنوان افراد بزرگسال هنوز در کاوش تماس جسمی هستیم ولی یاد میگیریم که شکلهای دیگردرک حضور دیگری راجانشین لمس جسمی کنیم.یک تبسم یک تعریف ویاحتی یک اخم نشان می دهد که حضورمادرک شده است. کلامی یاغیر کلامی کلامی:از یک سلام تا یک مکالمه عریض وطویل غیرکلامی :دست تکان دادن ،بغل کردن ،دست دادن و.... مثبت یا منفی  مثبت:نوازش گیرنده احساس وتجربه خوبی پیداکند منفی:یک تجربه ناخوشایند ودردناک برای نوازش گیرنده شرطی یاغیرشرطی شرطی:به کاری انجام می دهید مربوط می شود غیرشرطی:به آنچه واقعا هستید مربوط است</vt:lpstr>
      <vt:lpstr>بانک نوازش و قواعد استفاده از آن در روابط</vt:lpstr>
      <vt:lpstr>PowerPoint Presentation</vt:lpstr>
      <vt:lpstr>سازماندهی زمان هرگاه انسانهابه شکل دونفری یاگروهی در کنارهم قرار میگیرند،به 6روش متفاوت می توانند این اوقات رابایکدیگربگذرانند. 1-انزوا 2-مراسم ومناسک 3-وقت گذرانی 4-فعالیتها 5-بازیهای روانی 6-صمیمیت</vt:lpstr>
      <vt:lpstr>بازیهای روانی اریک برن یک سری الگوهای رفتار اجتماعی نا سالم را به عنوان بازی تعریف می کند.این رفتارهای تکرار شونده و منحرف اصولا برای به دست آوردن نوازش هستند اما در عوض احساسات منفی را تقویت میکنند و مانند ماسک جلوی بروز مستقیم احساسات و افکار را می گیرند.اریک برن برای این بازی‌ها اسم‌های آشنایی انتخاب کرده.کتاب بازی‌ها نوشتهٔ اریک برن در اوایل دهه شصت موفقیت قابل ملاحظه‌ای به دست آورد. منظور ازبازی تفریح ولذت بردن نیست .بازی ارتباط متقابل موازی باهدف نهفته است که تاحصول نتیجه نهایی پیش بینی شده ومشخص پیش میرود. یازیهای روانی یکی از روشهای پرکردن وقت ،گذراندن عمروارتباط بادیگران است که به نوعی کسب نوازش است.</vt:lpstr>
      <vt:lpstr>بازیها یا نمایشها </vt:lpstr>
      <vt:lpstr>تحلیل بازیها بازیهای روانی مانع ازایجادصمیمیت ،صداقت وصراحت بوده ودارای 4ویژگی اصلی هستند: 1-بازی بایک رابطه متقابل موازی شروع می شود که ازنظراجتماعی قابل قبول است  2-درزیر رابطه موازی یک رابطه پنهان وجوددارد که هدف اصلی بازی درآن نهفته است  3- بازی به یک نتیجه قابل پیش بینی ختم می شودکه همان هدف اصلی بازی است  4-بخش بالغ دربازیهاحضورندارد</vt:lpstr>
      <vt:lpstr>تحلیل بازیها  -بازیها ظاهرا منطقی ولی دارای یک انگیزه پنهانی هستند -بازیها روانی شامل یک سری قوانین ودر نهایت پاداش می باشند - بازیها غالبا تکراری هستند وافراد آن رفتارها رابه شکل قبل تکرار می کنند  - اگر بازیهای روانی از والدین گرفته شده باشند بازی ازبخش والد شروع میشود واگر از تجربه های دوران کودکی باشد ازکودک فرد شروع خواهدشد - بازی بانتیجه ای به پایان میرسد که در آن حداقل یکی از شرکت کنندگان دربازی احساس بد وبازنده بودن خواهدکردوبه نوعی به احساس منفی میرسد</vt:lpstr>
      <vt:lpstr>مثلث نمایشی کارپمن کارپمن نمودار ساده وموثری را برای تجزیه وتحلیل بازیهای روانی طرحریزی کرد وآنرا مثلث نمایش نامید اوبراین باور است که هروقت افراد به بازیهای روانی می پردازند قدم بریکی از نقشهای پیش نویس خود می نهندیعنی زجردهنده ،نجات دهنده وقربانی زجردهنده کسی است که دیگران راتحقیر وسرزنش  می کندازنظرزجردهنده دیگران افرادی مادون وغیرخوب هستند نجات دهنده نیزدیگران راافرادی مادون وغیرخوب می بیندولی ازسطح بالاتری کمک ارائه می دهداوبراین باور است که من بایستی به دیگران کمک کنم زیرا آنها توان کافی برای کمک به خودندارند قربانی این خودش است که مادون وغیرخوب است اوگاهی اوقات به دنبال زجردهنده ای میگردد که اوراتحقیر کندویا دنبال نجات دهنده ای است که به اوکمک کند </vt:lpstr>
      <vt:lpstr>مثلث نمایشی کارپمن   </vt:lpstr>
      <vt:lpstr>PowerPoint Presentation</vt:lpstr>
      <vt:lpstr>پیش نویس زندگی اریک برن پیش نویش زندگی را طرح ناخودآگاه زندگی تعریف کرده است واین طور آن راتوضیح می دهد: طرح زندگی که در دوران کودکی ریخته شده وبه وسیله والدین تقویت می گردد وبالاترین میزان نمود آن درانتخابهایی است که شخص درزندگی به عمل می آورد.</vt:lpstr>
      <vt:lpstr>قصه زندگی و ارتباط</vt:lpstr>
      <vt:lpstr>مفاهیم پیش نویس زندگی 1-پیش نویس طرح زندگی است 2-پیش نویس به سوی سرانجامی هدایت می شود 3-پیش نویس براساس تصمیمات دوران کودکی قراردارد 4-پیش نویس به وسیله والدین تقویت میگردد 5-پیش نویس خارج از حیطه آگاهی ماست 6-برای توجیه پیش نویس واقعیت تحریف می شود 7- پیش نویس خارج از محدوده ی آگاهي است – برن آن را پیش آگاهی می خواند. ‘8- واقعيت' دوباره تعريف میشود تا پیش نویس را توجيه كند – مثلا مردم واقعيت را از دید خود تفسير مي كنند.  </vt:lpstr>
      <vt:lpstr>تقسیمات پیش نویس زندگی 1- برنده وموفق کسی که به اهداف خود می رسد.اگر درکودکی تصمیم گرفت میلیونر شودوبزرگسالی به این هدف رسید برنده است  2-بازنده کسی که به اهداف خود نمیرسد 3-غیربرنده یامعمولی وپیش پاافتاده یک راه حاشیه ای را که به سختی امروز رابه فردا میرساندنه برندگی دارد ونه بازندگی این شخص هرگزخود رابه خطر نمی اندازد</vt:lpstr>
      <vt:lpstr>بیان قصه های زندگی و باز نویسی آن</vt:lpstr>
      <vt:lpstr> وضعیت های زندگی</vt:lpstr>
      <vt:lpstr>چهاردیدگاه وضعیت های زندگی 1-من خوب هستم،شماخوب هستید. 2-من خوب نیستم،شماخوب هستید. 3-من خوب نیستم،شماخوب نیستید. 4-من خوب نیستم،شماخوب نیستید.</vt:lpstr>
      <vt:lpstr>نمودار جدولی وضعیت زندگی</vt:lpstr>
      <vt:lpstr>پیامهای پیش نویس</vt:lpstr>
      <vt:lpstr>تخریب وتمبر در هرخانواده ای برای کودکان قوانینی به صورت علنی یاضمنی وضع می گردد که برطبق این قوانین دامنه محدودی از احساسها برای کودک مجاز وقابل بیان هستند کودک به تدریج یاد می گیرد که برخی احساسها را ابراز وبرخی راسرکوب کند ویا آنرابه شکل دیگری غیر از آنچه هست بروز دهد به این نوع احساسها که واقعی نیستند احساسهای تخریبیracket feelingگفته می شود اگر احساسهای تخریبی درزمان ومکان خود بیان نشده وانباشته شوند در تحلیل رفتار به آن جمع آوری تمبر میگویند</vt:lpstr>
      <vt:lpstr> </vt:lpstr>
      <vt:lpstr>کاربرد شیوه تحلیل رفتار متقابل  شیوه تحلیلی برن اولین مرتبه در موقعیتهای گروهی بوجود آمد و از نظر علمی بهترین شیوه گروه درمانی است. به همین ترتیب در درمان خانوادگی و مشاجرات گروهی نقش بسزایی دارد و بیش از سایر شیوه ها مؤثر می افتد. در مورد بیماران مبتلا به مواد مخدر و الکل و منحرفان رفتاریجنایتکاران بزهکاران و پاره ای از پسیکوزها و نوروزها نتایج سودمندی به همراه می آورد.</vt:lpstr>
      <vt:lpstr>Goals</vt:lpstr>
      <vt:lpstr>Conditions o use</vt:lpstr>
    </vt:vector>
  </TitlesOfParts>
  <Company>Sina System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Akbari</dc:creator>
  <cp:lastModifiedBy>hamayel</cp:lastModifiedBy>
  <cp:revision>42</cp:revision>
  <dcterms:created xsi:type="dcterms:W3CDTF">2011-04-07T13:23:48Z</dcterms:created>
  <dcterms:modified xsi:type="dcterms:W3CDTF">2019-09-17T09:52:02Z</dcterms:modified>
</cp:coreProperties>
</file>