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4075" r:id="rId2"/>
  </p:sldMasterIdLst>
  <p:notesMasterIdLst>
    <p:notesMasterId r:id="rId30"/>
  </p:notesMasterIdLst>
  <p:sldIdLst>
    <p:sldId id="257" r:id="rId3"/>
    <p:sldId id="574" r:id="rId4"/>
    <p:sldId id="615" r:id="rId5"/>
    <p:sldId id="616" r:id="rId6"/>
    <p:sldId id="733" r:id="rId7"/>
    <p:sldId id="613" r:id="rId8"/>
    <p:sldId id="462" r:id="rId9"/>
    <p:sldId id="596" r:id="rId10"/>
    <p:sldId id="582" r:id="rId11"/>
    <p:sldId id="548" r:id="rId12"/>
    <p:sldId id="550" r:id="rId13"/>
    <p:sldId id="543" r:id="rId14"/>
    <p:sldId id="491" r:id="rId15"/>
    <p:sldId id="500" r:id="rId16"/>
    <p:sldId id="490" r:id="rId17"/>
    <p:sldId id="597" r:id="rId18"/>
    <p:sldId id="602" r:id="rId19"/>
    <p:sldId id="603" r:id="rId20"/>
    <p:sldId id="557" r:id="rId21"/>
    <p:sldId id="604" r:id="rId22"/>
    <p:sldId id="605" r:id="rId23"/>
    <p:sldId id="606" r:id="rId24"/>
    <p:sldId id="590" r:id="rId25"/>
    <p:sldId id="607" r:id="rId26"/>
    <p:sldId id="559" r:id="rId27"/>
    <p:sldId id="546" r:id="rId28"/>
    <p:sldId id="734" r:id="rId2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onstantia" panose="02030602050306030303" pitchFamily="18" charset="0"/>
      <p:regular r:id="rId35"/>
      <p:bold r:id="rId36"/>
      <p:italic r:id="rId37"/>
      <p:boldItalic r:id="rId38"/>
    </p:embeddedFont>
    <p:embeddedFont>
      <p:font typeface="B Titr" panose="020B0604020202020204" pitchFamily="2" charset="0"/>
      <p:bold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B Zar" panose="00000400000000000000" pitchFamily="2" charset="-78"/>
      <p:regular r:id="rId48"/>
      <p:bold r:id="rId49"/>
    </p:embeddedFont>
    <p:embeddedFont>
      <p:font typeface="Wingdings 2" panose="05020102010507070707" pitchFamily="18" charset="2"/>
      <p:regular r:id="rId50"/>
    </p:embeddedFont>
    <p:embeddedFont>
      <p:font typeface="B Nazanin" panose="00000400000000000000" pitchFamily="2" charset="-78"/>
      <p:regular r:id="rId51"/>
      <p:bold r:id="rId52"/>
    </p:embeddedFont>
    <p:embeddedFont>
      <p:font typeface="B Mitra" panose="00000400000000000000" pitchFamily="2" charset="-78"/>
      <p:regular r:id="rId53"/>
      <p:bold r:id="rId54"/>
    </p:embeddedFont>
    <p:embeddedFont>
      <p:font typeface="B Lotus" panose="020B0604020202020204" pitchFamily="2" charset="0"/>
      <p:regular r:id="rId55"/>
      <p:bold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294"/>
    <a:srgbClr val="D4F1F4"/>
    <a:srgbClr val="F9F9F9"/>
    <a:srgbClr val="F4FD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23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7087F-A986-43EC-92C0-5DF0C57F140A}" type="doc">
      <dgm:prSet loTypeId="urn:microsoft.com/office/officeart/2005/8/layout/venn2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14A4265-0ED1-4225-BCC7-94E3B67585A0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کل جمعیت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C62A8D-3111-4A6F-BE1B-63B54DC0BE4B}" type="parTrans" cxnId="{FDA0C777-46F3-45C8-A14C-21D43FA7AE3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B64221-983E-4AA1-AA31-DAAF6A764CF1}" type="sibTrans" cxnId="{FDA0C777-46F3-45C8-A14C-21D43FA7AE3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F4C0CB-72C3-4D24-92C4-DDE2077F58C7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طول  عمر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F670BA-910D-4702-975C-D4275D75CF96}" type="parTrans" cxnId="{E6921CAF-2B9A-4A72-A92E-AA299B9610B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5A2492-5336-4FDC-8437-F387AF16A2EB}" type="sibTrans" cxnId="{E6921CAF-2B9A-4A72-A92E-AA299B9610B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2CDB1D-F274-4C70-A7AF-F226BB41EE99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سال گذشته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10562D-B618-414C-AEB0-B96C7917376B}" type="parTrans" cxnId="{BABAAB7B-9CBA-43BB-9DCA-89554058EFBC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484E10-61CE-43B7-9453-904FEEAD9437}" type="sibTrans" cxnId="{BABAAB7B-9CBA-43BB-9DCA-89554058EFBC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3C9422-D236-49E7-B850-CD6EF9CBB1DA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ماه گذشته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FC7C19-51F3-4289-828B-041BAD867D46}" type="parTrans" cxnId="{E55D1892-6841-472A-9DB8-D4354DE880E7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E11ABB-C090-468A-916A-1948F8B215BF}" type="sibTrans" cxnId="{E55D1892-6841-472A-9DB8-D4354DE880E7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10C47D-8EAC-4FBF-BFE4-1442883C206E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مسئله دار</a:t>
          </a:r>
          <a:endParaRPr lang="en-US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0CDFEF-EE9E-4E99-9702-A4B6F333503A}" type="parTrans" cxnId="{EC9AAEFA-D3D9-4E43-B8D0-CF6F09CC927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014467-A41F-4619-AA94-6633E95D9C02}" type="sibTrans" cxnId="{EC9AAEFA-D3D9-4E43-B8D0-CF6F09CC927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1675A4-373D-4663-924E-CDE119C83F02}" type="pres">
      <dgm:prSet presAssocID="{9CF7087F-A986-43EC-92C0-5DF0C57F140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3F7D7-6D99-480D-9D66-34D082074CD7}" type="pres">
      <dgm:prSet presAssocID="{9CF7087F-A986-43EC-92C0-5DF0C57F140A}" presName="comp1" presStyleCnt="0"/>
      <dgm:spPr/>
    </dgm:pt>
    <dgm:pt modelId="{5290B623-86FA-4E04-AAF7-8FD1B03EBAF4}" type="pres">
      <dgm:prSet presAssocID="{9CF7087F-A986-43EC-92C0-5DF0C57F140A}" presName="circle1" presStyleLbl="node1" presStyleIdx="0" presStyleCnt="5" custLinFactNeighborY="-308"/>
      <dgm:spPr/>
      <dgm:t>
        <a:bodyPr/>
        <a:lstStyle/>
        <a:p>
          <a:endParaRPr lang="en-US"/>
        </a:p>
      </dgm:t>
    </dgm:pt>
    <dgm:pt modelId="{29971D4D-2F0D-4271-A772-71BF47784BC6}" type="pres">
      <dgm:prSet presAssocID="{9CF7087F-A986-43EC-92C0-5DF0C57F140A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90BEF-E396-4D49-BA85-A5BE667D8AB9}" type="pres">
      <dgm:prSet presAssocID="{9CF7087F-A986-43EC-92C0-5DF0C57F140A}" presName="comp2" presStyleCnt="0"/>
      <dgm:spPr/>
    </dgm:pt>
    <dgm:pt modelId="{C4E5C1F1-5BA8-4651-A43D-71A26715646A}" type="pres">
      <dgm:prSet presAssocID="{9CF7087F-A986-43EC-92C0-5DF0C57F140A}" presName="circle2" presStyleLbl="node1" presStyleIdx="1" presStyleCnt="5" custScaleX="93948" custScaleY="95916" custLinFactNeighborY="4003"/>
      <dgm:spPr/>
      <dgm:t>
        <a:bodyPr/>
        <a:lstStyle/>
        <a:p>
          <a:endParaRPr lang="en-US"/>
        </a:p>
      </dgm:t>
    </dgm:pt>
    <dgm:pt modelId="{3922FEF9-D858-4507-B326-B460DE69F8C3}" type="pres">
      <dgm:prSet presAssocID="{9CF7087F-A986-43EC-92C0-5DF0C57F140A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650C2-B656-4F58-8E70-353D68004F08}" type="pres">
      <dgm:prSet presAssocID="{9CF7087F-A986-43EC-92C0-5DF0C57F140A}" presName="comp3" presStyleCnt="0"/>
      <dgm:spPr/>
    </dgm:pt>
    <dgm:pt modelId="{DD4EC050-8654-4057-9461-ED471629026B}" type="pres">
      <dgm:prSet presAssocID="{9CF7087F-A986-43EC-92C0-5DF0C57F140A}" presName="circle3" presStyleLbl="node1" presStyleIdx="2" presStyleCnt="5" custScaleX="94239" custScaleY="93438" custLinFactNeighborY="5662"/>
      <dgm:spPr/>
      <dgm:t>
        <a:bodyPr/>
        <a:lstStyle/>
        <a:p>
          <a:endParaRPr lang="en-US"/>
        </a:p>
      </dgm:t>
    </dgm:pt>
    <dgm:pt modelId="{70E4B4B7-03D1-405F-BFEC-8197B178CADB}" type="pres">
      <dgm:prSet presAssocID="{9CF7087F-A986-43EC-92C0-5DF0C57F140A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BA36C-9F63-4898-9242-784A6D6A0530}" type="pres">
      <dgm:prSet presAssocID="{9CF7087F-A986-43EC-92C0-5DF0C57F140A}" presName="comp4" presStyleCnt="0"/>
      <dgm:spPr/>
    </dgm:pt>
    <dgm:pt modelId="{10B5551A-4029-4ADD-90B8-7356F5E402F0}" type="pres">
      <dgm:prSet presAssocID="{9CF7087F-A986-43EC-92C0-5DF0C57F140A}" presName="circle4" presStyleLbl="node1" presStyleIdx="3" presStyleCnt="5" custScaleX="88378" custScaleY="89380" custLinFactNeighborY="5310"/>
      <dgm:spPr/>
      <dgm:t>
        <a:bodyPr/>
        <a:lstStyle/>
        <a:p>
          <a:endParaRPr lang="en-US"/>
        </a:p>
      </dgm:t>
    </dgm:pt>
    <dgm:pt modelId="{9C7BA8E0-3D61-48D8-9D26-B7A850F5E34A}" type="pres">
      <dgm:prSet presAssocID="{9CF7087F-A986-43EC-92C0-5DF0C57F140A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76B9B-AE2E-4543-BEC4-BE19272279C4}" type="pres">
      <dgm:prSet presAssocID="{9CF7087F-A986-43EC-92C0-5DF0C57F140A}" presName="comp5" presStyleCnt="0"/>
      <dgm:spPr/>
    </dgm:pt>
    <dgm:pt modelId="{2CD13DB1-1842-467D-989E-86A4D932753B}" type="pres">
      <dgm:prSet presAssocID="{9CF7087F-A986-43EC-92C0-5DF0C57F140A}" presName="circle5" presStyleLbl="node1" presStyleIdx="4" presStyleCnt="5" custScaleX="86799" custScaleY="82278" custLinFactNeighborY="8861"/>
      <dgm:spPr/>
      <dgm:t>
        <a:bodyPr/>
        <a:lstStyle/>
        <a:p>
          <a:endParaRPr lang="en-US"/>
        </a:p>
      </dgm:t>
    </dgm:pt>
    <dgm:pt modelId="{B3524BB5-84FA-45B4-8700-938EA9210E54}" type="pres">
      <dgm:prSet presAssocID="{9CF7087F-A986-43EC-92C0-5DF0C57F140A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164EA-A57C-419A-9A16-7C721D625D04}" type="presOf" srcId="{56F4C0CB-72C3-4D24-92C4-DDE2077F58C7}" destId="{C4E5C1F1-5BA8-4651-A43D-71A26715646A}" srcOrd="0" destOrd="0" presId="urn:microsoft.com/office/officeart/2005/8/layout/venn2"/>
    <dgm:cxn modelId="{F58520CF-18B2-46A4-80D3-A2CB890679C0}" type="presOf" srcId="{C12CDB1D-F274-4C70-A7AF-F226BB41EE99}" destId="{70E4B4B7-03D1-405F-BFEC-8197B178CADB}" srcOrd="1" destOrd="0" presId="urn:microsoft.com/office/officeart/2005/8/layout/venn2"/>
    <dgm:cxn modelId="{EC9AAEFA-D3D9-4E43-B8D0-CF6F09CC9271}" srcId="{9CF7087F-A986-43EC-92C0-5DF0C57F140A}" destId="{ED10C47D-8EAC-4FBF-BFE4-1442883C206E}" srcOrd="4" destOrd="0" parTransId="{790CDFEF-EE9E-4E99-9702-A4B6F333503A}" sibTransId="{F7014467-A41F-4619-AA94-6633E95D9C02}"/>
    <dgm:cxn modelId="{87CD7D02-07C8-49A5-98C8-58963B0BDF33}" type="presOf" srcId="{ED10C47D-8EAC-4FBF-BFE4-1442883C206E}" destId="{2CD13DB1-1842-467D-989E-86A4D932753B}" srcOrd="0" destOrd="0" presId="urn:microsoft.com/office/officeart/2005/8/layout/venn2"/>
    <dgm:cxn modelId="{E8F59974-C41D-424C-A8F4-E5765F336B07}" type="presOf" srcId="{A14A4265-0ED1-4225-BCC7-94E3B67585A0}" destId="{29971D4D-2F0D-4271-A772-71BF47784BC6}" srcOrd="1" destOrd="0" presId="urn:microsoft.com/office/officeart/2005/8/layout/venn2"/>
    <dgm:cxn modelId="{E55D1892-6841-472A-9DB8-D4354DE880E7}" srcId="{9CF7087F-A986-43EC-92C0-5DF0C57F140A}" destId="{253C9422-D236-49E7-B850-CD6EF9CBB1DA}" srcOrd="3" destOrd="0" parTransId="{4BFC7C19-51F3-4289-828B-041BAD867D46}" sibTransId="{ECE11ABB-C090-468A-916A-1948F8B215BF}"/>
    <dgm:cxn modelId="{FDA0C777-46F3-45C8-A14C-21D43FA7AE3F}" srcId="{9CF7087F-A986-43EC-92C0-5DF0C57F140A}" destId="{A14A4265-0ED1-4225-BCC7-94E3B67585A0}" srcOrd="0" destOrd="0" parTransId="{A3C62A8D-3111-4A6F-BE1B-63B54DC0BE4B}" sibTransId="{94B64221-983E-4AA1-AA31-DAAF6A764CF1}"/>
    <dgm:cxn modelId="{EF59B2FE-A1E3-431B-A1F7-A6EAF913B181}" type="presOf" srcId="{A14A4265-0ED1-4225-BCC7-94E3B67585A0}" destId="{5290B623-86FA-4E04-AAF7-8FD1B03EBAF4}" srcOrd="0" destOrd="0" presId="urn:microsoft.com/office/officeart/2005/8/layout/venn2"/>
    <dgm:cxn modelId="{E6921CAF-2B9A-4A72-A92E-AA299B9610BB}" srcId="{9CF7087F-A986-43EC-92C0-5DF0C57F140A}" destId="{56F4C0CB-72C3-4D24-92C4-DDE2077F58C7}" srcOrd="1" destOrd="0" parTransId="{31F670BA-910D-4702-975C-D4275D75CF96}" sibTransId="{A25A2492-5336-4FDC-8437-F387AF16A2EB}"/>
    <dgm:cxn modelId="{BABAAB7B-9CBA-43BB-9DCA-89554058EFBC}" srcId="{9CF7087F-A986-43EC-92C0-5DF0C57F140A}" destId="{C12CDB1D-F274-4C70-A7AF-F226BB41EE99}" srcOrd="2" destOrd="0" parTransId="{8110562D-B618-414C-AEB0-B96C7917376B}" sibTransId="{3D484E10-61CE-43B7-9453-904FEEAD9437}"/>
    <dgm:cxn modelId="{1883E3F0-F58C-497C-ADFD-914C8D13008E}" type="presOf" srcId="{253C9422-D236-49E7-B850-CD6EF9CBB1DA}" destId="{10B5551A-4029-4ADD-90B8-7356F5E402F0}" srcOrd="0" destOrd="0" presId="urn:microsoft.com/office/officeart/2005/8/layout/venn2"/>
    <dgm:cxn modelId="{D414071E-3FCA-4741-AC1F-BE2E65656184}" type="presOf" srcId="{253C9422-D236-49E7-B850-CD6EF9CBB1DA}" destId="{9C7BA8E0-3D61-48D8-9D26-B7A850F5E34A}" srcOrd="1" destOrd="0" presId="urn:microsoft.com/office/officeart/2005/8/layout/venn2"/>
    <dgm:cxn modelId="{075933DF-E4D5-4309-9F0F-8E4A1363E4CE}" type="presOf" srcId="{C12CDB1D-F274-4C70-A7AF-F226BB41EE99}" destId="{DD4EC050-8654-4057-9461-ED471629026B}" srcOrd="0" destOrd="0" presId="urn:microsoft.com/office/officeart/2005/8/layout/venn2"/>
    <dgm:cxn modelId="{C353B248-45B6-402F-9838-451493E708CD}" type="presOf" srcId="{ED10C47D-8EAC-4FBF-BFE4-1442883C206E}" destId="{B3524BB5-84FA-45B4-8700-938EA9210E54}" srcOrd="1" destOrd="0" presId="urn:microsoft.com/office/officeart/2005/8/layout/venn2"/>
    <dgm:cxn modelId="{36E8A558-E7D6-4078-83D7-5DBF5C2B9646}" type="presOf" srcId="{56F4C0CB-72C3-4D24-92C4-DDE2077F58C7}" destId="{3922FEF9-D858-4507-B326-B460DE69F8C3}" srcOrd="1" destOrd="0" presId="urn:microsoft.com/office/officeart/2005/8/layout/venn2"/>
    <dgm:cxn modelId="{F7DE033A-B157-46C3-A282-A098EE8A3353}" type="presOf" srcId="{9CF7087F-A986-43EC-92C0-5DF0C57F140A}" destId="{581675A4-373D-4663-924E-CDE119C83F02}" srcOrd="0" destOrd="0" presId="urn:microsoft.com/office/officeart/2005/8/layout/venn2"/>
    <dgm:cxn modelId="{45ADF4E4-0A71-43EF-9EA0-F11BC8680279}" type="presParOf" srcId="{581675A4-373D-4663-924E-CDE119C83F02}" destId="{99F3F7D7-6D99-480D-9D66-34D082074CD7}" srcOrd="0" destOrd="0" presId="urn:microsoft.com/office/officeart/2005/8/layout/venn2"/>
    <dgm:cxn modelId="{39BDFD78-58DD-4B9F-80E3-885580823AB1}" type="presParOf" srcId="{99F3F7D7-6D99-480D-9D66-34D082074CD7}" destId="{5290B623-86FA-4E04-AAF7-8FD1B03EBAF4}" srcOrd="0" destOrd="0" presId="urn:microsoft.com/office/officeart/2005/8/layout/venn2"/>
    <dgm:cxn modelId="{02E1BF32-B2E0-4CBD-B400-71C17721B206}" type="presParOf" srcId="{99F3F7D7-6D99-480D-9D66-34D082074CD7}" destId="{29971D4D-2F0D-4271-A772-71BF47784BC6}" srcOrd="1" destOrd="0" presId="urn:microsoft.com/office/officeart/2005/8/layout/venn2"/>
    <dgm:cxn modelId="{F9BAB063-AC71-4CD2-87E9-1AFB166C6E24}" type="presParOf" srcId="{581675A4-373D-4663-924E-CDE119C83F02}" destId="{8D990BEF-E396-4D49-BA85-A5BE667D8AB9}" srcOrd="1" destOrd="0" presId="urn:microsoft.com/office/officeart/2005/8/layout/venn2"/>
    <dgm:cxn modelId="{40551B0A-D160-4CEA-BC16-C06CB374161D}" type="presParOf" srcId="{8D990BEF-E396-4D49-BA85-A5BE667D8AB9}" destId="{C4E5C1F1-5BA8-4651-A43D-71A26715646A}" srcOrd="0" destOrd="0" presId="urn:microsoft.com/office/officeart/2005/8/layout/venn2"/>
    <dgm:cxn modelId="{A48BD50F-01AB-4E68-BF58-3E0C468895F2}" type="presParOf" srcId="{8D990BEF-E396-4D49-BA85-A5BE667D8AB9}" destId="{3922FEF9-D858-4507-B326-B460DE69F8C3}" srcOrd="1" destOrd="0" presId="urn:microsoft.com/office/officeart/2005/8/layout/venn2"/>
    <dgm:cxn modelId="{2B514C31-AD05-4B50-BC0A-156D1DE0AE05}" type="presParOf" srcId="{581675A4-373D-4663-924E-CDE119C83F02}" destId="{E63650C2-B656-4F58-8E70-353D68004F08}" srcOrd="2" destOrd="0" presId="urn:microsoft.com/office/officeart/2005/8/layout/venn2"/>
    <dgm:cxn modelId="{B1AE82B7-9E26-4BB7-AEAE-91FA372A31EB}" type="presParOf" srcId="{E63650C2-B656-4F58-8E70-353D68004F08}" destId="{DD4EC050-8654-4057-9461-ED471629026B}" srcOrd="0" destOrd="0" presId="urn:microsoft.com/office/officeart/2005/8/layout/venn2"/>
    <dgm:cxn modelId="{C01491C0-8595-452B-877D-F9CE1FEB19BC}" type="presParOf" srcId="{E63650C2-B656-4F58-8E70-353D68004F08}" destId="{70E4B4B7-03D1-405F-BFEC-8197B178CADB}" srcOrd="1" destOrd="0" presId="urn:microsoft.com/office/officeart/2005/8/layout/venn2"/>
    <dgm:cxn modelId="{6F769C8C-D5C8-4665-A86D-95594642B43D}" type="presParOf" srcId="{581675A4-373D-4663-924E-CDE119C83F02}" destId="{1B9BA36C-9F63-4898-9242-784A6D6A0530}" srcOrd="3" destOrd="0" presId="urn:microsoft.com/office/officeart/2005/8/layout/venn2"/>
    <dgm:cxn modelId="{87F0CA6A-1F67-4824-870B-A0815A7D576D}" type="presParOf" srcId="{1B9BA36C-9F63-4898-9242-784A6D6A0530}" destId="{10B5551A-4029-4ADD-90B8-7356F5E402F0}" srcOrd="0" destOrd="0" presId="urn:microsoft.com/office/officeart/2005/8/layout/venn2"/>
    <dgm:cxn modelId="{E6DA273A-722A-4426-8021-36AB6C6B42F8}" type="presParOf" srcId="{1B9BA36C-9F63-4898-9242-784A6D6A0530}" destId="{9C7BA8E0-3D61-48D8-9D26-B7A850F5E34A}" srcOrd="1" destOrd="0" presId="urn:microsoft.com/office/officeart/2005/8/layout/venn2"/>
    <dgm:cxn modelId="{466EB787-9EB0-469D-81F8-8A17449406E8}" type="presParOf" srcId="{581675A4-373D-4663-924E-CDE119C83F02}" destId="{ED076B9B-AE2E-4543-BEC4-BE19272279C4}" srcOrd="4" destOrd="0" presId="urn:microsoft.com/office/officeart/2005/8/layout/venn2"/>
    <dgm:cxn modelId="{594BCC58-3968-4CA4-BD78-3B0693D8942B}" type="presParOf" srcId="{ED076B9B-AE2E-4543-BEC4-BE19272279C4}" destId="{2CD13DB1-1842-467D-989E-86A4D932753B}" srcOrd="0" destOrd="0" presId="urn:microsoft.com/office/officeart/2005/8/layout/venn2"/>
    <dgm:cxn modelId="{E75859FD-ABEA-4BCC-9E79-E4BDB1C61F9D}" type="presParOf" srcId="{ED076B9B-AE2E-4543-BEC4-BE19272279C4}" destId="{B3524BB5-84FA-45B4-8700-938EA9210E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B623-86FA-4E04-AAF7-8FD1B03EBAF4}">
      <dsp:nvSpPr>
        <dsp:cNvPr id="0" name=""/>
        <dsp:cNvSpPr/>
      </dsp:nvSpPr>
      <dsp:spPr>
        <a:xfrm>
          <a:off x="1828800" y="0"/>
          <a:ext cx="4572000" cy="4572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کل جمعیت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57550" y="228600"/>
        <a:ext cx="1714500" cy="457200"/>
      </dsp:txXfrm>
    </dsp:sp>
    <dsp:sp modelId="{C4E5C1F1-5BA8-4651-A43D-71A26715646A}">
      <dsp:nvSpPr>
        <dsp:cNvPr id="0" name=""/>
        <dsp:cNvSpPr/>
      </dsp:nvSpPr>
      <dsp:spPr>
        <a:xfrm>
          <a:off x="2289296" y="844512"/>
          <a:ext cx="3651007" cy="37274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طول  عمر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27551" y="1058842"/>
        <a:ext cx="1574496" cy="428661"/>
      </dsp:txXfrm>
    </dsp:sp>
    <dsp:sp modelId="{DD4EC050-8654-4057-9461-ED471629026B}">
      <dsp:nvSpPr>
        <dsp:cNvPr id="0" name=""/>
        <dsp:cNvSpPr/>
      </dsp:nvSpPr>
      <dsp:spPr>
        <a:xfrm>
          <a:off x="2606787" y="1581610"/>
          <a:ext cx="3016024" cy="29903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سال گذشته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34403" y="1787947"/>
        <a:ext cx="1560792" cy="412673"/>
      </dsp:txXfrm>
    </dsp:sp>
    <dsp:sp modelId="{10B5551A-4029-4ADD-90B8-7356F5E402F0}">
      <dsp:nvSpPr>
        <dsp:cNvPr id="0" name=""/>
        <dsp:cNvSpPr/>
      </dsp:nvSpPr>
      <dsp:spPr>
        <a:xfrm>
          <a:off x="3003623" y="2324450"/>
          <a:ext cx="2222353" cy="22475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ماه گذشته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14764" y="2526729"/>
        <a:ext cx="1200070" cy="404558"/>
      </dsp:txXfrm>
    </dsp:sp>
    <dsp:sp modelId="{2CD13DB1-1842-467D-989E-86A4D932753B}">
      <dsp:nvSpPr>
        <dsp:cNvPr id="0" name=""/>
        <dsp:cNvSpPr/>
      </dsp:nvSpPr>
      <dsp:spPr>
        <a:xfrm>
          <a:off x="3321109" y="3067299"/>
          <a:ext cx="1587380" cy="150470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مصرف مسئله دار</a:t>
          </a:r>
          <a:endParaRPr lang="en-US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53576" y="3443474"/>
        <a:ext cx="1122447" cy="752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E1AA80-63A3-44D1-B5A3-AEE383795A8A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42B150-F5B4-41E3-A45C-DEDD54036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0B449-F74D-43AB-AD65-9EF1A808236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FE5D77-1C7C-4397-BA04-E13A4F45290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D5CBE-AA8A-401A-AAAC-2BC0F40B1D08}" type="slidenum">
              <a:rPr lang="fa-I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a-I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95FC5-32BB-436E-9879-6D97CF20B1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2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D260877-D489-42A3-BE09-9C4F4204C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44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C9BD-AC91-43CB-BE01-175F8F412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0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2D45-D90C-4286-A30F-EBB841167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38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FF933-A1CE-4302-BB78-1AA886482F6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81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7CA11-969E-4804-B301-047C3B24F6B8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37758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BB5D8-8DD7-4072-BDE2-E1F772E309C9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43938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17532-73BD-4B3C-96D4-A44383F69DA1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9683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0113C-F37C-4AAD-A126-6B0573B4B8C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9192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2EB27-4759-4CF0-A754-DC2CD630B433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878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20E04E-E5C2-47C9-8432-F7A25DE7FF8E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8516180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ww.Ravanpoint.ir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206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35D15-43AD-4E18-BB07-0249036D3975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5251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UMS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6097515"/>
            <a:ext cx="838200" cy="7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3FD797-55A8-45C0-BDE6-80E564FBC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8516180" y="5506108"/>
            <a:ext cx="20882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2323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323232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ww.Ravanpoint.ir</a:t>
            </a:r>
            <a:endParaRPr lang="en-GB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5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556CC-ECC1-4A5B-ABC0-E12E42A800E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96787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2F292-EE0A-4854-8332-6347ED20EC1F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67346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D7E3D-B7B3-4000-9392-CF790579B410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6895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5518BD6-40B1-4031-91CB-3D72893F8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0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633D-D807-42E5-B5EF-EC2E418DB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62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4799-E512-4B15-876A-19E8988AD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1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AD5B-D73E-466F-BF9E-4BA0E8F89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0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UMS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96000"/>
            <a:ext cx="839844" cy="77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A8B64-D5CC-4962-BE1D-4B897E812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0" y="4722440"/>
            <a:ext cx="70719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0673-7CDD-4ECD-9DA3-F12E3D730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0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F14DA5-2C55-40C7-83EB-9CC2DD106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7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 Abbas Motevalian                       ICADTS 2010 Thursday 26th August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5B7BC00D-5ADC-4489-A7DC-5CF93D13A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64" r:id="rId4"/>
    <p:sldLayoutId id="2147484065" r:id="rId5"/>
    <p:sldLayoutId id="2147484066" r:id="rId6"/>
    <p:sldLayoutId id="2147484073" r:id="rId7"/>
    <p:sldLayoutId id="2147484067" r:id="rId8"/>
    <p:sldLayoutId id="2147484074" r:id="rId9"/>
    <p:sldLayoutId id="2147484068" r:id="rId10"/>
    <p:sldLayoutId id="214748406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DADBA-29F1-45EB-8809-D9246A9B693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how.i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7EB2E5-B26B-4551-B39F-EBF8575A6FB5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371600"/>
          </a:xfrm>
        </p:spPr>
        <p:txBody>
          <a:bodyPr/>
          <a:lstStyle/>
          <a:p>
            <a:pPr algn="ctr" rtl="1" eaLnBrk="1" hangingPunct="1">
              <a:lnSpc>
                <a:spcPct val="150000"/>
              </a:lnSpc>
            </a:pPr>
            <a:r>
              <a:rPr lang="fa-IR" altLang="en-US" sz="3200" dirty="0" smtClean="0">
                <a:cs typeface="B Titr" pitchFamily="2" charset="0"/>
              </a:rPr>
              <a:t/>
            </a:r>
            <a:br>
              <a:rPr lang="fa-IR" altLang="en-US" sz="3200" dirty="0" smtClean="0">
                <a:cs typeface="B Titr" pitchFamily="2" charset="0"/>
              </a:rPr>
            </a:br>
            <a:r>
              <a:rPr lang="fa-IR" altLang="en-US" sz="3200" dirty="0" smtClean="0">
                <a:cs typeface="B Titr" pitchFamily="2" charset="0"/>
              </a:rPr>
              <a:t/>
            </a:r>
            <a:br>
              <a:rPr lang="fa-IR" altLang="en-US" sz="3200" dirty="0" smtClean="0">
                <a:cs typeface="B Titr" pitchFamily="2" charset="0"/>
              </a:rPr>
            </a:br>
            <a:r>
              <a:rPr lang="fa-IR" altLang="en-US" sz="3200" dirty="0" smtClean="0">
                <a:cs typeface="B Titr" pitchFamily="2" charset="0"/>
              </a:rPr>
              <a:t/>
            </a:r>
            <a:br>
              <a:rPr lang="fa-IR" altLang="en-US" sz="3200" dirty="0" smtClean="0">
                <a:cs typeface="B Titr" pitchFamily="2" charset="0"/>
              </a:rPr>
            </a:br>
            <a:r>
              <a:rPr lang="fa-IR" altLang="en-US" sz="3200" dirty="0" smtClean="0">
                <a:cs typeface="B Titr" pitchFamily="2" charset="0"/>
              </a:rPr>
              <a:t/>
            </a:r>
            <a:br>
              <a:rPr lang="fa-IR" altLang="en-US" sz="3200" dirty="0" smtClean="0">
                <a:cs typeface="B Titr" pitchFamily="2" charset="0"/>
              </a:rPr>
            </a:br>
            <a:r>
              <a:rPr lang="fa-IR" altLang="en-US" sz="3600" dirty="0" smtClean="0">
                <a:cs typeface="B Titr" pitchFamily="2" charset="0"/>
              </a:rPr>
              <a:t>اپیدمیولوژی مصرف مواد</a:t>
            </a:r>
            <a:endParaRPr lang="en-US" altLang="en-US" sz="3200" dirty="0" smtClean="0">
              <a:cs typeface="B Titr" pitchFamily="2" charset="0"/>
            </a:endParaRPr>
          </a:p>
        </p:txBody>
      </p:sp>
      <p:pic>
        <p:nvPicPr>
          <p:cNvPr id="8197" name="Picture 6" descr="bes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44550"/>
            <a:ext cx="15525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059865"/>
            <a:ext cx="2698865" cy="279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363913" y="815975"/>
            <a:ext cx="5018087" cy="646113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 پیامدهای سلامتی مصرف مواد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7D3281-2750-4407-97BB-0DB21257DF1D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153400" cy="457200"/>
          </a:xfrm>
          <a:prstGeom prst="rect">
            <a:avLst/>
          </a:prstGeom>
        </p:spPr>
        <p:txBody>
          <a:bodyPr/>
          <a:lstStyle/>
          <a:p>
            <a:pPr marL="273050" indent="-273050" algn="r" rt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fa-IR" sz="2800" dirty="0">
                <a:latin typeface="+mn-lt"/>
                <a:cs typeface="B Mitra" pitchFamily="2" charset="-78"/>
              </a:rPr>
              <a:t> یک پنجم از حدود 16 میلیون معتاد تزریقی در جهان آلوده به </a:t>
            </a:r>
            <a:r>
              <a:rPr lang="en-US" sz="2800" dirty="0">
                <a:latin typeface="+mn-lt"/>
                <a:cs typeface="B Mitra" pitchFamily="2" charset="-78"/>
              </a:rPr>
              <a:t>HIV </a:t>
            </a:r>
            <a:r>
              <a:rPr lang="fa-IR" sz="2800" dirty="0">
                <a:latin typeface="+mn-lt"/>
                <a:cs typeface="B Mitra" pitchFamily="2" charset="-78"/>
              </a:rPr>
              <a:t> هستند</a:t>
            </a:r>
          </a:p>
          <a:p>
            <a:pPr marL="273050" indent="-273050" algn="r" rt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fa-IR" sz="2800" dirty="0">
                <a:latin typeface="+mn-lt"/>
                <a:cs typeface="B Mitra" pitchFamily="2" charset="-78"/>
              </a:rPr>
              <a:t> پنجاه درصد از معتادان تزریقی جهان یعنی حدود 8 میلیون نفر آلوده به </a:t>
            </a:r>
            <a:r>
              <a:rPr lang="en-US" sz="2800" dirty="0">
                <a:latin typeface="+mn-lt"/>
                <a:cs typeface="B Mitra" pitchFamily="2" charset="-78"/>
              </a:rPr>
              <a:t>HCV</a:t>
            </a:r>
            <a:r>
              <a:rPr lang="fa-IR" sz="2800" dirty="0">
                <a:latin typeface="+mn-lt"/>
                <a:cs typeface="B Mitra" pitchFamily="2" charset="-78"/>
              </a:rPr>
              <a:t> هستند</a:t>
            </a:r>
          </a:p>
          <a:p>
            <a:pPr marL="273050" indent="-273050" algn="r" rtl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fa-IR" sz="2800" dirty="0">
                <a:latin typeface="+mn-lt"/>
                <a:cs typeface="B Mitra" pitchFamily="2" charset="-78"/>
              </a:rPr>
              <a:t>از حدود 245000 مرگ ناشی از مصرف مواد در دنیا بیش از نیمی از موارد مربوط به </a:t>
            </a:r>
            <a:r>
              <a:rPr lang="en-US" sz="2800" dirty="0">
                <a:latin typeface="+mn-lt"/>
                <a:cs typeface="B Mitra" pitchFamily="2" charset="-78"/>
              </a:rPr>
              <a:t>overdose</a:t>
            </a:r>
            <a:r>
              <a:rPr lang="fa-IR" sz="2800" dirty="0">
                <a:latin typeface="+mn-lt"/>
                <a:cs typeface="B Mitra" pitchFamily="2" charset="-78"/>
              </a:rPr>
              <a:t> است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GB" sz="2800" dirty="0">
              <a:latin typeface="+mn-lt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31975" y="815975"/>
            <a:ext cx="6321425" cy="646113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پیامدهای اقتصادی مصرف مواد در دنیا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663A19-D0BB-4A07-8729-50B370E96CC4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برای درمان وابستگی به مواد سالانه 200 تا500 میلیارد دلار بودجه نیاز است (0.3 تا 0.4 درصد تولید ناخالص داخلی)</a:t>
            </a:r>
          </a:p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هزینه از دست دادن بهره وری: 0.3 تا 0.4 درصد 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GDP</a:t>
            </a:r>
            <a:endParaRPr lang="fa-IR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هزینه جرائم مرتبط با مواد: 1.6 درصد 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GDP</a:t>
            </a: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2313" y="877888"/>
            <a:ext cx="6897687" cy="646112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Global burden of drug use disorders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62000" y="16764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6463EC-2138-46C5-BCBB-592D14C6D4B4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0485" name="Picture 8" descr="Drug_use_disorders_world_map_-_DALY_-_WHO2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81200"/>
            <a:ext cx="7620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43000" y="6477000"/>
            <a:ext cx="6934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1100" dirty="0">
                <a:solidFill>
                  <a:schemeClr val="tx1"/>
                </a:solidFill>
              </a:rPr>
              <a:t>Mortality and Burden of Disease estimates for WHO member states in 2002 (2009-11-07)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75C54E-30C0-48DE-9459-04DD26749365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685800"/>
            <a:ext cx="8305800" cy="6096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r" rtl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بار بیماری ناشی از مصرف مواد غیر قانونی در ایران</a:t>
            </a:r>
            <a:endParaRPr lang="en-GB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براساس مطالعه ملی بار بیماری ها در سال 1383 در ایران 3.9% از </a:t>
            </a:r>
            <a:r>
              <a:rPr lang="en-US" altLang="en-US" sz="2400">
                <a:latin typeface="Arial" panose="020B0604020202020204" pitchFamily="34" charset="0"/>
                <a:cs typeface="B Mitra" panose="00000400000000000000" pitchFamily="2" charset="-78"/>
              </a:rPr>
              <a:t>DALYs</a:t>
            </a: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 از دست رفته قابل انتساب به اپیوییدها است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اختلالات مربوط به مصرف اپیوییدها پنجمین علت بار بیماری در ایران است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براساس گزارش ”مرگ های غیر طبیعی در ایران“ سازمان پزشکی قانونی در سال 1390 حدود 3600 مرگ در اثر اعتیاد رخ داده است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اعتیاد پس از حوادث ترافیکی دومین علت مرگ های غیر طبیعی در ایران است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 sz="2400">
                <a:latin typeface="Arial" panose="020B0604020202020204" pitchFamily="34" charset="0"/>
                <a:cs typeface="B Mitra" panose="00000400000000000000" pitchFamily="2" charset="-78"/>
              </a:rPr>
              <a:t>در 9 سال گذشته حدود 38000 معتاد در ایران جان باخته اند</a:t>
            </a:r>
          </a:p>
        </p:txBody>
      </p:sp>
      <p:sp>
        <p:nvSpPr>
          <p:cNvPr id="21509" name="Line 3"/>
          <p:cNvSpPr>
            <a:spLocks noChangeShapeType="1"/>
          </p:cNvSpPr>
          <p:nvPr/>
        </p:nvSpPr>
        <p:spPr bwMode="auto">
          <a:xfrm>
            <a:off x="762000" y="12954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r>
              <a:rPr lang="fa-IR" sz="2400" b="1" dirty="0">
                <a:cs typeface="B Mitra" pitchFamily="2" charset="-78"/>
              </a:rPr>
              <a:t>در هر روز 11 نفر در اثر اعتیاد در ایران جان خود را از دست می دهند</a:t>
            </a:r>
            <a:endParaRPr lang="en-US" sz="2400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19325" y="846138"/>
            <a:ext cx="6288088" cy="5857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برخی ابعاد اجتماعی مصرف مواد در ایران 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FF8FAC-7E93-4410-A7A8-5D1D69D61F7E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300000 پرونده قضایی مستقیما مربوط به مواد است</a:t>
            </a:r>
          </a:p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45% از زندانیان به طور مستقیم و 70-65% آنها به طور مستقیم یا غیر مستقیم مرتبط با مواد هستند</a:t>
            </a:r>
          </a:p>
          <a:p>
            <a:pPr algn="r" rtl="1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در سال 1390، 225000 معتاد توسط نیروی انتظامی دستگیر شده اند</a:t>
            </a:r>
            <a:endParaRPr lang="en-US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5E5357-4F6B-4E16-B1A5-94E3541D6DD3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00200"/>
            <a:ext cx="88090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31D074-2013-4B62-9E30-CD144460B138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6400800"/>
            <a:ext cx="4648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Drug Report , UNODC, 2012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0" y="1066800"/>
            <a:ext cx="9144000" cy="4759325"/>
            <a:chOff x="0" y="1447800"/>
            <a:chExt cx="9144000" cy="4759325"/>
          </a:xfrm>
        </p:grpSpPr>
        <p:pic>
          <p:nvPicPr>
            <p:cNvPr id="2458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9144000" cy="460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46313" y="2417763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 million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2188" y="3276600"/>
              <a:ext cx="145097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27 million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0" y="4251325"/>
              <a:ext cx="1676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230 million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5029200"/>
              <a:ext cx="2286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4,600 million</a:t>
              </a:r>
            </a:p>
          </p:txBody>
        </p:sp>
        <p:sp useBgFill="1">
          <p:nvSpPr>
            <p:cNvPr id="9" name="Rectangle 8"/>
            <p:cNvSpPr/>
            <p:nvPr/>
          </p:nvSpPr>
          <p:spPr>
            <a:xfrm>
              <a:off x="0" y="1447800"/>
              <a:ext cx="9144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914400"/>
            <a:ext cx="9144000" cy="6096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ctr"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Illicit Drug Use at the Global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14338" y="923925"/>
            <a:ext cx="8272462" cy="523875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a-IR" sz="28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شیوع مصرف انواع مواد غیر قانونی در دنیا درسال گذشته (2010)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3B7E48-0AB2-43DA-9BFD-FE68A9680371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905000"/>
          <a:ext cx="6019800" cy="414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درصد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نوع ماده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3/8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حشیش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0/7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اپیوئیدها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0/4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اپیوئیدهای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غیر قانونی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0/4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کوکائین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0/7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محرک های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آمفتامینی بجز اکستازی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0/4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اکستازی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Mitra" pitchFamily="2" charset="-78"/>
                        </a:rPr>
                        <a:t>5/0</a:t>
                      </a:r>
                      <a:endParaRPr lang="en-US" sz="2800" b="1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Mitra" pitchFamily="2" charset="-78"/>
                        </a:rPr>
                        <a:t>هر نوع ماده غیر قانونی</a:t>
                      </a:r>
                      <a:endParaRPr lang="en-US" sz="2800" b="1" dirty="0">
                        <a:cs typeface="B Mitra" pitchFamily="2" charset="-78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66938" y="846138"/>
            <a:ext cx="6367462" cy="5857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اپیدمیولوژی اختلالات مصرف مواد در ایران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1600200"/>
            <a:ext cx="815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مطالعات غیر مستقیم (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RSA</a:t>
            </a: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): </a:t>
            </a: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سه نوبت سال های 1378، 1383، 1386</a:t>
            </a: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برآورد سال 1386: بطور متوسط 000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’</a:t>
            </a: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250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’</a:t>
            </a: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1 معتاد یا وابسته به مواد</a:t>
            </a:r>
          </a:p>
          <a:p>
            <a:pPr lvl="1"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		   دامنه 820 هزار تا یک میلیون و هفتصدهزار </a:t>
            </a: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روش تخمین: </a:t>
            </a:r>
            <a:r>
              <a:rPr lang="en-US" altLang="en-US" sz="2800">
                <a:latin typeface="Arial" panose="020B0604020202020204" pitchFamily="34" charset="0"/>
                <a:cs typeface="B Mitra" panose="00000400000000000000" pitchFamily="2" charset="-78"/>
              </a:rPr>
              <a:t>multiplier method</a:t>
            </a:r>
            <a:endParaRPr lang="fa-IR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6629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A5906-BE05-486B-9503-8F83128ACD51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66938" y="846138"/>
            <a:ext cx="6367462" cy="5857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اپیدمیولوژی اختلالات مصرف مواد در ایران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1600200"/>
            <a:ext cx="815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پیمایش ملی سلامت روان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تعداد نمونه: 9150 نفر 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تعداد پرسشنامه تکمیل شده: 7886 نفر (پاسخ دهی 85%)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شیوع هر نوع اختلال روانی: 23.6 درصد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شیوع اختلال سوء مصرف یا وابستگی به مواد غیرقانونی (شامل الکل): 2.8%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سوء مصرف یا وابستگی به مواد: 1.8% الکل: 1%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944A14-57E6-4B6A-B2B8-16618456268E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846138"/>
            <a:ext cx="8458200" cy="5857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ماده روانگردان (</a:t>
            </a:r>
            <a:r>
              <a:rPr lang="en-US" sz="3200" dirty="0">
                <a:solidFill>
                  <a:schemeClr val="tx2"/>
                </a:solidFill>
                <a:latin typeface="Arial" charset="0"/>
                <a:cs typeface="Arial" charset="0"/>
              </a:rPr>
              <a:t>Psychotropic Substance</a:t>
            </a: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)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52400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fa-IR" altLang="en-US" sz="3600">
                <a:latin typeface="Arial" panose="020B0604020202020204" pitchFamily="34" charset="0"/>
                <a:cs typeface="B Mitra" panose="00000400000000000000" pitchFamily="2" charset="-78"/>
              </a:rPr>
              <a:t>ماده شیمیایی است که از سد خونی-مغزی عبور می کند و عملکرد آن بر سیستم اعصاب مرکزی تاثیر می گذارد. </a:t>
            </a: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fa-IR" altLang="en-US" sz="3600">
                <a:latin typeface="Arial" panose="020B0604020202020204" pitchFamily="34" charset="0"/>
                <a:cs typeface="B Mitra" panose="00000400000000000000" pitchFamily="2" charset="-78"/>
              </a:rPr>
              <a:t> طبقه بندی براساس کنوانسیون های بین المللی: </a:t>
            </a:r>
          </a:p>
          <a:p>
            <a:pPr lvl="1"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</a:pPr>
            <a:r>
              <a:rPr lang="fa-IR" altLang="en-US" sz="3600">
                <a:latin typeface="Arial" panose="020B0604020202020204" pitchFamily="34" charset="0"/>
                <a:cs typeface="B Mitra" panose="00000400000000000000" pitchFamily="2" charset="-78"/>
              </a:rPr>
              <a:t> مواد قانونی </a:t>
            </a:r>
          </a:p>
          <a:p>
            <a:pPr lvl="1"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</a:pPr>
            <a:r>
              <a:rPr lang="fa-IR" altLang="en-US" sz="3600">
                <a:latin typeface="Arial" panose="020B0604020202020204" pitchFamily="34" charset="0"/>
                <a:cs typeface="B Mitra" panose="00000400000000000000" pitchFamily="2" charset="-78"/>
              </a:rPr>
              <a:t> مواد غیر قانونی</a:t>
            </a:r>
            <a:br>
              <a:rPr lang="fa-IR" altLang="en-US" sz="3600">
                <a:latin typeface="Arial" panose="020B0604020202020204" pitchFamily="34" charset="0"/>
                <a:cs typeface="B Mitra" panose="00000400000000000000" pitchFamily="2" charset="-78"/>
              </a:rPr>
            </a:br>
            <a:endParaRPr lang="fa-IR" altLang="en-US" sz="360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a-IR" altLang="en-US" sz="3600">
              <a:latin typeface="Arial" panose="020B0604020202020204" pitchFamily="34" charset="0"/>
              <a:cs typeface="B Mitra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fa-IR" altLang="en-US" sz="36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922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3F40FC-03BE-4CE7-94F3-C6C82B7E298D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69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سوء مصرف یا وابستگی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به الکل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سوء مصرف یا وابستگی به مواد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هر نوع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اختلال مواد یا الکل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گروه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کل جمعیت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5.2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مردان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0.4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زنان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1.2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19-15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1.9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29-20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39-30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2.7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2.7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49-40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1.4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59-50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64-60 سال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3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 rtl="1" eaLnBrk="1" hangingPunct="1"/>
            <a:r>
              <a:rPr lang="fa-IR" altLang="en-US" sz="2400" smtClean="0">
                <a:cs typeface="B Titr" pitchFamily="2" charset="0"/>
              </a:rPr>
              <a:t>شیوع اختلالات سوء مصرف یا وابستگی به مواد و/یا الکل</a:t>
            </a:r>
            <a:r>
              <a:rPr lang="en-US" altLang="en-US" sz="2400" smtClean="0">
                <a:cs typeface="B Titr" pitchFamily="2" charset="0"/>
              </a:rPr>
              <a:t> </a:t>
            </a:r>
            <a:r>
              <a:rPr lang="fa-IR" altLang="en-US" sz="2400" smtClean="0">
                <a:cs typeface="B Titr" pitchFamily="2" charset="0"/>
              </a:rPr>
              <a:t> (</a:t>
            </a:r>
            <a:r>
              <a:rPr lang="en-US" altLang="en-US" sz="2400" b="1" smtClean="0">
                <a:cs typeface="B Titr" pitchFamily="2" charset="0"/>
              </a:rPr>
              <a:t>IranMHS Study</a:t>
            </a:r>
            <a:r>
              <a:rPr lang="fa-IR" altLang="en-US" sz="2400" smtClean="0">
                <a:cs typeface="B Titr" pitchFamily="2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69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سوء مصرف یا وابستگی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به الکل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سوء مصرف یا وابستگی به مواد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هر نوع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اختلال مواد یا الکل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گروه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2.8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کل جمعیت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1.2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2.9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شهری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2.7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روستایی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4.1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5.0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B Lotus" pitchFamily="2" charset="-78"/>
                        </a:rPr>
                        <a:t>SES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پایین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0.7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1.9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B Lotus" pitchFamily="2" charset="-78"/>
                        </a:rPr>
                        <a:t>SES</a:t>
                      </a:r>
                      <a:r>
                        <a:rPr lang="fa-IR" sz="2400" dirty="0" smtClean="0">
                          <a:cs typeface="B Lotus" pitchFamily="2" charset="-78"/>
                        </a:rPr>
                        <a:t> متوسط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cs typeface="B Lotus" pitchFamily="2" charset="-78"/>
                        </a:rPr>
                        <a:t>SES</a:t>
                      </a:r>
                      <a:r>
                        <a:rPr lang="fa-IR" sz="2400" dirty="0" smtClean="0">
                          <a:cs typeface="B Lotus" pitchFamily="2" charset="-78"/>
                        </a:rPr>
                        <a:t> بالا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1.6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3.3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4.5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شاغل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1.0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0.1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1.7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محصل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5.5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6.9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بیکار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79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8650"/>
          </a:xfrm>
        </p:spPr>
        <p:txBody>
          <a:bodyPr/>
          <a:lstStyle/>
          <a:p>
            <a:pPr algn="ctr" rtl="1" eaLnBrk="1" hangingPunct="1"/>
            <a:r>
              <a:rPr lang="fa-IR" altLang="en-US" sz="2400" smtClean="0">
                <a:cs typeface="B Titr" pitchFamily="2" charset="0"/>
              </a:rPr>
              <a:t>شیوع اختلالات سوء مصرف یا وابستگی به مواد و/یا الکل (</a:t>
            </a:r>
            <a:r>
              <a:rPr lang="en-US" altLang="en-US" sz="2400" b="1" smtClean="0">
                <a:cs typeface="B Titr" pitchFamily="2" charset="0"/>
              </a:rPr>
              <a:t>IranMHS Study</a:t>
            </a:r>
            <a:r>
              <a:rPr lang="fa-IR" altLang="en-US" sz="2400" smtClean="0">
                <a:cs typeface="B Titr" pitchFamily="2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14338" y="877888"/>
            <a:ext cx="8494712" cy="5222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fa-IR" sz="28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شیوع مصرف انواع مواد غیر قانونی در ایران درسال گذشته (2010)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2886C0-BEE6-4853-AF8D-AF1D0EC2AEAB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905000"/>
          <a:ext cx="6019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درصد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نوع ماده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5/0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اپیوئیدهای غیر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قانونی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1/2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حشیش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0/7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Mitra" pitchFamily="2" charset="-78"/>
                        </a:rPr>
                        <a:t>محرک های</a:t>
                      </a:r>
                      <a:r>
                        <a:rPr lang="fa-IR" sz="2800" baseline="0" dirty="0" smtClean="0">
                          <a:cs typeface="B Mitra" pitchFamily="2" charset="-78"/>
                        </a:rPr>
                        <a:t> آمفتامینی بجز اکستازی</a:t>
                      </a:r>
                      <a:endParaRPr lang="en-US" sz="2800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Mitra" pitchFamily="2" charset="-78"/>
                        </a:rPr>
                        <a:t>5/9</a:t>
                      </a:r>
                      <a:endParaRPr lang="en-US" sz="28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dirty="0" smtClean="0">
                          <a:cs typeface="B Mitra" pitchFamily="2" charset="-78"/>
                        </a:rPr>
                        <a:t>هر نوع ماده غیر قانونی</a:t>
                      </a:r>
                      <a:endParaRPr lang="en-US" sz="28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20000" cy="609600"/>
          </a:xfrm>
        </p:spPr>
        <p:txBody>
          <a:bodyPr/>
          <a:lstStyle/>
          <a:p>
            <a:pPr algn="ctr" eaLnBrk="1" hangingPunct="1"/>
            <a:r>
              <a:rPr lang="fa-IR" altLang="en-US" sz="2600" smtClean="0">
                <a:cs typeface="B Titr" pitchFamily="2" charset="0"/>
              </a:rPr>
              <a:t>عوامل دموگرافیک مرتبط با هر نوع اختلال مصرف مواد یا الکل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219200"/>
          <a:ext cx="7848600" cy="493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117"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Lotus" pitchFamily="2" charset="-78"/>
                        </a:rPr>
                        <a:t>CI 95%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 smtClean="0">
                          <a:cs typeface="B Lotus" pitchFamily="2" charset="-78"/>
                        </a:rPr>
                        <a:t>Adjusted OR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23.7-5.4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11.3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مرد بودن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1.0-0.96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0.98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سن (سال)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2.5-1.1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1.7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شهری بودن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8.0-1.7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3.7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قبلا ازدواج کرده نسبت به متاهل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117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3.4-1.2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2.0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طبقه</a:t>
                      </a:r>
                      <a:r>
                        <a:rPr lang="fa-IR" sz="2200" baseline="0" dirty="0" smtClean="0">
                          <a:cs typeface="B Lotus" pitchFamily="2" charset="-78"/>
                        </a:rPr>
                        <a:t> اقتصادی اجتماعی پایین نسبت به بالا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5.7-1.2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2.6 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تحصیلات</a:t>
                      </a:r>
                      <a:r>
                        <a:rPr lang="fa-IR" sz="2200" baseline="0" dirty="0" smtClean="0">
                          <a:cs typeface="B Lotus" pitchFamily="2" charset="-78"/>
                        </a:rPr>
                        <a:t> ابتدایی نسبت به دانشگاهی 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10.8-1.5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4.0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تحصیلات بیسواد نسبت به دانشگاهی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11"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10.2-2.5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5.1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200" dirty="0" smtClean="0">
                          <a:cs typeface="B Lotus" pitchFamily="2" charset="-78"/>
                        </a:rPr>
                        <a:t>منطقه جنوب شرقی نسبت به شمال غربی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611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cs typeface="B Lotus" pitchFamily="2" charset="-78"/>
                        </a:rPr>
                        <a:t>مرکزی (</a:t>
                      </a:r>
                      <a:r>
                        <a:rPr lang="en-US" sz="2200" dirty="0" smtClean="0">
                          <a:cs typeface="B Lotus" pitchFamily="2" charset="-78"/>
                        </a:rPr>
                        <a:t>OR=3.5</a:t>
                      </a:r>
                      <a:r>
                        <a:rPr lang="fa-IR" sz="2200" dirty="0" smtClean="0">
                          <a:cs typeface="B Lotus" pitchFamily="2" charset="-78"/>
                        </a:rPr>
                        <a:t>)،</a:t>
                      </a:r>
                      <a:r>
                        <a:rPr lang="fa-IR" sz="2200" baseline="0" dirty="0" smtClean="0">
                          <a:cs typeface="B Lotus" pitchFamily="2" charset="-78"/>
                        </a:rPr>
                        <a:t> جنوب (</a:t>
                      </a:r>
                      <a:r>
                        <a:rPr lang="en-US" sz="2200" baseline="0" dirty="0" smtClean="0">
                          <a:cs typeface="B Lotus" pitchFamily="2" charset="-78"/>
                        </a:rPr>
                        <a:t>OR=3.1</a:t>
                      </a:r>
                      <a:r>
                        <a:rPr lang="fa-IR" sz="2200" baseline="0" dirty="0" smtClean="0">
                          <a:cs typeface="B Lotus" pitchFamily="2" charset="-78"/>
                        </a:rPr>
                        <a:t>) و</a:t>
                      </a:r>
                      <a:r>
                        <a:rPr lang="fa-IR" sz="2200" dirty="0" smtClean="0">
                          <a:cs typeface="B Lotus" pitchFamily="2" charset="-78"/>
                        </a:rPr>
                        <a:t>جنوب غربی (</a:t>
                      </a:r>
                      <a:r>
                        <a:rPr lang="en-US" sz="2200" dirty="0" smtClean="0">
                          <a:cs typeface="B Lotus" pitchFamily="2" charset="-78"/>
                        </a:rPr>
                        <a:t>OR=3.0</a:t>
                      </a:r>
                      <a:r>
                        <a:rPr lang="fa-IR" sz="2200" dirty="0" smtClean="0">
                          <a:cs typeface="B Lotus" pitchFamily="2" charset="-78"/>
                        </a:rPr>
                        <a:t>)</a:t>
                      </a:r>
                      <a:endParaRPr lang="en-US" sz="2200" dirty="0">
                        <a:cs typeface="B Lotus" pitchFamily="2" charset="-78"/>
                      </a:endParaRPr>
                    </a:p>
                  </a:txBody>
                  <a:tcPr marT="42553" marB="42553"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D75F6A-0B42-4432-96EF-6E3550A1B78E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34819" name="Chart 2"/>
          <p:cNvGraphicFramePr>
            <a:graphicFrameLocks/>
          </p:cNvGraphicFramePr>
          <p:nvPr/>
        </p:nvGraphicFramePr>
        <p:xfrm>
          <a:off x="533400" y="1447800"/>
          <a:ext cx="81534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r:id="rId3" imgW="8151058" imgH="4035902" progId="Excel.Chart.8">
                  <p:embed/>
                </p:oleObj>
              </mc:Choice>
              <mc:Fallback>
                <p:oleObj r:id="rId3" imgW="8151058" imgH="4035902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1534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>
            <a:off x="504825" y="5181600"/>
            <a:ext cx="1219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646363" y="5181600"/>
            <a:ext cx="1219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786313" y="5181600"/>
            <a:ext cx="1219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919913" y="5181600"/>
            <a:ext cx="1219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5638800"/>
            <a:ext cx="1905000" cy="0"/>
          </a:xfrm>
          <a:prstGeom prst="line">
            <a:avLst/>
          </a:prstGeom>
          <a:ln w="25400">
            <a:solidFill>
              <a:srgbClr val="188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67088" y="5638800"/>
            <a:ext cx="1905000" cy="0"/>
          </a:xfrm>
          <a:prstGeom prst="line">
            <a:avLst/>
          </a:prstGeom>
          <a:ln w="25400">
            <a:solidFill>
              <a:srgbClr val="188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0688" y="5638800"/>
            <a:ext cx="1905000" cy="0"/>
          </a:xfrm>
          <a:prstGeom prst="line">
            <a:avLst/>
          </a:prstGeom>
          <a:ln w="25400">
            <a:solidFill>
              <a:srgbClr val="188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47800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Alcohol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8063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Tobacco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6425" y="57912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Illicit Drug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890713" y="914400"/>
            <a:ext cx="5427662" cy="523875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1" eaLnBrk="1" hangingPunct="1">
              <a:defRPr/>
            </a:pPr>
            <a:r>
              <a:rPr lang="fa-IR" sz="28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مقایسه شیوع مصرف مواد در جهان و ایران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73E70D-21F6-4FE2-89AB-D0A515F0F7F2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35843" name="Picture 2" descr="http://www.nida.nih.gov/scienceofaddiction/images/007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5363"/>
            <a:ext cx="68580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978525" y="609600"/>
            <a:ext cx="2555875" cy="584200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مرور مطالب مهم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762000" y="12192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1295400"/>
            <a:ext cx="815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حدود 5% از جمعیت دنیا در سال گذشته از مواد غیر قانونی استفاده کرده اند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شایعترین ماده غیر قانونی مصرفی در دنیا حشیش است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سالانه حدود 245 هزار نفر در دنیا و 3600 نفر در ایران در اثر اعتیاد به مصرف مواد جان خود را از دست می دهند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مصرف اپیوییدها رتبه پنجم بار بیماری ها در ایران است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مصرف متامفتامین در ایران رو به افزایش است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800">
                <a:latin typeface="Arial" panose="020B0604020202020204" pitchFamily="34" charset="0"/>
                <a:cs typeface="B Mitra" panose="00000400000000000000" pitchFamily="2" charset="-78"/>
              </a:rPr>
              <a:t> در ایران حدود 1.5 میلیون مصرف کننده مواد مشکل دار وجود دارد</a:t>
            </a: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6869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779440-6FC4-409B-9844-71245E7D6986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71438"/>
            <a:ext cx="8229600" cy="796925"/>
          </a:xfrm>
        </p:spPr>
        <p:txBody>
          <a:bodyPr/>
          <a:lstStyle/>
          <a:p>
            <a:r>
              <a:rPr lang="en-GB" altLang="en-US" dirty="0" smtClean="0"/>
              <a:t>Conditions o use</a:t>
            </a:r>
          </a:p>
        </p:txBody>
      </p:sp>
      <p:sp>
        <p:nvSpPr>
          <p:cNvPr id="62466" name="Rectangle 2"/>
          <p:cNvSpPr>
            <a:spLocks noChangeAspect="1"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  <a:cs typeface="Arial"/>
            </a:endParaRP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>
            <a:off x="3348038" y="1390650"/>
            <a:ext cx="0" cy="44640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5592" y="3789382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http://</a:t>
            </a:r>
            <a:r>
              <a:rPr kumimoji="0" lang="fr-F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  <a:hlinkClick r:id="rId3"/>
              </a:rPr>
              <a:t>www.ravanpoint.ir</a:t>
            </a:r>
            <a:endParaRPr kumimoji="0" lang="fa-I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Contact: </a:t>
            </a:r>
            <a:r>
              <a:rPr kumimoji="0" lang="fr-F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info@ravanpoint.ir </a:t>
            </a:r>
            <a:endParaRPr kumimoji="0" lang="fr-F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825" y="3919537"/>
            <a:ext cx="2736850" cy="423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50825" y="2582614"/>
            <a:ext cx="28321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دانلود رایگان پاورپوینت های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B Nazanin" panose="00000400000000000000" pitchFamily="2" charset="-78"/>
              </a:rPr>
              <a:t>روانشناسی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B Nazanin" panose="000004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Copyright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Ravanpoint.ir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86" y="2368159"/>
            <a:ext cx="3866728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17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43800" cy="1143000"/>
          </a:xfrm>
        </p:spPr>
        <p:txBody>
          <a:bodyPr/>
          <a:lstStyle/>
          <a:p>
            <a:pPr algn="r" rtl="1"/>
            <a:r>
              <a:rPr lang="fa-IR" altLang="en-US" sz="4400" smtClean="0">
                <a:cs typeface="B Titr" pitchFamily="2" charset="0"/>
              </a:rPr>
              <a:t>انواع مواد</a:t>
            </a:r>
            <a:endParaRPr lang="en-US" altLang="en-US" sz="4400" smtClean="0">
              <a:cs typeface="B Titr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6346825" cy="4327525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الکل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نیکوتین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کافئین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حشیش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مواد افیونی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توهم زاها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مواد محرک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مواد استنشاقی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آرام بخش و خواب آور</a:t>
            </a:r>
          </a:p>
          <a:p>
            <a:pPr algn="r" rtl="1">
              <a:lnSpc>
                <a:spcPct val="80000"/>
              </a:lnSpc>
            </a:pPr>
            <a:r>
              <a:rPr lang="fa-IR" altLang="en-US" sz="2800" smtClean="0">
                <a:cs typeface="B Mitra" panose="00000400000000000000" pitchFamily="2" charset="-78"/>
              </a:rPr>
              <a:t>ضد اضطراب ها</a:t>
            </a:r>
            <a:endParaRPr lang="en-US" altLang="en-US" sz="2800" smtClean="0">
              <a:cs typeface="B Mitra" panose="00000400000000000000" pitchFamily="2" charset="-78"/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539750" y="1798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ترکیبات طبیعی (</a:t>
            </a:r>
            <a:r>
              <a:rPr lang="en-US" altLang="en-US" sz="3200">
                <a:latin typeface="Arial" panose="020B0604020202020204" pitchFamily="34" charset="0"/>
                <a:cs typeface="B Mitra" panose="00000400000000000000" pitchFamily="2" charset="-78"/>
              </a:rPr>
              <a:t>natural</a:t>
            </a: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):  تریاک (</a:t>
            </a:r>
            <a:r>
              <a:rPr lang="en-US" altLang="en-US" sz="3200">
                <a:latin typeface="Arial" panose="020B0604020202020204" pitchFamily="34" charset="0"/>
                <a:cs typeface="B Mitra" panose="00000400000000000000" pitchFamily="2" charset="-78"/>
              </a:rPr>
              <a:t>opium</a:t>
            </a: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)، کدیین (3- متوکسی مورفین) و هیدرومورفین</a:t>
            </a:r>
          </a:p>
          <a:p>
            <a:pPr algn="r" rtl="1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ترکیبات نیمه­صناعی (</a:t>
            </a:r>
            <a:r>
              <a:rPr lang="en-US" altLang="en-US" sz="3200">
                <a:latin typeface="Arial" panose="020B0604020202020204" pitchFamily="34" charset="0"/>
                <a:cs typeface="B Mitra" panose="00000400000000000000" pitchFamily="2" charset="-78"/>
              </a:rPr>
              <a:t>semisynthetic</a:t>
            </a: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): هرویین (دی استیل مورفین) </a:t>
            </a:r>
          </a:p>
          <a:p>
            <a:pPr algn="r" rtl="1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ترکیبات صناعی (</a:t>
            </a:r>
            <a:r>
              <a:rPr lang="en-US" altLang="en-US" sz="3200">
                <a:latin typeface="Arial" panose="020B0604020202020204" pitchFamily="34" charset="0"/>
                <a:cs typeface="B Mitra" panose="00000400000000000000" pitchFamily="2" charset="-78"/>
              </a:rPr>
              <a:t>synthetic</a:t>
            </a:r>
            <a:r>
              <a:rPr lang="fa-IR" altLang="en-US" sz="3200">
                <a:latin typeface="Arial" panose="020B0604020202020204" pitchFamily="34" charset="0"/>
                <a:cs typeface="B Mitra" panose="00000400000000000000" pitchFamily="2" charset="-78"/>
              </a:rPr>
              <a:t>): مپریدین، متادون، پنتازوسین و پروپوکسی­فن </a:t>
            </a:r>
            <a:endParaRPr lang="en-US" altLang="en-US" sz="3200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46138"/>
            <a:ext cx="8458200" cy="58578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 eaLnBrk="1" hangingPunct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طبقه بندی مواد افیونی براساس منشا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r" rtl="1"/>
            <a:r>
              <a:rPr lang="fa-IR" altLang="en-US" sz="4400" smtClean="0">
                <a:cs typeface="B Titr" pitchFamily="2" charset="0"/>
              </a:rPr>
              <a:t>طیف اثرات مصرف مواد روانگردان </a:t>
            </a:r>
            <a:endParaRPr lang="en-US" altLang="en-US" sz="4400" smtClean="0">
              <a:cs typeface="B Titr" pitchFamily="2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BF8B3E-558A-427C-A71D-312259D80D15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733800"/>
            <a:ext cx="7467600" cy="228600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100000">
                <a:srgbClr val="FF6633"/>
              </a:gs>
              <a:gs pos="50000">
                <a:srgbClr val="FFFF00"/>
              </a:gs>
              <a:gs pos="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6775" y="4495800"/>
            <a:ext cx="2057400" cy="1524000"/>
          </a:xfrm>
          <a:prstGeom prst="rect">
            <a:avLst/>
          </a:prstGeom>
          <a:solidFill>
            <a:schemeClr val="accent4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مصرف مفید</a:t>
            </a:r>
          </a:p>
          <a:p>
            <a:pPr algn="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-داروها با تجویز پزشک</a:t>
            </a:r>
          </a:p>
          <a:p>
            <a:pPr algn="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- چای یا قهوه برای افزایش تمرکز</a:t>
            </a:r>
          </a:p>
          <a:p>
            <a:pPr algn="r" eaLnBrk="1" hangingPunct="1">
              <a:defRPr/>
            </a:pP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619250" y="42291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0" y="4495800"/>
            <a:ext cx="2057400" cy="1600200"/>
          </a:xfrm>
          <a:prstGeom prst="rect">
            <a:avLst/>
          </a:prstGeom>
          <a:solidFill>
            <a:srgbClr val="FFC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مصرف مسئله دار</a:t>
            </a:r>
          </a:p>
          <a:p>
            <a:pPr algn="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مصرف مواد با شروع عوارض منفی برای خود فرد، خانواده  یا اجتماع مثل رانندگی تحت تاثیر مواد یا مصرف تزریقی</a:t>
            </a:r>
          </a:p>
          <a:p>
            <a:pPr algn="r" eaLnBrk="1" hangingPunct="1">
              <a:defRPr/>
            </a:pP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324475" y="4229100"/>
            <a:ext cx="5334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433763" y="3467100"/>
            <a:ext cx="5334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67000" y="1828800"/>
            <a:ext cx="2057400" cy="1371600"/>
          </a:xfrm>
          <a:prstGeom prst="rect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مصرف گاهگاهی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  <a:p>
            <a:pPr algn="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مصرف گاهگاهی یا تفریحی مواد با عوارض منفی سلامتی و اجتماعی ناچیز</a:t>
            </a:r>
          </a:p>
          <a:p>
            <a:pPr algn="r" eaLnBrk="1" hangingPunct="1">
              <a:defRPr/>
            </a:pP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167563" y="3467100"/>
            <a:ext cx="533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00800" y="1828800"/>
            <a:ext cx="2057400" cy="1371600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وابستگی مزمن</a:t>
            </a:r>
          </a:p>
          <a:p>
            <a:pPr algn="r" eaLnBrk="1" hangingPunct="1">
              <a:defRPr/>
            </a:pPr>
            <a:r>
              <a:rPr lang="fa-IR" dirty="0">
                <a:solidFill>
                  <a:schemeClr val="tx1"/>
                </a:solidFill>
                <a:cs typeface="B Mitra" pitchFamily="2" charset="-78"/>
              </a:rPr>
              <a:t>مصرف عادتی و اجباری مواد علیرغم اثرات منفی سلامتی و اجتماعی </a:t>
            </a:r>
          </a:p>
          <a:p>
            <a:pPr algn="r" eaLnBrk="1" hangingPunct="1">
              <a:defRPr/>
            </a:pP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6400800"/>
            <a:ext cx="6934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1000" dirty="0">
                <a:solidFill>
                  <a:schemeClr val="tx1"/>
                </a:solidFill>
              </a:rPr>
              <a:t>A Public Health Approach to Drug Control in Canada Health Officers Council of British Columbia, October 2005 http://www.cfdp.ca/bchoc.pdf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14400" y="754063"/>
            <a:ext cx="2670175" cy="769937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14400" y="1600200"/>
            <a:ext cx="7467600" cy="3429000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  <a:cs typeface="+mn-cs"/>
              </a:rPr>
              <a:t>Use</a:t>
            </a:r>
          </a:p>
          <a:p>
            <a:pPr marL="273050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  <a:cs typeface="+mn-cs"/>
              </a:rPr>
              <a:t>Substance use disorders</a:t>
            </a:r>
          </a:p>
          <a:p>
            <a:pPr marL="730250" lvl="1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  <a:cs typeface="+mn-cs"/>
              </a:rPr>
              <a:t>Abuse </a:t>
            </a:r>
          </a:p>
          <a:p>
            <a:pPr marL="730250" lvl="1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  <a:cs typeface="+mn-cs"/>
              </a:rPr>
              <a:t>Dependence</a:t>
            </a:r>
          </a:p>
          <a:p>
            <a:pPr marL="273050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600" dirty="0">
                <a:latin typeface="+mn-lt"/>
                <a:cs typeface="+mn-cs"/>
              </a:rPr>
              <a:t>Substance-induced disorders</a:t>
            </a:r>
          </a:p>
          <a:p>
            <a:pPr marL="273050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273050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en-US" sz="2600" dirty="0">
              <a:latin typeface="+mn-lt"/>
              <a:cs typeface="+mn-cs"/>
            </a:endParaRPr>
          </a:p>
          <a:p>
            <a:pPr marL="730250" lvl="1" indent="-273050">
              <a:lnSpc>
                <a:spcPct val="20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endParaRPr lang="en-US" sz="2600" dirty="0">
              <a:latin typeface="+mn-lt"/>
              <a:cs typeface="+mn-cs"/>
            </a:endParaRPr>
          </a:p>
        </p:txBody>
      </p:sp>
      <p:sp>
        <p:nvSpPr>
          <p:cNvPr id="1434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4F8FB8-950B-476A-BD83-8EAB76597758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68400" y="457200"/>
            <a:ext cx="6985000" cy="646113"/>
          </a:xfrm>
          <a:prstGeom prst="rect">
            <a:avLst/>
          </a:prstGeom>
          <a:noFill/>
          <a:ln w="254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 eaLnBrk="1" hangingPunct="1">
              <a:defRPr/>
            </a:pPr>
            <a:r>
              <a:rPr lang="fa-IR" sz="36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اختلالات مرتبط با مصرف مواد در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DSM-IV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261D6E-7B01-4C7A-B1EA-3E5579535EE7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43000"/>
          <a:ext cx="9067800" cy="566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5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وابستگی به </a:t>
                      </a:r>
                      <a:r>
                        <a:rPr kumimoji="0" lang="fa-IR" sz="2400" b="1" i="0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مواد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(سه علامت یا بیشتر در 12 ماه گذشته)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سوء</a:t>
                      </a:r>
                      <a:r>
                        <a:rPr kumimoji="0" lang="fa-IR" sz="2400" b="1" i="0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 مصرف مواد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1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B Zar" pitchFamily="2" charset="-78"/>
                        </a:rPr>
                        <a:t>(یک علامت یا بیشتر در 12 ماه گذشته)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تحمل (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Tolerance</a:t>
                      </a: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) : 1- نياز به افزايش مقدار ماده 2-كاهش قابل ملاحظه اثرات ماده  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الف-1-مصرف مكرر مواد منجر به ناتواني دربرآوردن تعهدات عمده فرد در كار، مدرسه يا خانه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حالت ترك (</a:t>
                      </a:r>
                      <a:r>
                        <a:rPr kumimoji="0" lang="en-US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Withdrowal</a:t>
                      </a: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) : 1- سندرم ترك مشخص 2- مصرف ماده براي رفع يا جلوگيري از علايم ترك</a:t>
                      </a:r>
                      <a:endParaRPr lang="en-US" sz="2000" dirty="0"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الف-2-مصرف مكرر مواد در موقعيت هايي كه در آنها مصرف ماده از نظر فيزيكي خطرناك است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مصرف ماده به مقادير بيشتر و براي مدت طولاني تر از آنچه مورد نظر بوده</a:t>
                      </a:r>
                      <a:endParaRPr kumimoji="0" lang="en-US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الف-3-مشكلات قانوني تكراري مربوط به مواد</a:t>
                      </a:r>
                      <a:endParaRPr lang="en-US" sz="2000" dirty="0"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ميل دائمي براي كاهش یا قطع مصرف ماده و يا تلاش هاي ناموفقي در اين زمينه  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الف-4-مصرف مداوم مواد علي رغم مشكلات پايدار يا عود كننده اجتماعي يا بين فردي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صرف زمان زياد براي بدست آوردن ماده، مصرف ماده يا رهايي از آثار ماده</a:t>
                      </a:r>
                      <a:endParaRPr kumimoji="0" lang="en-US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ب ) نشانه هاي فوق هيچگاه واجد ملاك هاي وابستگي به اين خانواده از مواد نبوده اند.</a:t>
                      </a:r>
                      <a:endParaRPr kumimoji="0" lang="en-US" sz="20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کنار گذاشتن فعاليتهاي مهم اجتماعي ، شغلي و تفريحي بخاطر مصرف ماده</a:t>
                      </a:r>
                      <a:endParaRPr kumimoji="0" lang="en-US" sz="20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0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ادامه مصرف مواد علي رغم آگاهي از مشكلات روانشناختي يا جسماني مستمر یا عود كننده آن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1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fa-IR" altLang="en-US" sz="4000" smtClean="0">
                <a:cs typeface="B Titr" pitchFamily="2" charset="0"/>
              </a:rPr>
              <a:t>وضعیت افراد از نظر مصرف مواد</a:t>
            </a:r>
            <a:endParaRPr lang="en-US" altLang="en-US" sz="4000" smtClean="0">
              <a:cs typeface="B Titr" pitchFamily="2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2D2165-190E-4857-8460-96C4F4A4C9B3}" type="slidenum">
              <a:rPr lang="en-US" altLang="en-US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C30583-3669-4CA0-B0CF-168397222F03}" type="slidenum">
              <a:rPr lang="en-US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114800"/>
            <a:ext cx="88471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685800"/>
            <a:ext cx="8305800" cy="6096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algn="r" rtl="1">
              <a:defRPr/>
            </a:pPr>
            <a:r>
              <a:rPr lang="fa-IR" sz="32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بار جهانی بیماری ناشی از مصرف مواد روانگردان </a:t>
            </a:r>
            <a:endParaRPr lang="en-GB" sz="32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>
                <a:latin typeface="Arial" panose="020B0604020202020204" pitchFamily="34" charset="0"/>
                <a:cs typeface="B Mitra" panose="00000400000000000000" pitchFamily="2" charset="-78"/>
              </a:rPr>
              <a:t>12.6% از مرگ ها و 9.0% از </a:t>
            </a:r>
            <a:r>
              <a:rPr lang="en-US" altLang="en-US">
                <a:latin typeface="Arial" panose="020B0604020202020204" pitchFamily="34" charset="0"/>
                <a:cs typeface="B Mitra" panose="00000400000000000000" pitchFamily="2" charset="-78"/>
              </a:rPr>
              <a:t>DALYs</a:t>
            </a:r>
            <a:r>
              <a:rPr lang="fa-IR" altLang="en-US">
                <a:latin typeface="Arial" panose="020B0604020202020204" pitchFamily="34" charset="0"/>
                <a:cs typeface="B Mitra" panose="00000400000000000000" pitchFamily="2" charset="-78"/>
              </a:rPr>
              <a:t> از دست رفته در دنیا قابل انتساب به سیگار، الکل و مواد غیر قانونی است.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>
                <a:latin typeface="Arial" panose="020B0604020202020204" pitchFamily="34" charset="0"/>
                <a:cs typeface="B Mitra" panose="00000400000000000000" pitchFamily="2" charset="-78"/>
              </a:rPr>
              <a:t>245000 مرگ (0.4% از مرگ ها) در سال به علت مصرف مواد غیر قانونی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fa-IR" altLang="en-US">
                <a:latin typeface="Arial" panose="020B0604020202020204" pitchFamily="34" charset="0"/>
                <a:cs typeface="B Mitra" panose="00000400000000000000" pitchFamily="2" charset="-78"/>
              </a:rPr>
              <a:t>مواد غیر قانونی مسئول 0.9% از </a:t>
            </a:r>
            <a:r>
              <a:rPr lang="en-US" altLang="en-US">
                <a:latin typeface="Arial" panose="020B0604020202020204" pitchFamily="34" charset="0"/>
                <a:cs typeface="B Mitra" panose="00000400000000000000" pitchFamily="2" charset="-78"/>
              </a:rPr>
              <a:t>DALYs</a:t>
            </a:r>
            <a:r>
              <a:rPr lang="fa-IR" altLang="en-US">
                <a:latin typeface="Arial" panose="020B0604020202020204" pitchFamily="34" charset="0"/>
                <a:cs typeface="B Mitra" panose="00000400000000000000" pitchFamily="2" charset="-78"/>
              </a:rPr>
              <a:t> از دست رفته در جهان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400800"/>
            <a:ext cx="4648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Drug Report , UNODC, 2012</a:t>
            </a:r>
          </a:p>
        </p:txBody>
      </p:sp>
      <p:sp>
        <p:nvSpPr>
          <p:cNvPr id="17415" name="Line 3"/>
          <p:cNvSpPr>
            <a:spLocks noChangeShapeType="1"/>
          </p:cNvSpPr>
          <p:nvPr/>
        </p:nvSpPr>
        <p:spPr bwMode="auto">
          <a:xfrm>
            <a:off x="762000" y="1295400"/>
            <a:ext cx="7772400" cy="0"/>
          </a:xfrm>
          <a:prstGeom prst="line">
            <a:avLst/>
          </a:prstGeom>
          <a:noFill/>
          <a:ln w="381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lt1">
                <a:tint val="40000"/>
                <a:satMod val="350000"/>
              </a:schemeClr>
            </a:gs>
            <a:gs pos="40000">
              <a:schemeClr val="lt1">
                <a:tint val="45000"/>
                <a:shade val="99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</a:gradFill>
        <a:ln w="9525">
          <a:solidFill>
            <a:schemeClr val="bg1"/>
          </a:solidFill>
          <a:miter lim="800000"/>
          <a:headEnd/>
          <a:tailEnd/>
        </a:ln>
        <a:effectLst/>
      </a:spPr>
      <a:bodyPr wrap="none" anchor="ctr"/>
      <a:lstStyle>
        <a:defPPr>
          <a:defRPr>
            <a:solidFill>
              <a:prstClr val="black"/>
            </a:solidFill>
          </a:defRPr>
        </a:defPPr>
      </a:lstStyle>
      <a:style>
        <a:lnRef idx="0">
          <a:scrgbClr r="0" g="0" b="0"/>
        </a:lnRef>
        <a:fillRef idx="1002">
          <a:schemeClr val="lt1"/>
        </a:fillRef>
        <a:effectRef idx="0">
          <a:scrgbClr r="0" g="0" b="0"/>
        </a:effectRef>
        <a:fontRef idx="major"/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12326</TotalTime>
  <Words>1371</Words>
  <Application>Microsoft Office PowerPoint</Application>
  <PresentationFormat>On-screen Show (4:3)</PresentationFormat>
  <Paragraphs>289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 Narrow</vt:lpstr>
      <vt:lpstr>Constantia</vt:lpstr>
      <vt:lpstr>B Titr</vt:lpstr>
      <vt:lpstr>Verdana</vt:lpstr>
      <vt:lpstr>Calibri</vt:lpstr>
      <vt:lpstr>B Zar</vt:lpstr>
      <vt:lpstr>Wingdings 2</vt:lpstr>
      <vt:lpstr>Wingdings</vt:lpstr>
      <vt:lpstr>Arial</vt:lpstr>
      <vt:lpstr>B Nazanin</vt:lpstr>
      <vt:lpstr>B Mitra</vt:lpstr>
      <vt:lpstr>Times New Roman</vt:lpstr>
      <vt:lpstr>B Lotus</vt:lpstr>
      <vt:lpstr>Flow</vt:lpstr>
      <vt:lpstr>Profile</vt:lpstr>
      <vt:lpstr>Microsoft Office Excel Chart</vt:lpstr>
      <vt:lpstr>    اپیدمیولوژی مصرف مواد</vt:lpstr>
      <vt:lpstr>PowerPoint Presentation</vt:lpstr>
      <vt:lpstr>انواع مواد</vt:lpstr>
      <vt:lpstr>PowerPoint Presentation</vt:lpstr>
      <vt:lpstr>طیف اثرات مصرف مواد روانگردان </vt:lpstr>
      <vt:lpstr>PowerPoint Presentation</vt:lpstr>
      <vt:lpstr>PowerPoint Presentation</vt:lpstr>
      <vt:lpstr>وضعیت افراد از نظر مصرف مواد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شیوع اختلالات سوء مصرف یا وابستگی به مواد و/یا الکل  (IranMHS Study)</vt:lpstr>
      <vt:lpstr>شیوع اختلالات سوء مصرف یا وابستگی به مواد و/یا الکل (IranMHS Study)</vt:lpstr>
      <vt:lpstr>PowerPoint Presentation</vt:lpstr>
      <vt:lpstr>عوامل دموگرافیک مرتبط با هر نوع اختلال مصرف مواد یا الکل</vt:lpstr>
      <vt:lpstr>PowerPoint Presentation</vt:lpstr>
      <vt:lpstr>PowerPoint Presentation</vt:lpstr>
      <vt:lpstr>PowerPoint Presentation</vt:lpstr>
      <vt:lpstr>Conditions o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hamayel</cp:lastModifiedBy>
  <cp:revision>153</cp:revision>
  <dcterms:created xsi:type="dcterms:W3CDTF">2006-08-16T00:00:00Z</dcterms:created>
  <dcterms:modified xsi:type="dcterms:W3CDTF">2019-11-15T15:56:46Z</dcterms:modified>
</cp:coreProperties>
</file>