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9"/>
  </p:notesMasterIdLst>
  <p:sldIdLst>
    <p:sldId id="258" r:id="rId2"/>
    <p:sldId id="266" r:id="rId3"/>
    <p:sldId id="267" r:id="rId4"/>
    <p:sldId id="268" r:id="rId5"/>
    <p:sldId id="269" r:id="rId6"/>
    <p:sldId id="272" r:id="rId7"/>
    <p:sldId id="270" r:id="rId8"/>
    <p:sldId id="271" r:id="rId9"/>
    <p:sldId id="273" r:id="rId10"/>
    <p:sldId id="274" r:id="rId11"/>
    <p:sldId id="275" r:id="rId12"/>
    <p:sldId id="289" r:id="rId13"/>
    <p:sldId id="276" r:id="rId14"/>
    <p:sldId id="277" r:id="rId15"/>
    <p:sldId id="278" r:id="rId16"/>
    <p:sldId id="279" r:id="rId17"/>
    <p:sldId id="282" r:id="rId18"/>
    <p:sldId id="280" r:id="rId19"/>
    <p:sldId id="281" r:id="rId20"/>
    <p:sldId id="283" r:id="rId21"/>
    <p:sldId id="284" r:id="rId22"/>
    <p:sldId id="285" r:id="rId23"/>
    <p:sldId id="286" r:id="rId24"/>
    <p:sldId id="287" r:id="rId25"/>
    <p:sldId id="288" r:id="rId26"/>
    <p:sldId id="265" r:id="rId27"/>
    <p:sldId id="305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Arial" panose="020B0604020202020204" pitchFamily="34" charset="0"/>
        <a:ea typeface="+mn-ea"/>
        <a:cs typeface="B Lotus" pitchFamily="2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Arial" panose="020B0604020202020204" pitchFamily="34" charset="0"/>
        <a:ea typeface="+mn-ea"/>
        <a:cs typeface="B Lotus" pitchFamily="2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Arial" panose="020B0604020202020204" pitchFamily="34" charset="0"/>
        <a:ea typeface="+mn-ea"/>
        <a:cs typeface="B Lotus" pitchFamily="2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Arial" panose="020B0604020202020204" pitchFamily="34" charset="0"/>
        <a:ea typeface="+mn-ea"/>
        <a:cs typeface="B Lotus" pitchFamily="2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Arial" panose="020B0604020202020204" pitchFamily="34" charset="0"/>
        <a:ea typeface="+mn-ea"/>
        <a:cs typeface="B Lotus" pitchFamily="2" charset="0"/>
      </a:defRPr>
    </a:lvl5pPr>
    <a:lvl6pPr marL="2286000" algn="l" defTabSz="914400" rtl="0" eaLnBrk="1" latinLnBrk="0" hangingPunct="1">
      <a:defRPr sz="2500" b="1" kern="1200">
        <a:solidFill>
          <a:schemeClr val="tx1"/>
        </a:solidFill>
        <a:latin typeface="Arial" panose="020B0604020202020204" pitchFamily="34" charset="0"/>
        <a:ea typeface="+mn-ea"/>
        <a:cs typeface="B Lotus" pitchFamily="2" charset="0"/>
      </a:defRPr>
    </a:lvl6pPr>
    <a:lvl7pPr marL="2743200" algn="l" defTabSz="914400" rtl="0" eaLnBrk="1" latinLnBrk="0" hangingPunct="1">
      <a:defRPr sz="2500" b="1" kern="1200">
        <a:solidFill>
          <a:schemeClr val="tx1"/>
        </a:solidFill>
        <a:latin typeface="Arial" panose="020B0604020202020204" pitchFamily="34" charset="0"/>
        <a:ea typeface="+mn-ea"/>
        <a:cs typeface="B Lotus" pitchFamily="2" charset="0"/>
      </a:defRPr>
    </a:lvl7pPr>
    <a:lvl8pPr marL="3200400" algn="l" defTabSz="914400" rtl="0" eaLnBrk="1" latinLnBrk="0" hangingPunct="1">
      <a:defRPr sz="2500" b="1" kern="1200">
        <a:solidFill>
          <a:schemeClr val="tx1"/>
        </a:solidFill>
        <a:latin typeface="Arial" panose="020B0604020202020204" pitchFamily="34" charset="0"/>
        <a:ea typeface="+mn-ea"/>
        <a:cs typeface="B Lotus" pitchFamily="2" charset="0"/>
      </a:defRPr>
    </a:lvl8pPr>
    <a:lvl9pPr marL="3657600" algn="l" defTabSz="914400" rtl="0" eaLnBrk="1" latinLnBrk="0" hangingPunct="1">
      <a:defRPr sz="2500" b="1" kern="1200">
        <a:solidFill>
          <a:schemeClr val="tx1"/>
        </a:solidFill>
        <a:latin typeface="Arial" panose="020B0604020202020204" pitchFamily="34" charset="0"/>
        <a:ea typeface="+mn-ea"/>
        <a:cs typeface="B Lotus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99FF33"/>
    <a:srgbClr val="FFCC00"/>
    <a:srgbClr val="66FF66"/>
    <a:srgbClr val="CCFF33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3" autoAdjust="0"/>
    <p:restoredTop sz="94420" autoAdjust="0"/>
  </p:normalViewPr>
  <p:slideViewPr>
    <p:cSldViewPr>
      <p:cViewPr varScale="1">
        <p:scale>
          <a:sx n="68" d="100"/>
          <a:sy n="68" d="100"/>
        </p:scale>
        <p:origin x="5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DE71F-AC1F-4C9A-B0FB-5FFE10F0C25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7FC67-8045-4A67-AC54-66B8B2DD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28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095FC5-32BB-436E-9879-6D97CF20B14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369D51-84B4-4F67-8088-35246CDC63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E4ECC2-B357-4EB6-913C-184C0131D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BED6E9-FA0A-42D3-8CA4-35EBC7D9D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EA0BD-8E05-43DA-906D-08BA0F38F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191757-45EA-4B10-ADE4-76B3FA2DE6E4}"/>
              </a:ext>
            </a:extLst>
          </p:cNvPr>
          <p:cNvSpPr/>
          <p:nvPr userDrawn="1"/>
        </p:nvSpPr>
        <p:spPr>
          <a:xfrm rot="5400000">
            <a:off x="8588188" y="5506108"/>
            <a:ext cx="20882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b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ww.Ravanpoint.ir</a:t>
            </a:r>
            <a:endParaRPr lang="en-GB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3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FF7D24-23CD-447E-9834-607E4B3DCA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50CB51-1277-4E65-A5F4-442C6D3DB4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0DA232-4193-4CB7-8BDC-27208B9787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20B24-0D89-4A02-B60E-057741ECD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8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070964-A08D-4D0A-9B38-7CD9ED3B7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3D46B3-856B-4788-A0E0-453E8DA488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2B6A31-A4B8-43A1-9726-4A0567467C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EF02B-1B8B-4018-BA37-95020A923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8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A68E0B-0ADC-410A-964D-8D9367CA8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C7F8AE-8918-4595-A1A3-CF39B03B01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9FC80E-5F6D-4E17-ADFA-3E0049965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448DC-55B3-475E-959E-BB653FF2A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CA5505-6F3F-4089-AE07-55290FA38085}"/>
              </a:ext>
            </a:extLst>
          </p:cNvPr>
          <p:cNvSpPr/>
          <p:nvPr userDrawn="1"/>
        </p:nvSpPr>
        <p:spPr>
          <a:xfrm rot="5400000">
            <a:off x="8588188" y="5506108"/>
            <a:ext cx="20882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b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ww.Ravanpoint.ir</a:t>
            </a:r>
            <a:endParaRPr lang="en-GB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19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4532A7-FA39-48DE-AB12-77B5DDF17C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20260B-449D-4C9A-B405-9126A5DE02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3B650-3C71-45C3-BE73-70CF1164AA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49EAE-511A-4757-8B5F-81815261A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2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3B6CD6-868D-4A63-986A-7B70D3362E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AA9617-B06A-4A19-82F2-B1913A5A6B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14BB72-A552-451C-9572-2F451D4DA4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9BDB2-85C7-4D2A-8BFC-7B98E107E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1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FD1736E-2D00-4A90-B18A-FE3AEDDEE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A0B2FE-D507-4CF9-906B-1E17DC879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89C548-5D42-48C4-BAC5-14D2C9740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D45C3-05F6-45AF-A7F3-8282A4B09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8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77822EF-E44C-4539-BDED-2F123CB253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9EFAC6-3C89-4EC9-B4E9-87100EDCA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F9562B-A48A-4E7F-8A9D-93C77FDE0F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6A669-CF44-49B7-AA82-1EEE0CE6A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0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EAEB8B4-EF9D-42E6-9C41-FBC1245A25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023A3F-836D-4F65-9E5B-9A5C8F0DAD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46D66D-3229-4050-A763-2DA54CE9FD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635C4-E533-4FD5-9A41-45CB40B8C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4CA1FA-0778-40FE-A4AC-6DA3E4F2299E}"/>
              </a:ext>
            </a:extLst>
          </p:cNvPr>
          <p:cNvSpPr/>
          <p:nvPr userDrawn="1"/>
        </p:nvSpPr>
        <p:spPr>
          <a:xfrm rot="5400000">
            <a:off x="8588188" y="5506108"/>
            <a:ext cx="20882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b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ww.Ravanpoint.ir</a:t>
            </a:r>
            <a:endParaRPr lang="en-GB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4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D5A33A-A3BF-46AB-B61D-EEDF9259B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0F29E3-9F75-4EE6-A4A3-2C33328C5A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4352EF-AA96-4AB1-A5EA-EC9083FBF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0D7EB-8EB9-4BD2-ABA2-3291DB6AB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2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CEB747-23B7-4B4C-956D-7E65B4F4DF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AE5055-28BF-46BC-93B5-C407190BD5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637B28-0CC3-4948-AFB2-E314389C09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44B6C-5006-4018-A787-A79E74031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9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F0A465B-3C10-45A6-8F16-6BD17899C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4877EA1-63F8-428B-9E2C-FC845BBF1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C00F43C3-4369-4621-8B98-7B64B9499F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spcBef>
                <a:spcPct val="0"/>
              </a:spcBef>
              <a:buFontTx/>
              <a:buNone/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DC99AFA3-DCF8-441C-8F49-4F0442DE35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spcBef>
                <a:spcPct val="0"/>
              </a:spcBef>
              <a:buFontTx/>
              <a:buNone/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CA182871-79D9-4C6D-8943-B8641B3D6F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spcBef>
                <a:spcPct val="0"/>
              </a:spcBef>
              <a:buFontTx/>
              <a:buNone/>
              <a:defRPr sz="1400" b="0" smtClean="0">
                <a:cs typeface="+mn-cs"/>
              </a:defRPr>
            </a:lvl1pPr>
          </a:lstStyle>
          <a:p>
            <a:pPr>
              <a:defRPr/>
            </a:pPr>
            <a:fld id="{BB9C100F-4CB6-410A-B3D6-E59D9906E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show.i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ESPNBG6">
            <a:extLst>
              <a:ext uri="{FF2B5EF4-FFF2-40B4-BE49-F238E27FC236}">
                <a16:creationId xmlns:a16="http://schemas.microsoft.com/office/drawing/2014/main" id="{9BCF7EE3-E9F1-48F5-B168-12E0E22EA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1">
            <a:extLst>
              <a:ext uri="{FF2B5EF4-FFF2-40B4-BE49-F238E27FC236}">
                <a16:creationId xmlns:a16="http://schemas.microsoft.com/office/drawing/2014/main" id="{938D571A-97C4-4953-A4CD-21B3B28F7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33375"/>
            <a:ext cx="18303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a-IR" altLang="en-US" sz="2000">
                <a:solidFill>
                  <a:schemeClr val="bg1"/>
                </a:solidFill>
                <a:cs typeface="B Nazanin" pitchFamily="2" charset="0"/>
              </a:rPr>
              <a:t>به نام خدا</a:t>
            </a:r>
          </a:p>
          <a:p>
            <a:pPr algn="ctr" eaLnBrk="1" hangingPunct="1">
              <a:buFontTx/>
              <a:buNone/>
            </a:pPr>
            <a:endParaRPr lang="fa-IR" altLang="en-US" sz="2000">
              <a:solidFill>
                <a:schemeClr val="bg1"/>
              </a:solidFill>
              <a:cs typeface="B Titr" pitchFamily="2" charset="0"/>
            </a:endParaRPr>
          </a:p>
        </p:txBody>
      </p:sp>
      <p:grpSp>
        <p:nvGrpSpPr>
          <p:cNvPr id="2054" name="Group 25">
            <a:extLst>
              <a:ext uri="{FF2B5EF4-FFF2-40B4-BE49-F238E27FC236}">
                <a16:creationId xmlns:a16="http://schemas.microsoft.com/office/drawing/2014/main" id="{B9D41664-5305-4C61-A8D2-5966A39A20C2}"/>
              </a:ext>
            </a:extLst>
          </p:cNvPr>
          <p:cNvGrpSpPr>
            <a:grpSpLocks/>
          </p:cNvGrpSpPr>
          <p:nvPr/>
        </p:nvGrpSpPr>
        <p:grpSpPr bwMode="auto">
          <a:xfrm>
            <a:off x="4054475" y="1196975"/>
            <a:ext cx="4752975" cy="2519363"/>
            <a:chOff x="2608" y="754"/>
            <a:chExt cx="2994" cy="1587"/>
          </a:xfrm>
        </p:grpSpPr>
        <p:sp>
          <p:nvSpPr>
            <p:cNvPr id="2056" name="Text Box 8">
              <a:extLst>
                <a:ext uri="{FF2B5EF4-FFF2-40B4-BE49-F238E27FC236}">
                  <a16:creationId xmlns:a16="http://schemas.microsoft.com/office/drawing/2014/main" id="{0C86F728-D5F3-487C-9836-229AC88CC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754"/>
              <a:ext cx="1633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just" rtl="1">
                <a:spcBef>
                  <a:spcPct val="50000"/>
                </a:spcBef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1pPr>
              <a:lvl2pPr marL="742950" indent="-285750" algn="just" rtl="1">
                <a:spcBef>
                  <a:spcPct val="50000"/>
                </a:spcBef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2pPr>
              <a:lvl3pPr marL="1143000" indent="-228600" algn="just" rtl="1">
                <a:spcBef>
                  <a:spcPct val="50000"/>
                </a:spcBef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3pPr>
              <a:lvl4pPr marL="1600200" indent="-228600" algn="just" rtl="1">
                <a:spcBef>
                  <a:spcPct val="50000"/>
                </a:spcBef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4pPr>
              <a:lvl5pPr marL="2057400" indent="-228600" algn="just" rtl="1">
                <a:spcBef>
                  <a:spcPct val="50000"/>
                </a:spcBef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5pPr>
              <a:lvl6pPr marL="2514600" indent="-228600" algn="just" rtl="1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6pPr>
              <a:lvl7pPr marL="2971800" indent="-228600" algn="just" rtl="1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7pPr>
              <a:lvl8pPr marL="3429000" indent="-228600" algn="just" rtl="1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8pPr>
              <a:lvl9pPr marL="3886200" indent="-228600" algn="just" rtl="1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9pPr>
            </a:lstStyle>
            <a:p>
              <a:pPr algn="r" rtl="0" eaLnBrk="1" hangingPunct="1">
                <a:buFontTx/>
                <a:buNone/>
              </a:pPr>
              <a:r>
                <a:rPr lang="fa-IR" altLang="en-US" sz="5000">
                  <a:solidFill>
                    <a:schemeClr val="bg1"/>
                  </a:solidFill>
                  <a:cs typeface="B Titr" pitchFamily="2" charset="0"/>
                </a:rPr>
                <a:t>توانايي ها</a:t>
              </a:r>
              <a:br>
                <a:rPr lang="fa-IR" altLang="en-US" sz="5000">
                  <a:solidFill>
                    <a:schemeClr val="bg1"/>
                  </a:solidFill>
                  <a:cs typeface="B Titr" pitchFamily="2" charset="0"/>
                </a:rPr>
              </a:br>
              <a:endParaRPr lang="en-US" altLang="en-US" sz="5000">
                <a:cs typeface="B Nazanin" pitchFamily="2" charset="0"/>
              </a:endParaRPr>
            </a:p>
          </p:txBody>
        </p:sp>
        <p:sp>
          <p:nvSpPr>
            <p:cNvPr id="2057" name="Text Box 9">
              <a:extLst>
                <a:ext uri="{FF2B5EF4-FFF2-40B4-BE49-F238E27FC236}">
                  <a16:creationId xmlns:a16="http://schemas.microsoft.com/office/drawing/2014/main" id="{BD2413D8-BB3C-4C2B-B3C9-51220F824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1298"/>
              <a:ext cx="2344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just" rtl="1">
                <a:spcBef>
                  <a:spcPct val="50000"/>
                </a:spcBef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1pPr>
              <a:lvl2pPr marL="742950" indent="-285750" algn="just" rtl="1">
                <a:spcBef>
                  <a:spcPct val="50000"/>
                </a:spcBef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2pPr>
              <a:lvl3pPr marL="1143000" indent="-228600" algn="just" rtl="1">
                <a:spcBef>
                  <a:spcPct val="50000"/>
                </a:spcBef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3pPr>
              <a:lvl4pPr marL="1600200" indent="-228600" algn="just" rtl="1">
                <a:spcBef>
                  <a:spcPct val="50000"/>
                </a:spcBef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4pPr>
              <a:lvl5pPr marL="2057400" indent="-228600" algn="just" rtl="1">
                <a:spcBef>
                  <a:spcPct val="50000"/>
                </a:spcBef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5pPr>
              <a:lvl6pPr marL="2514600" indent="-228600" algn="just" rtl="1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6pPr>
              <a:lvl7pPr marL="2971800" indent="-228600" algn="just" rtl="1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7pPr>
              <a:lvl8pPr marL="3429000" indent="-228600" algn="just" rtl="1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8pPr>
              <a:lvl9pPr marL="3886200" indent="-228600" algn="just" rtl="1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9pPr>
            </a:lstStyle>
            <a:p>
              <a:pPr algn="l" rtl="0" eaLnBrk="1" hangingPunct="1">
                <a:buFontTx/>
                <a:buNone/>
              </a:pPr>
              <a:r>
                <a:rPr lang="ar-SA" altLang="en-US" sz="4500">
                  <a:solidFill>
                    <a:srgbClr val="FFCC00"/>
                  </a:solidFill>
                  <a:cs typeface="B Nazanin" pitchFamily="2" charset="0"/>
                </a:rPr>
                <a:t>تفاوت</a:t>
              </a:r>
              <a:r>
                <a:rPr lang="ar-SA" altLang="en-US" sz="4500" baseline="-25000">
                  <a:solidFill>
                    <a:srgbClr val="FFCC00"/>
                  </a:solidFill>
                  <a:cs typeface="B Nazanin" pitchFamily="2" charset="0"/>
                </a:rPr>
                <a:t> </a:t>
              </a:r>
              <a:r>
                <a:rPr lang="ar-SA" altLang="en-US" sz="4500">
                  <a:solidFill>
                    <a:srgbClr val="FFCC00"/>
                  </a:solidFill>
                  <a:cs typeface="B Nazanin" pitchFamily="2" charset="0"/>
                </a:rPr>
                <a:t>هاي فردي</a:t>
              </a:r>
              <a:endParaRPr lang="en-US" altLang="en-US" sz="4500">
                <a:solidFill>
                  <a:srgbClr val="FFCC00"/>
                </a:solidFill>
                <a:cs typeface="B Nazanin" pitchFamily="2" charset="0"/>
              </a:endParaRPr>
            </a:p>
          </p:txBody>
        </p:sp>
        <p:sp>
          <p:nvSpPr>
            <p:cNvPr id="2058" name="Text Box 23">
              <a:extLst>
                <a:ext uri="{FF2B5EF4-FFF2-40B4-BE49-F238E27FC236}">
                  <a16:creationId xmlns:a16="http://schemas.microsoft.com/office/drawing/2014/main" id="{AA27C90B-EFD9-4A09-B578-09D1FD359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2" y="1803"/>
              <a:ext cx="2087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just" rtl="1">
                <a:spcBef>
                  <a:spcPct val="50000"/>
                </a:spcBef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1pPr>
              <a:lvl2pPr marL="742950" indent="-285750" algn="just" rtl="1">
                <a:spcBef>
                  <a:spcPct val="50000"/>
                </a:spcBef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2pPr>
              <a:lvl3pPr marL="1143000" indent="-228600" algn="just" rtl="1">
                <a:spcBef>
                  <a:spcPct val="50000"/>
                </a:spcBef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3pPr>
              <a:lvl4pPr marL="1600200" indent="-228600" algn="just" rtl="1">
                <a:spcBef>
                  <a:spcPct val="50000"/>
                </a:spcBef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4pPr>
              <a:lvl5pPr marL="2057400" indent="-228600" algn="just" rtl="1">
                <a:spcBef>
                  <a:spcPct val="50000"/>
                </a:spcBef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5pPr>
              <a:lvl6pPr marL="2514600" indent="-228600" algn="just" rtl="1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6pPr>
              <a:lvl7pPr marL="2971800" indent="-228600" algn="just" rtl="1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7pPr>
              <a:lvl8pPr marL="3429000" indent="-228600" algn="just" rtl="1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8pPr>
              <a:lvl9pPr marL="3886200" indent="-228600" algn="just" rtl="1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9pPr>
            </a:lstStyle>
            <a:p>
              <a:pPr algn="l" rtl="0" eaLnBrk="1" hangingPunct="1">
                <a:buFontTx/>
                <a:buNone/>
              </a:pPr>
              <a:r>
                <a:rPr lang="fa-IR" altLang="en-US" sz="5000">
                  <a:solidFill>
                    <a:schemeClr val="bg1"/>
                  </a:solidFill>
                  <a:cs typeface="B Titr" pitchFamily="2" charset="0"/>
                </a:rPr>
                <a:t>استعداديابي</a:t>
              </a:r>
              <a:r>
                <a:rPr lang="fa-IR" altLang="en-US" sz="5000">
                  <a:cs typeface="B Nazanin" pitchFamily="2" charset="0"/>
                </a:rPr>
                <a:t> </a:t>
              </a:r>
              <a:endParaRPr lang="en-US" altLang="en-US" sz="5000">
                <a:cs typeface="B Nazanin" pitchFamily="2" charset="0"/>
              </a:endParaRPr>
            </a:p>
          </p:txBody>
        </p:sp>
      </p:grpSp>
      <p:pic>
        <p:nvPicPr>
          <p:cNvPr id="2055" name="Picture 24" descr="70919-14">
            <a:extLst>
              <a:ext uri="{FF2B5EF4-FFF2-40B4-BE49-F238E27FC236}">
                <a16:creationId xmlns:a16="http://schemas.microsoft.com/office/drawing/2014/main" id="{A4B9B772-38F8-4E24-95CF-39DD6A1FB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7080" r="5592" b="2219"/>
          <a:stretch>
            <a:fillRect/>
          </a:stretch>
        </p:blipFill>
        <p:spPr bwMode="auto">
          <a:xfrm>
            <a:off x="323850" y="404813"/>
            <a:ext cx="3527425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064D59-07B4-49E9-A11E-C3DAD97E35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26" y="3998407"/>
            <a:ext cx="2456110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SPNBG6">
            <a:extLst>
              <a:ext uri="{FF2B5EF4-FFF2-40B4-BE49-F238E27FC236}">
                <a16:creationId xmlns:a16="http://schemas.microsoft.com/office/drawing/2014/main" id="{670A37ED-EB90-4934-AF4D-F029E1126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644F3652-DD08-464E-96B7-8831FC447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950" y="476250"/>
            <a:ext cx="5499100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a-IR" altLang="en-US" sz="3000" b="0">
                <a:solidFill>
                  <a:schemeClr val="bg1"/>
                </a:solidFill>
                <a:cs typeface="B Titr" pitchFamily="2" charset="0"/>
              </a:rPr>
              <a:t>فرضيه توانايي </a:t>
            </a:r>
            <a:r>
              <a:rPr lang="ar-SA" altLang="en-US" sz="3000" b="0">
                <a:solidFill>
                  <a:schemeClr val="bg1"/>
                </a:solidFill>
                <a:cs typeface="B Titr" pitchFamily="2" charset="0"/>
              </a:rPr>
              <a:t>اختصاصي حركتي</a:t>
            </a:r>
            <a:endParaRPr lang="fa-IR" altLang="en-US" sz="3000" b="0">
              <a:solidFill>
                <a:schemeClr val="bg1"/>
              </a:solidFill>
              <a:cs typeface="B Titr" pitchFamily="2" charset="0"/>
            </a:endParaRPr>
          </a:p>
          <a:p>
            <a:pPr algn="ctr" eaLnBrk="1" hangingPunct="1">
              <a:buFontTx/>
              <a:buNone/>
            </a:pPr>
            <a:r>
              <a:rPr lang="en-US" altLang="en-US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Specifity of motor ability Hypothesis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8B7F6AFF-629C-43ED-92EE-F0A114532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038" y="1916113"/>
            <a:ext cx="4608512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rgbClr val="FFCC00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توانايي هاي حركتي متعددي وجود دارند كه نسبتا از يكديگر مستقلند.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rgbClr val="FFCC00"/>
                </a:solidFill>
              </a:rPr>
              <a:t> مفهوم ادعاي فوق:</a:t>
            </a:r>
            <a:r>
              <a:rPr lang="fa-IR" altLang="en-US" b="0">
                <a:solidFill>
                  <a:schemeClr val="bg1"/>
                </a:solidFill>
              </a:rPr>
              <a:t> موفقيت فرد در آزمون تعادل، نمي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تواند عامل پيش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بيني موفقيت فرد در آزمون زمان واكنش باشد.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rgbClr val="FFCC00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انتشار پژوهش هاي بسيار از سوي </a:t>
            </a:r>
            <a:r>
              <a:rPr lang="fa-IR" altLang="en-US">
                <a:solidFill>
                  <a:srgbClr val="66FF66"/>
                </a:solidFill>
              </a:rPr>
              <a:t>فرانكلين هنري</a:t>
            </a:r>
            <a:r>
              <a:rPr lang="fa-IR" altLang="en-US" b="0">
                <a:solidFill>
                  <a:schemeClr val="bg1"/>
                </a:solidFill>
              </a:rPr>
              <a:t> و شاگردانش</a:t>
            </a:r>
            <a:r>
              <a:rPr lang="fa-IR" altLang="en-US" b="0">
                <a:solidFill>
                  <a:srgbClr val="FFCC00"/>
                </a:solidFill>
              </a:rPr>
              <a:t> (همبستگي ناچيز بين دو توانايي حركتي مانند زمان واكنش و سرعت حركت)</a:t>
            </a:r>
            <a:endParaRPr lang="fa-IR" altLang="en-US" b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a-IR" altLang="en-US">
                <a:solidFill>
                  <a:srgbClr val="FFCC00"/>
                </a:solidFill>
              </a:rPr>
              <a:t> </a:t>
            </a:r>
            <a:r>
              <a:rPr lang="fa-IR" altLang="en-US">
                <a:solidFill>
                  <a:schemeClr val="bg1"/>
                </a:solidFill>
              </a:rPr>
              <a:t>آزمايش دراتسكي و زوكاتو (1967)</a:t>
            </a:r>
            <a:endParaRPr lang="en-US" altLang="en-US" b="0">
              <a:solidFill>
                <a:schemeClr val="bg1"/>
              </a:solidFill>
            </a:endParaRPr>
          </a:p>
        </p:txBody>
      </p:sp>
      <p:pic>
        <p:nvPicPr>
          <p:cNvPr id="11269" name="Picture 5" descr="42-18026299">
            <a:extLst>
              <a:ext uri="{FF2B5EF4-FFF2-40B4-BE49-F238E27FC236}">
                <a16:creationId xmlns:a16="http://schemas.microsoft.com/office/drawing/2014/main" id="{349DD739-DB9F-4B41-BA3F-5AFB8FBF5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0"/>
          <a:stretch>
            <a:fillRect/>
          </a:stretch>
        </p:blipFill>
        <p:spPr bwMode="auto">
          <a:xfrm>
            <a:off x="323850" y="704850"/>
            <a:ext cx="3316288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SPNBG6">
            <a:extLst>
              <a:ext uri="{FF2B5EF4-FFF2-40B4-BE49-F238E27FC236}">
                <a16:creationId xmlns:a16="http://schemas.microsoft.com/office/drawing/2014/main" id="{A109B37B-6F06-4C18-94D6-C344D1E97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B3A61049-293C-48AA-9E08-0D5DE8C90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333375"/>
            <a:ext cx="5499100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a-IR" altLang="en-US" sz="3000" b="0">
                <a:solidFill>
                  <a:schemeClr val="bg1"/>
                </a:solidFill>
                <a:cs typeface="B Titr" pitchFamily="2" charset="0"/>
              </a:rPr>
              <a:t>فرضيه توانايي </a:t>
            </a:r>
            <a:r>
              <a:rPr lang="ar-SA" altLang="en-US" sz="3000" b="0">
                <a:solidFill>
                  <a:schemeClr val="bg1"/>
                </a:solidFill>
                <a:cs typeface="B Titr" pitchFamily="2" charset="0"/>
              </a:rPr>
              <a:t>اختصاصي حركتي</a:t>
            </a:r>
            <a:endParaRPr lang="fa-IR" altLang="en-US" sz="3000" b="0">
              <a:solidFill>
                <a:schemeClr val="bg1"/>
              </a:solidFill>
              <a:cs typeface="B Titr" pitchFamily="2" charset="0"/>
            </a:endParaRPr>
          </a:p>
          <a:p>
            <a:pPr algn="ctr" eaLnBrk="1" hangingPunct="1">
              <a:buFontTx/>
              <a:buNone/>
            </a:pPr>
            <a:r>
              <a:rPr lang="en-US" altLang="en-US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Specifity of motor ability Hypothesis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24C9AEA2-E17F-4618-9E50-4EA196D28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57338"/>
            <a:ext cx="825023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rgbClr val="FFCC00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پديده اختصاصي بودن توانايي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هاي حركتي، مهارت هاي پايه حركتي را نيز در بر گرفت.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rgbClr val="FFCC00"/>
                </a:solidFill>
              </a:rPr>
              <a:t> سينگر (1966)</a:t>
            </a:r>
            <a:r>
              <a:rPr lang="fa-IR" altLang="en-US" b="0">
                <a:solidFill>
                  <a:schemeClr val="bg1"/>
                </a:solidFill>
              </a:rPr>
              <a:t> همبستگي بين مهارت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هاي پايه ضربه زدن با پا و پرتاب كردن را سنجيد، بين عملكرد فرد در آزمونهاي مربوطه، همبستگي ناچيزي يافت شد.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rgbClr val="FFCC00"/>
                </a:solidFill>
              </a:rPr>
              <a:t> </a:t>
            </a:r>
            <a:r>
              <a:rPr lang="ar-SA" altLang="en-US" b="0">
                <a:solidFill>
                  <a:schemeClr val="bg1"/>
                </a:solidFill>
              </a:rPr>
              <a:t>ديدگاه جديد</a:t>
            </a:r>
            <a:r>
              <a:rPr lang="fa-IR" altLang="en-US" b="0">
                <a:solidFill>
                  <a:schemeClr val="bg1"/>
                </a:solidFill>
              </a:rPr>
              <a:t>:</a:t>
            </a:r>
            <a:r>
              <a:rPr lang="fa-IR" altLang="en-US" b="0">
                <a:solidFill>
                  <a:srgbClr val="FFCC00"/>
                </a:solidFill>
              </a:rPr>
              <a:t>  </a:t>
            </a:r>
            <a:r>
              <a:rPr lang="ar-SA" altLang="en-US">
                <a:solidFill>
                  <a:srgbClr val="FFCC00"/>
                </a:solidFill>
              </a:rPr>
              <a:t>فرا توانايي</a:t>
            </a:r>
            <a:endParaRPr lang="en-US" altLang="en-US">
              <a:solidFill>
                <a:srgbClr val="FFCC00"/>
              </a:solidFill>
            </a:endParaRPr>
          </a:p>
        </p:txBody>
      </p:sp>
      <p:pic>
        <p:nvPicPr>
          <p:cNvPr id="12293" name="Picture 10" descr="30032-24">
            <a:extLst>
              <a:ext uri="{FF2B5EF4-FFF2-40B4-BE49-F238E27FC236}">
                <a16:creationId xmlns:a16="http://schemas.microsoft.com/office/drawing/2014/main" id="{AFAA0002-1C33-44C5-B8B5-F3BC46DFC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7" b="23128"/>
          <a:stretch>
            <a:fillRect/>
          </a:stretch>
        </p:blipFill>
        <p:spPr bwMode="auto">
          <a:xfrm>
            <a:off x="1042988" y="4076700"/>
            <a:ext cx="69135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ESPNBG6">
            <a:extLst>
              <a:ext uri="{FF2B5EF4-FFF2-40B4-BE49-F238E27FC236}">
                <a16:creationId xmlns:a16="http://schemas.microsoft.com/office/drawing/2014/main" id="{51270553-D73E-4A4B-ACF3-3982DC49D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8FE6F168-DB4C-450C-BD1E-3E2E09E6A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404813"/>
            <a:ext cx="54737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ctr" eaLnBrk="1" hangingPunct="1"/>
            <a:r>
              <a:rPr lang="fa-IR" altLang="en-US" sz="3000">
                <a:solidFill>
                  <a:srgbClr val="FFCC00"/>
                </a:solidFill>
                <a:cs typeface="B Titr" pitchFamily="2" charset="0"/>
              </a:rPr>
              <a:t>همبستگی</a:t>
            </a:r>
          </a:p>
          <a:p>
            <a:pPr algn="ctr" eaLnBrk="1" hangingPunct="1"/>
            <a:r>
              <a:rPr lang="fa-IR" altLang="en-US" sz="3000">
                <a:solidFill>
                  <a:schemeClr val="bg1"/>
                </a:solidFill>
              </a:rPr>
              <a:t> زبان تفاوت</a:t>
            </a:r>
            <a:r>
              <a:rPr lang="fa-IR" altLang="en-US" sz="3000" baseline="-25000">
                <a:solidFill>
                  <a:schemeClr val="bg1"/>
                </a:solidFill>
              </a:rPr>
              <a:t> </a:t>
            </a:r>
            <a:r>
              <a:rPr lang="fa-IR" altLang="en-US" sz="3000">
                <a:solidFill>
                  <a:schemeClr val="bg1"/>
                </a:solidFill>
              </a:rPr>
              <a:t>های فردی</a:t>
            </a:r>
            <a:endParaRPr lang="en-US" altLang="en-US" sz="3000">
              <a:solidFill>
                <a:schemeClr val="bg1"/>
              </a:solidFill>
            </a:endParaRPr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9DAC464B-EDF4-4370-A421-3D14F1197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039938"/>
            <a:ext cx="8569325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ctr" eaLnBrk="1" hangingPunct="1"/>
            <a:r>
              <a:rPr lang="fa-IR" altLang="en-US" sz="3000">
                <a:solidFill>
                  <a:srgbClr val="CCFF33"/>
                </a:solidFill>
              </a:rPr>
              <a:t>با استناد به یافته</a:t>
            </a:r>
            <a:r>
              <a:rPr lang="fa-IR" altLang="en-US" sz="3000" baseline="-25000">
                <a:solidFill>
                  <a:srgbClr val="CCFF33"/>
                </a:solidFill>
              </a:rPr>
              <a:t> </a:t>
            </a:r>
            <a:r>
              <a:rPr lang="fa-IR" altLang="en-US" sz="3000">
                <a:solidFill>
                  <a:srgbClr val="CCFF33"/>
                </a:solidFill>
              </a:rPr>
              <a:t>های پژوهشی در مورد همبستگی مهارت</a:t>
            </a:r>
            <a:r>
              <a:rPr lang="fa-IR" altLang="en-US" sz="3000" baseline="-25000">
                <a:solidFill>
                  <a:srgbClr val="CCFF33"/>
                </a:solidFill>
              </a:rPr>
              <a:t> </a:t>
            </a:r>
            <a:r>
              <a:rPr lang="fa-IR" altLang="en-US" sz="3000">
                <a:solidFill>
                  <a:srgbClr val="CCFF33"/>
                </a:solidFill>
              </a:rPr>
              <a:t>ها </a:t>
            </a:r>
          </a:p>
          <a:p>
            <a:pPr algn="ctr" eaLnBrk="1" hangingPunct="1"/>
            <a:r>
              <a:rPr lang="fa-IR" altLang="en-US" sz="3000">
                <a:solidFill>
                  <a:srgbClr val="CCFF33"/>
                </a:solidFill>
              </a:rPr>
              <a:t>می</a:t>
            </a:r>
            <a:r>
              <a:rPr lang="fa-IR" altLang="en-US" sz="3000" baseline="-25000">
                <a:solidFill>
                  <a:srgbClr val="CCFF33"/>
                </a:solidFill>
              </a:rPr>
              <a:t> </a:t>
            </a:r>
            <a:r>
              <a:rPr lang="fa-IR" altLang="en-US" sz="3000">
                <a:solidFill>
                  <a:srgbClr val="CCFF33"/>
                </a:solidFill>
              </a:rPr>
              <a:t>توان چنین اظهار داشت:</a:t>
            </a:r>
          </a:p>
          <a:p>
            <a:pPr algn="ctr" eaLnBrk="1" hangingPunct="1"/>
            <a:endParaRPr lang="fa-IR" altLang="en-US" sz="1000">
              <a:solidFill>
                <a:srgbClr val="CCFF33"/>
              </a:solidFill>
            </a:endParaRPr>
          </a:p>
          <a:p>
            <a:pPr eaLnBrk="1" hangingPunct="1"/>
            <a:r>
              <a:rPr lang="fa-IR" altLang="en-US" b="0">
                <a:solidFill>
                  <a:schemeClr val="bg1"/>
                </a:solidFill>
              </a:rPr>
              <a:t>1- اندازه همبستگی میان مهارت های متفاوت عموما </a:t>
            </a:r>
            <a:r>
              <a:rPr lang="fa-IR" altLang="en-US" b="0">
                <a:solidFill>
                  <a:srgbClr val="CCFF33"/>
                </a:solidFill>
              </a:rPr>
              <a:t>بسیار پایین</a:t>
            </a:r>
            <a:r>
              <a:rPr lang="fa-IR" altLang="en-US" b="0">
                <a:solidFill>
                  <a:schemeClr val="bg1"/>
                </a:solidFill>
              </a:rPr>
              <a:t> است.</a:t>
            </a:r>
          </a:p>
          <a:p>
            <a:pPr eaLnBrk="1" hangingPunct="1"/>
            <a:r>
              <a:rPr lang="fa-IR" altLang="en-US" b="0">
                <a:solidFill>
                  <a:schemeClr val="bg1"/>
                </a:solidFill>
              </a:rPr>
              <a:t>2- حتی همبستگی مهارت هایی که معمولا مشابهت دارند، </a:t>
            </a:r>
            <a:r>
              <a:rPr lang="fa-IR" altLang="en-US" b="0">
                <a:solidFill>
                  <a:srgbClr val="CCFF33"/>
                </a:solidFill>
              </a:rPr>
              <a:t>ضعیف</a:t>
            </a:r>
            <a:r>
              <a:rPr lang="fa-IR" altLang="en-US" b="0">
                <a:solidFill>
                  <a:schemeClr val="bg1"/>
                </a:solidFill>
              </a:rPr>
              <a:t> است.</a:t>
            </a:r>
          </a:p>
          <a:p>
            <a:pPr eaLnBrk="1" hangingPunct="1"/>
            <a:r>
              <a:rPr lang="fa-IR" altLang="en-US" b="0">
                <a:solidFill>
                  <a:schemeClr val="bg1"/>
                </a:solidFill>
              </a:rPr>
              <a:t>3- نبود همبستگی زیاد (مثبت یا منفی) بین مهارت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ها، نارسا بودن </a:t>
            </a:r>
            <a:r>
              <a:rPr lang="fa-IR" altLang="en-US" b="0">
                <a:solidFill>
                  <a:srgbClr val="CCFF33"/>
                </a:solidFill>
              </a:rPr>
              <a:t>نظریه توانایی حرکتی عمومی</a:t>
            </a:r>
            <a:r>
              <a:rPr lang="fa-IR" altLang="en-US" b="0">
                <a:solidFill>
                  <a:schemeClr val="bg1"/>
                </a:solidFill>
              </a:rPr>
              <a:t> را نشان می دهد.</a:t>
            </a:r>
          </a:p>
          <a:p>
            <a:pPr eaLnBrk="1" hangingPunct="1"/>
            <a:r>
              <a:rPr lang="fa-IR" altLang="en-US" b="0">
                <a:solidFill>
                  <a:schemeClr val="bg1"/>
                </a:solidFill>
              </a:rPr>
              <a:t>4- دو مهارت حرکتی با تفاوت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های اندک (مانند پرتاب کردن یک شیء به مسافتهای 10 و 15 متر) می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توانند </a:t>
            </a:r>
            <a:r>
              <a:rPr lang="fa-IR" altLang="en-US" b="0">
                <a:solidFill>
                  <a:srgbClr val="CCFF33"/>
                </a:solidFill>
              </a:rPr>
              <a:t>همبستگی بالایی</a:t>
            </a:r>
            <a:r>
              <a:rPr lang="fa-IR" altLang="en-US" b="0">
                <a:solidFill>
                  <a:schemeClr val="bg1"/>
                </a:solidFill>
              </a:rPr>
              <a:t> داشته باشند.</a:t>
            </a:r>
            <a:endParaRPr lang="en-US" altLang="en-US" b="0">
              <a:solidFill>
                <a:schemeClr val="bg1"/>
              </a:solidFill>
            </a:endParaRPr>
          </a:p>
        </p:txBody>
      </p:sp>
      <p:sp>
        <p:nvSpPr>
          <p:cNvPr id="13317" name="Line 7">
            <a:extLst>
              <a:ext uri="{FF2B5EF4-FFF2-40B4-BE49-F238E27FC236}">
                <a16:creationId xmlns:a16="http://schemas.microsoft.com/office/drawing/2014/main" id="{A419BCD5-036B-410D-9ABB-0827EB082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1773238"/>
            <a:ext cx="29527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SPNBG6">
            <a:extLst>
              <a:ext uri="{FF2B5EF4-FFF2-40B4-BE49-F238E27FC236}">
                <a16:creationId xmlns:a16="http://schemas.microsoft.com/office/drawing/2014/main" id="{CA5BF80A-1DA9-4541-B49B-104CF650A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id="{298D7C85-8B24-4F1C-8C49-C86424911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04813"/>
            <a:ext cx="54991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a-IR" altLang="en-US" sz="3000" b="0">
                <a:solidFill>
                  <a:schemeClr val="bg1"/>
                </a:solidFill>
                <a:cs typeface="B Titr" pitchFamily="2" charset="0"/>
              </a:rPr>
              <a:t>يك سئوال ...</a:t>
            </a:r>
            <a:endParaRPr lang="fa-IR" altLang="en-US" sz="3000" b="0">
              <a:solidFill>
                <a:srgbClr val="FFCC00"/>
              </a:solidFill>
              <a:cs typeface="B Titr" pitchFamily="2" charset="0"/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59C270B8-0D34-45AC-8217-6699672E4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87450"/>
            <a:ext cx="84248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ctr" eaLnBrk="1" hangingPunct="1"/>
            <a:r>
              <a:rPr lang="fa-IR" altLang="en-US" sz="2800" b="0">
                <a:solidFill>
                  <a:schemeClr val="bg1"/>
                </a:solidFill>
              </a:rPr>
              <a:t>بر اساس آنچه گفته شد، در صورتي كه توانايي هاي حركتي متعدد و مستقل باشند، چگونه مي</a:t>
            </a:r>
            <a:r>
              <a:rPr lang="fa-IR" altLang="en-US" sz="2800" b="0" baseline="-25000">
                <a:solidFill>
                  <a:schemeClr val="bg1"/>
                </a:solidFill>
              </a:rPr>
              <a:t> </a:t>
            </a:r>
            <a:r>
              <a:rPr lang="fa-IR" altLang="en-US" sz="2800" b="0">
                <a:solidFill>
                  <a:schemeClr val="bg1"/>
                </a:solidFill>
              </a:rPr>
              <a:t>توان وجود افراد </a:t>
            </a:r>
            <a:r>
              <a:rPr lang="fa-IR" altLang="en-US" sz="2800">
                <a:solidFill>
                  <a:srgbClr val="FF9933"/>
                </a:solidFill>
              </a:rPr>
              <a:t>همه فن حريف</a:t>
            </a:r>
            <a:r>
              <a:rPr lang="fa-IR" altLang="en-US" sz="2800" b="0">
                <a:solidFill>
                  <a:schemeClr val="bg1"/>
                </a:solidFill>
              </a:rPr>
              <a:t> را توجيه كرد؟</a:t>
            </a:r>
            <a:endParaRPr lang="en-US" altLang="en-US" sz="2800">
              <a:solidFill>
                <a:schemeClr val="bg1"/>
              </a:solidFill>
            </a:endParaRPr>
          </a:p>
        </p:txBody>
      </p:sp>
      <p:pic>
        <p:nvPicPr>
          <p:cNvPr id="14341" name="Picture 5" descr="71330-06">
            <a:extLst>
              <a:ext uri="{FF2B5EF4-FFF2-40B4-BE49-F238E27FC236}">
                <a16:creationId xmlns:a16="http://schemas.microsoft.com/office/drawing/2014/main" id="{FE5F81E1-732C-4FA8-B227-870F6EF41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2349500"/>
            <a:ext cx="4464050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SPNBG6">
            <a:extLst>
              <a:ext uri="{FF2B5EF4-FFF2-40B4-BE49-F238E27FC236}">
                <a16:creationId xmlns:a16="http://schemas.microsoft.com/office/drawing/2014/main" id="{627D4318-463B-4E13-81FE-0213C37A2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6">
            <a:extLst>
              <a:ext uri="{FF2B5EF4-FFF2-40B4-BE49-F238E27FC236}">
                <a16:creationId xmlns:a16="http://schemas.microsoft.com/office/drawing/2014/main" id="{D2F0A915-4507-4FFD-9310-B47C8CE12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88913"/>
            <a:ext cx="47783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a-IR" altLang="en-US" b="0">
                <a:solidFill>
                  <a:schemeClr val="bg1"/>
                </a:solidFill>
                <a:cs typeface="B Titr" pitchFamily="2" charset="0"/>
              </a:rPr>
              <a:t>طبقه</a:t>
            </a:r>
            <a:r>
              <a:rPr lang="fa-IR" altLang="en-US" b="0" baseline="-25000">
                <a:solidFill>
                  <a:schemeClr val="bg1"/>
                </a:solidFill>
                <a:cs typeface="B Titr" pitchFamily="2" charset="0"/>
              </a:rPr>
              <a:t> </a:t>
            </a:r>
            <a:r>
              <a:rPr lang="fa-IR" altLang="en-US" b="0">
                <a:solidFill>
                  <a:schemeClr val="bg1"/>
                </a:solidFill>
                <a:cs typeface="B Titr" pitchFamily="2" charset="0"/>
              </a:rPr>
              <a:t>بندي توانايي هاي حركتي</a:t>
            </a:r>
            <a:endParaRPr lang="fa-IR" altLang="en-US" b="0">
              <a:solidFill>
                <a:srgbClr val="FFCC00"/>
              </a:solidFill>
              <a:cs typeface="B Titr" pitchFamily="2" charset="0"/>
            </a:endParaRPr>
          </a:p>
        </p:txBody>
      </p:sp>
      <p:sp>
        <p:nvSpPr>
          <p:cNvPr id="15364" name="Text Box 8">
            <a:extLst>
              <a:ext uri="{FF2B5EF4-FFF2-40B4-BE49-F238E27FC236}">
                <a16:creationId xmlns:a16="http://schemas.microsoft.com/office/drawing/2014/main" id="{27E396ED-0DE2-4CA2-BF68-E019E25D3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73238"/>
            <a:ext cx="820896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eaLnBrk="1" hangingPunct="1"/>
            <a:r>
              <a:rPr lang="fa-IR" altLang="en-US" sz="2000">
                <a:solidFill>
                  <a:schemeClr val="bg1"/>
                </a:solidFill>
              </a:rPr>
              <a:t>1- هماهنگي چند عضوي (</a:t>
            </a:r>
            <a:r>
              <a:rPr lang="en-US" altLang="en-US" sz="2000" b="0"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Multilimb Coordination</a:t>
            </a:r>
            <a:r>
              <a:rPr lang="fa-IR" altLang="en-US" sz="200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fa-IR" altLang="en-US" sz="2000">
                <a:solidFill>
                  <a:schemeClr val="bg1"/>
                </a:solidFill>
              </a:rPr>
              <a:t>2- دقت كنترل (</a:t>
            </a:r>
            <a:r>
              <a:rPr lang="en-US" altLang="en-US" sz="2000" b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Precision</a:t>
            </a:r>
            <a:r>
              <a:rPr lang="fa-IR" altLang="en-US" sz="200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fa-IR" altLang="en-US" sz="2000">
                <a:solidFill>
                  <a:schemeClr val="bg1"/>
                </a:solidFill>
              </a:rPr>
              <a:t>3- جهت گيري پاسخ (</a:t>
            </a:r>
            <a:r>
              <a:rPr lang="en-US" altLang="en-US" sz="2000" b="0"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Orientation</a:t>
            </a:r>
            <a:r>
              <a:rPr lang="fa-IR" altLang="en-US" sz="200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fa-IR" altLang="en-US" sz="2000">
                <a:solidFill>
                  <a:schemeClr val="bg1"/>
                </a:solidFill>
              </a:rPr>
              <a:t>4- زمان واكنش (</a:t>
            </a:r>
            <a:r>
              <a:rPr lang="en-US" altLang="en-US" sz="2000" b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time</a:t>
            </a:r>
            <a:r>
              <a:rPr lang="fa-IR" altLang="en-US" sz="200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fa-IR" altLang="en-US" sz="2000">
                <a:solidFill>
                  <a:schemeClr val="bg1"/>
                </a:solidFill>
              </a:rPr>
              <a:t>5- سرعت حركت بازو (</a:t>
            </a:r>
            <a:r>
              <a:rPr lang="en-US" altLang="en-US" sz="2000" b="0"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 of arm movement</a:t>
            </a:r>
            <a:r>
              <a:rPr lang="fa-IR" altLang="en-US" sz="200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fa-IR" altLang="en-US" sz="2000">
                <a:solidFill>
                  <a:schemeClr val="bg1"/>
                </a:solidFill>
              </a:rPr>
              <a:t>6- كنترل شدت (</a:t>
            </a:r>
            <a:r>
              <a:rPr lang="en-US" altLang="en-US" sz="2000" b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control</a:t>
            </a:r>
            <a:r>
              <a:rPr lang="fa-IR" altLang="en-US" sz="200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fa-IR" altLang="en-US" sz="2000">
                <a:solidFill>
                  <a:schemeClr val="bg1"/>
                </a:solidFill>
              </a:rPr>
              <a:t>7- چالاكي دستي (</a:t>
            </a:r>
            <a:r>
              <a:rPr lang="en-US" altLang="en-US" sz="2000" b="0"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 Dexterity</a:t>
            </a:r>
            <a:r>
              <a:rPr lang="fa-IR" altLang="en-US" sz="200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fa-IR" altLang="en-US" sz="2000">
                <a:solidFill>
                  <a:schemeClr val="bg1"/>
                </a:solidFill>
              </a:rPr>
              <a:t>8- چالاكي انگشتي (</a:t>
            </a:r>
            <a:r>
              <a:rPr lang="en-US" altLang="en-US" sz="2000" b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Finger Dexterity</a:t>
            </a:r>
            <a:r>
              <a:rPr lang="fa-IR" altLang="en-US" sz="200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fa-IR" altLang="en-US" sz="2000">
                <a:solidFill>
                  <a:schemeClr val="bg1"/>
                </a:solidFill>
              </a:rPr>
              <a:t>9- ثبات دست و بازو (</a:t>
            </a:r>
            <a:r>
              <a:rPr lang="en-US" altLang="en-US" sz="2000" b="0"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Arm-hand steadiness</a:t>
            </a:r>
            <a:r>
              <a:rPr lang="fa-IR" altLang="en-US" sz="200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fa-IR" altLang="en-US" sz="2000">
                <a:solidFill>
                  <a:schemeClr val="bg1"/>
                </a:solidFill>
              </a:rPr>
              <a:t>10- سرعت مچ، انگشت (</a:t>
            </a:r>
            <a:r>
              <a:rPr lang="en-US" altLang="en-US" sz="2000" b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Wrist-finger speed</a:t>
            </a:r>
            <a:r>
              <a:rPr lang="fa-IR" altLang="en-US" sz="200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fa-IR" altLang="en-US" sz="2000">
                <a:solidFill>
                  <a:schemeClr val="bg1"/>
                </a:solidFill>
              </a:rPr>
              <a:t>11- هدف گيري (</a:t>
            </a:r>
            <a:r>
              <a:rPr lang="en-US" altLang="en-US" sz="2000" b="0"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Aiming</a:t>
            </a:r>
            <a:r>
              <a:rPr lang="fa-IR" altLang="en-US" sz="2000">
                <a:solidFill>
                  <a:schemeClr val="bg1"/>
                </a:solidFill>
              </a:rPr>
              <a:t>)</a:t>
            </a:r>
            <a:endParaRPr lang="en-US" altLang="en-US" sz="2000">
              <a:solidFill>
                <a:schemeClr val="bg1"/>
              </a:solidFill>
            </a:endParaRPr>
          </a:p>
        </p:txBody>
      </p:sp>
      <p:pic>
        <p:nvPicPr>
          <p:cNvPr id="15365" name="Picture 9" descr="42-15472169">
            <a:extLst>
              <a:ext uri="{FF2B5EF4-FFF2-40B4-BE49-F238E27FC236}">
                <a16:creationId xmlns:a16="http://schemas.microsoft.com/office/drawing/2014/main" id="{EDB8C61B-4BF9-4190-B628-79261D80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0"/>
          <a:stretch>
            <a:fillRect/>
          </a:stretch>
        </p:blipFill>
        <p:spPr bwMode="auto">
          <a:xfrm>
            <a:off x="260350" y="1916113"/>
            <a:ext cx="358457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1">
            <a:extLst>
              <a:ext uri="{FF2B5EF4-FFF2-40B4-BE49-F238E27FC236}">
                <a16:creationId xmlns:a16="http://schemas.microsoft.com/office/drawing/2014/main" id="{02EECDE9-99F2-42D6-997F-F9CB671D5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803275"/>
            <a:ext cx="85756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eaLnBrk="1" hangingPunct="1"/>
            <a:r>
              <a:rPr lang="fa-IR" altLang="en-US">
                <a:solidFill>
                  <a:schemeClr val="bg1"/>
                </a:solidFill>
              </a:rPr>
              <a:t>فلايشمن</a:t>
            </a:r>
            <a:r>
              <a:rPr lang="fa-IR" altLang="en-US">
                <a:solidFill>
                  <a:srgbClr val="CCFF33"/>
                </a:solidFill>
              </a:rPr>
              <a:t> (1972-1984) در نتيجه آزمون</a:t>
            </a:r>
            <a:r>
              <a:rPr lang="fa-IR" altLang="en-US" baseline="-25000">
                <a:solidFill>
                  <a:srgbClr val="CCFF33"/>
                </a:solidFill>
              </a:rPr>
              <a:t> </a:t>
            </a:r>
            <a:r>
              <a:rPr lang="fa-IR" altLang="en-US">
                <a:solidFill>
                  <a:srgbClr val="CCFF33"/>
                </a:solidFill>
              </a:rPr>
              <a:t>هاي </a:t>
            </a:r>
            <a:r>
              <a:rPr lang="fa-IR" altLang="en-US">
                <a:solidFill>
                  <a:schemeClr val="bg1"/>
                </a:solidFill>
              </a:rPr>
              <a:t>ادراكي-</a:t>
            </a:r>
            <a:r>
              <a:rPr lang="fa-IR" altLang="en-US" baseline="-25000">
                <a:solidFill>
                  <a:schemeClr val="bg1"/>
                </a:solidFill>
              </a:rPr>
              <a:t> </a:t>
            </a:r>
            <a:r>
              <a:rPr lang="fa-IR" altLang="en-US">
                <a:solidFill>
                  <a:schemeClr val="bg1"/>
                </a:solidFill>
              </a:rPr>
              <a:t>حركتي</a:t>
            </a:r>
            <a:r>
              <a:rPr lang="fa-IR" altLang="en-US">
                <a:solidFill>
                  <a:srgbClr val="CCFF33"/>
                </a:solidFill>
              </a:rPr>
              <a:t> بسياري كه روي افراد زيادي اجرا كرد، توانايي هاي ادراكي و حركتي انسان را طبقه بندي كند.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SPNBG6">
            <a:extLst>
              <a:ext uri="{FF2B5EF4-FFF2-40B4-BE49-F238E27FC236}">
                <a16:creationId xmlns:a16="http://schemas.microsoft.com/office/drawing/2014/main" id="{37FAE067-9FC1-49C1-B1F5-1B3883766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16643BF8-FC0D-450B-AD78-E398A948E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207963"/>
            <a:ext cx="4778375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a-IR" altLang="en-US" b="0">
                <a:solidFill>
                  <a:schemeClr val="bg1"/>
                </a:solidFill>
                <a:cs typeface="B Titr" pitchFamily="2" charset="0"/>
              </a:rPr>
              <a:t>توانايي هاي تبحر حركتي</a:t>
            </a:r>
          </a:p>
          <a:p>
            <a:pPr algn="ctr" eaLnBrk="1" hangingPunct="1">
              <a:buFontTx/>
              <a:buNone/>
            </a:pPr>
            <a:r>
              <a:rPr lang="en-US" altLang="en-US" b="0"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Proficiency abilities</a:t>
            </a:r>
            <a:endParaRPr lang="fa-IR" altLang="en-US" b="0">
              <a:solidFill>
                <a:srgbClr val="CC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3D3E32E2-FC16-4442-8903-A612370F8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87475"/>
            <a:ext cx="8569325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rgbClr val="CCFF33"/>
                </a:solidFill>
              </a:rPr>
              <a:t> فلايشمن </a:t>
            </a:r>
            <a:r>
              <a:rPr lang="fa-IR" altLang="en-US" b="0">
                <a:solidFill>
                  <a:schemeClr val="bg1"/>
                </a:solidFill>
              </a:rPr>
              <a:t>(1972-1984) نه توانايي ديگر را نيز شناسايي كرد و آن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ها را </a:t>
            </a:r>
            <a:r>
              <a:rPr lang="fa-IR" altLang="en-US" b="0">
                <a:solidFill>
                  <a:srgbClr val="CCFF33"/>
                </a:solidFill>
              </a:rPr>
              <a:t>توانايي هاي تبحر بدني</a:t>
            </a:r>
            <a:r>
              <a:rPr lang="fa-IR" altLang="en-US" b="0">
                <a:solidFill>
                  <a:schemeClr val="bg1"/>
                </a:solidFill>
              </a:rPr>
              <a:t> نام نهاد. اين توانايي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ها بيشتر به اجراي حركت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هاي بزرگ و </a:t>
            </a:r>
            <a:r>
              <a:rPr lang="fa-IR" altLang="en-US" b="0">
                <a:solidFill>
                  <a:srgbClr val="CCFF33"/>
                </a:solidFill>
              </a:rPr>
              <a:t>ورزشي</a:t>
            </a:r>
            <a:r>
              <a:rPr lang="fa-IR" altLang="en-US" b="0">
                <a:solidFill>
                  <a:schemeClr val="bg1"/>
                </a:solidFill>
              </a:rPr>
              <a:t> مربوط هستند. 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E22F9DEB-56E5-4359-81CE-5C1291E0C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687638"/>
            <a:ext cx="8208962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eaLnBrk="1" hangingPunct="1"/>
            <a:r>
              <a:rPr lang="fa-IR" altLang="en-US" sz="2000">
                <a:solidFill>
                  <a:schemeClr val="bg1"/>
                </a:solidFill>
              </a:rPr>
              <a:t>1- قدرت ايستا (</a:t>
            </a:r>
            <a:r>
              <a:rPr lang="en-US" altLang="en-US" sz="2000" b="0"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 Strength</a:t>
            </a:r>
            <a:r>
              <a:rPr lang="fa-IR" altLang="en-US" sz="200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fa-IR" altLang="en-US" sz="2000">
                <a:solidFill>
                  <a:schemeClr val="bg1"/>
                </a:solidFill>
              </a:rPr>
              <a:t>2- قدرت پويا (</a:t>
            </a:r>
            <a:r>
              <a:rPr lang="en-US" altLang="en-US" sz="2000" b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Strength</a:t>
            </a:r>
            <a:r>
              <a:rPr lang="fa-IR" altLang="en-US" sz="200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fa-IR" altLang="en-US" sz="2000">
                <a:solidFill>
                  <a:schemeClr val="bg1"/>
                </a:solidFill>
              </a:rPr>
              <a:t>3- قدرت انفجاري (</a:t>
            </a:r>
            <a:r>
              <a:rPr lang="en-US" altLang="en-US" sz="2000" b="0"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Explosive Strength</a:t>
            </a:r>
            <a:r>
              <a:rPr lang="fa-IR" altLang="en-US" sz="200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fa-IR" altLang="en-US" sz="2000">
                <a:solidFill>
                  <a:schemeClr val="bg1"/>
                </a:solidFill>
              </a:rPr>
              <a:t>4- قدرت تنه (</a:t>
            </a:r>
            <a:r>
              <a:rPr lang="en-US" altLang="en-US" sz="2000" b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Trunk Strength</a:t>
            </a:r>
            <a:r>
              <a:rPr lang="fa-IR" altLang="en-US" sz="200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fa-IR" altLang="en-US" sz="2000">
                <a:solidFill>
                  <a:schemeClr val="bg1"/>
                </a:solidFill>
              </a:rPr>
              <a:t>5- انعطاف</a:t>
            </a:r>
            <a:r>
              <a:rPr lang="fa-IR" altLang="en-US" sz="2000" baseline="-25000">
                <a:solidFill>
                  <a:schemeClr val="bg1"/>
                </a:solidFill>
              </a:rPr>
              <a:t> </a:t>
            </a:r>
            <a:r>
              <a:rPr lang="fa-IR" altLang="en-US" sz="2000">
                <a:solidFill>
                  <a:schemeClr val="bg1"/>
                </a:solidFill>
              </a:rPr>
              <a:t>پذيري (</a:t>
            </a:r>
            <a:r>
              <a:rPr lang="en-US" altLang="en-US" sz="2000" b="0"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Flexibility</a:t>
            </a:r>
            <a:r>
              <a:rPr lang="fa-IR" altLang="en-US" sz="200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fa-IR" altLang="en-US" sz="2000">
                <a:solidFill>
                  <a:schemeClr val="bg1"/>
                </a:solidFill>
              </a:rPr>
              <a:t>6- انعطاف</a:t>
            </a:r>
            <a:r>
              <a:rPr lang="fa-IR" altLang="en-US" sz="2000" baseline="-25000">
                <a:solidFill>
                  <a:schemeClr val="bg1"/>
                </a:solidFill>
              </a:rPr>
              <a:t> </a:t>
            </a:r>
            <a:r>
              <a:rPr lang="fa-IR" altLang="en-US" sz="2000">
                <a:solidFill>
                  <a:schemeClr val="bg1"/>
                </a:solidFill>
              </a:rPr>
              <a:t>پذيري پويا (</a:t>
            </a:r>
            <a:r>
              <a:rPr lang="en-US" altLang="en-US" sz="2000" b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Flexibility</a:t>
            </a:r>
            <a:r>
              <a:rPr lang="fa-IR" altLang="en-US" sz="200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fa-IR" altLang="en-US" sz="2000">
                <a:solidFill>
                  <a:schemeClr val="bg1"/>
                </a:solidFill>
              </a:rPr>
              <a:t>7- هماهنگي درشت بدن (</a:t>
            </a:r>
            <a:r>
              <a:rPr lang="en-US" altLang="en-US" sz="2000" b="0"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Gross body coordination</a:t>
            </a:r>
            <a:r>
              <a:rPr lang="fa-IR" altLang="en-US" sz="200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fa-IR" altLang="en-US" sz="2000">
                <a:solidFill>
                  <a:schemeClr val="bg1"/>
                </a:solidFill>
              </a:rPr>
              <a:t>8- توازن درشت بدن (</a:t>
            </a:r>
            <a:r>
              <a:rPr lang="en-US" altLang="en-US" sz="2000" b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Gross body equilibrium</a:t>
            </a:r>
            <a:r>
              <a:rPr lang="fa-IR" altLang="en-US" sz="200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fa-IR" altLang="en-US" sz="2000">
                <a:solidFill>
                  <a:schemeClr val="bg1"/>
                </a:solidFill>
              </a:rPr>
              <a:t>9- استقامت (</a:t>
            </a:r>
            <a:r>
              <a:rPr lang="en-US" altLang="en-US" sz="2000" b="0"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Stamind</a:t>
            </a:r>
            <a:r>
              <a:rPr lang="fa-IR" altLang="en-US" sz="20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6390" name="Picture 7" descr="SP-257-0112">
            <a:extLst>
              <a:ext uri="{FF2B5EF4-FFF2-40B4-BE49-F238E27FC236}">
                <a16:creationId xmlns:a16="http://schemas.microsoft.com/office/drawing/2014/main" id="{68F1A596-C89B-4E93-9A21-3B1BAED9C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0938"/>
            <a:ext cx="34734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SPNBG6">
            <a:extLst>
              <a:ext uri="{FF2B5EF4-FFF2-40B4-BE49-F238E27FC236}">
                <a16:creationId xmlns:a16="http://schemas.microsoft.com/office/drawing/2014/main" id="{45271C15-62E8-44B7-984F-1E7A782CE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5">
            <a:extLst>
              <a:ext uri="{FF2B5EF4-FFF2-40B4-BE49-F238E27FC236}">
                <a16:creationId xmlns:a16="http://schemas.microsoft.com/office/drawing/2014/main" id="{FF443AA2-5328-4C02-98D2-B21D8BA8C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724400"/>
            <a:ext cx="24495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7412" name="Group 7">
            <a:extLst>
              <a:ext uri="{FF2B5EF4-FFF2-40B4-BE49-F238E27FC236}">
                <a16:creationId xmlns:a16="http://schemas.microsoft.com/office/drawing/2014/main" id="{F661AB2C-F1B7-4A8D-A3EA-9546E5AAF682}"/>
              </a:ext>
            </a:extLst>
          </p:cNvPr>
          <p:cNvGrpSpPr>
            <a:grpSpLocks/>
          </p:cNvGrpSpPr>
          <p:nvPr/>
        </p:nvGrpSpPr>
        <p:grpSpPr bwMode="auto">
          <a:xfrm>
            <a:off x="439738" y="1700213"/>
            <a:ext cx="8316912" cy="4291012"/>
            <a:chOff x="204" y="255"/>
            <a:chExt cx="5239" cy="2359"/>
          </a:xfrm>
        </p:grpSpPr>
        <p:pic>
          <p:nvPicPr>
            <p:cNvPr id="17417" name="Picture 3">
              <a:extLst>
                <a:ext uri="{FF2B5EF4-FFF2-40B4-BE49-F238E27FC236}">
                  <a16:creationId xmlns:a16="http://schemas.microsoft.com/office/drawing/2014/main" id="{29C12E86-5A08-408A-93C8-2D49D26CE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04" t="28342" r="3125" b="20465"/>
            <a:stretch>
              <a:fillRect/>
            </a:stretch>
          </p:blipFill>
          <p:spPr bwMode="auto">
            <a:xfrm>
              <a:off x="204" y="255"/>
              <a:ext cx="5239" cy="2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18" name="Rectangle 6">
              <a:extLst>
                <a:ext uri="{FF2B5EF4-FFF2-40B4-BE49-F238E27FC236}">
                  <a16:creationId xmlns:a16="http://schemas.microsoft.com/office/drawing/2014/main" id="{691C3A11-C2BA-4832-96E9-02261819B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1752"/>
              <a:ext cx="1860" cy="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just" rtl="1">
                <a:spcBef>
                  <a:spcPct val="50000"/>
                </a:spcBef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1pPr>
              <a:lvl2pPr marL="742950" indent="-285750" algn="just" rtl="1">
                <a:spcBef>
                  <a:spcPct val="50000"/>
                </a:spcBef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2pPr>
              <a:lvl3pPr marL="1143000" indent="-228600" algn="just" rtl="1">
                <a:spcBef>
                  <a:spcPct val="50000"/>
                </a:spcBef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3pPr>
              <a:lvl4pPr marL="1600200" indent="-228600" algn="just" rtl="1">
                <a:spcBef>
                  <a:spcPct val="50000"/>
                </a:spcBef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4pPr>
              <a:lvl5pPr marL="2057400" indent="-228600" algn="just" rtl="1">
                <a:spcBef>
                  <a:spcPct val="50000"/>
                </a:spcBef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5pPr>
              <a:lvl6pPr marL="2514600" indent="-228600" algn="just" rtl="1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6pPr>
              <a:lvl7pPr marL="2971800" indent="-228600" algn="just" rtl="1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7pPr>
              <a:lvl8pPr marL="3429000" indent="-228600" algn="just" rtl="1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8pPr>
              <a:lvl9pPr marL="3886200" indent="-228600" algn="just" rtl="1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sz="2500" b="1">
                  <a:solidFill>
                    <a:schemeClr val="tx1"/>
                  </a:solidFill>
                  <a:latin typeface="Arial" panose="020B0604020202020204" pitchFamily="34" charset="0"/>
                  <a:cs typeface="B Lotu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7413" name="Rectangle 8">
            <a:extLst>
              <a:ext uri="{FF2B5EF4-FFF2-40B4-BE49-F238E27FC236}">
                <a16:creationId xmlns:a16="http://schemas.microsoft.com/office/drawing/2014/main" id="{3801C27A-09C3-4933-93FA-44966691E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620713"/>
            <a:ext cx="60039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a-IR" altLang="en-US" b="0">
                <a:solidFill>
                  <a:schemeClr val="bg1"/>
                </a:solidFill>
                <a:cs typeface="B Titr" pitchFamily="2" charset="0"/>
              </a:rPr>
              <a:t>ارتباط توانايي هاي حركتي با اجراي مهارت ها</a:t>
            </a:r>
          </a:p>
        </p:txBody>
      </p:sp>
      <p:sp>
        <p:nvSpPr>
          <p:cNvPr id="17414" name="Line 9">
            <a:extLst>
              <a:ext uri="{FF2B5EF4-FFF2-40B4-BE49-F238E27FC236}">
                <a16:creationId xmlns:a16="http://schemas.microsoft.com/office/drawing/2014/main" id="{AF42CF13-6CEF-4428-889F-7428450F1B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8538" y="4916488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5" name="Text Box 10">
            <a:extLst>
              <a:ext uri="{FF2B5EF4-FFF2-40B4-BE49-F238E27FC236}">
                <a16:creationId xmlns:a16="http://schemas.microsoft.com/office/drawing/2014/main" id="{A53067B7-871A-4486-BA2B-5163EF811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4619625"/>
            <a:ext cx="29527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ctr" eaLnBrk="1" hangingPunct="1"/>
            <a:r>
              <a:rPr lang="fa-IR" altLang="en-US" sz="1800"/>
              <a:t>توانايي</a:t>
            </a:r>
            <a:r>
              <a:rPr lang="fa-IR" altLang="en-US" sz="1800" baseline="-25000"/>
              <a:t> </a:t>
            </a:r>
            <a:r>
              <a:rPr lang="fa-IR" altLang="en-US" sz="1800"/>
              <a:t>هاي </a:t>
            </a:r>
          </a:p>
          <a:p>
            <a:pPr algn="ctr" eaLnBrk="1" hangingPunct="1"/>
            <a:r>
              <a:rPr lang="fa-IR" altLang="en-US" sz="1800"/>
              <a:t>بنيادين ادراكي حركتي</a:t>
            </a:r>
            <a:endParaRPr lang="en-US" altLang="en-US" sz="1800"/>
          </a:p>
        </p:txBody>
      </p:sp>
      <p:sp>
        <p:nvSpPr>
          <p:cNvPr id="17416" name="Line 11">
            <a:extLst>
              <a:ext uri="{FF2B5EF4-FFF2-40B4-BE49-F238E27FC236}">
                <a16:creationId xmlns:a16="http://schemas.microsoft.com/office/drawing/2014/main" id="{1944DB9A-A932-4E01-8412-56F4BDD094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8675" y="1319213"/>
            <a:ext cx="504031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1" descr="ESPNBG6">
            <a:extLst>
              <a:ext uri="{FF2B5EF4-FFF2-40B4-BE49-F238E27FC236}">
                <a16:creationId xmlns:a16="http://schemas.microsoft.com/office/drawing/2014/main" id="{8B826B17-AEFE-4E09-8846-B845DEE25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8871" name="Group 23">
            <a:extLst>
              <a:ext uri="{FF2B5EF4-FFF2-40B4-BE49-F238E27FC236}">
                <a16:creationId xmlns:a16="http://schemas.microsoft.com/office/drawing/2014/main" id="{3ACB5357-82A4-4803-9D7C-F5418A480792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2565400"/>
          <a:ext cx="7926387" cy="3343276"/>
        </p:xfrm>
        <a:graphic>
          <a:graphicData uri="http://schemas.openxmlformats.org/drawingml/2006/table">
            <a:tbl>
              <a:tblPr/>
              <a:tblGrid>
                <a:gridCol w="3963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6450">
                <a:tc>
                  <a:txBody>
                    <a:bodyPr/>
                    <a:lstStyle>
                      <a:lvl1pPr algn="l" rtl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rtl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rtl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Lotus" panose="00000400000000000000" pitchFamily="2" charset="-78"/>
                        </a:rPr>
                        <a:t>قابل توسعه و پيشرفت با تمرين</a:t>
                      </a: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Lotus" panose="00000400000000000000" pitchFamily="2" charset="-78"/>
                      </a:endParaRPr>
                    </a:p>
                  </a:txBody>
                  <a:tcPr marL="90000" marR="90000" marT="43200" marB="43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rtl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rtl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rtl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Lotus" panose="00000400000000000000" pitchFamily="2" charset="-78"/>
                        </a:rPr>
                        <a:t>صفات ارثي</a:t>
                      </a: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Lotus" panose="00000400000000000000" pitchFamily="2" charset="-78"/>
                      </a:endParaRPr>
                    </a:p>
                  </a:txBody>
                  <a:tcPr marL="90000" marR="900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913">
                <a:tc>
                  <a:txBody>
                    <a:bodyPr/>
                    <a:lstStyle>
                      <a:lvl1pPr algn="l" rtl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rtl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rtl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Lotus" panose="00000400000000000000" pitchFamily="2" charset="-78"/>
                        </a:rPr>
                        <a:t>قابل تغيير با تمرين</a:t>
                      </a: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Lotus" panose="00000400000000000000" pitchFamily="2" charset="-78"/>
                      </a:endParaRPr>
                    </a:p>
                  </a:txBody>
                  <a:tcPr marL="90000" marR="90000" marT="43200" marB="43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rtl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rtl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rtl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Lotus" panose="00000400000000000000" pitchFamily="2" charset="-78"/>
                        </a:rPr>
                        <a:t>پايدار و بادوام</a:t>
                      </a: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Lotus" panose="00000400000000000000" pitchFamily="2" charset="-78"/>
                      </a:endParaRPr>
                    </a:p>
                  </a:txBody>
                  <a:tcPr marL="90000" marR="900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000">
                <a:tc>
                  <a:txBody>
                    <a:bodyPr/>
                    <a:lstStyle>
                      <a:lvl1pPr algn="l" rtl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rtl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rtl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Lotus" panose="00000400000000000000" pitchFamily="2" charset="-78"/>
                        </a:rPr>
                        <a:t>از نظر تعداد بي</a:t>
                      </a:r>
                      <a:r>
                        <a:rPr kumimoji="0" lang="fa-IR" sz="23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Lotus" panose="00000400000000000000" pitchFamily="2" charset="-78"/>
                        </a:rPr>
                        <a:t> </a:t>
                      </a:r>
                      <a:r>
                        <a:rPr kumimoji="0" lang="fa-IR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Lotus" panose="00000400000000000000" pitchFamily="2" charset="-78"/>
                        </a:rPr>
                        <a:t>شمار</a:t>
                      </a: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Lotus" panose="00000400000000000000" pitchFamily="2" charset="-78"/>
                      </a:endParaRPr>
                    </a:p>
                  </a:txBody>
                  <a:tcPr marL="90000" marR="90000" marT="43200" marB="43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rtl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rtl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rtl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Lotus" panose="00000400000000000000" pitchFamily="2" charset="-78"/>
                        </a:rPr>
                        <a:t>در حدود 50</a:t>
                      </a: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Lotus" panose="00000400000000000000" pitchFamily="2" charset="-78"/>
                      </a:endParaRPr>
                    </a:p>
                  </a:txBody>
                  <a:tcPr marL="90000" marR="900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13">
                <a:tc>
                  <a:txBody>
                    <a:bodyPr/>
                    <a:lstStyle>
                      <a:lvl1pPr algn="l" rtl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rtl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rtl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Lotus" panose="00000400000000000000" pitchFamily="2" charset="-78"/>
                        </a:rPr>
                        <a:t>وابسته و متکي به چند توانايي</a:t>
                      </a: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Lotus" panose="00000400000000000000" pitchFamily="2" charset="-78"/>
                      </a:endParaRPr>
                    </a:p>
                  </a:txBody>
                  <a:tcPr marL="90000" marR="90000" marT="43200" marB="43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rtl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 rtl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 rtl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Lotus" panose="00000400000000000000" pitchFamily="2" charset="-78"/>
                        </a:rPr>
                        <a:t>زير</a:t>
                      </a:r>
                      <a:r>
                        <a:rPr kumimoji="0" lang="fa-IR" sz="23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Lotus" panose="00000400000000000000" pitchFamily="2" charset="-78"/>
                        </a:rPr>
                        <a:t> </a:t>
                      </a:r>
                      <a:r>
                        <a:rPr kumimoji="0" lang="fa-IR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Lotus" panose="00000400000000000000" pitchFamily="2" charset="-78"/>
                        </a:rPr>
                        <a:t>بناي مهارت</a:t>
                      </a:r>
                      <a:r>
                        <a:rPr kumimoji="0" lang="fa-IR" sz="23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Lotus" panose="00000400000000000000" pitchFamily="2" charset="-78"/>
                        </a:rPr>
                        <a:t> </a:t>
                      </a:r>
                      <a:r>
                        <a:rPr kumimoji="0" lang="fa-IR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Lotus" panose="00000400000000000000" pitchFamily="2" charset="-78"/>
                        </a:rPr>
                        <a:t>ها</a:t>
                      </a: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Lotus" panose="00000400000000000000" pitchFamily="2" charset="-78"/>
                      </a:endParaRPr>
                    </a:p>
                  </a:txBody>
                  <a:tcPr marL="90000" marR="90000" marT="43200" marB="4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52" name="Rectangle 24">
            <a:extLst>
              <a:ext uri="{FF2B5EF4-FFF2-40B4-BE49-F238E27FC236}">
                <a16:creationId xmlns:a16="http://schemas.microsoft.com/office/drawing/2014/main" id="{63326248-A6FD-4C71-95B9-EE774A95C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1924050"/>
            <a:ext cx="18303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3200" rIns="90000" bIns="43200"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ctr" rtl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fa-IR" altLang="en-US" sz="3000">
                <a:solidFill>
                  <a:srgbClr val="FFCC00"/>
                </a:solidFill>
                <a:cs typeface="B Nazanin" pitchFamily="2" charset="0"/>
              </a:rPr>
              <a:t>توانايي</a:t>
            </a:r>
            <a:endParaRPr lang="en-US" altLang="en-US" sz="3000">
              <a:solidFill>
                <a:srgbClr val="FFCC00"/>
              </a:solidFill>
              <a:cs typeface="B Nazanin" pitchFamily="2" charset="0"/>
            </a:endParaRPr>
          </a:p>
        </p:txBody>
      </p:sp>
      <p:sp>
        <p:nvSpPr>
          <p:cNvPr id="18453" name="Rectangle 25">
            <a:extLst>
              <a:ext uri="{FF2B5EF4-FFF2-40B4-BE49-F238E27FC236}">
                <a16:creationId xmlns:a16="http://schemas.microsoft.com/office/drawing/2014/main" id="{565A2C6B-2E65-4100-A3D3-27307F7EE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898650"/>
            <a:ext cx="12811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3200" rIns="90000" bIns="43200"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ctr" rtl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fa-IR" altLang="en-US" sz="3000">
                <a:solidFill>
                  <a:srgbClr val="FFCC00"/>
                </a:solidFill>
                <a:cs typeface="B Nazanin" pitchFamily="2" charset="0"/>
              </a:rPr>
              <a:t>مهارت</a:t>
            </a:r>
            <a:endParaRPr lang="en-US" altLang="en-US" sz="3000">
              <a:solidFill>
                <a:srgbClr val="FFCC00"/>
              </a:solidFill>
              <a:cs typeface="B Nazanin" pitchFamily="2" charset="0"/>
            </a:endParaRPr>
          </a:p>
        </p:txBody>
      </p:sp>
      <p:sp>
        <p:nvSpPr>
          <p:cNvPr id="18454" name="Rectangle 26">
            <a:extLst>
              <a:ext uri="{FF2B5EF4-FFF2-40B4-BE49-F238E27FC236}">
                <a16:creationId xmlns:a16="http://schemas.microsoft.com/office/drawing/2014/main" id="{E27A7E66-8BFE-4573-94FA-CF9BB0D1B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388" y="457200"/>
            <a:ext cx="32035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eaLnBrk="1" hangingPunct="1"/>
            <a:r>
              <a:rPr lang="fa-IR" altLang="en-US" sz="3000" b="0">
                <a:solidFill>
                  <a:schemeClr val="bg1"/>
                </a:solidFill>
                <a:cs typeface="B Titr" pitchFamily="2" charset="0"/>
              </a:rPr>
              <a:t>توانايي در برابر مهارت</a:t>
            </a:r>
            <a:endParaRPr lang="en-US" altLang="en-US" sz="3000" b="0">
              <a:solidFill>
                <a:schemeClr val="bg1"/>
              </a:solidFill>
              <a:cs typeface="B Titr" pitchFamily="2" charset="0"/>
            </a:endParaRPr>
          </a:p>
        </p:txBody>
      </p:sp>
      <p:sp>
        <p:nvSpPr>
          <p:cNvPr id="18455" name="Line 27">
            <a:extLst>
              <a:ext uri="{FF2B5EF4-FFF2-40B4-BE49-F238E27FC236}">
                <a16:creationId xmlns:a16="http://schemas.microsoft.com/office/drawing/2014/main" id="{CB604FFA-86BB-4557-98D6-0E134AF52C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2413" y="1125538"/>
            <a:ext cx="34099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SPNBG6">
            <a:extLst>
              <a:ext uri="{FF2B5EF4-FFF2-40B4-BE49-F238E27FC236}">
                <a16:creationId xmlns:a16="http://schemas.microsoft.com/office/drawing/2014/main" id="{3DF148C6-1276-4051-BA16-8A6975DFA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70739-55">
            <a:extLst>
              <a:ext uri="{FF2B5EF4-FFF2-40B4-BE49-F238E27FC236}">
                <a16:creationId xmlns:a16="http://schemas.microsoft.com/office/drawing/2014/main" id="{48F0B534-8210-42A6-9E0B-67A765239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887413"/>
            <a:ext cx="4321175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43CBA59F-114F-43A6-AAD0-FF6B6ADD8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075" y="404813"/>
            <a:ext cx="5113338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ctr" eaLnBrk="1" hangingPunct="1"/>
            <a:r>
              <a:rPr lang="fa-IR" altLang="en-US" sz="3000">
                <a:solidFill>
                  <a:srgbClr val="CCFF33"/>
                </a:solidFill>
                <a:cs typeface="B Titr" pitchFamily="2" charset="0"/>
              </a:rPr>
              <a:t>استعداديابي </a:t>
            </a:r>
          </a:p>
          <a:p>
            <a:pPr algn="ctr" eaLnBrk="1" hangingPunct="1"/>
            <a:r>
              <a:rPr lang="fa-IR" altLang="en-US">
                <a:solidFill>
                  <a:schemeClr val="bg1"/>
                </a:solidFill>
              </a:rPr>
              <a:t>انتخاب بهترين</a:t>
            </a:r>
            <a:r>
              <a:rPr lang="fa-IR" altLang="en-US" baseline="-25000">
                <a:solidFill>
                  <a:schemeClr val="bg1"/>
                </a:solidFill>
              </a:rPr>
              <a:t> </a:t>
            </a:r>
            <a:r>
              <a:rPr lang="fa-IR" altLang="en-US">
                <a:solidFill>
                  <a:schemeClr val="bg1"/>
                </a:solidFill>
              </a:rPr>
              <a:t>ها، پيش</a:t>
            </a:r>
            <a:r>
              <a:rPr lang="fa-IR" altLang="en-US" baseline="-25000">
                <a:solidFill>
                  <a:schemeClr val="bg1"/>
                </a:solidFill>
              </a:rPr>
              <a:t> </a:t>
            </a:r>
            <a:r>
              <a:rPr lang="fa-IR" altLang="en-US">
                <a:solidFill>
                  <a:schemeClr val="bg1"/>
                </a:solidFill>
              </a:rPr>
              <a:t>بيني موفقيت</a:t>
            </a:r>
            <a:r>
              <a:rPr lang="fa-IR" altLang="en-US" baseline="-25000">
                <a:solidFill>
                  <a:schemeClr val="bg1"/>
                </a:solidFill>
              </a:rPr>
              <a:t> </a:t>
            </a:r>
            <a:r>
              <a:rPr lang="fa-IR" altLang="en-US">
                <a:solidFill>
                  <a:schemeClr val="bg1"/>
                </a:solidFill>
              </a:rPr>
              <a:t>ها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7D9493B6-98B4-4685-800E-D24D04947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0" y="1925638"/>
            <a:ext cx="4176713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rgbClr val="FFCC00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استعدايابي بيشتر بر پيش بيني استعداد فرد براي </a:t>
            </a:r>
            <a:r>
              <a:rPr lang="fa-IR" altLang="en-US" b="0">
                <a:solidFill>
                  <a:srgbClr val="FFCC00"/>
                </a:solidFill>
              </a:rPr>
              <a:t>موفقيت آتي</a:t>
            </a:r>
            <a:r>
              <a:rPr lang="fa-IR" altLang="en-US" b="0">
                <a:solidFill>
                  <a:schemeClr val="bg1"/>
                </a:solidFill>
              </a:rPr>
              <a:t> تأكيد دارد تا بر موفقيت وي در آينده.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rgbClr val="FFCC00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دست يافتن و يا عدم دستيابي فرد به موفقيت در آينده به عوامل زيادي مانند انگيزش، </a:t>
            </a:r>
            <a:r>
              <a:rPr lang="fa-IR" altLang="en-US" b="0">
                <a:solidFill>
                  <a:srgbClr val="FFCC00"/>
                </a:solidFill>
              </a:rPr>
              <a:t>تمرين</a:t>
            </a:r>
            <a:r>
              <a:rPr lang="fa-IR" altLang="en-US" b="0">
                <a:solidFill>
                  <a:schemeClr val="bg1"/>
                </a:solidFill>
              </a:rPr>
              <a:t>، فرصت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ها و ... وابسته است.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rgbClr val="FFCC00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كساني كه بر مبناي توانايي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هاي حركتي پيش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بيني مي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كنند بايد قضاوت خود را به </a:t>
            </a:r>
            <a:r>
              <a:rPr lang="fa-IR" altLang="en-US" b="0">
                <a:solidFill>
                  <a:srgbClr val="FFCC00"/>
                </a:solidFill>
              </a:rPr>
              <a:t>سنجش استعداد فرد براي موفقيت</a:t>
            </a:r>
            <a:r>
              <a:rPr lang="fa-IR" altLang="en-US" b="0">
                <a:solidFill>
                  <a:schemeClr val="bg1"/>
                </a:solidFill>
              </a:rPr>
              <a:t> محدود كنند.</a:t>
            </a: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2D191EA4-30C7-43AD-931D-DC4D22CEF7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1557338"/>
            <a:ext cx="38163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SPNBG6">
            <a:extLst>
              <a:ext uri="{FF2B5EF4-FFF2-40B4-BE49-F238E27FC236}">
                <a16:creationId xmlns:a16="http://schemas.microsoft.com/office/drawing/2014/main" id="{0DFF881D-37BF-46B4-BB83-08BD8FECD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6CE4B96C-CDA0-46AB-B5F1-F23A6F683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473075"/>
            <a:ext cx="2108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eaLnBrk="1" hangingPunct="1"/>
            <a:r>
              <a:rPr lang="fa-IR" altLang="en-US" sz="3000" b="0">
                <a:solidFill>
                  <a:schemeClr val="bg1"/>
                </a:solidFill>
                <a:cs typeface="B Titr" pitchFamily="2" charset="0"/>
              </a:rPr>
              <a:t>دقت پيش</a:t>
            </a:r>
            <a:r>
              <a:rPr lang="fa-IR" altLang="en-US" sz="3000" b="0" baseline="-25000">
                <a:solidFill>
                  <a:schemeClr val="bg1"/>
                </a:solidFill>
                <a:cs typeface="B Titr" pitchFamily="2" charset="0"/>
              </a:rPr>
              <a:t> </a:t>
            </a:r>
            <a:r>
              <a:rPr lang="fa-IR" altLang="en-US" sz="3000" b="0">
                <a:solidFill>
                  <a:schemeClr val="bg1"/>
                </a:solidFill>
                <a:cs typeface="B Titr" pitchFamily="2" charset="0"/>
              </a:rPr>
              <a:t>بيني</a:t>
            </a:r>
            <a:endParaRPr lang="en-US" altLang="en-US" sz="3000" b="0">
              <a:solidFill>
                <a:schemeClr val="bg1"/>
              </a:solidFill>
              <a:cs typeface="B Titr" pitchFamily="2" charset="0"/>
            </a:endParaRP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B650F3A6-43C0-4BE6-AE74-9E61FF1BD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63" y="1268413"/>
            <a:ext cx="4319587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eaLnBrk="1" hangingPunct="1"/>
            <a:r>
              <a:rPr lang="fa-IR" altLang="en-US" sz="2400" b="0">
                <a:solidFill>
                  <a:srgbClr val="CCFF33"/>
                </a:solidFill>
              </a:rPr>
              <a:t>دقت پيش بيني به عواملي بستگي دارد كه دو عامل آن از اهميت ويژه اي برخوردار است:</a:t>
            </a:r>
          </a:p>
          <a:p>
            <a:pPr eaLnBrk="1" hangingPunct="1"/>
            <a:r>
              <a:rPr lang="fa-IR" altLang="en-US" sz="2400" b="0">
                <a:solidFill>
                  <a:schemeClr val="bg1"/>
                </a:solidFill>
              </a:rPr>
              <a:t>1- پيش بيني استعداد فرد براي موفقيت در يك مهارت حركتي، به شناسايي و سنجش دقيق تواناييهاي بنيادين براي اجراي آن مهارت (مهارت هدف) بستگي دارد.</a:t>
            </a:r>
          </a:p>
          <a:p>
            <a:pPr eaLnBrk="1" hangingPunct="1"/>
            <a:r>
              <a:rPr lang="fa-IR" altLang="en-US" sz="2400">
                <a:solidFill>
                  <a:srgbClr val="FFCC00"/>
                </a:solidFill>
              </a:rPr>
              <a:t>گام اول:</a:t>
            </a:r>
            <a:r>
              <a:rPr lang="fa-IR" altLang="en-US" sz="2400" b="0">
                <a:solidFill>
                  <a:schemeClr val="bg1"/>
                </a:solidFill>
              </a:rPr>
              <a:t> اجراي يك تحليل تكليف براي مهارت هدف كه زيربناي اجراي موفقيت آميز مهارت مورد نظر است.</a:t>
            </a:r>
          </a:p>
          <a:p>
            <a:pPr eaLnBrk="1" hangingPunct="1"/>
            <a:r>
              <a:rPr lang="fa-IR" altLang="en-US" sz="2400">
                <a:solidFill>
                  <a:srgbClr val="FFCC00"/>
                </a:solidFill>
              </a:rPr>
              <a:t>گام دوم:</a:t>
            </a:r>
            <a:r>
              <a:rPr lang="fa-IR" altLang="en-US" sz="2400" b="0">
                <a:solidFill>
                  <a:schemeClr val="bg1"/>
                </a:solidFill>
              </a:rPr>
              <a:t> تواناييهاي شناسايي شده در تحليل تكليف با يك رشته آزمون روي نمونه</a:t>
            </a:r>
            <a:r>
              <a:rPr lang="fa-IR" altLang="en-US" sz="2400" b="0" baseline="-25000">
                <a:solidFill>
                  <a:schemeClr val="bg1"/>
                </a:solidFill>
              </a:rPr>
              <a:t> </a:t>
            </a:r>
            <a:r>
              <a:rPr lang="fa-IR" altLang="en-US" sz="2400" b="0">
                <a:solidFill>
                  <a:schemeClr val="bg1"/>
                </a:solidFill>
              </a:rPr>
              <a:t>هاي آزمايش كنيم.</a:t>
            </a:r>
          </a:p>
          <a:p>
            <a:pPr eaLnBrk="1" hangingPunct="1"/>
            <a:endParaRPr lang="fa-IR" altLang="en-US" sz="2400" b="0">
              <a:solidFill>
                <a:schemeClr val="bg1"/>
              </a:solidFill>
            </a:endParaRPr>
          </a:p>
        </p:txBody>
      </p:sp>
      <p:grpSp>
        <p:nvGrpSpPr>
          <p:cNvPr id="20485" name="Group 7">
            <a:extLst>
              <a:ext uri="{FF2B5EF4-FFF2-40B4-BE49-F238E27FC236}">
                <a16:creationId xmlns:a16="http://schemas.microsoft.com/office/drawing/2014/main" id="{9EB2DF42-2DAB-408E-BE75-3BC0E7F6FAAF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549275"/>
            <a:ext cx="3816350" cy="5903913"/>
            <a:chOff x="340" y="935"/>
            <a:chExt cx="2819" cy="3001"/>
          </a:xfrm>
        </p:grpSpPr>
        <p:pic>
          <p:nvPicPr>
            <p:cNvPr id="20486" name="Picture 5" descr="80430-47">
              <a:extLst>
                <a:ext uri="{FF2B5EF4-FFF2-40B4-BE49-F238E27FC236}">
                  <a16:creationId xmlns:a16="http://schemas.microsoft.com/office/drawing/2014/main" id="{5176FE02-FC53-4897-905C-CCC97A879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935"/>
              <a:ext cx="2819" cy="3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6" descr="80430-47">
              <a:extLst>
                <a:ext uri="{FF2B5EF4-FFF2-40B4-BE49-F238E27FC236}">
                  <a16:creationId xmlns:a16="http://schemas.microsoft.com/office/drawing/2014/main" id="{074DB225-128B-4E2D-8F8D-B2F76B6DC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64" r="69423" b="80374"/>
            <a:stretch>
              <a:fillRect/>
            </a:stretch>
          </p:blipFill>
          <p:spPr bwMode="auto">
            <a:xfrm>
              <a:off x="340" y="1117"/>
              <a:ext cx="86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SPNBG6">
            <a:extLst>
              <a:ext uri="{FF2B5EF4-FFF2-40B4-BE49-F238E27FC236}">
                <a16:creationId xmlns:a16="http://schemas.microsoft.com/office/drawing/2014/main" id="{4011EFCB-571C-467B-8E64-062E30F67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8">
            <a:extLst>
              <a:ext uri="{FF2B5EF4-FFF2-40B4-BE49-F238E27FC236}">
                <a16:creationId xmlns:a16="http://schemas.microsoft.com/office/drawing/2014/main" id="{4F346364-EE87-41A2-BD58-F0A95E523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484313"/>
            <a:ext cx="4681538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eaLnBrk="1" hangingPunct="1"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chemeClr val="bg1"/>
                </a:solidFill>
              </a:rPr>
              <a:t> </a:t>
            </a:r>
            <a:r>
              <a:rPr lang="fa-IR" altLang="en-US" sz="2400">
                <a:solidFill>
                  <a:schemeClr val="bg1"/>
                </a:solidFill>
              </a:rPr>
              <a:t>برخي از مردم فعاليت هاي بدني گوناگون را به خوبي اجرا مي كنند. دليل آن چيست؟</a:t>
            </a:r>
          </a:p>
          <a:p>
            <a:pPr eaLnBrk="1" hangingPunct="1"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fa-IR" altLang="en-US" sz="2400">
                <a:solidFill>
                  <a:schemeClr val="bg1"/>
                </a:solidFill>
              </a:rPr>
              <a:t> آيا برخي افراد با نوعي توانايي حركتي ويژه به دنيا مي آيند كه مي توانند در هر كاري موفق باشند؟</a:t>
            </a:r>
          </a:p>
          <a:p>
            <a:pPr eaLnBrk="1" hangingPunct="1"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fa-IR" altLang="en-US" sz="2400">
                <a:solidFill>
                  <a:schemeClr val="bg1"/>
                </a:solidFill>
              </a:rPr>
              <a:t> آيا آنان در فعاليت هاي مختلف، تمرين خوب و زيادي كرده اند؟</a:t>
            </a:r>
          </a:p>
          <a:p>
            <a:pPr eaLnBrk="1" hangingPunct="1"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fa-IR" altLang="en-US" sz="2400">
                <a:solidFill>
                  <a:schemeClr val="bg1"/>
                </a:solidFill>
              </a:rPr>
              <a:t> آيا آنان واقعا همه فعاليت هاي بدني يا فقط برخي از آن ها را خوب اجرا مي كنند؟</a:t>
            </a:r>
          </a:p>
          <a:p>
            <a:pPr eaLnBrk="1" hangingPunct="1"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fa-IR" altLang="en-US" sz="2400">
                <a:solidFill>
                  <a:schemeClr val="bg1"/>
                </a:solidFill>
              </a:rPr>
              <a:t> نظر شما چيست؟ 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076" name="Text Box 9">
            <a:extLst>
              <a:ext uri="{FF2B5EF4-FFF2-40B4-BE49-F238E27FC236}">
                <a16:creationId xmlns:a16="http://schemas.microsoft.com/office/drawing/2014/main" id="{BC1B9126-3D15-431E-B418-A47FCE524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477838"/>
            <a:ext cx="19431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fa-IR" altLang="en-US" sz="3500" b="0">
                <a:solidFill>
                  <a:schemeClr val="bg1"/>
                </a:solidFill>
                <a:cs typeface="B Titr" pitchFamily="2" charset="0"/>
              </a:rPr>
              <a:t>مقدمه ...</a:t>
            </a:r>
            <a:endParaRPr lang="en-US" altLang="en-US" sz="3500" b="0">
              <a:solidFill>
                <a:schemeClr val="bg1"/>
              </a:solidFill>
              <a:cs typeface="B Titr" pitchFamily="2" charset="0"/>
            </a:endParaRPr>
          </a:p>
        </p:txBody>
      </p:sp>
      <p:pic>
        <p:nvPicPr>
          <p:cNvPr id="3077" name="Picture 10" descr="ballplay">
            <a:extLst>
              <a:ext uri="{FF2B5EF4-FFF2-40B4-BE49-F238E27FC236}">
                <a16:creationId xmlns:a16="http://schemas.microsoft.com/office/drawing/2014/main" id="{9DA65537-AE6E-4DB2-89D8-1A09FE567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27050"/>
            <a:ext cx="31686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42-15227609">
            <a:extLst>
              <a:ext uri="{FF2B5EF4-FFF2-40B4-BE49-F238E27FC236}">
                <a16:creationId xmlns:a16="http://schemas.microsoft.com/office/drawing/2014/main" id="{05F43AF9-7DF7-45C4-917E-6BA97D651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771900"/>
            <a:ext cx="31781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ESPNBG6">
            <a:extLst>
              <a:ext uri="{FF2B5EF4-FFF2-40B4-BE49-F238E27FC236}">
                <a16:creationId xmlns:a16="http://schemas.microsoft.com/office/drawing/2014/main" id="{54966437-5CE9-4B09-A998-AD711CB01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5">
            <a:extLst>
              <a:ext uri="{FF2B5EF4-FFF2-40B4-BE49-F238E27FC236}">
                <a16:creationId xmlns:a16="http://schemas.microsoft.com/office/drawing/2014/main" id="{C3506FD2-0E5D-4B61-8CDA-A1E05DEB2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76250"/>
            <a:ext cx="2108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eaLnBrk="1" hangingPunct="1"/>
            <a:r>
              <a:rPr lang="fa-IR" altLang="en-US" sz="3000" b="0">
                <a:solidFill>
                  <a:schemeClr val="bg1"/>
                </a:solidFill>
                <a:cs typeface="B Titr" pitchFamily="2" charset="0"/>
              </a:rPr>
              <a:t>دقت پيش</a:t>
            </a:r>
            <a:r>
              <a:rPr lang="fa-IR" altLang="en-US" sz="3000" b="0" baseline="-25000">
                <a:solidFill>
                  <a:schemeClr val="bg1"/>
                </a:solidFill>
                <a:cs typeface="B Titr" pitchFamily="2" charset="0"/>
              </a:rPr>
              <a:t> </a:t>
            </a:r>
            <a:r>
              <a:rPr lang="fa-IR" altLang="en-US" sz="3000" b="0">
                <a:solidFill>
                  <a:schemeClr val="bg1"/>
                </a:solidFill>
                <a:cs typeface="B Titr" pitchFamily="2" charset="0"/>
              </a:rPr>
              <a:t>بيني</a:t>
            </a:r>
            <a:endParaRPr lang="en-US" altLang="en-US" sz="3000" b="0">
              <a:solidFill>
                <a:schemeClr val="bg1"/>
              </a:solidFill>
              <a:cs typeface="B Titr" pitchFamily="2" charset="0"/>
            </a:endParaRPr>
          </a:p>
        </p:txBody>
      </p:sp>
      <p:sp>
        <p:nvSpPr>
          <p:cNvPr id="21508" name="Text Box 6">
            <a:extLst>
              <a:ext uri="{FF2B5EF4-FFF2-40B4-BE49-F238E27FC236}">
                <a16:creationId xmlns:a16="http://schemas.microsoft.com/office/drawing/2014/main" id="{7821C347-5981-4C11-ABFE-0526A1EE1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1268413"/>
            <a:ext cx="82296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eaLnBrk="1" hangingPunct="1"/>
            <a:r>
              <a:rPr lang="fa-IR" altLang="en-US" sz="2400" b="0">
                <a:solidFill>
                  <a:schemeClr val="bg1"/>
                </a:solidFill>
              </a:rPr>
              <a:t>2- دومين عامل مهم در دقت پيش بيني، </a:t>
            </a:r>
            <a:r>
              <a:rPr lang="fa-IR" altLang="en-US" sz="2400" b="0">
                <a:solidFill>
                  <a:srgbClr val="99FF33"/>
                </a:solidFill>
              </a:rPr>
              <a:t>اعتبار و پايايي</a:t>
            </a:r>
            <a:r>
              <a:rPr lang="fa-IR" altLang="en-US" sz="2400" b="0">
                <a:solidFill>
                  <a:schemeClr val="bg1"/>
                </a:solidFill>
              </a:rPr>
              <a:t> آزمون</a:t>
            </a:r>
            <a:r>
              <a:rPr lang="fa-IR" altLang="en-US" sz="2400" b="0" baseline="-25000">
                <a:solidFill>
                  <a:schemeClr val="bg1"/>
                </a:solidFill>
              </a:rPr>
              <a:t> </a:t>
            </a:r>
            <a:r>
              <a:rPr lang="fa-IR" altLang="en-US" sz="2400" b="0">
                <a:solidFill>
                  <a:schemeClr val="bg1"/>
                </a:solidFill>
              </a:rPr>
              <a:t>هاي توانايي است. اگر اين آزمون ها معتبر و پايا نباشد، دقت پيش بيني با علامت سئوال مواجه خواهد شد.</a:t>
            </a:r>
          </a:p>
          <a:p>
            <a:pPr eaLnBrk="1" hangingPunct="1"/>
            <a:endParaRPr lang="fa-IR" altLang="en-US" sz="2400" b="0">
              <a:solidFill>
                <a:schemeClr val="bg1"/>
              </a:solidFill>
            </a:endParaRPr>
          </a:p>
        </p:txBody>
      </p:sp>
      <p:pic>
        <p:nvPicPr>
          <p:cNvPr id="21509" name="Picture 7" descr="Talent%20Cycle">
            <a:extLst>
              <a:ext uri="{FF2B5EF4-FFF2-40B4-BE49-F238E27FC236}">
                <a16:creationId xmlns:a16="http://schemas.microsoft.com/office/drawing/2014/main" id="{EEC0C46E-09EF-443D-85E0-C72EB53F5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590800"/>
            <a:ext cx="3697287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SPNBG6">
            <a:extLst>
              <a:ext uri="{FF2B5EF4-FFF2-40B4-BE49-F238E27FC236}">
                <a16:creationId xmlns:a16="http://schemas.microsoft.com/office/drawing/2014/main" id="{23F39D53-295B-4946-881F-409877BBA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E99A87CF-E48A-44A5-A091-98C4B8930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76250"/>
            <a:ext cx="77755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ctr" eaLnBrk="1" hangingPunct="1"/>
            <a:r>
              <a:rPr lang="fa-IR" altLang="en-US">
                <a:solidFill>
                  <a:schemeClr val="bg1"/>
                </a:solidFill>
                <a:cs typeface="B Titr" pitchFamily="2" charset="0"/>
              </a:rPr>
              <a:t>ارتباط پیشرفت های اولیه و پیشرفت های بعدی</a:t>
            </a:r>
            <a:endParaRPr lang="en-US" altLang="en-US">
              <a:solidFill>
                <a:schemeClr val="bg1"/>
              </a:solidFill>
              <a:cs typeface="B Titr" pitchFamily="2" charset="0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6748CEFD-ADB8-4613-85B3-F03C9DC19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1268413"/>
            <a:ext cx="4697412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eaLnBrk="1" hangingPunct="1"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chemeClr val="bg1"/>
                </a:solidFill>
              </a:rPr>
              <a:t> یکی از عوامل مهم در استفاده از توانایی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های حرکتی برای پیش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بینی پیشرفت در مهارت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ها، ارتباط بین اجرای مهارت در ابتدای یادگیری، با اجرای آن در مراحل بعدی است. </a:t>
            </a:r>
          </a:p>
          <a:p>
            <a:pPr eaLnBrk="1" hangingPunct="1"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chemeClr val="bg1"/>
                </a:solidFill>
              </a:rPr>
              <a:t> </a:t>
            </a:r>
            <a:r>
              <a:rPr lang="fa-IR" altLang="en-US">
                <a:solidFill>
                  <a:srgbClr val="FFCC00"/>
                </a:solidFill>
              </a:rPr>
              <a:t>آزمایش کلاسیک الاتروسل (1965)</a:t>
            </a:r>
          </a:p>
          <a:p>
            <a:pPr eaLnBrk="1" hangingPunct="1"/>
            <a:r>
              <a:rPr lang="fa-IR" altLang="en-US" b="0">
                <a:solidFill>
                  <a:schemeClr val="bg1"/>
                </a:solidFill>
              </a:rPr>
              <a:t>- تمرین دختران دانشجو در 27 جلسه (36 جلسه در هفته به مدت 9 هفته)، هر جلسه شامل 75 تکرار.</a:t>
            </a:r>
          </a:p>
          <a:p>
            <a:pPr eaLnBrk="1" hangingPunct="1"/>
            <a:r>
              <a:rPr lang="fa-IR" altLang="en-US" b="0">
                <a:solidFill>
                  <a:schemeClr val="bg1"/>
                </a:solidFill>
              </a:rPr>
              <a:t>- آزمونگر بر اساس تعداد خطاها یا توپ های به زمین افتاده در هنگام تمرین تردستی به افراد نمره داد.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3AD400B6-D1D5-4653-8D04-D5DC8E1F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5" t="21463" r="34489" b="14561"/>
          <a:stretch>
            <a:fillRect/>
          </a:stretch>
        </p:blipFill>
        <p:spPr bwMode="auto">
          <a:xfrm>
            <a:off x="395288" y="1196975"/>
            <a:ext cx="3455987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SPNBG6">
            <a:extLst>
              <a:ext uri="{FF2B5EF4-FFF2-40B4-BE49-F238E27FC236}">
                <a16:creationId xmlns:a16="http://schemas.microsoft.com/office/drawing/2014/main" id="{BFB6A30A-9890-4239-8D9D-519EFAC30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3">
            <a:extLst>
              <a:ext uri="{FF2B5EF4-FFF2-40B4-BE49-F238E27FC236}">
                <a16:creationId xmlns:a16="http://schemas.microsoft.com/office/drawing/2014/main" id="{6C7BD71E-E1BA-439C-B073-138326F328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57175"/>
            <a:ext cx="8229600" cy="1371600"/>
          </a:xfrm>
          <a:noFill/>
        </p:spPr>
        <p:txBody>
          <a:bodyPr/>
          <a:lstStyle/>
          <a:p>
            <a:pPr eaLnBrk="1" hangingPunct="1"/>
            <a:r>
              <a:rPr lang="fa-IR" altLang="en-US" sz="2500">
                <a:solidFill>
                  <a:schemeClr val="bg1"/>
                </a:solidFill>
                <a:cs typeface="B Titr" pitchFamily="2" charset="0"/>
              </a:rPr>
              <a:t>آیا می توان عملکرد اولیه تمرین را معیاری برای گزینش قرار داد؟</a:t>
            </a:r>
            <a:endParaRPr lang="en-US" altLang="en-US" sz="2500">
              <a:solidFill>
                <a:schemeClr val="bg1"/>
              </a:solidFill>
              <a:cs typeface="B Titr" pitchFamily="2" charset="0"/>
            </a:endParaRPr>
          </a:p>
        </p:txBody>
      </p:sp>
      <p:graphicFrame>
        <p:nvGraphicFramePr>
          <p:cNvPr id="88068" name="Object 4">
            <a:extLst>
              <a:ext uri="{FF2B5EF4-FFF2-40B4-BE49-F238E27FC236}">
                <a16:creationId xmlns:a16="http://schemas.microsoft.com/office/drawing/2014/main" id="{3508C0E2-6179-4030-BEC1-D1F37797DB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1557338"/>
          <a:ext cx="1668463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Clip" r:id="rId4" imgW="1190476" imgH="1809524" progId="MS_ClipArt_Gallery.5">
                  <p:embed/>
                </p:oleObj>
              </mc:Choice>
              <mc:Fallback>
                <p:oleObj name="Clip" r:id="rId4" imgW="1190476" imgH="1809524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557338"/>
                        <a:ext cx="1668463" cy="258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069" name="Picture 5" descr="baseball1">
            <a:extLst>
              <a:ext uri="{FF2B5EF4-FFF2-40B4-BE49-F238E27FC236}">
                <a16:creationId xmlns:a16="http://schemas.microsoft.com/office/drawing/2014/main" id="{8C321897-35C1-44EC-98D1-C7AFE4303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28775"/>
            <a:ext cx="19716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Rectangle 6">
            <a:extLst>
              <a:ext uri="{FF2B5EF4-FFF2-40B4-BE49-F238E27FC236}">
                <a16:creationId xmlns:a16="http://schemas.microsoft.com/office/drawing/2014/main" id="{BD2E345A-B106-4B39-917A-D67F11FCA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917700"/>
            <a:ext cx="7032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3200" rIns="90000" bIns="4320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  <a:defRPr/>
            </a:pPr>
            <a:r>
              <a:rPr lang="fa-IR" sz="2000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Yagut" panose="00000400000000000000" pitchFamily="2" charset="-78"/>
              </a:rPr>
              <a:t>مبتدي</a:t>
            </a:r>
            <a:endParaRPr lang="en-US" sz="2000" b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B Yagut" panose="00000400000000000000" pitchFamily="2" charset="-78"/>
            </a:endParaRPr>
          </a:p>
        </p:txBody>
      </p:sp>
      <p:sp>
        <p:nvSpPr>
          <p:cNvPr id="88071" name="Rectangle 7">
            <a:extLst>
              <a:ext uri="{FF2B5EF4-FFF2-40B4-BE49-F238E27FC236}">
                <a16:creationId xmlns:a16="http://schemas.microsoft.com/office/drawing/2014/main" id="{07707E9A-EC0A-49AE-9052-AE84B7AC2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1701800"/>
            <a:ext cx="1166813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3200" rIns="90000" bIns="4320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  <a:defRPr/>
            </a:pPr>
            <a:br>
              <a:rPr lang="fa-IR" sz="2000" b="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Yagut" panose="00000400000000000000" pitchFamily="2" charset="-78"/>
              </a:rPr>
            </a:br>
            <a:r>
              <a:rPr lang="fa-IR" sz="2000" b="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Yagut" panose="00000400000000000000" pitchFamily="2" charset="-78"/>
              </a:rPr>
              <a:t>     </a:t>
            </a:r>
            <a:r>
              <a:rPr lang="fa-IR" sz="2000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Yagut" panose="00000400000000000000" pitchFamily="2" charset="-78"/>
              </a:rPr>
              <a:t>ماهر</a:t>
            </a:r>
            <a:endParaRPr lang="en-US" sz="2000" b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B Yagut" panose="00000400000000000000" pitchFamily="2" charset="-78"/>
            </a:endParaRPr>
          </a:p>
        </p:txBody>
      </p:sp>
      <p:sp>
        <p:nvSpPr>
          <p:cNvPr id="88072" name="AutoShape 8">
            <a:extLst>
              <a:ext uri="{FF2B5EF4-FFF2-40B4-BE49-F238E27FC236}">
                <a16:creationId xmlns:a16="http://schemas.microsoft.com/office/drawing/2014/main" id="{AAD43C6D-F997-467B-A13D-1E94ACED2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213100"/>
            <a:ext cx="1223963" cy="360363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33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3200" rIns="90000" bIns="43200" anchor="ctr"/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4" name="Rectangle 10">
            <a:extLst>
              <a:ext uri="{FF2B5EF4-FFF2-40B4-BE49-F238E27FC236}">
                <a16:creationId xmlns:a16="http://schemas.microsoft.com/office/drawing/2014/main" id="{AE4AA36E-64AC-46A0-B817-B6957FA53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292600"/>
            <a:ext cx="4937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3200" rIns="90000" bIns="4320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  <a:defRPr/>
            </a:pPr>
            <a:r>
              <a:rPr lang="en-US" sz="2000" b="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Yagut" panose="00000400000000000000" pitchFamily="2" charset="-78"/>
              </a:rPr>
              <a:t>A</a:t>
            </a:r>
          </a:p>
        </p:txBody>
      </p:sp>
      <p:sp>
        <p:nvSpPr>
          <p:cNvPr id="88075" name="Rectangle 11">
            <a:extLst>
              <a:ext uri="{FF2B5EF4-FFF2-40B4-BE49-F238E27FC236}">
                <a16:creationId xmlns:a16="http://schemas.microsoft.com/office/drawing/2014/main" id="{6C138C60-E4C5-460D-949A-84DAD27F2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292600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3200" rIns="90000" bIns="4320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  <a:defRPr/>
            </a:pPr>
            <a:r>
              <a:rPr lang="en-US" sz="2000" b="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Yagut" panose="00000400000000000000" pitchFamily="2" charset="-78"/>
              </a:rPr>
              <a:t>C</a:t>
            </a:r>
          </a:p>
        </p:txBody>
      </p:sp>
      <p:sp>
        <p:nvSpPr>
          <p:cNvPr id="88076" name="Rectangle 12">
            <a:extLst>
              <a:ext uri="{FF2B5EF4-FFF2-40B4-BE49-F238E27FC236}">
                <a16:creationId xmlns:a16="http://schemas.microsoft.com/office/drawing/2014/main" id="{2889E08A-21CE-4752-85D5-3E00D2F4D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292600"/>
            <a:ext cx="3365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3200" rIns="90000" bIns="4320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  <a:defRPr/>
            </a:pPr>
            <a:r>
              <a:rPr lang="en-US" sz="2000" b="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Yagut" panose="00000400000000000000" pitchFamily="2" charset="-78"/>
              </a:rPr>
              <a:t>T</a:t>
            </a:r>
          </a:p>
        </p:txBody>
      </p:sp>
      <p:sp>
        <p:nvSpPr>
          <p:cNvPr id="88077" name="Rectangle 13">
            <a:extLst>
              <a:ext uri="{FF2B5EF4-FFF2-40B4-BE49-F238E27FC236}">
                <a16:creationId xmlns:a16="http://schemas.microsoft.com/office/drawing/2014/main" id="{B178FC1F-803F-49CF-86EA-48FA2E3BB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4292600"/>
            <a:ext cx="350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3200" rIns="90000" bIns="4320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  <a:defRPr/>
            </a:pPr>
            <a:r>
              <a:rPr lang="en-US" sz="2000" b="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Yagut" panose="00000400000000000000" pitchFamily="2" charset="-78"/>
              </a:rPr>
              <a:t>P</a:t>
            </a:r>
          </a:p>
        </p:txBody>
      </p:sp>
      <p:sp>
        <p:nvSpPr>
          <p:cNvPr id="88078" name="Rectangle 14">
            <a:extLst>
              <a:ext uri="{FF2B5EF4-FFF2-40B4-BE49-F238E27FC236}">
                <a16:creationId xmlns:a16="http://schemas.microsoft.com/office/drawing/2014/main" id="{8D26167C-4BCB-401F-9649-60E0A2D98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221163"/>
            <a:ext cx="3508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3200" rIns="90000" bIns="4320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  <a:defRPr/>
            </a:pPr>
            <a:r>
              <a:rPr lang="en-US" sz="2000" b="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Yagut" panose="00000400000000000000" pitchFamily="2" charset="-78"/>
              </a:rPr>
              <a:t>A</a:t>
            </a:r>
          </a:p>
        </p:txBody>
      </p:sp>
      <p:sp>
        <p:nvSpPr>
          <p:cNvPr id="88079" name="Rectangle 15">
            <a:extLst>
              <a:ext uri="{FF2B5EF4-FFF2-40B4-BE49-F238E27FC236}">
                <a16:creationId xmlns:a16="http://schemas.microsoft.com/office/drawing/2014/main" id="{4691010B-27AE-47B7-A647-4BF71F80F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221163"/>
            <a:ext cx="3651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3200" rIns="90000" bIns="4320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  <a:defRPr/>
            </a:pPr>
            <a:r>
              <a:rPr lang="en-US" sz="2000" b="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Yagut" panose="00000400000000000000" pitchFamily="2" charset="-78"/>
              </a:rPr>
              <a:t>C</a:t>
            </a:r>
          </a:p>
        </p:txBody>
      </p:sp>
      <p:sp>
        <p:nvSpPr>
          <p:cNvPr id="88080" name="Rectangle 16">
            <a:extLst>
              <a:ext uri="{FF2B5EF4-FFF2-40B4-BE49-F238E27FC236}">
                <a16:creationId xmlns:a16="http://schemas.microsoft.com/office/drawing/2014/main" id="{B9D38A20-384C-4B36-B20B-5D529E284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221163"/>
            <a:ext cx="4476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3200" rIns="90000" bIns="4320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  <a:defRPr/>
            </a:pPr>
            <a:r>
              <a:rPr lang="en-US" sz="2000" b="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Yagut" panose="00000400000000000000" pitchFamily="2" charset="-78"/>
              </a:rPr>
              <a:t>Q</a:t>
            </a:r>
            <a:r>
              <a:rPr lang="en-US" sz="2000">
                <a:solidFill>
                  <a:schemeClr val="tx2"/>
                </a:solidFill>
                <a:cs typeface="B Yagut" panose="00000400000000000000" pitchFamily="2" charset="-78"/>
              </a:rPr>
              <a:t> </a:t>
            </a:r>
          </a:p>
        </p:txBody>
      </p:sp>
      <p:sp>
        <p:nvSpPr>
          <p:cNvPr id="88081" name="Rectangle 17">
            <a:extLst>
              <a:ext uri="{FF2B5EF4-FFF2-40B4-BE49-F238E27FC236}">
                <a16:creationId xmlns:a16="http://schemas.microsoft.com/office/drawing/2014/main" id="{A3D64611-A096-4181-911A-5FC9DBF7C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221163"/>
            <a:ext cx="3651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3200" rIns="90000" bIns="4320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  <a:defRPr/>
            </a:pPr>
            <a:r>
              <a:rPr lang="en-US" sz="2000" b="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Yagut" panose="00000400000000000000" pitchFamily="2" charset="-78"/>
              </a:rPr>
              <a:t>R</a:t>
            </a:r>
          </a:p>
        </p:txBody>
      </p:sp>
      <p:sp>
        <p:nvSpPr>
          <p:cNvPr id="88082" name="Rectangle 18">
            <a:extLst>
              <a:ext uri="{FF2B5EF4-FFF2-40B4-BE49-F238E27FC236}">
                <a16:creationId xmlns:a16="http://schemas.microsoft.com/office/drawing/2014/main" id="{3B33C9B5-8B10-4BFB-A9E0-0D0633B16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6021388"/>
            <a:ext cx="3508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3200" rIns="90000" bIns="4320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  <a:defRPr/>
            </a:pPr>
            <a:r>
              <a:rPr lang="en-US" sz="2000" b="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Yagut" panose="00000400000000000000" pitchFamily="2" charset="-78"/>
              </a:rPr>
              <a:t>A</a:t>
            </a:r>
          </a:p>
        </p:txBody>
      </p:sp>
      <p:sp>
        <p:nvSpPr>
          <p:cNvPr id="88083" name="Rectangle 19">
            <a:extLst>
              <a:ext uri="{FF2B5EF4-FFF2-40B4-BE49-F238E27FC236}">
                <a16:creationId xmlns:a16="http://schemas.microsoft.com/office/drawing/2014/main" id="{068952AD-52E8-4018-BF21-B0ACF737E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6021388"/>
            <a:ext cx="3651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3200" rIns="90000" bIns="4320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  <a:defRPr/>
            </a:pPr>
            <a:r>
              <a:rPr lang="en-US" sz="2000" b="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Yagut" panose="00000400000000000000" pitchFamily="2" charset="-78"/>
              </a:rPr>
              <a:t>C</a:t>
            </a:r>
          </a:p>
        </p:txBody>
      </p:sp>
      <p:sp>
        <p:nvSpPr>
          <p:cNvPr id="88084" name="Rectangle 20">
            <a:extLst>
              <a:ext uri="{FF2B5EF4-FFF2-40B4-BE49-F238E27FC236}">
                <a16:creationId xmlns:a16="http://schemas.microsoft.com/office/drawing/2014/main" id="{A36D9285-6B81-40BE-8967-CB1451885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6021388"/>
            <a:ext cx="3508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3200" rIns="90000" bIns="4320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  <a:defRPr/>
            </a:pPr>
            <a:r>
              <a:rPr lang="en-US" sz="2000" b="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Yagut" panose="00000400000000000000" pitchFamily="2" charset="-78"/>
              </a:rPr>
              <a:t>P</a:t>
            </a:r>
          </a:p>
        </p:txBody>
      </p:sp>
      <p:sp>
        <p:nvSpPr>
          <p:cNvPr id="88085" name="Rectangle 21">
            <a:extLst>
              <a:ext uri="{FF2B5EF4-FFF2-40B4-BE49-F238E27FC236}">
                <a16:creationId xmlns:a16="http://schemas.microsoft.com/office/drawing/2014/main" id="{0B5630FA-FA70-4067-AB84-FF5021AD3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6021388"/>
            <a:ext cx="3778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3200" rIns="90000" bIns="4320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  <a:defRPr/>
            </a:pPr>
            <a:r>
              <a:rPr lang="en-US" sz="2000" b="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Yagut" panose="00000400000000000000" pitchFamily="2" charset="-78"/>
              </a:rPr>
              <a:t>Q</a:t>
            </a:r>
          </a:p>
        </p:txBody>
      </p:sp>
      <p:sp>
        <p:nvSpPr>
          <p:cNvPr id="88086" name="Rectangle 22">
            <a:extLst>
              <a:ext uri="{FF2B5EF4-FFF2-40B4-BE49-F238E27FC236}">
                <a16:creationId xmlns:a16="http://schemas.microsoft.com/office/drawing/2014/main" id="{8437FE7B-B314-43E4-AEB0-0A0BD7424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6021388"/>
            <a:ext cx="3651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3200" rIns="90000" bIns="4320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  <a:defRPr/>
            </a:pPr>
            <a:r>
              <a:rPr lang="en-US" sz="2000" b="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Yagut" panose="00000400000000000000" pitchFamily="2" charset="-78"/>
              </a:rPr>
              <a:t>R</a:t>
            </a:r>
          </a:p>
        </p:txBody>
      </p:sp>
      <p:sp>
        <p:nvSpPr>
          <p:cNvPr id="88087" name="Rectangle 23">
            <a:extLst>
              <a:ext uri="{FF2B5EF4-FFF2-40B4-BE49-F238E27FC236}">
                <a16:creationId xmlns:a16="http://schemas.microsoft.com/office/drawing/2014/main" id="{12B85D78-907C-43BC-AAE6-5C017FDB2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6021388"/>
            <a:ext cx="3508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3200" rIns="90000" bIns="4320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  <a:defRPr/>
            </a:pPr>
            <a:r>
              <a:rPr lang="en-US" sz="2000" b="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Yagut" panose="00000400000000000000" pitchFamily="2" charset="-78"/>
              </a:rPr>
              <a:t>X</a:t>
            </a:r>
          </a:p>
        </p:txBody>
      </p:sp>
      <p:sp>
        <p:nvSpPr>
          <p:cNvPr id="88088" name="Line 24">
            <a:extLst>
              <a:ext uri="{FF2B5EF4-FFF2-40B4-BE49-F238E27FC236}">
                <a16:creationId xmlns:a16="http://schemas.microsoft.com/office/drawing/2014/main" id="{1F85262B-ED10-4B41-8E83-485DB6724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4581525"/>
            <a:ext cx="863600" cy="14398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3200" rIns="90000" bIns="43200" anchor="ctr"/>
          <a:lstStyle/>
          <a:p>
            <a:endParaRPr lang="en-US"/>
          </a:p>
        </p:txBody>
      </p:sp>
      <p:sp>
        <p:nvSpPr>
          <p:cNvPr id="88089" name="Line 25">
            <a:extLst>
              <a:ext uri="{FF2B5EF4-FFF2-40B4-BE49-F238E27FC236}">
                <a16:creationId xmlns:a16="http://schemas.microsoft.com/office/drawing/2014/main" id="{94D7B1E5-8FFC-4B9E-A2B7-17A97BEFD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581525"/>
            <a:ext cx="720725" cy="14398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3200" rIns="90000" bIns="43200" anchor="ctr"/>
          <a:lstStyle/>
          <a:p>
            <a:endParaRPr lang="en-US"/>
          </a:p>
        </p:txBody>
      </p:sp>
      <p:sp>
        <p:nvSpPr>
          <p:cNvPr id="88090" name="Line 26">
            <a:extLst>
              <a:ext uri="{FF2B5EF4-FFF2-40B4-BE49-F238E27FC236}">
                <a16:creationId xmlns:a16="http://schemas.microsoft.com/office/drawing/2014/main" id="{05BE5B42-D63C-4FE6-BDEB-381C9D2BBB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581525"/>
            <a:ext cx="1943100" cy="14398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3200" rIns="90000" bIns="43200" anchor="ctr"/>
          <a:lstStyle/>
          <a:p>
            <a:endParaRPr lang="en-US"/>
          </a:p>
        </p:txBody>
      </p:sp>
      <p:sp>
        <p:nvSpPr>
          <p:cNvPr id="88091" name="Line 27">
            <a:extLst>
              <a:ext uri="{FF2B5EF4-FFF2-40B4-BE49-F238E27FC236}">
                <a16:creationId xmlns:a16="http://schemas.microsoft.com/office/drawing/2014/main" id="{64DE84EA-71DB-4CC3-98F1-3939F7C8B1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4581525"/>
            <a:ext cx="288925" cy="14398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3200" rIns="90000" bIns="43200" anchor="ctr"/>
          <a:lstStyle/>
          <a:p>
            <a:endParaRPr lang="en-US"/>
          </a:p>
        </p:txBody>
      </p:sp>
      <p:sp>
        <p:nvSpPr>
          <p:cNvPr id="88092" name="Line 28">
            <a:extLst>
              <a:ext uri="{FF2B5EF4-FFF2-40B4-BE49-F238E27FC236}">
                <a16:creationId xmlns:a16="http://schemas.microsoft.com/office/drawing/2014/main" id="{6E0A2CFA-2CDD-4672-A15B-B0F5AC91A2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3575" y="4510088"/>
            <a:ext cx="2160588" cy="15827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3200" rIns="90000" bIns="43200" anchor="ctr"/>
          <a:lstStyle/>
          <a:p>
            <a:endParaRPr lang="en-US"/>
          </a:p>
        </p:txBody>
      </p:sp>
      <p:sp>
        <p:nvSpPr>
          <p:cNvPr id="88093" name="Line 29">
            <a:extLst>
              <a:ext uri="{FF2B5EF4-FFF2-40B4-BE49-F238E27FC236}">
                <a16:creationId xmlns:a16="http://schemas.microsoft.com/office/drawing/2014/main" id="{F93068D1-D00B-4714-8110-203D806593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35375" y="4510088"/>
            <a:ext cx="2089150" cy="15827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3200" rIns="90000" bIns="43200" anchor="ctr"/>
          <a:lstStyle/>
          <a:p>
            <a:endParaRPr lang="en-US"/>
          </a:p>
        </p:txBody>
      </p:sp>
      <p:sp>
        <p:nvSpPr>
          <p:cNvPr id="88094" name="Line 30">
            <a:extLst>
              <a:ext uri="{FF2B5EF4-FFF2-40B4-BE49-F238E27FC236}">
                <a16:creationId xmlns:a16="http://schemas.microsoft.com/office/drawing/2014/main" id="{010165E7-63C6-41B9-A8C8-CD25126F01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3" y="4510088"/>
            <a:ext cx="1584325" cy="15113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3200" rIns="90000" bIns="43200" anchor="ctr"/>
          <a:lstStyle/>
          <a:p>
            <a:endParaRPr lang="en-US"/>
          </a:p>
        </p:txBody>
      </p:sp>
      <p:sp>
        <p:nvSpPr>
          <p:cNvPr id="88095" name="Line 31">
            <a:extLst>
              <a:ext uri="{FF2B5EF4-FFF2-40B4-BE49-F238E27FC236}">
                <a16:creationId xmlns:a16="http://schemas.microsoft.com/office/drawing/2014/main" id="{43C1A3A1-3A41-419B-873C-49F2C77223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9338" y="4510088"/>
            <a:ext cx="1657350" cy="15113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3200" rIns="90000" bIns="43200" anchor="ctr"/>
          <a:lstStyle/>
          <a:p>
            <a:endParaRPr lang="en-US"/>
          </a:p>
        </p:txBody>
      </p:sp>
      <p:sp>
        <p:nvSpPr>
          <p:cNvPr id="88098" name="Rectangle 34">
            <a:extLst>
              <a:ext uri="{FF2B5EF4-FFF2-40B4-BE49-F238E27FC236}">
                <a16:creationId xmlns:a16="http://schemas.microsoft.com/office/drawing/2014/main" id="{3FD5E8D4-86A9-4B81-8942-9B9F9AB80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7613" y="6021388"/>
            <a:ext cx="3365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3200" rIns="90000" bIns="4320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  <a:defRPr/>
            </a:pPr>
            <a:r>
              <a:rPr lang="en-US" sz="2000" b="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Yagut" panose="00000400000000000000" pitchFamily="2" charset="-78"/>
              </a:rPr>
              <a:t>T</a:t>
            </a:r>
          </a:p>
        </p:txBody>
      </p:sp>
      <p:sp>
        <p:nvSpPr>
          <p:cNvPr id="88099" name="Rectangle 35">
            <a:extLst>
              <a:ext uri="{FF2B5EF4-FFF2-40B4-BE49-F238E27FC236}">
                <a16:creationId xmlns:a16="http://schemas.microsoft.com/office/drawing/2014/main" id="{5006D991-F0C6-4AB6-A21D-228996575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6021388"/>
            <a:ext cx="3365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3200" rIns="90000" bIns="4320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  <a:defRPr/>
            </a:pPr>
            <a:r>
              <a:rPr lang="en-US" sz="2000" b="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Yagut" panose="00000400000000000000" pitchFamily="2" charset="-78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8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8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8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  <p:bldP spid="88070" grpId="0"/>
      <p:bldP spid="88071" grpId="0"/>
      <p:bldP spid="88072" grpId="0" animBg="1"/>
      <p:bldP spid="88074" grpId="0"/>
      <p:bldP spid="88075" grpId="0"/>
      <p:bldP spid="88075" grpId="1"/>
      <p:bldP spid="88076" grpId="0"/>
      <p:bldP spid="88077" grpId="0"/>
      <p:bldP spid="88078" grpId="0"/>
      <p:bldP spid="88079" grpId="0"/>
      <p:bldP spid="88080" grpId="0"/>
      <p:bldP spid="880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SPNBG6">
            <a:extLst>
              <a:ext uri="{FF2B5EF4-FFF2-40B4-BE49-F238E27FC236}">
                <a16:creationId xmlns:a16="http://schemas.microsoft.com/office/drawing/2014/main" id="{F7DFEA61-27DD-4A53-91A8-EED6C29E7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B2A68CF8-91B0-44BA-ABBD-B808F9927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49275"/>
            <a:ext cx="4752975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ctr" eaLnBrk="1" hangingPunct="1"/>
            <a:r>
              <a:rPr lang="fa-IR" altLang="en-US" sz="3000">
                <a:solidFill>
                  <a:srgbClr val="CCFF33"/>
                </a:solidFill>
              </a:rPr>
              <a:t>اصول سه</a:t>
            </a:r>
            <a:r>
              <a:rPr lang="fa-IR" altLang="en-US" sz="3000" baseline="-25000">
                <a:solidFill>
                  <a:srgbClr val="CCFF33"/>
                </a:solidFill>
              </a:rPr>
              <a:t> </a:t>
            </a:r>
            <a:r>
              <a:rPr lang="fa-IR" altLang="en-US" sz="3000">
                <a:solidFill>
                  <a:srgbClr val="CCFF33"/>
                </a:solidFill>
              </a:rPr>
              <a:t>گانه اکرمن (1988)</a:t>
            </a:r>
          </a:p>
          <a:p>
            <a:pPr eaLnBrk="1" hangingPunct="1"/>
            <a:r>
              <a:rPr lang="fa-IR" altLang="en-US">
                <a:solidFill>
                  <a:schemeClr val="bg1"/>
                </a:solidFill>
              </a:rPr>
              <a:t>توصیف</a:t>
            </a:r>
            <a:r>
              <a:rPr lang="fa-IR" altLang="en-US" baseline="-25000">
                <a:solidFill>
                  <a:schemeClr val="bg1"/>
                </a:solidFill>
              </a:rPr>
              <a:t> </a:t>
            </a:r>
            <a:r>
              <a:rPr lang="fa-IR" altLang="en-US">
                <a:solidFill>
                  <a:schemeClr val="bg1"/>
                </a:solidFill>
              </a:rPr>
              <a:t>کننده توانایی های زیربنایی اجرا در سه مرحله یادگیری فیتز و پوسنر </a:t>
            </a:r>
            <a:r>
              <a:rPr lang="fa-IR" altLang="en-US" sz="1400">
                <a:solidFill>
                  <a:schemeClr val="bg1"/>
                </a:solidFill>
              </a:rPr>
              <a:t>(</a:t>
            </a:r>
            <a:r>
              <a:rPr lang="en-US" alt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Fitts &amp; Posner</a:t>
            </a:r>
            <a:r>
              <a:rPr lang="fa-IR" altLang="en-US" sz="140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fa-IR" altLang="en-US">
                <a:solidFill>
                  <a:srgbClr val="FF9933"/>
                </a:solidFill>
              </a:rPr>
              <a:t>اصل (1):</a:t>
            </a:r>
            <a:r>
              <a:rPr lang="fa-IR" altLang="en-US">
                <a:solidFill>
                  <a:schemeClr val="bg1"/>
                </a:solidFill>
              </a:rPr>
              <a:t> در مرحله اول یادگیری که مرحله شناختی است، توانایی های عمومی برای اجرا بیشترین اهمیت را دارند.</a:t>
            </a:r>
          </a:p>
          <a:p>
            <a:pPr eaLnBrk="1" hangingPunct="1"/>
            <a:r>
              <a:rPr lang="fa-IR" altLang="en-US">
                <a:solidFill>
                  <a:srgbClr val="FF9933"/>
                </a:solidFill>
              </a:rPr>
              <a:t>اصل (2):</a:t>
            </a:r>
            <a:r>
              <a:rPr lang="fa-IR" altLang="en-US">
                <a:solidFill>
                  <a:schemeClr val="bg1"/>
                </a:solidFill>
              </a:rPr>
              <a:t> در مرحله دوم یادگیری که مرحله تداعی است؛ سرعت ادراکی زیربنای اجرا است.</a:t>
            </a:r>
          </a:p>
          <a:p>
            <a:pPr eaLnBrk="1" hangingPunct="1"/>
            <a:r>
              <a:rPr lang="fa-IR" altLang="en-US">
                <a:solidFill>
                  <a:srgbClr val="FF9933"/>
                </a:solidFill>
              </a:rPr>
              <a:t>اصل (3):</a:t>
            </a:r>
            <a:r>
              <a:rPr lang="fa-IR" altLang="en-US">
                <a:solidFill>
                  <a:schemeClr val="bg1"/>
                </a:solidFill>
              </a:rPr>
              <a:t> در مرحله سوم یادگیری که مرحله خودکاری است؛ توانایی های غیرشناختی و ویژه تکلیف حاکمیت دارند.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F0A0EEBA-DB6E-4996-8671-BE2DB5BD9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620713"/>
            <a:ext cx="3240087" cy="3051175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eaLnBrk="1" hangingPunct="1"/>
            <a:r>
              <a:rPr lang="fa-IR" altLang="en-US" sz="2400">
                <a:solidFill>
                  <a:schemeClr val="bg1"/>
                </a:solidFill>
              </a:rPr>
              <a:t>بر اساس این سه اصل، باید توقع داشته باشم که توانایی های شناختی با تمرین اولیه مهارت همبستگی بیشتری داشته باشند و بالعکس توانایی های ویژه تکلیف در اوایل تمرین، باید همبستگی کمتری نسبت به اواخر تمرین داشته باشد.</a:t>
            </a: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24581" name="Picture 7" descr="olympics_Lena-Danilidou_pijet">
            <a:extLst>
              <a:ext uri="{FF2B5EF4-FFF2-40B4-BE49-F238E27FC236}">
                <a16:creationId xmlns:a16="http://schemas.microsoft.com/office/drawing/2014/main" id="{11EE189B-A87E-4036-B211-5AA422983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"/>
          <a:stretch>
            <a:fillRect/>
          </a:stretch>
        </p:blipFill>
        <p:spPr bwMode="auto">
          <a:xfrm>
            <a:off x="468313" y="3860800"/>
            <a:ext cx="3240087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SPNBG6">
            <a:extLst>
              <a:ext uri="{FF2B5EF4-FFF2-40B4-BE49-F238E27FC236}">
                <a16:creationId xmlns:a16="http://schemas.microsoft.com/office/drawing/2014/main" id="{2001A620-B4E8-473D-9C20-464127D0E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82E0A9EE-154C-4E58-9E10-796C9F2E5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49275"/>
            <a:ext cx="66976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ctr" eaLnBrk="1" hangingPunct="1"/>
            <a:r>
              <a:rPr lang="fa-IR" altLang="en-US">
                <a:solidFill>
                  <a:schemeClr val="bg1"/>
                </a:solidFill>
                <a:cs typeface="B Titr" pitchFamily="2" charset="0"/>
              </a:rPr>
              <a:t>پژوهشی موفق در ارتباط با پیش بینی </a:t>
            </a:r>
            <a:r>
              <a:rPr lang="fa-IR" altLang="en-US">
                <a:solidFill>
                  <a:srgbClr val="FFCC00"/>
                </a:solidFill>
                <a:cs typeface="B Titr" pitchFamily="2" charset="0"/>
              </a:rPr>
              <a:t>موفقیت</a:t>
            </a:r>
            <a:endParaRPr lang="en-US" altLang="en-US">
              <a:solidFill>
                <a:srgbClr val="FFCC00"/>
              </a:solidFill>
              <a:cs typeface="B Titr" pitchFamily="2" charset="0"/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A680AC10-07D9-4270-920C-8D55123E4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413" y="1557338"/>
            <a:ext cx="86407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3DC19497-BB00-4891-BB24-0CDBA9E81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268413"/>
            <a:ext cx="7705725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eaLnBrk="1" hangingPunct="1"/>
            <a:r>
              <a:rPr lang="fa-IR" altLang="en-US">
                <a:solidFill>
                  <a:srgbClr val="FFCC00"/>
                </a:solidFill>
              </a:rPr>
              <a:t>هدف:</a:t>
            </a:r>
            <a:r>
              <a:rPr lang="fa-IR" altLang="en-US" b="0">
                <a:solidFill>
                  <a:schemeClr val="bg1"/>
                </a:solidFill>
              </a:rPr>
              <a:t> پیش بینی موفقیت داوطلبان خلبانی</a:t>
            </a:r>
          </a:p>
          <a:p>
            <a:pPr eaLnBrk="1" hangingPunct="1"/>
            <a:r>
              <a:rPr lang="fa-IR" altLang="en-US">
                <a:solidFill>
                  <a:srgbClr val="FFCC00"/>
                </a:solidFill>
              </a:rPr>
              <a:t>محقق:</a:t>
            </a:r>
            <a:r>
              <a:rPr lang="fa-IR" altLang="en-US" b="0">
                <a:solidFill>
                  <a:schemeClr val="bg1"/>
                </a:solidFill>
              </a:rPr>
              <a:t> کاکس (1988)</a:t>
            </a:r>
          </a:p>
          <a:p>
            <a:pPr eaLnBrk="1" hangingPunct="1"/>
            <a:r>
              <a:rPr lang="fa-IR" altLang="en-US">
                <a:solidFill>
                  <a:srgbClr val="FFCC00"/>
                </a:solidFill>
              </a:rPr>
              <a:t>نمونه:</a:t>
            </a:r>
            <a:r>
              <a:rPr lang="fa-IR" altLang="en-US" b="0">
                <a:solidFill>
                  <a:schemeClr val="bg1"/>
                </a:solidFill>
              </a:rPr>
              <a:t> 320 کارآموز دوره خلبانی</a:t>
            </a:r>
          </a:p>
          <a:p>
            <a:pPr eaLnBrk="1" hangingPunct="1"/>
            <a:r>
              <a:rPr lang="fa-IR" altLang="en-US">
                <a:solidFill>
                  <a:srgbClr val="FFCC00"/>
                </a:solidFill>
              </a:rPr>
              <a:t>توانایی های شناسایی شده:</a:t>
            </a:r>
            <a:r>
              <a:rPr lang="fa-IR" altLang="en-US" b="0">
                <a:solidFill>
                  <a:schemeClr val="bg1"/>
                </a:solidFill>
              </a:rPr>
              <a:t> هماهنگی دو دست، هماهنگی پیچیده</a:t>
            </a:r>
          </a:p>
          <a:p>
            <a:pPr eaLnBrk="1" hangingPunct="1"/>
            <a:r>
              <a:rPr lang="fa-IR" altLang="en-US">
                <a:solidFill>
                  <a:srgbClr val="FFCC00"/>
                </a:solidFill>
              </a:rPr>
              <a:t>نتیجه:</a:t>
            </a:r>
            <a:r>
              <a:rPr lang="fa-IR" altLang="en-US" b="0">
                <a:solidFill>
                  <a:schemeClr val="bg1"/>
                </a:solidFill>
              </a:rPr>
              <a:t> دقت بالای پیش بینی</a:t>
            </a:r>
          </a:p>
          <a:p>
            <a:pPr eaLnBrk="1" hangingPunct="1"/>
            <a:endParaRPr lang="fa-IR" altLang="en-US" sz="1000" b="0">
              <a:solidFill>
                <a:schemeClr val="bg1"/>
              </a:solidFill>
            </a:endParaRPr>
          </a:p>
        </p:txBody>
      </p:sp>
      <p:pic>
        <p:nvPicPr>
          <p:cNvPr id="25606" name="Picture 7" descr="عكسجالب3">
            <a:extLst>
              <a:ext uri="{FF2B5EF4-FFF2-40B4-BE49-F238E27FC236}">
                <a16:creationId xmlns:a16="http://schemas.microsoft.com/office/drawing/2014/main" id="{FABCC849-B2A7-4C74-9F26-F42BB1C48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23" b="41801"/>
          <a:stretch>
            <a:fillRect/>
          </a:stretch>
        </p:blipFill>
        <p:spPr bwMode="auto">
          <a:xfrm>
            <a:off x="1347788" y="4330700"/>
            <a:ext cx="6408737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SPNBG6">
            <a:extLst>
              <a:ext uri="{FF2B5EF4-FFF2-40B4-BE49-F238E27FC236}">
                <a16:creationId xmlns:a16="http://schemas.microsoft.com/office/drawing/2014/main" id="{7B260869-CE06-4D31-861D-8622AA81B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90D492FB-DD34-4225-B605-76AEDCB57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038" y="1501775"/>
            <a:ext cx="432117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eaLnBrk="1" hangingPunct="1"/>
            <a:r>
              <a:rPr lang="fa-IR" altLang="en-US">
                <a:solidFill>
                  <a:srgbClr val="FFCC00"/>
                </a:solidFill>
              </a:rPr>
              <a:t>هدف:</a:t>
            </a:r>
            <a:r>
              <a:rPr lang="fa-IR" altLang="en-US" b="0">
                <a:solidFill>
                  <a:schemeClr val="bg1"/>
                </a:solidFill>
              </a:rPr>
              <a:t> پیش بینی موفقیت ورزشکاران رشته کمانگیری</a:t>
            </a:r>
          </a:p>
          <a:p>
            <a:pPr eaLnBrk="1" hangingPunct="1"/>
            <a:r>
              <a:rPr lang="fa-IR" altLang="en-US">
                <a:solidFill>
                  <a:srgbClr val="FFCC00"/>
                </a:solidFill>
              </a:rPr>
              <a:t>محقق:</a:t>
            </a:r>
            <a:r>
              <a:rPr lang="fa-IR" altLang="en-US" b="0">
                <a:solidFill>
                  <a:schemeClr val="bg1"/>
                </a:solidFill>
              </a:rPr>
              <a:t> لندرز، بوچر و ونگ (1986)</a:t>
            </a:r>
          </a:p>
          <a:p>
            <a:pPr eaLnBrk="1" hangingPunct="1"/>
            <a:r>
              <a:rPr lang="fa-IR" altLang="en-US">
                <a:solidFill>
                  <a:srgbClr val="FFCC00"/>
                </a:solidFill>
              </a:rPr>
              <a:t>نمونه:</a:t>
            </a:r>
            <a:r>
              <a:rPr lang="fa-IR" altLang="en-US" b="0">
                <a:solidFill>
                  <a:schemeClr val="bg1"/>
                </a:solidFill>
              </a:rPr>
              <a:t> 188 کمانگیر آماتور</a:t>
            </a:r>
          </a:p>
          <a:p>
            <a:pPr eaLnBrk="1" hangingPunct="1"/>
            <a:r>
              <a:rPr lang="fa-IR" altLang="en-US">
                <a:solidFill>
                  <a:srgbClr val="FFCC00"/>
                </a:solidFill>
              </a:rPr>
              <a:t>توانایی</a:t>
            </a:r>
            <a:r>
              <a:rPr lang="fa-IR" altLang="en-US" baseline="-25000">
                <a:solidFill>
                  <a:srgbClr val="FFCC00"/>
                </a:solidFill>
              </a:rPr>
              <a:t> </a:t>
            </a:r>
            <a:r>
              <a:rPr lang="fa-IR" altLang="en-US">
                <a:solidFill>
                  <a:srgbClr val="FFCC00"/>
                </a:solidFill>
              </a:rPr>
              <a:t>های شناسایی شده:</a:t>
            </a:r>
            <a:r>
              <a:rPr lang="fa-IR" altLang="en-US" b="0">
                <a:solidFill>
                  <a:schemeClr val="bg1"/>
                </a:solidFill>
              </a:rPr>
              <a:t> قدرت ساق و ران، چربی بدن، زمان واکنش، ادراک عمق، تصویرسازی بهتر، اعتماد به نفس بیشتر، استفاده از اشتباهات گذشته</a:t>
            </a:r>
          </a:p>
          <a:p>
            <a:pPr eaLnBrk="1" hangingPunct="1"/>
            <a:r>
              <a:rPr lang="fa-IR" altLang="en-US">
                <a:solidFill>
                  <a:srgbClr val="FFCC00"/>
                </a:solidFill>
              </a:rPr>
              <a:t>نتیجه:</a:t>
            </a:r>
            <a:r>
              <a:rPr lang="fa-IR" altLang="en-US" b="0">
                <a:solidFill>
                  <a:schemeClr val="bg1"/>
                </a:solidFill>
              </a:rPr>
              <a:t> پبش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بینی موفقیت 81 درصد از مهارت آموزان</a:t>
            </a:r>
            <a:endParaRPr lang="en-US" altLang="en-US" b="0">
              <a:solidFill>
                <a:schemeClr val="bg1"/>
              </a:solidFill>
            </a:endParaRPr>
          </a:p>
        </p:txBody>
      </p:sp>
      <p:sp>
        <p:nvSpPr>
          <p:cNvPr id="26628" name="Text Box 5">
            <a:extLst>
              <a:ext uri="{FF2B5EF4-FFF2-40B4-BE49-F238E27FC236}">
                <a16:creationId xmlns:a16="http://schemas.microsoft.com/office/drawing/2014/main" id="{CE1ABEBA-4188-4558-B28A-996EF46FF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49275"/>
            <a:ext cx="66976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ctr" eaLnBrk="1" hangingPunct="1"/>
            <a:r>
              <a:rPr lang="fa-IR" altLang="en-US">
                <a:solidFill>
                  <a:schemeClr val="bg1"/>
                </a:solidFill>
                <a:cs typeface="B Titr" pitchFamily="2" charset="0"/>
              </a:rPr>
              <a:t>پژوهشی موفق در ارتباط با پیش بینی </a:t>
            </a:r>
            <a:r>
              <a:rPr lang="fa-IR" altLang="en-US">
                <a:solidFill>
                  <a:srgbClr val="FFCC00"/>
                </a:solidFill>
                <a:cs typeface="B Titr" pitchFamily="2" charset="0"/>
              </a:rPr>
              <a:t>موفقیت</a:t>
            </a:r>
            <a:endParaRPr lang="en-US" altLang="en-US">
              <a:solidFill>
                <a:srgbClr val="FFCC00"/>
              </a:solidFill>
              <a:cs typeface="B Titr" pitchFamily="2" charset="0"/>
            </a:endParaRPr>
          </a:p>
        </p:txBody>
      </p:sp>
      <p:pic>
        <p:nvPicPr>
          <p:cNvPr id="26629" name="Picture 10" descr="Soccer_09_th">
            <a:extLst>
              <a:ext uri="{FF2B5EF4-FFF2-40B4-BE49-F238E27FC236}">
                <a16:creationId xmlns:a16="http://schemas.microsoft.com/office/drawing/2014/main" id="{28D9288A-9704-47DA-872D-CB01E775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82713"/>
            <a:ext cx="374491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3" descr="پروانه در قفس">
            <a:extLst>
              <a:ext uri="{FF2B5EF4-FFF2-40B4-BE49-F238E27FC236}">
                <a16:creationId xmlns:a16="http://schemas.microsoft.com/office/drawing/2014/main" id="{247E0D0C-3013-4B68-ACA7-97EF5964A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81075"/>
            <a:ext cx="44640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4">
            <a:extLst>
              <a:ext uri="{FF2B5EF4-FFF2-40B4-BE49-F238E27FC236}">
                <a16:creationId xmlns:a16="http://schemas.microsoft.com/office/drawing/2014/main" id="{BA05EA6C-8042-4740-AEA6-684225FA2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575" y="404813"/>
            <a:ext cx="31670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ctr" eaLnBrk="1" hangingPunct="1"/>
            <a:r>
              <a:rPr lang="fa-IR" altLang="en-US" sz="3000">
                <a:solidFill>
                  <a:schemeClr val="bg1"/>
                </a:solidFill>
              </a:rPr>
              <a:t>نتیجه</a:t>
            </a:r>
            <a:r>
              <a:rPr lang="fa-IR" altLang="en-US" sz="3000" baseline="-25000">
                <a:solidFill>
                  <a:schemeClr val="bg1"/>
                </a:solidFill>
              </a:rPr>
              <a:t> </a:t>
            </a:r>
            <a:r>
              <a:rPr lang="fa-IR" altLang="en-US" sz="3000">
                <a:solidFill>
                  <a:schemeClr val="bg1"/>
                </a:solidFill>
              </a:rPr>
              <a:t>گیری کلی ....</a:t>
            </a:r>
            <a:endParaRPr lang="en-US" altLang="en-US" sz="3000">
              <a:solidFill>
                <a:schemeClr val="bg1"/>
              </a:solidFill>
            </a:endParaRPr>
          </a:p>
        </p:txBody>
      </p:sp>
      <p:sp>
        <p:nvSpPr>
          <p:cNvPr id="27652" name="Text Box 35">
            <a:extLst>
              <a:ext uri="{FF2B5EF4-FFF2-40B4-BE49-F238E27FC236}">
                <a16:creationId xmlns:a16="http://schemas.microsoft.com/office/drawing/2014/main" id="{9AD753DB-35F9-4162-835C-76D4510A6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5645150"/>
            <a:ext cx="784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ctr" eaLnBrk="1" hangingPunct="1"/>
            <a:r>
              <a:rPr lang="fa-IR" altLang="en-US">
                <a:solidFill>
                  <a:schemeClr val="bg1"/>
                </a:solidFill>
              </a:rPr>
              <a:t>کسانی که شایسته تر هستند </a:t>
            </a:r>
            <a:r>
              <a:rPr lang="fa-IR" altLang="en-US">
                <a:solidFill>
                  <a:srgbClr val="FFCC00"/>
                </a:solidFill>
              </a:rPr>
              <a:t>اشتباهات</a:t>
            </a:r>
            <a:r>
              <a:rPr lang="fa-IR" altLang="en-US">
                <a:solidFill>
                  <a:schemeClr val="bg1"/>
                </a:solidFill>
              </a:rPr>
              <a:t> بیشتری را مرتکب می شوند، زیرا که تلاش می</a:t>
            </a:r>
            <a:r>
              <a:rPr lang="fa-IR" altLang="en-US" baseline="-25000">
                <a:solidFill>
                  <a:schemeClr val="bg1"/>
                </a:solidFill>
              </a:rPr>
              <a:t> </a:t>
            </a:r>
            <a:r>
              <a:rPr lang="fa-IR" altLang="en-US">
                <a:solidFill>
                  <a:schemeClr val="bg1"/>
                </a:solidFill>
              </a:rPr>
              <a:t>کنند راه های جدید بیشتری را تجربه کنند.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11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0" y="71438"/>
            <a:ext cx="8229600" cy="796925"/>
          </a:xfrm>
        </p:spPr>
        <p:txBody>
          <a:bodyPr/>
          <a:lstStyle/>
          <a:p>
            <a:r>
              <a:rPr lang="en-GB" altLang="en-US" dirty="0"/>
              <a:t>Conditions o use</a:t>
            </a:r>
          </a:p>
        </p:txBody>
      </p:sp>
      <p:sp>
        <p:nvSpPr>
          <p:cNvPr id="62466" name="Rectangle 2"/>
          <p:cNvSpPr>
            <a:spLocks noChangeAspec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j-ea"/>
              <a:cs typeface="Arial"/>
            </a:endParaRPr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>
            <a:off x="3348038" y="1390650"/>
            <a:ext cx="0" cy="44640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025592" y="3789382"/>
            <a:ext cx="202651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  <a:hlinkClick r:id="rId3"/>
              </a:rPr>
              <a:t>http://www.ravanpoint.ir</a:t>
            </a:r>
            <a:endParaRPr kumimoji="0" lang="fa-I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Contact: info@ravanpoint.ir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825" y="3919537"/>
            <a:ext cx="2736850" cy="423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250825" y="2582614"/>
            <a:ext cx="28321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B Nazanin" panose="00000400000000000000" pitchFamily="2" charset="-78"/>
              </a:rPr>
              <a:t>دانلود رایگان پاورپوینت های روانشناسی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B Nazanin" panose="000004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© Copyright Ravanpoint.ir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86" y="2368159"/>
            <a:ext cx="3866728" cy="139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9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SPNBG6">
            <a:extLst>
              <a:ext uri="{FF2B5EF4-FFF2-40B4-BE49-F238E27FC236}">
                <a16:creationId xmlns:a16="http://schemas.microsoft.com/office/drawing/2014/main" id="{E2A95378-0CB4-4DD3-AA31-AD8D5CC5F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sc_2466">
            <a:extLst>
              <a:ext uri="{FF2B5EF4-FFF2-40B4-BE49-F238E27FC236}">
                <a16:creationId xmlns:a16="http://schemas.microsoft.com/office/drawing/2014/main" id="{9E15FC90-A25C-49C0-985D-C3F6447FE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270250"/>
            <a:ext cx="5976938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>
            <a:extLst>
              <a:ext uri="{FF2B5EF4-FFF2-40B4-BE49-F238E27FC236}">
                <a16:creationId xmlns:a16="http://schemas.microsoft.com/office/drawing/2014/main" id="{8CE5CAED-E674-44C6-AC47-40B24B38D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549275"/>
            <a:ext cx="7926387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a-IR" altLang="en-US" sz="3000">
                <a:solidFill>
                  <a:srgbClr val="99FF33"/>
                </a:solidFill>
                <a:cs typeface="B Titr" pitchFamily="2" charset="0"/>
              </a:rPr>
              <a:t>رفتار ورود چيست؟</a:t>
            </a:r>
          </a:p>
          <a:p>
            <a:pPr algn="ctr" eaLnBrk="1" hangingPunct="1">
              <a:buFontTx/>
              <a:buNone/>
            </a:pPr>
            <a:endParaRPr lang="fa-IR" altLang="en-US" sz="1000">
              <a:solidFill>
                <a:srgbClr val="99FF33"/>
              </a:solidFill>
              <a:cs typeface="B Titr" pitchFamily="2" charset="0"/>
            </a:endParaRPr>
          </a:p>
          <a:p>
            <a:pPr eaLnBrk="1" hangingPunct="1">
              <a:buFontTx/>
              <a:buNone/>
            </a:pPr>
            <a:r>
              <a:rPr lang="fa-IR" altLang="en-US">
                <a:solidFill>
                  <a:schemeClr val="bg1"/>
                </a:solidFill>
              </a:rPr>
              <a:t>رفتار ورود، پديده</a:t>
            </a:r>
            <a:r>
              <a:rPr lang="fa-IR" altLang="en-US" baseline="-25000">
                <a:solidFill>
                  <a:schemeClr val="bg1"/>
                </a:solidFill>
              </a:rPr>
              <a:t> </a:t>
            </a:r>
            <a:r>
              <a:rPr lang="fa-IR" altLang="en-US">
                <a:solidFill>
                  <a:schemeClr val="bg1"/>
                </a:solidFill>
              </a:rPr>
              <a:t>هاي رفتاري واقعي افراد را منعكس مي</a:t>
            </a:r>
            <a:r>
              <a:rPr lang="fa-IR" altLang="en-US" baseline="-25000">
                <a:solidFill>
                  <a:schemeClr val="bg1"/>
                </a:solidFill>
              </a:rPr>
              <a:t> </a:t>
            </a:r>
            <a:r>
              <a:rPr lang="fa-IR" altLang="en-US">
                <a:solidFill>
                  <a:schemeClr val="bg1"/>
                </a:solidFill>
              </a:rPr>
              <a:t>كند كه نشان دهنده تفاوت آنان در قابليت اجراي مهارت هاست. از آنجا كه پيشرفت افراد سرعت هاي متفاوتي دارد، اين تفاوت همچنان باقي مي ماند.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SPNBG6">
            <a:extLst>
              <a:ext uri="{FF2B5EF4-FFF2-40B4-BE49-F238E27FC236}">
                <a16:creationId xmlns:a16="http://schemas.microsoft.com/office/drawing/2014/main" id="{23608804-2466-49CB-A8A5-A225652D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5C7AC53F-19AB-4A30-BB81-0C4C61C02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5" y="319088"/>
            <a:ext cx="561657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a-IR" altLang="en-US" sz="3000" b="0">
                <a:solidFill>
                  <a:srgbClr val="FFCC00"/>
                </a:solidFill>
                <a:cs typeface="B Titr" pitchFamily="2" charset="0"/>
              </a:rPr>
              <a:t>روانشناسي افتراقي</a:t>
            </a:r>
          </a:p>
          <a:p>
            <a:pPr algn="ctr" eaLnBrk="1" hangingPunct="1">
              <a:buFontTx/>
              <a:buNone/>
            </a:pPr>
            <a:r>
              <a:rPr lang="en-US" altLang="en-US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Psychology</a:t>
            </a:r>
          </a:p>
        </p:txBody>
      </p:sp>
      <p:sp>
        <p:nvSpPr>
          <p:cNvPr id="5124" name="Text Box 5">
            <a:extLst>
              <a:ext uri="{FF2B5EF4-FFF2-40B4-BE49-F238E27FC236}">
                <a16:creationId xmlns:a16="http://schemas.microsoft.com/office/drawing/2014/main" id="{FE350674-E6F6-49D5-A4CF-4B96E03C4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787525"/>
            <a:ext cx="4378325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eaLnBrk="1" hangingPunct="1"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chemeClr val="bg1"/>
                </a:solidFill>
              </a:rPr>
              <a:t> روانشناسي افتراقي مطالعه تفاوتهاي فردي در روانشناسي در مقايسه با مطالعه رفتار ميانگين يا هنجار است. </a:t>
            </a:r>
          </a:p>
          <a:p>
            <a:pPr eaLnBrk="1" hangingPunct="1"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chemeClr val="bg1"/>
                </a:solidFill>
              </a:rPr>
              <a:t> كساني كه تفاوتهاي فردي را مطالعه     ميكنند به شناسايي و اندازه گيري توانايي ها (</a:t>
            </a:r>
            <a:r>
              <a:rPr lang="en-US" altLang="en-US" sz="2000" b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Abilities</a:t>
            </a:r>
            <a:r>
              <a:rPr lang="fa-IR" altLang="en-US" b="0">
                <a:solidFill>
                  <a:schemeClr val="bg1"/>
                </a:solidFill>
              </a:rPr>
              <a:t>) و خصيصه هاي افراد (</a:t>
            </a:r>
            <a:r>
              <a:rPr lang="en-US" altLang="en-US" sz="2000" b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Traits</a:t>
            </a:r>
            <a:r>
              <a:rPr lang="fa-IR" altLang="en-US" b="0">
                <a:solidFill>
                  <a:schemeClr val="bg1"/>
                </a:solidFill>
              </a:rPr>
              <a:t>) توجه دارند.</a:t>
            </a:r>
          </a:p>
          <a:p>
            <a:pPr eaLnBrk="1" hangingPunct="1"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chemeClr val="bg1"/>
                </a:solidFill>
              </a:rPr>
              <a:t> مثال: مطالعه هوش</a:t>
            </a:r>
          </a:p>
          <a:p>
            <a:pPr eaLnBrk="1" hangingPunct="1"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chemeClr val="bg1"/>
                </a:solidFill>
              </a:rPr>
              <a:t> ظهور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تحقيقات معدودي در ارتباط با مطالعه تفاوتهاي فردي در رفتار حركتي از دهه هاي 70 و 80 .</a:t>
            </a:r>
            <a:endParaRPr lang="en-US" altLang="en-US" b="0">
              <a:solidFill>
                <a:schemeClr val="bg1"/>
              </a:solidFill>
            </a:endParaRPr>
          </a:p>
        </p:txBody>
      </p:sp>
      <p:grpSp>
        <p:nvGrpSpPr>
          <p:cNvPr id="5125" name="Group 9">
            <a:extLst>
              <a:ext uri="{FF2B5EF4-FFF2-40B4-BE49-F238E27FC236}">
                <a16:creationId xmlns:a16="http://schemas.microsoft.com/office/drawing/2014/main" id="{E801A3B8-0ACB-4744-98B0-65279B3BF5FB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506413"/>
            <a:ext cx="3743325" cy="5832475"/>
            <a:chOff x="295" y="255"/>
            <a:chExt cx="2358" cy="3674"/>
          </a:xfrm>
        </p:grpSpPr>
        <p:pic>
          <p:nvPicPr>
            <p:cNvPr id="5126" name="Picture 7" descr="42-17958117">
              <a:extLst>
                <a:ext uri="{FF2B5EF4-FFF2-40B4-BE49-F238E27FC236}">
                  <a16:creationId xmlns:a16="http://schemas.microsoft.com/office/drawing/2014/main" id="{02DF742F-4B98-4A11-A1FE-5616AB01B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55"/>
              <a:ext cx="2358" cy="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8" descr="42-17958117">
              <a:extLst>
                <a:ext uri="{FF2B5EF4-FFF2-40B4-BE49-F238E27FC236}">
                  <a16:creationId xmlns:a16="http://schemas.microsoft.com/office/drawing/2014/main" id="{70934F66-F88A-4EB6-AA19-2776A5F49D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78" r="84605" b="86418"/>
            <a:stretch>
              <a:fillRect/>
            </a:stretch>
          </p:blipFill>
          <p:spPr bwMode="auto">
            <a:xfrm>
              <a:off x="295" y="276"/>
              <a:ext cx="36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SPNBG6">
            <a:extLst>
              <a:ext uri="{FF2B5EF4-FFF2-40B4-BE49-F238E27FC236}">
                <a16:creationId xmlns:a16="http://schemas.microsoft.com/office/drawing/2014/main" id="{E93AEC0C-EB2E-40EA-B50D-23E1F4301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99C53881-87B6-488A-9D67-C1B19F5E8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33375"/>
            <a:ext cx="5097463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eaLnBrk="1" hangingPunct="1">
              <a:buFontTx/>
              <a:buNone/>
            </a:pPr>
            <a:r>
              <a:rPr lang="fa-IR" altLang="en-US" sz="3000" b="0">
                <a:solidFill>
                  <a:schemeClr val="bg1"/>
                </a:solidFill>
                <a:cs typeface="B Titr" pitchFamily="2" charset="0"/>
              </a:rPr>
              <a:t>توانايي </a:t>
            </a:r>
            <a:r>
              <a:rPr lang="fa-IR" altLang="en-US" sz="2000" b="0">
                <a:solidFill>
                  <a:srgbClr val="FFCC00"/>
                </a:solidFill>
                <a:cs typeface="B Titr" pitchFamily="2" charset="0"/>
              </a:rPr>
              <a:t>(</a:t>
            </a:r>
            <a:r>
              <a:rPr lang="en-US" altLang="en-US" sz="2000" b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fa-IR" altLang="en-US" sz="2000" b="0">
                <a:solidFill>
                  <a:srgbClr val="FFCC00"/>
                </a:solidFill>
                <a:cs typeface="B Titr" pitchFamily="2" charset="0"/>
              </a:rPr>
              <a:t>)</a:t>
            </a:r>
          </a:p>
          <a:p>
            <a:pPr eaLnBrk="1" hangingPunct="1">
              <a:buFontTx/>
              <a:buNone/>
            </a:pPr>
            <a:endParaRPr lang="fa-IR" altLang="en-US" sz="800" b="0">
              <a:solidFill>
                <a:schemeClr val="bg1"/>
              </a:solidFill>
              <a:cs typeface="B Titr" pitchFamily="2" charset="0"/>
            </a:endParaRPr>
          </a:p>
          <a:p>
            <a:pPr eaLnBrk="1" hangingPunct="1">
              <a:buClr>
                <a:srgbClr val="CCFF33"/>
              </a:buClr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chemeClr val="bg1"/>
                </a:solidFill>
              </a:rPr>
              <a:t> كلمه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اي است كه معمولا در محاوره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ها مترادف با </a:t>
            </a:r>
            <a:r>
              <a:rPr lang="fa-IR" altLang="en-US" b="0">
                <a:solidFill>
                  <a:srgbClr val="FFCC00"/>
                </a:solidFill>
              </a:rPr>
              <a:t>مهارت</a:t>
            </a:r>
            <a:r>
              <a:rPr lang="fa-IR" altLang="en-US" b="0">
                <a:solidFill>
                  <a:schemeClr val="bg1"/>
                </a:solidFill>
              </a:rPr>
              <a:t> به كار مي رود.</a:t>
            </a:r>
          </a:p>
          <a:p>
            <a:pPr eaLnBrk="1" hangingPunct="1">
              <a:buClr>
                <a:srgbClr val="CCFF33"/>
              </a:buClr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chemeClr val="bg1"/>
                </a:solidFill>
              </a:rPr>
              <a:t> كلمه توانايي هنگامي كه در زمينه تفاوتهاي فردي به كار رود، به معناي خصيصه يا ظرفيت كلي فرد است كه به </a:t>
            </a:r>
            <a:r>
              <a:rPr lang="fa-IR" altLang="en-US" b="0">
                <a:solidFill>
                  <a:srgbClr val="FFCC00"/>
                </a:solidFill>
              </a:rPr>
              <a:t>عملكرد</a:t>
            </a:r>
            <a:r>
              <a:rPr lang="fa-IR" altLang="en-US" b="0">
                <a:solidFill>
                  <a:schemeClr val="bg1"/>
                </a:solidFill>
              </a:rPr>
              <a:t> وي در انواع مهارت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ها يا تكاليف مربوط است.</a:t>
            </a:r>
          </a:p>
          <a:p>
            <a:pPr eaLnBrk="1" hangingPunct="1">
              <a:buClr>
                <a:srgbClr val="CCFF33"/>
              </a:buClr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chemeClr val="bg1"/>
                </a:solidFill>
              </a:rPr>
              <a:t> توانايي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هاي حركتي، </a:t>
            </a:r>
            <a:r>
              <a:rPr lang="fa-IR" altLang="en-US" b="0">
                <a:solidFill>
                  <a:srgbClr val="FFCC00"/>
                </a:solidFill>
              </a:rPr>
              <a:t>شالوده</a:t>
            </a:r>
            <a:r>
              <a:rPr lang="fa-IR" altLang="en-US" b="0">
                <a:solidFill>
                  <a:schemeClr val="bg1"/>
                </a:solidFill>
              </a:rPr>
              <a:t> اجراي مهارت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هاي حركتي هستند.</a:t>
            </a:r>
          </a:p>
          <a:p>
            <a:pPr eaLnBrk="1" hangingPunct="1">
              <a:buClr>
                <a:srgbClr val="CCFF33"/>
              </a:buClr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chemeClr val="bg1"/>
                </a:solidFill>
              </a:rPr>
              <a:t> سطح موفقيت افراد در اجراي مهارتهاي حركتي تا حدود زيادي به </a:t>
            </a:r>
            <a:r>
              <a:rPr lang="fa-IR" altLang="en-US" b="0">
                <a:solidFill>
                  <a:srgbClr val="FFCC00"/>
                </a:solidFill>
              </a:rPr>
              <a:t>ميزان توانايي</a:t>
            </a:r>
            <a:r>
              <a:rPr lang="fa-IR" altLang="en-US" b="0">
                <a:solidFill>
                  <a:schemeClr val="bg1"/>
                </a:solidFill>
              </a:rPr>
              <a:t> آن ها در اجراي آن مهارت ها دارد.</a:t>
            </a:r>
          </a:p>
          <a:p>
            <a:pPr eaLnBrk="1" hangingPunct="1">
              <a:buClr>
                <a:srgbClr val="CCFF33"/>
              </a:buClr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chemeClr val="bg1"/>
                </a:solidFill>
              </a:rPr>
              <a:t> توانايي هاي متفاوت= سطوح متفاوت </a:t>
            </a:r>
            <a:r>
              <a:rPr lang="fa-IR" altLang="en-US" b="0">
                <a:solidFill>
                  <a:srgbClr val="FFCC00"/>
                </a:solidFill>
              </a:rPr>
              <a:t>پيشرفت</a:t>
            </a:r>
            <a:endParaRPr lang="en-US" altLang="en-US" b="0">
              <a:solidFill>
                <a:srgbClr val="FFCC00"/>
              </a:solidFill>
            </a:endParaRPr>
          </a:p>
        </p:txBody>
      </p:sp>
      <p:pic>
        <p:nvPicPr>
          <p:cNvPr id="6148" name="Picture 9" descr="_42079346_niamh_rossa300">
            <a:extLst>
              <a:ext uri="{FF2B5EF4-FFF2-40B4-BE49-F238E27FC236}">
                <a16:creationId xmlns:a16="http://schemas.microsoft.com/office/drawing/2014/main" id="{361300FD-65E7-4556-929A-04599FD25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61950"/>
            <a:ext cx="242252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42-15934304">
            <a:extLst>
              <a:ext uri="{FF2B5EF4-FFF2-40B4-BE49-F238E27FC236}">
                <a16:creationId xmlns:a16="http://schemas.microsoft.com/office/drawing/2014/main" id="{9E8D1E59-1025-4071-A865-D5B49B974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105025"/>
            <a:ext cx="23987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42-15515609">
            <a:extLst>
              <a:ext uri="{FF2B5EF4-FFF2-40B4-BE49-F238E27FC236}">
                <a16:creationId xmlns:a16="http://schemas.microsoft.com/office/drawing/2014/main" id="{985FE553-7C20-4EE0-B1BB-BAC3AC6E8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3962400"/>
            <a:ext cx="250666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ESPNBG6">
            <a:extLst>
              <a:ext uri="{FF2B5EF4-FFF2-40B4-BE49-F238E27FC236}">
                <a16:creationId xmlns:a16="http://schemas.microsoft.com/office/drawing/2014/main" id="{BA936FF7-98DF-408E-AB8F-49867FDFC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Rectangle 8">
            <a:extLst>
              <a:ext uri="{FF2B5EF4-FFF2-40B4-BE49-F238E27FC236}">
                <a16:creationId xmlns:a16="http://schemas.microsoft.com/office/drawing/2014/main" id="{8974C4EF-4ADE-4567-ADC3-2C90B9C04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331913"/>
            <a:ext cx="8229600" cy="1512887"/>
          </a:xfrm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rtl="1" eaLnBrk="1" hangingPunct="1"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fa-IR" altLang="en-US" sz="2500">
                <a:solidFill>
                  <a:schemeClr val="bg1"/>
                </a:solidFill>
                <a:cs typeface="B Lotus" pitchFamily="2" charset="0"/>
              </a:rPr>
              <a:t>توانايي به عنوان يک خصلت نسبتا </a:t>
            </a:r>
            <a:r>
              <a:rPr lang="fa-IR" altLang="en-US" sz="2500">
                <a:solidFill>
                  <a:srgbClr val="FFCC00"/>
                </a:solidFill>
                <a:cs typeface="B Lotus" pitchFamily="2" charset="0"/>
              </a:rPr>
              <a:t>پايدار</a:t>
            </a:r>
            <a:r>
              <a:rPr lang="fa-IR" altLang="en-US" sz="2500">
                <a:solidFill>
                  <a:schemeClr val="bg1"/>
                </a:solidFill>
                <a:cs typeface="B Lotus" pitchFamily="2" charset="0"/>
              </a:rPr>
              <a:t>، </a:t>
            </a:r>
            <a:r>
              <a:rPr lang="fa-IR" altLang="en-US" sz="2500">
                <a:solidFill>
                  <a:srgbClr val="FFCC00"/>
                </a:solidFill>
                <a:cs typeface="B Lotus" pitchFamily="2" charset="0"/>
              </a:rPr>
              <a:t>بادوام</a:t>
            </a:r>
            <a:r>
              <a:rPr lang="fa-IR" altLang="en-US" sz="2500">
                <a:solidFill>
                  <a:schemeClr val="bg1"/>
                </a:solidFill>
                <a:cs typeface="B Lotus" pitchFamily="2" charset="0"/>
              </a:rPr>
              <a:t> و </a:t>
            </a:r>
            <a:r>
              <a:rPr lang="fa-IR" altLang="en-US" sz="2500">
                <a:solidFill>
                  <a:srgbClr val="FFCC00"/>
                </a:solidFill>
                <a:cs typeface="B Lotus" pitchFamily="2" charset="0"/>
              </a:rPr>
              <a:t>ارثي</a:t>
            </a:r>
            <a:r>
              <a:rPr lang="fa-IR" altLang="en-US" sz="2500">
                <a:solidFill>
                  <a:schemeClr val="bg1"/>
                </a:solidFill>
                <a:cs typeface="B Lotus" pitchFamily="2" charset="0"/>
              </a:rPr>
              <a:t> تعريف مي شود.</a:t>
            </a:r>
          </a:p>
          <a:p>
            <a:pPr algn="just" rtl="1" eaLnBrk="1" hangingPunct="1"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fa-IR" altLang="en-US" sz="2500">
                <a:solidFill>
                  <a:schemeClr val="bg1"/>
                </a:solidFill>
                <a:cs typeface="B Lotus" pitchFamily="2" charset="0"/>
              </a:rPr>
              <a:t>توانايي ممکن است شناختي يا </a:t>
            </a:r>
            <a:r>
              <a:rPr lang="fa-IR" altLang="en-US" sz="2500">
                <a:solidFill>
                  <a:srgbClr val="FFCC00"/>
                </a:solidFill>
                <a:cs typeface="B Lotus" pitchFamily="2" charset="0"/>
              </a:rPr>
              <a:t>حرکتي</a:t>
            </a:r>
            <a:r>
              <a:rPr lang="fa-IR" altLang="en-US" sz="2500">
                <a:solidFill>
                  <a:schemeClr val="bg1"/>
                </a:solidFill>
                <a:cs typeface="B Lotus" pitchFamily="2" charset="0"/>
              </a:rPr>
              <a:t> باشد.</a:t>
            </a:r>
          </a:p>
          <a:p>
            <a:pPr algn="just" rtl="1" eaLnBrk="1" hangingPunct="1"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fa-IR" altLang="en-US" sz="2500">
                <a:solidFill>
                  <a:schemeClr val="bg1"/>
                </a:solidFill>
                <a:cs typeface="B Lotus" pitchFamily="2" charset="0"/>
              </a:rPr>
              <a:t>توانايي ها عمدتا به طور </a:t>
            </a:r>
            <a:r>
              <a:rPr lang="fa-IR" altLang="en-US" sz="2500">
                <a:solidFill>
                  <a:srgbClr val="FFCC00"/>
                </a:solidFill>
                <a:cs typeface="B Lotus" pitchFamily="2" charset="0"/>
              </a:rPr>
              <a:t>ژنتيکي</a:t>
            </a:r>
            <a:r>
              <a:rPr lang="fa-IR" altLang="en-US" sz="2500">
                <a:solidFill>
                  <a:schemeClr val="bg1"/>
                </a:solidFill>
                <a:cs typeface="B Lotus" pitchFamily="2" charset="0"/>
              </a:rPr>
              <a:t> تعيين مي شوند و با تمرين قابل تغيير نيستند.</a:t>
            </a:r>
            <a:endParaRPr lang="en-US" altLang="en-US" sz="2500">
              <a:solidFill>
                <a:schemeClr val="bg1"/>
              </a:solidFill>
              <a:cs typeface="B Lotus" pitchFamily="2" charset="0"/>
            </a:endParaRPr>
          </a:p>
        </p:txBody>
      </p:sp>
      <p:sp>
        <p:nvSpPr>
          <p:cNvPr id="7172" name="Rectangle 11">
            <a:extLst>
              <a:ext uri="{FF2B5EF4-FFF2-40B4-BE49-F238E27FC236}">
                <a16:creationId xmlns:a16="http://schemas.microsoft.com/office/drawing/2014/main" id="{6A5BFF08-9D2D-4E34-A010-48CF076C5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519113"/>
            <a:ext cx="21399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fa-IR" altLang="en-US" sz="3000" b="0">
                <a:solidFill>
                  <a:schemeClr val="bg1"/>
                </a:solidFill>
                <a:cs typeface="B Titr" pitchFamily="2" charset="0"/>
              </a:rPr>
              <a:t>توانايي </a:t>
            </a:r>
            <a:r>
              <a:rPr lang="fa-IR" altLang="en-US" sz="2000" b="0">
                <a:solidFill>
                  <a:srgbClr val="FFCC00"/>
                </a:solidFill>
                <a:cs typeface="B Titr" pitchFamily="2" charset="0"/>
              </a:rPr>
              <a:t>(</a:t>
            </a:r>
            <a:r>
              <a:rPr lang="en-US" altLang="en-US" sz="2000" b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fa-IR" altLang="en-US" sz="2000" b="0">
                <a:solidFill>
                  <a:srgbClr val="FFCC00"/>
                </a:solidFill>
                <a:cs typeface="B Titr" pitchFamily="2" charset="0"/>
              </a:rPr>
              <a:t>)</a:t>
            </a:r>
          </a:p>
        </p:txBody>
      </p:sp>
      <p:pic>
        <p:nvPicPr>
          <p:cNvPr id="7173" name="Picture 12" descr="80876-121">
            <a:extLst>
              <a:ext uri="{FF2B5EF4-FFF2-40B4-BE49-F238E27FC236}">
                <a16:creationId xmlns:a16="http://schemas.microsoft.com/office/drawing/2014/main" id="{51C9814A-0E32-4FC2-BA5E-AA682071D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5"/>
          <a:stretch>
            <a:fillRect/>
          </a:stretch>
        </p:blipFill>
        <p:spPr bwMode="auto">
          <a:xfrm>
            <a:off x="3322638" y="3284538"/>
            <a:ext cx="247332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3" descr="70876-75">
            <a:extLst>
              <a:ext uri="{FF2B5EF4-FFF2-40B4-BE49-F238E27FC236}">
                <a16:creationId xmlns:a16="http://schemas.microsoft.com/office/drawing/2014/main" id="{4BCE0A9F-9DCA-4127-805A-7957C668A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1"/>
          <a:stretch>
            <a:fillRect/>
          </a:stretch>
        </p:blipFill>
        <p:spPr bwMode="auto">
          <a:xfrm>
            <a:off x="5991225" y="3284538"/>
            <a:ext cx="247332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 descr="80876-122">
            <a:extLst>
              <a:ext uri="{FF2B5EF4-FFF2-40B4-BE49-F238E27FC236}">
                <a16:creationId xmlns:a16="http://schemas.microsoft.com/office/drawing/2014/main" id="{1D8BBE52-2EF5-4DEB-9A8D-46EE9E8FC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8" b="1096"/>
          <a:stretch>
            <a:fillRect/>
          </a:stretch>
        </p:blipFill>
        <p:spPr bwMode="auto">
          <a:xfrm>
            <a:off x="611188" y="3284538"/>
            <a:ext cx="2503487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7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67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SPNBG6">
            <a:extLst>
              <a:ext uri="{FF2B5EF4-FFF2-40B4-BE49-F238E27FC236}">
                <a16:creationId xmlns:a16="http://schemas.microsoft.com/office/drawing/2014/main" id="{5AD94AB0-F18A-43F4-927E-1AB801A7A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D7031EEF-3A3B-4236-891D-90F1E0C99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42913"/>
            <a:ext cx="8207375" cy="631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eaLnBrk="1" hangingPunct="1">
              <a:buFontTx/>
              <a:buNone/>
            </a:pPr>
            <a:r>
              <a:rPr lang="fa-IR" altLang="en-US" b="0">
                <a:solidFill>
                  <a:srgbClr val="FFCC00"/>
                </a:solidFill>
                <a:cs typeface="B Titr" pitchFamily="2" charset="0"/>
              </a:rPr>
              <a:t>توانايي</a:t>
            </a:r>
            <a:r>
              <a:rPr lang="en-US" altLang="en-US" b="0" baseline="-25000">
                <a:solidFill>
                  <a:srgbClr val="FFCC00"/>
                </a:solidFill>
                <a:cs typeface="B Titr" pitchFamily="2" charset="0"/>
              </a:rPr>
              <a:t> </a:t>
            </a:r>
            <a:r>
              <a:rPr lang="fa-IR" altLang="en-US" b="0">
                <a:solidFill>
                  <a:srgbClr val="FFCC00"/>
                </a:solidFill>
                <a:cs typeface="B Titr" pitchFamily="2" charset="0"/>
              </a:rPr>
              <a:t>هاي حركتي</a:t>
            </a:r>
          </a:p>
          <a:p>
            <a:pPr eaLnBrk="1" hangingPunct="1">
              <a:buFontTx/>
              <a:buNone/>
            </a:pPr>
            <a:endParaRPr lang="fa-IR" altLang="en-US" sz="500" b="0">
              <a:solidFill>
                <a:srgbClr val="FFCC00"/>
              </a:solidFill>
              <a:cs typeface="B Titr" pitchFamily="2" charset="0"/>
            </a:endParaRPr>
          </a:p>
          <a:p>
            <a:pPr eaLnBrk="1" hangingPunct="1"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en-US" altLang="en-US" b="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پژوهشگران معتقدند كه توانايي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هاي حركتي گوناگوني، زيربناي اجراي مهارتهاي حركتي است و افراد در سطوح مختلفي از اين توانايي ها هستند.</a:t>
            </a:r>
          </a:p>
          <a:p>
            <a:pPr eaLnBrk="1" hangingPunct="1"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en-US" altLang="en-US" b="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آنان سال هاست كه در رابطه با ارتباط اين توانايي ها در يك فرد بحث مي كنند.</a:t>
            </a:r>
          </a:p>
          <a:p>
            <a:pPr eaLnBrk="1" hangingPunct="1"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en-US" altLang="en-US" b="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گروهي عقيده دارند كه توانايي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ها به شدت به هم مربوطند و گروهي كه ديدگاه متضاد دارند مي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گويند توانايي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ها نسبتا از يكديگر مستقلند.</a:t>
            </a:r>
            <a:endParaRPr lang="en-US" altLang="en-US" b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altLang="en-US" sz="1500" b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fa-IR" altLang="en-US" sz="1500" b="0">
              <a:solidFill>
                <a:schemeClr val="bg1"/>
              </a:solidFill>
            </a:endParaRPr>
          </a:p>
          <a:p>
            <a:pPr algn="r" eaLnBrk="1" hangingPunct="1">
              <a:buFontTx/>
              <a:buChar char="-"/>
            </a:pPr>
            <a:r>
              <a:rPr lang="fa-IR" altLang="en-US" sz="2700" b="0">
                <a:solidFill>
                  <a:schemeClr val="bg1"/>
                </a:solidFill>
              </a:rPr>
              <a:t> فرضيه توانايي عمومي حركتي </a:t>
            </a:r>
          </a:p>
          <a:p>
            <a:pPr algn="r" eaLnBrk="1" hangingPunct="1">
              <a:buFontTx/>
              <a:buNone/>
            </a:pPr>
            <a:r>
              <a:rPr lang="en-US" altLang="en-US" sz="2000" b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motor ability Hypothesis</a:t>
            </a:r>
          </a:p>
          <a:p>
            <a:pPr algn="r" eaLnBrk="1" hangingPunct="1">
              <a:buFontTx/>
              <a:buChar char="-"/>
            </a:pPr>
            <a:r>
              <a:rPr lang="fa-IR" altLang="en-US" sz="2700" b="0">
                <a:solidFill>
                  <a:schemeClr val="bg1"/>
                </a:solidFill>
              </a:rPr>
              <a:t> فرضيه توانايي اختصاصي حركتي</a:t>
            </a:r>
          </a:p>
          <a:p>
            <a:pPr algn="r" eaLnBrk="1" hangingPunct="1">
              <a:buFontTx/>
              <a:buNone/>
            </a:pPr>
            <a:r>
              <a:rPr lang="en-US" altLang="en-US" sz="2000" b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Specifity of motor ability Hypothesis</a:t>
            </a:r>
            <a:endParaRPr lang="fa-IR" altLang="en-US" sz="2000" b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buFontTx/>
              <a:buNone/>
            </a:pPr>
            <a:r>
              <a:rPr lang="fa-IR" altLang="en-US" sz="1800" b="0">
                <a:cs typeface="Arial" panose="020B0604020202020204" pitchFamily="34" charset="0"/>
              </a:rPr>
              <a:t> </a:t>
            </a:r>
            <a:endParaRPr lang="en-US" altLang="en-US" sz="1800" b="0">
              <a:cs typeface="Arial" panose="020B0604020202020204" pitchFamily="34" charset="0"/>
            </a:endParaRPr>
          </a:p>
        </p:txBody>
      </p:sp>
      <p:pic>
        <p:nvPicPr>
          <p:cNvPr id="8196" name="Picture 5" descr="sport">
            <a:extLst>
              <a:ext uri="{FF2B5EF4-FFF2-40B4-BE49-F238E27FC236}">
                <a16:creationId xmlns:a16="http://schemas.microsoft.com/office/drawing/2014/main" id="{C5B026F7-644D-4F64-A84A-F22E4EF72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60800"/>
            <a:ext cx="3455987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Line 6">
            <a:extLst>
              <a:ext uri="{FF2B5EF4-FFF2-40B4-BE49-F238E27FC236}">
                <a16:creationId xmlns:a16="http://schemas.microsoft.com/office/drawing/2014/main" id="{3A7313A2-AB68-4D25-9D71-852CC52490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3929063"/>
            <a:ext cx="3889375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SPNBG6">
            <a:extLst>
              <a:ext uri="{FF2B5EF4-FFF2-40B4-BE49-F238E27FC236}">
                <a16:creationId xmlns:a16="http://schemas.microsoft.com/office/drawing/2014/main" id="{8E939E89-23EC-4503-A0D1-04E6B7B5D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5">
            <a:extLst>
              <a:ext uri="{FF2B5EF4-FFF2-40B4-BE49-F238E27FC236}">
                <a16:creationId xmlns:a16="http://schemas.microsoft.com/office/drawing/2014/main" id="{46AC4766-15A1-4D01-8DCB-47A660A76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76250"/>
            <a:ext cx="5499100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a-IR" altLang="en-US" sz="3000" b="0">
                <a:solidFill>
                  <a:schemeClr val="bg1"/>
                </a:solidFill>
                <a:cs typeface="B Titr" pitchFamily="2" charset="0"/>
              </a:rPr>
              <a:t>فرضيه توانايي عمومي حركتي </a:t>
            </a:r>
          </a:p>
          <a:p>
            <a:pPr algn="ctr" eaLnBrk="1" hangingPunct="1">
              <a:buFontTx/>
              <a:buNone/>
            </a:pPr>
            <a:r>
              <a:rPr lang="en-US" altLang="en-US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motor ability Hypothesis</a:t>
            </a:r>
          </a:p>
        </p:txBody>
      </p:sp>
      <p:sp>
        <p:nvSpPr>
          <p:cNvPr id="9220" name="Text Box 6">
            <a:extLst>
              <a:ext uri="{FF2B5EF4-FFF2-40B4-BE49-F238E27FC236}">
                <a16:creationId xmlns:a16="http://schemas.microsoft.com/office/drawing/2014/main" id="{F70B50DF-8B08-4CCF-8730-69C13D9CD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038" y="1916113"/>
            <a:ext cx="4608512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rgbClr val="FFCC00"/>
                </a:solidFill>
              </a:rPr>
              <a:t> </a:t>
            </a:r>
            <a:r>
              <a:rPr lang="fa-IR" altLang="en-US" b="0">
                <a:solidFill>
                  <a:srgbClr val="99FF33"/>
                </a:solidFill>
              </a:rPr>
              <a:t>طرفداران فرضيه:</a:t>
            </a:r>
            <a:r>
              <a:rPr lang="fa-IR" altLang="en-US" b="0">
                <a:solidFill>
                  <a:schemeClr val="bg1"/>
                </a:solidFill>
              </a:rPr>
              <a:t> مكلوي، بريس، بارو و يانگ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rgbClr val="FFCC00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اين فرضيه اظهار مي كند كه هر فرد داراي يك توانايي كلي و </a:t>
            </a:r>
            <a:r>
              <a:rPr lang="fa-IR" altLang="en-US" b="0">
                <a:solidFill>
                  <a:srgbClr val="FFCC00"/>
                </a:solidFill>
              </a:rPr>
              <a:t>منحصر به فرد</a:t>
            </a:r>
            <a:r>
              <a:rPr lang="fa-IR" altLang="en-US" b="0">
                <a:solidFill>
                  <a:schemeClr val="bg1"/>
                </a:solidFill>
              </a:rPr>
              <a:t> است.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rgbClr val="FFCC00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اگر فردي در اجراي يك مهارت حركتي خوب عمل مي كند، </a:t>
            </a:r>
            <a:r>
              <a:rPr lang="fa-IR" altLang="en-US" b="0">
                <a:solidFill>
                  <a:srgbClr val="FFCC00"/>
                </a:solidFill>
              </a:rPr>
              <a:t>استعداد</a:t>
            </a:r>
            <a:r>
              <a:rPr lang="fa-IR" altLang="en-US" b="0">
                <a:solidFill>
                  <a:schemeClr val="bg1"/>
                </a:solidFill>
              </a:rPr>
              <a:t> اين را دارد كه در تمام مهارت هاي حركتي خوب عمل كند.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a-IR" altLang="en-US">
                <a:solidFill>
                  <a:srgbClr val="FFCC00"/>
                </a:solidFill>
              </a:rPr>
              <a:t> </a:t>
            </a:r>
            <a:r>
              <a:rPr lang="fa-IR" altLang="en-US">
                <a:solidFill>
                  <a:srgbClr val="99FF33"/>
                </a:solidFill>
              </a:rPr>
              <a:t>منطق اين ادعا:</a:t>
            </a:r>
            <a:r>
              <a:rPr lang="fa-IR" altLang="en-US" b="0">
                <a:solidFill>
                  <a:schemeClr val="bg1"/>
                </a:solidFill>
              </a:rPr>
              <a:t> تنها يك توانايي عمومي (كلي) حركتي وجود دارد.</a:t>
            </a:r>
            <a:endParaRPr lang="en-US" altLang="en-US" b="0">
              <a:solidFill>
                <a:schemeClr val="bg1"/>
              </a:solidFill>
            </a:endParaRPr>
          </a:p>
        </p:txBody>
      </p:sp>
      <p:pic>
        <p:nvPicPr>
          <p:cNvPr id="9221" name="Picture 14" descr="42-17958194">
            <a:extLst>
              <a:ext uri="{FF2B5EF4-FFF2-40B4-BE49-F238E27FC236}">
                <a16:creationId xmlns:a16="http://schemas.microsoft.com/office/drawing/2014/main" id="{56C7D9B3-EFE4-48C7-93DA-8B0CB948E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7"/>
          <a:stretch>
            <a:fillRect/>
          </a:stretch>
        </p:blipFill>
        <p:spPr bwMode="auto">
          <a:xfrm>
            <a:off x="323850" y="549275"/>
            <a:ext cx="348615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SPNBG6">
            <a:extLst>
              <a:ext uri="{FF2B5EF4-FFF2-40B4-BE49-F238E27FC236}">
                <a16:creationId xmlns:a16="http://schemas.microsoft.com/office/drawing/2014/main" id="{08B8BAC8-00F9-404B-B0CA-F547E8298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9490D9A1-72E3-49E3-B88D-D236C64CE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950" y="476250"/>
            <a:ext cx="5499100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a-IR" altLang="en-US" sz="3000" b="0">
                <a:solidFill>
                  <a:schemeClr val="bg1"/>
                </a:solidFill>
                <a:cs typeface="B Titr" pitchFamily="2" charset="0"/>
              </a:rPr>
              <a:t>فرضيه توانايي عمومي حركتي </a:t>
            </a:r>
          </a:p>
          <a:p>
            <a:pPr algn="ctr" eaLnBrk="1" hangingPunct="1">
              <a:buFontTx/>
              <a:buNone/>
            </a:pPr>
            <a:r>
              <a:rPr lang="en-US" altLang="en-US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motor ability Hypothesis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959F2437-C23C-4B9F-9EF7-707285FB2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0" y="1844675"/>
            <a:ext cx="49911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1pPr>
            <a:lvl2pPr marL="742950" indent="-28575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2pPr>
            <a:lvl3pPr marL="11430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3pPr>
            <a:lvl4pPr marL="16002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4pPr>
            <a:lvl5pPr marL="2057400" indent="-228600" algn="just" rtl="1">
              <a:spcBef>
                <a:spcPct val="50000"/>
              </a:spcBef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5pPr>
            <a:lvl6pPr marL="25146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6pPr>
            <a:lvl7pPr marL="29718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7pPr>
            <a:lvl8pPr marL="34290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8pPr>
            <a:lvl9pPr marL="3886200" indent="-228600" algn="just" rtl="1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B Lotus" pitchFamily="2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rgbClr val="FFCC00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پژوهشگران مذكور آزمون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هايي را به وجود آوردند كه توانايي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هاي حركتي موجود در افراد را با آن مي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سنجند و موفقيت آنان را در فعاليت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هاي ورزشي آتي </a:t>
            </a:r>
            <a:r>
              <a:rPr lang="fa-IR" altLang="en-US" b="0">
                <a:solidFill>
                  <a:srgbClr val="CCFF33"/>
                </a:solidFill>
              </a:rPr>
              <a:t>پيش</a:t>
            </a:r>
            <a:r>
              <a:rPr lang="fa-IR" altLang="en-US" b="0" baseline="-25000">
                <a:solidFill>
                  <a:srgbClr val="CCFF33"/>
                </a:solidFill>
              </a:rPr>
              <a:t> </a:t>
            </a:r>
            <a:r>
              <a:rPr lang="fa-IR" altLang="en-US" b="0">
                <a:solidFill>
                  <a:srgbClr val="CCFF33"/>
                </a:solidFill>
              </a:rPr>
              <a:t>بيني</a:t>
            </a:r>
            <a:r>
              <a:rPr lang="fa-IR" altLang="en-US" b="0">
                <a:solidFill>
                  <a:schemeClr val="bg1"/>
                </a:solidFill>
              </a:rPr>
              <a:t> مي</a:t>
            </a:r>
            <a:r>
              <a:rPr lang="fa-IR" altLang="en-US" b="0" baseline="-25000">
                <a:solidFill>
                  <a:schemeClr val="bg1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كنند.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rgbClr val="FFCC00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مكلوي و يانگ (1954) آزمون </a:t>
            </a:r>
            <a:r>
              <a:rPr lang="fa-IR" altLang="en-US" b="0">
                <a:solidFill>
                  <a:srgbClr val="CCFF33"/>
                </a:solidFill>
              </a:rPr>
              <a:t>ظرفيت عمومي حركتي</a:t>
            </a:r>
            <a:r>
              <a:rPr lang="fa-IR" altLang="en-US" b="0">
                <a:solidFill>
                  <a:schemeClr val="bg1"/>
                </a:solidFill>
              </a:rPr>
              <a:t> را براي آزمودن توانايي عمومي حركتي به وجود آوردند.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rgbClr val="FFCC00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مكلوي </a:t>
            </a:r>
            <a:r>
              <a:rPr lang="fa-IR" altLang="en-US" b="0">
                <a:solidFill>
                  <a:srgbClr val="CCFF33"/>
                </a:solidFill>
              </a:rPr>
              <a:t>ظرفيت حركتي</a:t>
            </a:r>
            <a:r>
              <a:rPr lang="fa-IR" altLang="en-US" b="0">
                <a:solidFill>
                  <a:schemeClr val="bg1"/>
                </a:solidFill>
              </a:rPr>
              <a:t> را استعداد ارثي و مادرزادي براي اجراي كلي حركتي مي دانست.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a-IR" altLang="en-US" b="0">
                <a:solidFill>
                  <a:srgbClr val="FFCC00"/>
                </a:solidFill>
              </a:rPr>
              <a:t> </a:t>
            </a:r>
            <a:r>
              <a:rPr lang="fa-IR" altLang="en-US" b="0">
                <a:solidFill>
                  <a:schemeClr val="bg1"/>
                </a:solidFill>
              </a:rPr>
              <a:t>آزمون جانسون و نلسون (1985)</a:t>
            </a:r>
          </a:p>
        </p:txBody>
      </p:sp>
      <p:grpSp>
        <p:nvGrpSpPr>
          <p:cNvPr id="10245" name="Group 8">
            <a:extLst>
              <a:ext uri="{FF2B5EF4-FFF2-40B4-BE49-F238E27FC236}">
                <a16:creationId xmlns:a16="http://schemas.microsoft.com/office/drawing/2014/main" id="{85875CB3-58F1-466E-B610-384229F589C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7213"/>
            <a:ext cx="3355975" cy="5759450"/>
            <a:chOff x="340" y="346"/>
            <a:chExt cx="2024" cy="3084"/>
          </a:xfrm>
        </p:grpSpPr>
        <p:pic>
          <p:nvPicPr>
            <p:cNvPr id="10246" name="Picture 6" descr="42-17860498">
              <a:extLst>
                <a:ext uri="{FF2B5EF4-FFF2-40B4-BE49-F238E27FC236}">
                  <a16:creationId xmlns:a16="http://schemas.microsoft.com/office/drawing/2014/main" id="{CA8E429A-127B-45A9-9EC5-CF848BBD4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346"/>
              <a:ext cx="2024" cy="3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7" descr="42-17860498">
              <a:extLst>
                <a:ext uri="{FF2B5EF4-FFF2-40B4-BE49-F238E27FC236}">
                  <a16:creationId xmlns:a16="http://schemas.microsoft.com/office/drawing/2014/main" id="{5879AD22-805F-4B09-88DB-0A0CE60A4B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42" t="13261" r="1382" b="76460"/>
            <a:stretch>
              <a:fillRect/>
            </a:stretch>
          </p:blipFill>
          <p:spPr bwMode="auto">
            <a:xfrm>
              <a:off x="340" y="346"/>
              <a:ext cx="63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1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tabLst/>
          <a:defRPr kumimoji="0" lang="en-US" sz="2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Lotus" panose="00000400000000000000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1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tabLst/>
          <a:defRPr kumimoji="0" lang="en-US" sz="2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Lotus" panose="00000400000000000000" pitchFamily="2" charset="-7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754</TotalTime>
  <Words>1814</Words>
  <Application>Microsoft Office PowerPoint</Application>
  <PresentationFormat>On-screen Show (4:3)</PresentationFormat>
  <Paragraphs>180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Monotype Sorts</vt:lpstr>
      <vt:lpstr>Times New Roman</vt:lpstr>
      <vt:lpstr>Verdana</vt:lpstr>
      <vt:lpstr>Wingdings</vt:lpstr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آیا می توان عملکرد اولیه تمرین را معیاری برای گزینش قرار داد؟</vt:lpstr>
      <vt:lpstr>PowerPoint Presentation</vt:lpstr>
      <vt:lpstr>PowerPoint Presentation</vt:lpstr>
      <vt:lpstr>PowerPoint Presentation</vt:lpstr>
      <vt:lpstr>PowerPoint Presentation</vt:lpstr>
      <vt:lpstr>Conditions o use</vt:lpstr>
    </vt:vector>
  </TitlesOfParts>
  <Manager/>
  <Company>Sport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subject/>
  <dc:creator>PH2</dc:creator>
  <cp:keywords/>
  <dc:description/>
  <cp:lastModifiedBy>hamayel</cp:lastModifiedBy>
  <cp:revision>54</cp:revision>
  <dcterms:created xsi:type="dcterms:W3CDTF">2001-04-23T05:39:17Z</dcterms:created>
  <dcterms:modified xsi:type="dcterms:W3CDTF">2020-04-12T08:45:20Z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TC011812401033</vt:lpwstr>
  </property>
</Properties>
</file>