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0" r:id="rId1"/>
    <p:sldMasterId id="2147483742" r:id="rId2"/>
  </p:sldMasterIdLst>
  <p:notesMasterIdLst>
    <p:notesMasterId r:id="rId16"/>
  </p:notesMasterIdLst>
  <p:sldIdLst>
    <p:sldId id="256" r:id="rId3"/>
    <p:sldId id="257" r:id="rId4"/>
    <p:sldId id="264" r:id="rId5"/>
    <p:sldId id="258" r:id="rId6"/>
    <p:sldId id="259" r:id="rId7"/>
    <p:sldId id="263" r:id="rId8"/>
    <p:sldId id="262" r:id="rId9"/>
    <p:sldId id="261" r:id="rId10"/>
    <p:sldId id="260" r:id="rId11"/>
    <p:sldId id="265" r:id="rId12"/>
    <p:sldId id="266" r:id="rId13"/>
    <p:sldId id="267" r:id="rId14"/>
    <p:sldId id="305" r:id="rId1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E17"/>
    <a:srgbClr val="B91726"/>
    <a:srgbClr val="F4B09E"/>
    <a:srgbClr val="98FA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22" autoAdjust="0"/>
    <p:restoredTop sz="94660"/>
  </p:normalViewPr>
  <p:slideViewPr>
    <p:cSldViewPr>
      <p:cViewPr varScale="1">
        <p:scale>
          <a:sx n="68" d="100"/>
          <a:sy n="68" d="100"/>
        </p:scale>
        <p:origin x="5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63476-9B93-4767-9D38-A11C15D45EAF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60CFF-67FC-46E8-93CC-49C6EE05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95FC5-32BB-436E-9879-6D97CF20B1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35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67614-84B7-46E1-813C-900268D3A307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8C5D22-AEAD-4B18-A39F-8D8CE5E6C515}"/>
              </a:ext>
            </a:extLst>
          </p:cNvPr>
          <p:cNvSpPr/>
          <p:nvPr userDrawn="1"/>
        </p:nvSpPr>
        <p:spPr>
          <a:xfrm rot="5400000">
            <a:off x="8588188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0" hangingPunct="0">
              <a:defRPr/>
            </a:pPr>
            <a:br>
              <a:rPr lang="en-US" sz="1600" b="1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w</a:t>
            </a:r>
            <a:r>
              <a:rPr lang="en-US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ww.Ravanpoint.ir</a:t>
            </a:r>
            <a:endParaRPr lang="en-GB" sz="1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34070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E2D38-DB21-4968-AC1E-58994A7578B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538964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AB5DB-AB46-4892-B683-9EEA70C798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934940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9F97C-EA50-49F0-88EA-1D5088C119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949451"/>
      </p:ext>
    </p:extLst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29E2-5163-4FB9-9F94-E4927BE3F0E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195507"/>
      </p:ext>
    </p:extLst>
  </p:cSld>
  <p:clrMapOvr>
    <a:masterClrMapping/>
  </p:clrMapOvr>
  <p:transition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FF933-A1CE-4302-BB78-1AA886482F6B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11624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7CA11-969E-4804-B301-047C3B24F6B8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68243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4BB5D8-8DD7-4072-BDE2-E1F772E309C9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31531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17532-73BD-4B3C-96D4-A44383F69DA1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44177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10113C-F37C-4AAD-A126-6B0573B4B8C2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19511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2EB27-4759-4CF0-A754-DC2CD630B433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1326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8CE37-C60E-4012-96DC-7915AF7A00E3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50EDBD-3F81-4C08-9E18-391098E42BB4}"/>
              </a:ext>
            </a:extLst>
          </p:cNvPr>
          <p:cNvSpPr/>
          <p:nvPr userDrawn="1"/>
        </p:nvSpPr>
        <p:spPr>
          <a:xfrm rot="5400000">
            <a:off x="8588188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0" hangingPunct="0">
              <a:defRPr/>
            </a:pPr>
            <a:br>
              <a:rPr lang="en-US" sz="1600" b="1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w</a:t>
            </a:r>
            <a:r>
              <a:rPr lang="en-US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ww.Ravanpoint.ir</a:t>
            </a:r>
            <a:endParaRPr lang="en-GB" sz="1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13664"/>
      </p:ext>
    </p:extLst>
  </p:cSld>
  <p:clrMapOvr>
    <a:masterClrMapping/>
  </p:clrMapOvr>
  <p:transition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20E04E-E5C2-47C9-8432-F7A25DE7FF8E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8588188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49079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B35D15-43AD-4E18-BB07-0249036D3975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11308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556CC-ECC1-4A5B-ABC0-E12E42A800E6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43782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2F292-EE0A-4854-8332-6347ED20EC1F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94377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D7E3D-B7B3-4000-9392-CF790579B410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0113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3A50D-FFB0-4A73-BA13-068E26EDCC3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498626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DA370-DE8D-4E8A-AE7A-878481B7B9C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81837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F538C-6521-4E7F-920B-BF9B4B5A2EA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34469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36B74-9B69-42D9-8D48-9F3DF63E04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438541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ED9D6-E927-41B8-AFB2-ACE374F906B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329936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DD10E-9BE8-48C0-AD56-17932A38255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58252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8AB23-D0C8-433A-B8FC-29022BB570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920611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24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24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C2E8A5B-6D36-44A8-A0DF-8DD240B0901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5" grpId="0"/>
      <p:bldP spid="62485" grpId="1"/>
      <p:bldP spid="62485" grpId="2"/>
      <p:bldP spid="6248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486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DADBA-29F1-45EB-8809-D9246A9B6932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how.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561262" cy="1512888"/>
          </a:xfrm>
        </p:spPr>
        <p:txBody>
          <a:bodyPr/>
          <a:lstStyle/>
          <a:p>
            <a:pPr eaLnBrk="1" hangingPunct="1">
              <a:defRPr/>
            </a:pPr>
            <a:r>
              <a:rPr lang="fa-IR" sz="6000">
                <a:solidFill>
                  <a:schemeClr val="folHlink"/>
                </a:solidFill>
                <a:cs typeface="2  Zar" pitchFamily="2" charset="-78"/>
              </a:rPr>
              <a:t>معلم كارامد</a:t>
            </a:r>
            <a:endParaRPr lang="en-US" sz="6000">
              <a:solidFill>
                <a:schemeClr val="folHlink"/>
              </a:solidFill>
              <a:cs typeface="2  Zar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1844675"/>
            <a:ext cx="6408738" cy="3097213"/>
          </a:xfrm>
        </p:spPr>
        <p:txBody>
          <a:bodyPr/>
          <a:lstStyle/>
          <a:p>
            <a:pPr marL="533400" indent="-533400" algn="r" eaLnBrk="1" hangingPunct="1">
              <a:buFont typeface="Wingdings" pitchFamily="2" charset="2"/>
              <a:buChar char="n"/>
              <a:defRPr/>
            </a:pPr>
            <a:r>
              <a:rPr lang="fa-IR" sz="1400">
                <a:cs typeface="Zar" pitchFamily="2" charset="-78"/>
              </a:rPr>
              <a:t> </a:t>
            </a: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Zar" pitchFamily="2" charset="-78"/>
              </a:rPr>
              <a:t>ويژگيهاي شخصي</a:t>
            </a:r>
          </a:p>
          <a:p>
            <a:pPr marL="533400" indent="-533400" algn="r" eaLnBrk="1" hangingPunct="1">
              <a:buFont typeface="Wingdings" pitchFamily="2" charset="2"/>
              <a:buChar char="n"/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Zar" pitchFamily="2" charset="-78"/>
              </a:rPr>
              <a:t>اجرا در كلاس درس</a:t>
            </a:r>
          </a:p>
          <a:p>
            <a:pPr marL="533400" indent="-533400" algn="r" eaLnBrk="1" hangingPunct="1">
              <a:buFont typeface="Wingdings" pitchFamily="2" charset="2"/>
              <a:buChar char="n"/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Zar" pitchFamily="2" charset="-78"/>
              </a:rPr>
              <a:t>مهارتهاي ارتباطي كلامي</a:t>
            </a:r>
          </a:p>
          <a:p>
            <a:pPr marL="533400" indent="-533400" algn="r" eaLnBrk="1" hangingPunct="1">
              <a:buFont typeface="Wingdings" pitchFamily="2" charset="2"/>
              <a:buChar char="n"/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Zar" pitchFamily="2" charset="-78"/>
              </a:rPr>
              <a:t> مهارتهاي ارتباطي غير كلامي</a:t>
            </a:r>
          </a:p>
          <a:p>
            <a:pPr marL="533400" indent="-533400" algn="r" eaLnBrk="1" hangingPunct="1">
              <a:buFont typeface="Wingdings" pitchFamily="2" charset="2"/>
              <a:buChar char="n"/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Zar" pitchFamily="2" charset="-78"/>
              </a:rPr>
              <a:t>بهبود مهارتهاي ارتباطي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123C5-13D3-4466-85EC-E221ED7EF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0493"/>
            <a:ext cx="2145531" cy="224372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>
                <a:solidFill>
                  <a:schemeClr val="folHlink"/>
                </a:solidFill>
                <a:cs typeface="Zar" pitchFamily="2" charset="-78"/>
              </a:rPr>
              <a:t>پيامهاي دانش آموزان</a:t>
            </a:r>
            <a:endParaRPr lang="en-US" sz="6000">
              <a:solidFill>
                <a:schemeClr val="folHlink"/>
              </a:solidFill>
              <a:cs typeface="Zar" pitchFamily="2" charset="-78"/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2852738"/>
            <a:ext cx="8137525" cy="1871662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b="1">
                <a:cs typeface="2  Zar" pitchFamily="2" charset="-78"/>
              </a:rPr>
              <a:t>پيامهاي كلامي</a:t>
            </a:r>
          </a:p>
          <a:p>
            <a:pPr eaLnBrk="1" hangingPunct="1">
              <a:defRPr/>
            </a:pPr>
            <a:r>
              <a:rPr lang="fa-IR" sz="4000" b="1">
                <a:cs typeface="2  Zar" pitchFamily="2" charset="-78"/>
              </a:rPr>
              <a:t>پيامهاي غير كلامي</a:t>
            </a:r>
            <a:endParaRPr lang="en-US" sz="4000" b="1">
              <a:cs typeface="2  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68A8C-BABF-471D-BEBA-5B1B25E4A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2145531" cy="224372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>
                <a:solidFill>
                  <a:schemeClr val="folHlink"/>
                </a:solidFill>
                <a:cs typeface="Zar" pitchFamily="2" charset="-78"/>
              </a:rPr>
              <a:t>پيامهاي كلامي</a:t>
            </a:r>
            <a:endParaRPr lang="en-US" sz="6000">
              <a:solidFill>
                <a:schemeClr val="folHlink"/>
              </a:solidFill>
              <a:cs typeface="Zar" pitchFamily="2" charset="-78"/>
            </a:endParaRPr>
          </a:p>
        </p:txBody>
      </p:sp>
      <p:graphicFrame>
        <p:nvGraphicFramePr>
          <p:cNvPr id="86125" name="Group 109"/>
          <p:cNvGraphicFramePr>
            <a:graphicFrameLocks noGrp="1"/>
          </p:cNvGraphicFramePr>
          <p:nvPr>
            <p:ph sz="half" idx="1"/>
          </p:nvPr>
        </p:nvGraphicFramePr>
        <p:xfrm>
          <a:off x="684213" y="1412875"/>
          <a:ext cx="7200900" cy="5047281"/>
        </p:xfrm>
        <a:graphic>
          <a:graphicData uri="http://schemas.openxmlformats.org/drawingml/2006/table">
            <a:tbl>
              <a:tblPr rtl="1"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716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     نوع صحبت كردن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    پيام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1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 پرخاشگرانه صحبت كردن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ناهنجاري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نارسا و آرام صحبت كردن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كمرويي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9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تند و تند و مداوم صحبت كردن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 نيازمند  قبول و تصديق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1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بلند صحبت كردن و من من كردن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به مشكل برخوردن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sz="6000">
                <a:solidFill>
                  <a:schemeClr val="folHlink"/>
                </a:solidFill>
                <a:cs typeface="Zar" pitchFamily="2" charset="-78"/>
              </a:rPr>
              <a:t>پيامهاي غير كلامي</a:t>
            </a:r>
            <a:endParaRPr lang="en-US" sz="6000">
              <a:solidFill>
                <a:schemeClr val="folHlink"/>
              </a:solidFill>
              <a:cs typeface="Zar" pitchFamily="2" charset="-78"/>
            </a:endParaRPr>
          </a:p>
        </p:txBody>
      </p:sp>
      <p:graphicFrame>
        <p:nvGraphicFramePr>
          <p:cNvPr id="87123" name="Group 8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29600" cy="5808924"/>
        </p:xfrm>
        <a:graphic>
          <a:graphicData uri="http://schemas.openxmlformats.org/drawingml/2006/table">
            <a:tbl>
              <a:tblPr rtl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8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 رفتار                     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پيام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نشستن غير صحيح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بي علاقه گي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تكان دادن سر به صورت مداوم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تأييد رفتار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بالا بردن دست به صورت لرزان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مطمئن نبودن از جواب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تكان دادن دست به صورت نا آرام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معلم من را صدا بزن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بالا نگه داشتن دست در بالاي سر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نشانه اطمينان و اعتماد به نفس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2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خود داري از ارتباط چشمي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من حضور ندارم، من را صدا نزن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499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انجام دادن دوباره يك مهارت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خطاي من نبوده، يا نيروي بيروني مرا وادار به انجام خطا كرد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8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چرخاندن چشمها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معلم لطفاً خاموش و ساكت شو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11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0" y="71438"/>
            <a:ext cx="8229600" cy="796925"/>
          </a:xfrm>
        </p:spPr>
        <p:txBody>
          <a:bodyPr/>
          <a:lstStyle/>
          <a:p>
            <a:r>
              <a:rPr lang="en-GB" altLang="en-US" dirty="0"/>
              <a:t>Conditions o use</a:t>
            </a:r>
          </a:p>
        </p:txBody>
      </p:sp>
      <p:sp>
        <p:nvSpPr>
          <p:cNvPr id="62466" name="Rectangle 2"/>
          <p:cNvSpPr>
            <a:spLocks noChangeAspect="1" noChangeArrowheads="1"/>
          </p:cNvSpPr>
          <p:nvPr/>
        </p:nvSpPr>
        <p:spPr bwMode="auto">
          <a:xfrm>
            <a:off x="-19050" y="0"/>
            <a:ext cx="9144000" cy="6858000"/>
          </a:xfrm>
          <a:prstGeom prst="rect">
            <a:avLst/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  <a:cs typeface="Arial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3348038" y="1390650"/>
            <a:ext cx="0" cy="44640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025592" y="3789382"/>
            <a:ext cx="20265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rId3"/>
              </a:rPr>
              <a:t>http://www.ravanpoint.ir</a:t>
            </a:r>
            <a:endParaRPr kumimoji="0" lang="fa-I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Contact: info@ravanpoint.ir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825" y="3919537"/>
            <a:ext cx="2736850" cy="423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50825" y="2582614"/>
            <a:ext cx="2832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B Nazanin" panose="00000400000000000000" pitchFamily="2" charset="-78"/>
              </a:rPr>
              <a:t>دانلود رایگان پاورپوینت های روانشناسی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 Copyright Ravanpoint.ir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6" y="2368159"/>
            <a:ext cx="3866728" cy="13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982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>
                <a:solidFill>
                  <a:schemeClr val="folHlink"/>
                </a:solidFill>
                <a:cs typeface="2  Zar" pitchFamily="2" charset="-78"/>
              </a:rPr>
              <a:t>ويژگيهاي</a:t>
            </a:r>
            <a:r>
              <a:rPr lang="fa-IR">
                <a:solidFill>
                  <a:schemeClr val="folHlink"/>
                </a:solidFill>
                <a:cs typeface="2  Zar" pitchFamily="2" charset="-78"/>
              </a:rPr>
              <a:t> </a:t>
            </a:r>
            <a:r>
              <a:rPr lang="fa-IR" sz="6000">
                <a:solidFill>
                  <a:schemeClr val="folHlink"/>
                </a:solidFill>
                <a:cs typeface="2  Zar" pitchFamily="2" charset="-78"/>
              </a:rPr>
              <a:t>شخصي</a:t>
            </a:r>
            <a:endParaRPr lang="en-US" sz="6000">
              <a:solidFill>
                <a:schemeClr val="folHlink"/>
              </a:solidFill>
              <a:cs typeface="2  Zar" pitchFamily="2" charset="-7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علاقه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احترام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اشتياق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ادب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دانش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انسان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اعتماد به نفس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پوشش مناسب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2  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9E93F-0559-4AD3-A8D5-C5439DBC4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6466"/>
            <a:ext cx="2145531" cy="224372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>
                <a:solidFill>
                  <a:schemeClr val="folHlink"/>
                </a:solidFill>
                <a:cs typeface="Zar" pitchFamily="2" charset="-78"/>
              </a:rPr>
              <a:t>اجرا در كلاس درس</a:t>
            </a:r>
            <a:endParaRPr lang="en-US" sz="6000">
              <a:solidFill>
                <a:schemeClr val="folHlink"/>
              </a:solidFill>
              <a:cs typeface="Zar" pitchFamily="2" charset="-7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تعيين اهداف تدريس</a:t>
            </a:r>
          </a:p>
          <a:p>
            <a:pPr eaLnBrk="1" hangingPunct="1">
              <a:defRPr/>
            </a:pP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به موقع رسيدن</a:t>
            </a:r>
          </a:p>
          <a:p>
            <a:pPr eaLnBrk="1" hangingPunct="1">
              <a:defRPr/>
            </a:pP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آماده سازي</a:t>
            </a:r>
          </a:p>
          <a:p>
            <a:pPr eaLnBrk="1" hangingPunct="1">
              <a:defRPr/>
            </a:pP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مشاركت حداكثري</a:t>
            </a:r>
          </a:p>
          <a:p>
            <a:pPr eaLnBrk="1" hangingPunct="1">
              <a:defRPr/>
            </a:pP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فرايند ارزيابي</a:t>
            </a:r>
          </a:p>
          <a:p>
            <a:pPr eaLnBrk="1" hangingPunct="1">
              <a:defRPr/>
            </a:pP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تفاوتهاي فردي دانش</a:t>
            </a: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‌</a:t>
            </a: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 آموزان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2  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063D9-EFF5-4C88-9D89-87E3DD560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36466"/>
            <a:ext cx="2145531" cy="224372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800">
                <a:solidFill>
                  <a:schemeClr val="folHlink"/>
                </a:solidFill>
                <a:cs typeface="Zar" pitchFamily="2" charset="-78"/>
              </a:rPr>
              <a:t>مهارتهاي ارتباطي كلامي</a:t>
            </a:r>
            <a:br>
              <a:rPr lang="fa-IR" sz="4000">
                <a:solidFill>
                  <a:schemeClr val="folHlink"/>
                </a:solidFill>
                <a:cs typeface="Zar" pitchFamily="2" charset="-78"/>
              </a:rPr>
            </a:br>
            <a:endParaRPr lang="en-US" sz="4000">
              <a:solidFill>
                <a:schemeClr val="folHlink"/>
              </a:solidFill>
              <a:cs typeface="Zar" pitchFamily="2" charset="-7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جلب توجه</a:t>
            </a:r>
          </a:p>
          <a:p>
            <a:pPr eaLnBrk="1" hangingPunct="1"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هشدار</a:t>
            </a:r>
          </a:p>
          <a:p>
            <a:pPr eaLnBrk="1" hangingPunct="1"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نگه داري توجه</a:t>
            </a:r>
          </a:p>
          <a:p>
            <a:pPr eaLnBrk="1" hangingPunct="1"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ارائه روشن و واضح</a:t>
            </a:r>
          </a:p>
          <a:p>
            <a:pPr eaLnBrk="1" hangingPunct="1"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مدل ( نمايشها )</a:t>
            </a:r>
          </a:p>
          <a:p>
            <a:pPr eaLnBrk="1" hangingPunct="1">
              <a:defRPr/>
            </a:pPr>
            <a:r>
              <a:rPr lang="fa-I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ارائه بازخورد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5A478-1EDB-49AE-A752-B21EC0E66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6466"/>
            <a:ext cx="2145531" cy="224372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>
                <a:solidFill>
                  <a:schemeClr val="folHlink"/>
                </a:solidFill>
                <a:cs typeface="Zar" pitchFamily="2" charset="-78"/>
              </a:rPr>
              <a:t>مهارتهاي ارتباطي غير كلامي</a:t>
            </a:r>
            <a:endParaRPr lang="en-US">
              <a:solidFill>
                <a:schemeClr val="folHlink"/>
              </a:solidFill>
              <a:cs typeface="Zar" pitchFamily="2" charset="-7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>
                <a:cs typeface="2  Zar" pitchFamily="2" charset="-78"/>
              </a:rPr>
              <a:t>طرز ايستادن </a:t>
            </a:r>
          </a:p>
          <a:p>
            <a:pPr eaLnBrk="1" hangingPunct="1">
              <a:defRPr/>
            </a:pPr>
            <a:r>
              <a:rPr lang="fa-IR" b="1">
                <a:cs typeface="2  Zar" pitchFamily="2" charset="-78"/>
              </a:rPr>
              <a:t>ژست</a:t>
            </a:r>
            <a:r>
              <a:rPr lang="fa-IR" b="1"/>
              <a:t>‌</a:t>
            </a:r>
            <a:r>
              <a:rPr lang="fa-IR" b="1">
                <a:cs typeface="2  Zar" pitchFamily="2" charset="-78"/>
              </a:rPr>
              <a:t>ها</a:t>
            </a:r>
          </a:p>
          <a:p>
            <a:pPr eaLnBrk="1" hangingPunct="1">
              <a:defRPr/>
            </a:pPr>
            <a:r>
              <a:rPr lang="fa-IR" b="1">
                <a:cs typeface="2  Zar" pitchFamily="2" charset="-78"/>
              </a:rPr>
              <a:t>حالات چهره</a:t>
            </a:r>
            <a:r>
              <a:rPr lang="fa-IR">
                <a:cs typeface="2  Zar" pitchFamily="2" charset="-78"/>
              </a:rPr>
              <a:t> </a:t>
            </a:r>
            <a:endParaRPr lang="en-US">
              <a:cs typeface="2  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EBCF1-2A6D-4D66-AF96-4755188CE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20798"/>
            <a:ext cx="2145531" cy="224372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6000">
                <a:solidFill>
                  <a:schemeClr val="folHlink"/>
                </a:solidFill>
                <a:cs typeface="2  Zar" pitchFamily="2" charset="-78"/>
              </a:rPr>
              <a:t>طرز ايستادن</a:t>
            </a:r>
            <a:r>
              <a:rPr lang="fa-IR" sz="4000">
                <a:cs typeface="2  Zar" pitchFamily="2" charset="-78"/>
              </a:rPr>
              <a:t> </a:t>
            </a:r>
            <a:br>
              <a:rPr lang="en-US" sz="4000">
                <a:cs typeface="2  Zar" pitchFamily="2" charset="-78"/>
              </a:rPr>
            </a:br>
            <a:endParaRPr lang="en-US" sz="4000">
              <a:cs typeface="2  Zar" pitchFamily="2" charset="-78"/>
            </a:endParaRPr>
          </a:p>
        </p:txBody>
      </p:sp>
      <p:graphicFrame>
        <p:nvGraphicFramePr>
          <p:cNvPr id="76880" name="Group 8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68707774"/>
              </p:ext>
            </p:extLst>
          </p:nvPr>
        </p:nvGraphicFramePr>
        <p:xfrm>
          <a:off x="683568" y="692696"/>
          <a:ext cx="8229600" cy="6889520"/>
        </p:xfrm>
        <a:graphic>
          <a:graphicData uri="http://schemas.openxmlformats.org/drawingml/2006/table">
            <a:tbl>
              <a:tblPr rtl="1"/>
              <a:tblGrid>
                <a:gridCol w="491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5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             طرز ايستادن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                     پيام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9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راست ايستادن و توزيع وزن روي پاها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اعتماد به نفس و اطمينان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59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ايستادن بر روي يك پا 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راحتي و آرامش خاطر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32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تغيير وضعيت وزن بدن روي پاها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عصبانيت، خستگي و عدم راحتي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59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گذاشتن دست در جيب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بي علاقگي و عدم توجه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32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قرار دادن دستها در جلو سينه با قامت افراشته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قاطعيت و تصميم استوار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32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قرار دادن دستها به سينه و تغيير وزن روي پاها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احساس نياز به راحتي و امنيت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632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قرار دادن دستها روي لگن و نگه داشتن آنها در پشت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قدرت و كنترل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9595" marB="495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570787" cy="800100"/>
          </a:xfrm>
        </p:spPr>
        <p:txBody>
          <a:bodyPr/>
          <a:lstStyle/>
          <a:p>
            <a:pPr eaLnBrk="1" hangingPunct="1">
              <a:defRPr/>
            </a:pPr>
            <a:r>
              <a:rPr lang="fa-IR" sz="6000">
                <a:solidFill>
                  <a:schemeClr val="folHlink"/>
                </a:solidFill>
                <a:cs typeface="2  Zar" pitchFamily="2" charset="-78"/>
              </a:rPr>
              <a:t>ژست</a:t>
            </a:r>
            <a:r>
              <a:rPr lang="fa-IR" sz="6000">
                <a:solidFill>
                  <a:schemeClr val="folHlink"/>
                </a:solidFill>
              </a:rPr>
              <a:t>‌</a:t>
            </a:r>
            <a:r>
              <a:rPr lang="fa-IR" sz="6000">
                <a:solidFill>
                  <a:schemeClr val="folHlink"/>
                </a:solidFill>
                <a:cs typeface="2  Zar" pitchFamily="2" charset="-78"/>
              </a:rPr>
              <a:t>ها</a:t>
            </a:r>
            <a:br>
              <a:rPr lang="fa-IR" sz="6000">
                <a:cs typeface="2  Zar" pitchFamily="2" charset="-78"/>
              </a:rPr>
            </a:br>
            <a:endParaRPr lang="en-US" sz="6000">
              <a:cs typeface="2  Zar" pitchFamily="2" charset="-78"/>
            </a:endParaRPr>
          </a:p>
        </p:txBody>
      </p:sp>
      <p:graphicFrame>
        <p:nvGraphicFramePr>
          <p:cNvPr id="74821" name="Group 6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6043237"/>
        </p:xfrm>
        <a:graphic>
          <a:graphicData uri="http://schemas.openxmlformats.org/drawingml/2006/table">
            <a:tbl>
              <a:tblPr rtl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9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             ژست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                پيام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9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اشاره با انگشت راهنما با اقتدار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تهديد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4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گرد كردن انگشتان و مشت كردن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برتري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9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ساييدن دستها به يكديگر 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انتظار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9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چرخاندن انگشتان 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خستگي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ضربه با انگشتان و بازي با دسته كليد  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بي قراري و عصبانيت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24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كشيدن گوش،</a:t>
                      </a: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‌</a:t>
                      </a: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خاراندن چانه و پاك كردن گلو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احساس بيماري</a:t>
                      </a: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50096" marB="500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sz="6000">
                <a:solidFill>
                  <a:schemeClr val="folHlink"/>
                </a:solidFill>
                <a:cs typeface="2  Zar" pitchFamily="2" charset="-78"/>
              </a:rPr>
              <a:t>حالات چهره</a:t>
            </a:r>
            <a:r>
              <a:rPr lang="fa-IR" sz="6000">
                <a:cs typeface="2  Zar" pitchFamily="2" charset="-78"/>
              </a:rPr>
              <a:t> </a:t>
            </a:r>
            <a:br>
              <a:rPr lang="en-US" sz="6000">
                <a:cs typeface="2  Zar" pitchFamily="2" charset="-78"/>
              </a:rPr>
            </a:br>
            <a:endParaRPr lang="en-US" sz="6000">
              <a:cs typeface="2  Zar" pitchFamily="2" charset="-78"/>
            </a:endParaRPr>
          </a:p>
        </p:txBody>
      </p:sp>
      <p:graphicFrame>
        <p:nvGraphicFramePr>
          <p:cNvPr id="72774" name="Group 7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178426"/>
        </p:xfrm>
        <a:graphic>
          <a:graphicData uri="http://schemas.openxmlformats.org/drawingml/2006/table">
            <a:tbl>
              <a:tblPr rtl="1"/>
              <a:tblGrid>
                <a:gridCol w="360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حالت چهره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پيام 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بالا كشيدن ابرو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تعجب و شگفتگي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نگاه كردن با گوشه چشم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مشكوك و مظنون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ابرو در هم كشيدن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تنفر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دهان باز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تعجب يا ترس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كشاندن چانه به جلو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اعتراض و مقاومت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چرخاندن چشم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ناراحتي يا خشم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نگاه مكرر به ساعت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خستگي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>
                <a:solidFill>
                  <a:schemeClr val="folHlink"/>
                </a:solidFill>
                <a:cs typeface="Zar" pitchFamily="2" charset="-78"/>
              </a:rPr>
              <a:t>بهبود مهارتهاي ارتباطي</a:t>
            </a:r>
            <a:br>
              <a:rPr lang="en-US" sz="4000">
                <a:solidFill>
                  <a:schemeClr val="folHlink"/>
                </a:solidFill>
                <a:cs typeface="Zar" pitchFamily="2" charset="-78"/>
              </a:rPr>
            </a:br>
            <a:endParaRPr lang="en-US" sz="4000">
              <a:solidFill>
                <a:schemeClr val="folHlink"/>
              </a:solidFill>
              <a:cs typeface="Zar" pitchFamily="2" charset="-7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90805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رعايت فاصله</a:t>
            </a:r>
          </a:p>
          <a:p>
            <a:pPr eaLnBrk="1" hangingPunct="1">
              <a:defRPr/>
            </a:pP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 مشاهده بچه</a:t>
            </a: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‌</a:t>
            </a: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ها  </a:t>
            </a:r>
          </a:p>
          <a:p>
            <a:pPr eaLnBrk="1" hangingPunct="1">
              <a:defRPr/>
            </a:pP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گوش دادن به بچه</a:t>
            </a: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‌</a:t>
            </a:r>
            <a:r>
              <a:rPr lang="fa-I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Zar" pitchFamily="2" charset="-78"/>
              </a:rPr>
              <a:t>ها </a:t>
            </a:r>
          </a:p>
        </p:txBody>
      </p:sp>
      <p:graphicFrame>
        <p:nvGraphicFramePr>
          <p:cNvPr id="68770" name="Group 162"/>
          <p:cNvGraphicFramePr>
            <a:graphicFrameLocks noGrp="1"/>
          </p:cNvGraphicFramePr>
          <p:nvPr>
            <p:ph sz="half" idx="2"/>
          </p:nvPr>
        </p:nvGraphicFramePr>
        <p:xfrm>
          <a:off x="179388" y="1125538"/>
          <a:ext cx="5472112" cy="6504350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775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فاصله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پيام غير كلامي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51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1 تا 3 فوت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نزديك و صميمي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بسيار نزديك و تهديد كننده اين فاصله براي مناسبتها و اشخاص خاص مي‌باشد.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75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4 تا 6 فوت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تقريباً دوستانه 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من احساس راحتي و آرامش مي‌كنم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75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7 تا 10</a:t>
                      </a: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</a:t>
                      </a: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فوت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كمتر دوستانه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ما هنوز مي توانيم ارتباط برقرار كنيم اما با اصطلاحات دوستانه كمتري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75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11 تا 15</a:t>
                      </a: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</a:t>
                      </a: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فوت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رسمي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مي توانم ارتباط بي واسطه  دروني و بيروني با موفقيت داشته باشم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69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16</a:t>
                      </a: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 </a:t>
                      </a: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تا 20 فوت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دور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2  Zar" pitchFamily="2" charset="-78"/>
                        </a:rPr>
                        <a:t>من از موقعيت دور شده و در دسترس نيستم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2  Zar" pitchFamily="2" charset="-78"/>
                      </a:endParaRPr>
                    </a:p>
                  </a:txBody>
                  <a:tcPr marT="47538" marB="475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F2C242B-6D87-448E-9616-AE36D4133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39" y="4614279"/>
            <a:ext cx="2145531" cy="2243721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lt1">
                <a:tint val="40000"/>
                <a:satMod val="350000"/>
              </a:schemeClr>
            </a:gs>
            <a:gs pos="40000">
              <a:schemeClr val="lt1">
                <a:tint val="45000"/>
                <a:shade val="99000"/>
                <a:satMod val="350000"/>
              </a:schemeClr>
            </a:gs>
            <a:gs pos="100000">
              <a:schemeClr val="bg1">
                <a:lumMod val="85000"/>
              </a:schemeClr>
            </a:gs>
          </a:gsLst>
        </a:gradFill>
        <a:ln w="9525">
          <a:solidFill>
            <a:schemeClr val="bg1"/>
          </a:solidFill>
          <a:miter lim="800000"/>
          <a:headEnd/>
          <a:tailEnd/>
        </a:ln>
        <a:effectLst/>
      </a:spPr>
      <a:bodyPr wrap="none" anchor="ctr"/>
      <a:lstStyle>
        <a:defPPr>
          <a:defRPr>
            <a:solidFill>
              <a:prstClr val="black"/>
            </a:solidFill>
          </a:defRPr>
        </a:defPPr>
      </a:lstStyle>
      <a:style>
        <a:lnRef idx="0">
          <a:scrgbClr r="0" g="0" b="0"/>
        </a:lnRef>
        <a:fillRef idx="1002">
          <a:schemeClr val="lt1"/>
        </a:fillRef>
        <a:effectRef idx="0">
          <a:scrgbClr r="0" g="0" b="0"/>
        </a:effectRef>
        <a:fontRef idx="major"/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197</TotalTime>
  <Words>557</Words>
  <Application>Microsoft Office PowerPoint</Application>
  <PresentationFormat>On-screen Show (4:3)</PresentationFormat>
  <Paragraphs>145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Maple</vt:lpstr>
      <vt:lpstr>Profile</vt:lpstr>
      <vt:lpstr>معلم كارامد</vt:lpstr>
      <vt:lpstr>ويژگيهاي شخصي</vt:lpstr>
      <vt:lpstr>اجرا در كلاس درس</vt:lpstr>
      <vt:lpstr>مهارتهاي ارتباطي كلامي </vt:lpstr>
      <vt:lpstr>مهارتهاي ارتباطي غير كلامي</vt:lpstr>
      <vt:lpstr>طرز ايستادن  </vt:lpstr>
      <vt:lpstr>ژست‌ها </vt:lpstr>
      <vt:lpstr>حالات چهره  </vt:lpstr>
      <vt:lpstr>بهبود مهارتهاي ارتباطي </vt:lpstr>
      <vt:lpstr>پيامهاي دانش آموزان</vt:lpstr>
      <vt:lpstr>پيامهاي كلامي</vt:lpstr>
      <vt:lpstr>پيامهاي غير كلامي</vt:lpstr>
      <vt:lpstr>Conditions o use</vt:lpstr>
    </vt:vector>
  </TitlesOfParts>
  <Company>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معلم كارامد</dc:title>
  <dc:creator>R</dc:creator>
  <cp:lastModifiedBy>hamayel</cp:lastModifiedBy>
  <cp:revision>13</cp:revision>
  <dcterms:created xsi:type="dcterms:W3CDTF">2002-07-04T19:38:59Z</dcterms:created>
  <dcterms:modified xsi:type="dcterms:W3CDTF">2020-05-14T18:30:56Z</dcterms:modified>
</cp:coreProperties>
</file>