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4092" r:id="rId3"/>
  </p:sldMasterIdLst>
  <p:notesMasterIdLst>
    <p:notesMasterId r:id="rId21"/>
  </p:notesMasterIdLst>
  <p:handoutMasterIdLst>
    <p:handoutMasterId r:id="rId22"/>
  </p:handoutMasterIdLst>
  <p:sldIdLst>
    <p:sldId id="300" r:id="rId4"/>
    <p:sldId id="273" r:id="rId5"/>
    <p:sldId id="285" r:id="rId6"/>
    <p:sldId id="274" r:id="rId7"/>
    <p:sldId id="275" r:id="rId8"/>
    <p:sldId id="302" r:id="rId9"/>
    <p:sldId id="277" r:id="rId10"/>
    <p:sldId id="278" r:id="rId11"/>
    <p:sldId id="279" r:id="rId12"/>
    <p:sldId id="303" r:id="rId13"/>
    <p:sldId id="280" r:id="rId14"/>
    <p:sldId id="281" r:id="rId15"/>
    <p:sldId id="282" r:id="rId16"/>
    <p:sldId id="291" r:id="rId17"/>
    <p:sldId id="293" r:id="rId18"/>
    <p:sldId id="288" r:id="rId19"/>
    <p:sldId id="30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C00CC"/>
    <a:srgbClr val="441D61"/>
    <a:srgbClr val="800080"/>
    <a:srgbClr val="CCCCFF"/>
    <a:srgbClr val="D9D9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fld id="{4A89574F-20A9-4E95-A921-0D7186F4DCF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74257-647A-45C4-9807-B5E11FAD7A5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CC963-1D06-4A8C-BEFF-D303D383C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6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095FC5-32BB-436E-9879-6D97CF20B14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75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a-IR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a-IR"/>
              </a:p>
            </p:txBody>
          </p:sp>
        </p:grpSp>
      </p:grpSp>
      <p:pic>
        <p:nvPicPr>
          <p:cNvPr id="18" name="Picture 16" descr="2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81200"/>
            <a:ext cx="7086600" cy="1431925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886200"/>
            <a:ext cx="7010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Rectangle 18"/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w</a:t>
            </a:r>
            <a:r>
              <a:rPr 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501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0854173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152400"/>
            <a:ext cx="18859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5054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27493564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47A49-E59C-41AB-B37F-45BBCE9BCEB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788052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7D331-164E-46D0-BB8F-7E53479E827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w</a:t>
            </a:r>
            <a:r>
              <a:rPr 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662188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3F3E0-6835-41B3-956D-4EA47D6D816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639957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2B0BF-73B7-4726-A402-304AF3BE39D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834861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FD137-62DF-4769-A3D3-12DB28A8606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048360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189EC-35D2-4085-9ED0-B8DA73223D9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800542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6CDA3-CFE6-45C1-ADB1-F10E47BADF9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80901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FCB21-E02C-463F-95AE-3B92B020008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55210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3"/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w</a:t>
            </a:r>
            <a:r>
              <a:rPr 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219271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55A26-F406-4D3A-8A0C-B8079DC7C59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550905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E2A6D-9D47-49D4-A707-019F02CCC83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930659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27A9E-2E11-4046-96EB-444CC3C6DEF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53726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4FF933-A1CE-4302-BB78-1AA886482F6B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7655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07CA11-969E-4804-B301-047C3B24F6B8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50320"/>
      </p:ext>
    </p:extLst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4BB5D8-8DD7-4072-BDE2-E1F772E309C9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4325"/>
      </p:ext>
    </p:extLst>
  </p:cSld>
  <p:clrMapOvr>
    <a:masterClrMapping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917532-73BD-4B3C-96D4-A44383F69DA1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524919"/>
      </p:ext>
    </p:extLst>
  </p:cSld>
  <p:clrMapOvr>
    <a:masterClrMapping/>
  </p:clrMapOvr>
  <p:transition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10113C-F37C-4AAD-A126-6B0573B4B8C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588988"/>
      </p:ext>
    </p:extLst>
  </p:cSld>
  <p:clrMapOvr>
    <a:masterClrMapping/>
  </p:clrMapOvr>
  <p:transition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E2EB27-4759-4CF0-A754-DC2CD630B433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318958"/>
      </p:ext>
    </p:extLst>
  </p:cSld>
  <p:clrMapOvr>
    <a:masterClrMapping/>
  </p:clrMapOvr>
  <p:transition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20E04E-E5C2-47C9-8432-F7A25DE7FF8E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ww.Ravanpoint.ir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07326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78522"/>
      </p:ext>
    </p:extLst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B35D15-43AD-4E18-BB07-0249036D3975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192223"/>
      </p:ext>
    </p:extLst>
  </p:cSld>
  <p:clrMapOvr>
    <a:masterClrMapping/>
  </p:clrMapOvr>
  <p:transition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4556CC-ECC1-4A5B-ABC0-E12E42A800E6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42637"/>
      </p:ext>
    </p:extLst>
  </p:cSld>
  <p:clrMapOvr>
    <a:masterClrMapping/>
  </p:clrMapOvr>
  <p:transition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72F292-EE0A-4854-8332-6347ED20EC1F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80052"/>
      </p:ext>
    </p:extLst>
  </p:cSld>
  <p:clrMapOvr>
    <a:masterClrMapping/>
  </p:clrMapOvr>
  <p:transition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AD7E3D-B7B3-4000-9392-CF790579B410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0200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52600"/>
            <a:ext cx="3695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752600"/>
            <a:ext cx="3695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820312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2566284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512270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w</a:t>
            </a:r>
            <a:r>
              <a:rPr 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269162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709931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745114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8000"/>
            <a:chOff x="0" y="0"/>
            <a:chExt cx="5758" cy="4320"/>
          </a:xfrm>
        </p:grpSpPr>
        <p:grpSp>
          <p:nvGrpSpPr>
            <p:cNvPr id="1029" name="Group 3"/>
            <p:cNvGrpSpPr>
              <a:grpSpLocks/>
            </p:cNvGrpSpPr>
            <p:nvPr userDrawn="1"/>
          </p:nvGrpSpPr>
          <p:grpSpPr bwMode="auto">
            <a:xfrm>
              <a:off x="0" y="864"/>
              <a:ext cx="5758" cy="3456"/>
              <a:chOff x="0" y="1161"/>
              <a:chExt cx="5758" cy="3159"/>
            </a:xfrm>
          </p:grpSpPr>
          <p:sp>
            <p:nvSpPr>
              <p:cNvPr id="104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 userDrawn="1"/>
          </p:nvGrpSpPr>
          <p:grpSpPr bwMode="auto">
            <a:xfrm>
              <a:off x="0" y="0"/>
              <a:ext cx="5758" cy="4314"/>
              <a:chOff x="0" y="0"/>
              <a:chExt cx="5758" cy="4314"/>
            </a:xfrm>
          </p:grpSpPr>
          <p:sp>
            <p:nvSpPr>
              <p:cNvPr id="1031" name="Freeform 7"/>
              <p:cNvSpPr>
                <a:spLocks/>
              </p:cNvSpPr>
              <p:nvPr userDrawn="1"/>
            </p:nvSpPr>
            <p:spPr bwMode="ltGray">
              <a:xfrm>
                <a:off x="552" y="0"/>
                <a:ext cx="12" cy="409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 userDrawn="1"/>
            </p:nvSpPr>
            <p:spPr bwMode="ltGray">
              <a:xfrm>
                <a:off x="552" y="1331"/>
                <a:ext cx="12" cy="2983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 userDrawn="1"/>
            </p:nvSpPr>
            <p:spPr bwMode="ltGray">
              <a:xfrm>
                <a:off x="1019" y="863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 userDrawn="1"/>
            </p:nvSpPr>
            <p:spPr bwMode="ltGray">
              <a:xfrm>
                <a:off x="552" y="1079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 userDrawn="1"/>
            </p:nvSpPr>
            <p:spPr bwMode="ltGray">
              <a:xfrm>
                <a:off x="552" y="407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4" name="Freeform 12"/>
              <p:cNvSpPr>
                <a:spLocks/>
              </p:cNvSpPr>
              <p:nvPr userDrawn="1"/>
            </p:nvSpPr>
            <p:spPr bwMode="ltGray">
              <a:xfrm>
                <a:off x="552" y="659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a-IR"/>
              </a:p>
            </p:txBody>
          </p:sp>
          <p:sp>
            <p:nvSpPr>
              <p:cNvPr id="1037" name="Freeform 13"/>
              <p:cNvSpPr>
                <a:spLocks/>
              </p:cNvSpPr>
              <p:nvPr userDrawn="1"/>
            </p:nvSpPr>
            <p:spPr bwMode="ltGray">
              <a:xfrm>
                <a:off x="0" y="863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 userDrawn="1"/>
            </p:nvSpPr>
            <p:spPr bwMode="ltGray">
              <a:xfrm>
                <a:off x="767" y="863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7" name="Freeform 15"/>
              <p:cNvSpPr>
                <a:spLocks/>
              </p:cNvSpPr>
              <p:nvPr userDrawn="1"/>
            </p:nvSpPr>
            <p:spPr bwMode="ltGray">
              <a:xfrm>
                <a:off x="348" y="863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a-IR"/>
              </a:p>
            </p:txBody>
          </p:sp>
        </p:grpSp>
      </p:grpSp>
      <p:sp>
        <p:nvSpPr>
          <p:cNvPr id="3892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543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75260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ü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ü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ü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ü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ü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ü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ü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8C8C3B-322B-445F-A92D-DBBB6029572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BDADBA-29F1-45EB-8809-D9246A9B693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21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469900" indent="-469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r" rtl="1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755576" y="1484784"/>
            <a:ext cx="777240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1" eaLnBrk="1" hangingPunct="1">
              <a:lnSpc>
                <a:spcPct val="130000"/>
              </a:lnSpc>
              <a:spcBef>
                <a:spcPct val="20000"/>
              </a:spcBef>
              <a:buClr>
                <a:srgbClr val="CC00CC"/>
              </a:buClr>
              <a:defRPr/>
            </a:pPr>
            <a:r>
              <a:rPr lang="fa-IR" sz="5400" dirty="0">
                <a:cs typeface="B Titr" pitchFamily="2" charset="-78"/>
              </a:rPr>
              <a:t>مشـاوره در مـوارد خـاص</a:t>
            </a:r>
            <a:endParaRPr lang="en-US" sz="5400" dirty="0">
              <a:cs typeface="B Titr" pitchFamily="2" charset="-78"/>
            </a:endParaRPr>
          </a:p>
          <a:p>
            <a:pPr algn="ctr" rtl="1" eaLnBrk="1" hangingPunct="1">
              <a:lnSpc>
                <a:spcPct val="80000"/>
              </a:lnSpc>
              <a:defRPr/>
            </a:pPr>
            <a:endParaRPr lang="en-US" sz="4800" dirty="0">
              <a:solidFill>
                <a:srgbClr val="800080"/>
              </a:solidFill>
              <a:cs typeface="B Titr" pitchFamily="2" charset="-78"/>
            </a:endParaRPr>
          </a:p>
          <a:p>
            <a:pPr algn="ctr" rtl="1" eaLnBrk="1" hangingPunct="1">
              <a:lnSpc>
                <a:spcPct val="80000"/>
              </a:lnSpc>
              <a:defRPr/>
            </a:pPr>
            <a:endParaRPr lang="en-US" sz="4800" dirty="0">
              <a:solidFill>
                <a:srgbClr val="800080"/>
              </a:solidFill>
              <a:cs typeface="B Titr" pitchFamily="2" charset="-78"/>
            </a:endParaRPr>
          </a:p>
          <a:p>
            <a:pPr algn="ctr" rtl="1" eaLnBrk="1" hangingPunct="1">
              <a:lnSpc>
                <a:spcPct val="80000"/>
              </a:lnSpc>
              <a:defRPr/>
            </a:pPr>
            <a:r>
              <a:rPr lang="fa-IR" sz="2800" b="1" dirty="0">
                <a:solidFill>
                  <a:schemeClr val="accent4">
                    <a:lumMod val="95000"/>
                    <a:lumOff val="5000"/>
                  </a:schemeClr>
                </a:solidFill>
                <a:cs typeface="B Titr" pitchFamily="2" charset="-78"/>
              </a:rPr>
              <a:t> </a:t>
            </a:r>
            <a:endParaRPr lang="en-US" sz="28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431" y="3512492"/>
            <a:ext cx="3212976" cy="27089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25604" name="Rectangle 4"/>
          <p:cNvSpPr>
            <a:spLocks noChangeArrowheads="1" noChangeShapeType="1"/>
          </p:cNvSpPr>
          <p:nvPr/>
        </p:nvSpPr>
        <p:spPr bwMode="auto">
          <a:xfrm flipH="1">
            <a:off x="36513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5605" name="Rectangle 5"/>
          <p:cNvSpPr>
            <a:spLocks noChangeArrowheads="1" noChangeShapeType="1"/>
          </p:cNvSpPr>
          <p:nvPr/>
        </p:nvSpPr>
        <p:spPr bwMode="auto">
          <a:xfrm flipH="1">
            <a:off x="-36513" y="152400"/>
            <a:ext cx="7756526" cy="61277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5606" name="Rectangle 6"/>
          <p:cNvSpPr>
            <a:spLocks noChangeArrowheads="1" noChangeShapeType="1"/>
          </p:cNvSpPr>
          <p:nvPr/>
        </p:nvSpPr>
        <p:spPr bwMode="auto">
          <a:xfrm flipH="1">
            <a:off x="7253288" y="152400"/>
            <a:ext cx="495300" cy="306388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5607" name="Rectangle 7"/>
          <p:cNvSpPr>
            <a:spLocks noChangeArrowheads="1" noChangeShapeType="1"/>
          </p:cNvSpPr>
          <p:nvPr/>
        </p:nvSpPr>
        <p:spPr bwMode="auto">
          <a:xfrm flipH="1">
            <a:off x="7718425" y="417513"/>
            <a:ext cx="493713" cy="306387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5608" name="Rectangle 8"/>
          <p:cNvSpPr>
            <a:spLocks noChangeArrowheads="1" noChangeShapeType="1"/>
          </p:cNvSpPr>
          <p:nvPr/>
        </p:nvSpPr>
        <p:spPr bwMode="auto">
          <a:xfrm flipH="1">
            <a:off x="8181975" y="682625"/>
            <a:ext cx="493713" cy="307975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5609" name="Rectangle 9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2413" y="188913"/>
            <a:ext cx="73437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1" hangingPunct="1">
              <a:defRPr/>
            </a:pPr>
            <a:r>
              <a:rPr lang="fa-I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نكات مهم</a:t>
            </a:r>
            <a:r>
              <a:rPr lang="fa-I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  در مشاوره </a:t>
            </a:r>
            <a:r>
              <a:rPr lang="fa-I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بعد از زايمان</a:t>
            </a:r>
            <a:endParaRPr lang="en-US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Titr" pitchFamily="2" charset="-78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14313" y="1341438"/>
            <a:ext cx="878681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>
              <a:lnSpc>
                <a:spcPct val="135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fa-IR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براي آينده برنامه ريزي كنيم:</a:t>
            </a:r>
            <a:endParaRPr lang="en-GB" altLang="en-US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342900" indent="-342900" algn="just" rtl="1" eaLnBrk="1" hangingPunct="1">
              <a:lnSpc>
                <a:spcPct val="135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بحث در مورد عواقب سقط</a:t>
            </a:r>
          </a:p>
          <a:p>
            <a:pPr marL="342900" indent="-342900" algn="just" rtl="1" eaLnBrk="1" hangingPunct="1">
              <a:lnSpc>
                <a:spcPct val="135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بحث در مورد عواقب بارداری های برنامه ریزی نشده</a:t>
            </a:r>
          </a:p>
          <a:p>
            <a:pPr marL="342900" indent="-342900" algn="just" rtl="1" eaLnBrk="1" hangingPunct="1">
              <a:lnSpc>
                <a:spcPct val="135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بحث در مورد پیامدها و مشکلات تک فرزندی</a:t>
            </a:r>
          </a:p>
          <a:p>
            <a:pPr marL="342900" indent="-342900" algn="just" rtl="1" eaLnBrk="1" hangingPunct="1">
              <a:lnSpc>
                <a:spcPct val="135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بحث در مورد ناباروری</a:t>
            </a:r>
          </a:p>
        </p:txBody>
      </p:sp>
      <p:pic>
        <p:nvPicPr>
          <p:cNvPr id="25612" name="Picture 14" descr="BabyMoreThan2Weeks-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071563"/>
            <a:ext cx="116205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26628" name="Rectangle 4"/>
          <p:cNvSpPr>
            <a:spLocks noChangeArrowheads="1" noChangeShapeType="1"/>
          </p:cNvSpPr>
          <p:nvPr/>
        </p:nvSpPr>
        <p:spPr bwMode="auto">
          <a:xfrm flipH="1">
            <a:off x="0" y="-26988"/>
            <a:ext cx="9144000" cy="6884988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6629" name="Rectangle 5"/>
          <p:cNvSpPr>
            <a:spLocks noChangeArrowheads="1" noChangeShapeType="1"/>
          </p:cNvSpPr>
          <p:nvPr/>
        </p:nvSpPr>
        <p:spPr bwMode="auto">
          <a:xfrm flipH="1">
            <a:off x="-6350" y="152400"/>
            <a:ext cx="7612063" cy="6842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6630" name="Rectangle 6"/>
          <p:cNvSpPr>
            <a:spLocks noChangeArrowheads="1" noChangeShapeType="1"/>
          </p:cNvSpPr>
          <p:nvPr/>
        </p:nvSpPr>
        <p:spPr bwMode="auto">
          <a:xfrm flipH="1">
            <a:off x="7119938" y="152400"/>
            <a:ext cx="485775" cy="3429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6631" name="Rectangle 7"/>
          <p:cNvSpPr>
            <a:spLocks noChangeArrowheads="1" noChangeShapeType="1"/>
          </p:cNvSpPr>
          <p:nvPr/>
        </p:nvSpPr>
        <p:spPr bwMode="auto">
          <a:xfrm flipH="1">
            <a:off x="7585075" y="417513"/>
            <a:ext cx="484188" cy="3429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6632" name="Rectangle 8"/>
          <p:cNvSpPr>
            <a:spLocks noChangeArrowheads="1" noChangeShapeType="1"/>
          </p:cNvSpPr>
          <p:nvPr/>
        </p:nvSpPr>
        <p:spPr bwMode="auto">
          <a:xfrm flipH="1">
            <a:off x="8048625" y="682625"/>
            <a:ext cx="484188" cy="344488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6633" name="Rectangle 9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47638" y="188913"/>
            <a:ext cx="70881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1" hangingPunct="1">
              <a:defRPr/>
            </a:pPr>
            <a:r>
              <a:rPr lang="fa-I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نكات مهم درمشاوره پس از سقط </a:t>
            </a:r>
            <a:endParaRPr lang="en-US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Titr" pitchFamily="2" charset="-78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857250"/>
            <a:ext cx="9144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rtl="1" eaLnBrk="1" hangingPunct="1">
              <a:lnSpc>
                <a:spcPct val="130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  <a:defRPr/>
            </a:pPr>
            <a:r>
              <a:rPr lang="fa-IR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زنانی که اخیراً سقط داشته اند نیاز به حمایت فکری دارند.</a:t>
            </a:r>
            <a:endParaRPr lang="en-GB" altLang="en-US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342900" indent="-342900" algn="just" rtl="1" eaLnBrk="1" hangingPunct="1">
              <a:lnSpc>
                <a:spcPct val="130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  <a:defRPr/>
            </a:pPr>
            <a:r>
              <a:rPr lang="fa-IR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باید از این افراد خواست که همه مشکلات خود را شرح دهند.</a:t>
            </a:r>
            <a:endParaRPr lang="en-GB" altLang="en-US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342900" indent="-342900" algn="just" rtl="1" eaLnBrk="1" hangingPunct="1">
              <a:lnSpc>
                <a:spcPct val="130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  <a:defRPr/>
            </a:pPr>
            <a:r>
              <a:rPr lang="fa-IR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توجه به نیازهای ویژه این افراد و سعی برای رفع آنها</a:t>
            </a:r>
          </a:p>
          <a:p>
            <a:pPr marL="342900" indent="-342900" algn="just" rtl="1" eaLnBrk="1" hangingPunct="1">
              <a:lnSpc>
                <a:spcPct val="130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  <a:defRPr/>
            </a:pP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توضيح احتمال حاملگي بلافاصله بعد از سقط: </a:t>
            </a:r>
          </a:p>
          <a:p>
            <a:pPr marL="742950" lvl="1" indent="-285750" algn="just" rtl="1" eaLnBrk="1" hangingPunct="1">
              <a:lnSpc>
                <a:spcPct val="130000"/>
              </a:lnSpc>
              <a:spcBef>
                <a:spcPct val="20000"/>
              </a:spcBef>
              <a:buClr>
                <a:srgbClr val="FF3399"/>
              </a:buClr>
              <a:buFontTx/>
              <a:buChar char="–"/>
              <a:defRPr/>
            </a:pPr>
            <a:r>
              <a:rPr lang="fa-IR" sz="280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امکان استفاده از يك روش تنظيم خانواده، اگر مشکل يا عفونتي بعد از سقط وجود نداشته باشد .</a:t>
            </a:r>
          </a:p>
          <a:p>
            <a:pPr marL="742950" lvl="1" indent="-285750" algn="just" rtl="1" eaLnBrk="1" hangingPunct="1">
              <a:lnSpc>
                <a:spcPct val="130000"/>
              </a:lnSpc>
              <a:spcBef>
                <a:spcPct val="20000"/>
              </a:spcBef>
              <a:buClr>
                <a:srgbClr val="FF3399"/>
              </a:buClr>
              <a:buFontTx/>
              <a:buChar char="–"/>
              <a:defRPr/>
            </a:pPr>
            <a:r>
              <a:rPr lang="fa-IR" sz="280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برنامه ریزی برای وقوع بارداری برنامه ریزی شده بعد از سقط تا بهبود شرایط </a:t>
            </a:r>
          </a:p>
          <a:p>
            <a:pPr marL="742950" lvl="1" indent="-285750" algn="just" rtl="1" eaLnBrk="1" hangingPunct="1">
              <a:lnSpc>
                <a:spcPct val="130000"/>
              </a:lnSpc>
              <a:spcBef>
                <a:spcPct val="20000"/>
              </a:spcBef>
              <a:buClr>
                <a:srgbClr val="FF3399"/>
              </a:buClr>
              <a:buFontTx/>
              <a:buChar char="–"/>
              <a:defRPr/>
            </a:pPr>
            <a:r>
              <a:rPr lang="fa-IR" altLang="en-US" sz="280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تشریح روش اورژانس پیشگیری از بارداری</a:t>
            </a:r>
            <a:endParaRPr lang="en-US" sz="2800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</p:txBody>
      </p:sp>
      <p:pic>
        <p:nvPicPr>
          <p:cNvPr id="26636" name="Picture 14" descr="WelcomeGreeting_n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214563"/>
            <a:ext cx="1214437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7" name="Rectangle 1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27651" name="Rectangle 4"/>
          <p:cNvSpPr>
            <a:spLocks noChangeArrowheads="1" noChangeShapeType="1"/>
          </p:cNvSpPr>
          <p:nvPr/>
        </p:nvSpPr>
        <p:spPr bwMode="auto">
          <a:xfrm flipH="1"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7652" name="Rectangle 5"/>
          <p:cNvSpPr>
            <a:spLocks noChangeArrowheads="1" noChangeShapeType="1"/>
          </p:cNvSpPr>
          <p:nvPr/>
        </p:nvSpPr>
        <p:spPr bwMode="auto">
          <a:xfrm flipH="1">
            <a:off x="-7938" y="152400"/>
            <a:ext cx="7756526" cy="6842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7653" name="Rectangle 6"/>
          <p:cNvSpPr>
            <a:spLocks noChangeArrowheads="1" noChangeShapeType="1"/>
          </p:cNvSpPr>
          <p:nvPr/>
        </p:nvSpPr>
        <p:spPr bwMode="auto">
          <a:xfrm flipH="1">
            <a:off x="7253288" y="152400"/>
            <a:ext cx="495300" cy="3429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7654" name="Rectangle 7"/>
          <p:cNvSpPr>
            <a:spLocks noChangeArrowheads="1" noChangeShapeType="1"/>
          </p:cNvSpPr>
          <p:nvPr/>
        </p:nvSpPr>
        <p:spPr bwMode="auto">
          <a:xfrm flipH="1">
            <a:off x="7718425" y="417513"/>
            <a:ext cx="493713" cy="3429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7655" name="Rectangle 8"/>
          <p:cNvSpPr>
            <a:spLocks noChangeArrowheads="1" noChangeShapeType="1"/>
          </p:cNvSpPr>
          <p:nvPr/>
        </p:nvSpPr>
        <p:spPr bwMode="auto">
          <a:xfrm flipH="1">
            <a:off x="8181975" y="682625"/>
            <a:ext cx="493713" cy="344488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7656" name="Rectangle 9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4925" y="260350"/>
            <a:ext cx="72739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1" hangingPunct="1">
              <a:defRPr/>
            </a:pPr>
            <a:r>
              <a:rPr lang="fa-I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نكات مهم</a:t>
            </a:r>
            <a:r>
              <a:rPr lang="fa-IR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 در مشاوره </a:t>
            </a:r>
            <a:r>
              <a:rPr lang="fa-IR" alt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م</a:t>
            </a:r>
            <a:r>
              <a:rPr lang="fa-I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راجعین مبتلا به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HIV / AIDS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-36513" y="936625"/>
            <a:ext cx="9037638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 eaLnBrk="1" hangingPunct="1">
              <a:lnSpc>
                <a:spcPct val="135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  <a:defRPr/>
            </a:pPr>
            <a:r>
              <a:rPr lang="fa-IR" sz="3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محافظت افراد آلوده به ويروس ايدز از خود، در مقابل ساير بيماريهاي مقاربتي و عفونت دوباره با</a:t>
            </a:r>
            <a:r>
              <a:rPr lang="en-US" sz="3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HIV </a:t>
            </a:r>
            <a:endParaRPr lang="fa-IR" sz="3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342900" indent="-342900" algn="r" rtl="1" eaLnBrk="1" hangingPunct="1">
              <a:lnSpc>
                <a:spcPct val="135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  <a:defRPr/>
            </a:pPr>
            <a:r>
              <a:rPr lang="en-US" altLang="en-US" sz="3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 </a:t>
            </a:r>
            <a:r>
              <a:rPr lang="fa-IR" sz="3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استفاده صحيح و دائم از كاندوم به تنهايي يا همراه با يك روش موثر و مناسب ديگر</a:t>
            </a:r>
          </a:p>
          <a:p>
            <a:pPr marL="342900" indent="-342900" algn="r" rtl="1" eaLnBrk="1" hangingPunct="1">
              <a:lnSpc>
                <a:spcPct val="135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  <a:defRPr/>
            </a:pPr>
            <a:endParaRPr lang="fa-IR" sz="5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342900" indent="-342900" algn="r" rtl="1" eaLnBrk="1" hangingPunct="1">
              <a:lnSpc>
                <a:spcPct val="135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  <a:defRPr/>
            </a:pPr>
            <a:r>
              <a:rPr lang="fa-IR" sz="3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بیان خطرات عمده  بارداری در خانم هاي آلوده به ويروس ايدز</a:t>
            </a:r>
            <a:r>
              <a:rPr lang="fa-IR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: </a:t>
            </a:r>
          </a:p>
          <a:p>
            <a:pPr marL="742950" lvl="1" indent="-285750" algn="r" rtl="1" eaLnBrk="1" hangingPunct="1">
              <a:lnSpc>
                <a:spcPct val="135000"/>
              </a:lnSpc>
              <a:spcBef>
                <a:spcPct val="20000"/>
              </a:spcBef>
              <a:buClr>
                <a:srgbClr val="FF3399"/>
              </a:buClr>
              <a:defRPr/>
            </a:pPr>
            <a:r>
              <a:rPr lang="fa-IR" sz="26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  </a:t>
            </a:r>
            <a:r>
              <a:rPr lang="fa-IR" sz="260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انتقال ويروس </a:t>
            </a:r>
            <a:r>
              <a:rPr lang="en-US" sz="260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HIV</a:t>
            </a:r>
            <a:r>
              <a:rPr lang="fa-IR" sz="260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 به كودك (هنگام بارداري، زايمان يا دوران شيردهي)، سقط، زايمان زودرس،‌ مرگ داخل رحمي، وزن كم هنگام تولد و ...</a:t>
            </a:r>
          </a:p>
          <a:p>
            <a:pPr marL="742950" lvl="1" indent="-285750" algn="r" rtl="1" eaLnBrk="1" hangingPunct="1">
              <a:lnSpc>
                <a:spcPct val="135000"/>
              </a:lnSpc>
              <a:spcBef>
                <a:spcPct val="20000"/>
              </a:spcBef>
              <a:buClr>
                <a:srgbClr val="FF3399"/>
              </a:buClr>
              <a:defRPr/>
            </a:pPr>
            <a:endParaRPr lang="fa-IR" sz="900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342900" indent="-342900" algn="r" rtl="1" eaLnBrk="1" hangingPunct="1">
              <a:lnSpc>
                <a:spcPct val="135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  <a:defRPr/>
            </a:pPr>
            <a:r>
              <a:rPr lang="fa-IR" sz="3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ارجاع به مركز پيشگيري و درمان </a:t>
            </a:r>
            <a:r>
              <a:rPr lang="en-US" sz="3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HIV</a:t>
            </a:r>
            <a:endParaRPr lang="fa-IR" sz="3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342900" indent="-342900" algn="r" rtl="1" eaLnBrk="1" hangingPunct="1">
              <a:lnSpc>
                <a:spcPct val="135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  <a:defRPr/>
            </a:pPr>
            <a:endParaRPr lang="en-GB" altLang="en-US" sz="5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</p:txBody>
      </p:sp>
      <p:pic>
        <p:nvPicPr>
          <p:cNvPr id="27659" name="Picture 19" descr="images[75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6D167"/>
              </a:clrFrom>
              <a:clrTo>
                <a:srgbClr val="F6D16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3" y="5000625"/>
            <a:ext cx="2073275" cy="18573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1" name="Rectangle 1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28675" name="Rectangle 4"/>
          <p:cNvSpPr>
            <a:spLocks noChangeArrowheads="1" noChangeShapeType="1"/>
          </p:cNvSpPr>
          <p:nvPr/>
        </p:nvSpPr>
        <p:spPr bwMode="auto">
          <a:xfrm flipH="1"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8676" name="Rectangle 5"/>
          <p:cNvSpPr>
            <a:spLocks noChangeArrowheads="1" noChangeShapeType="1"/>
          </p:cNvSpPr>
          <p:nvPr/>
        </p:nvSpPr>
        <p:spPr bwMode="auto">
          <a:xfrm flipH="1">
            <a:off x="-6350" y="152400"/>
            <a:ext cx="7612063" cy="61277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8677" name="Rectangle 6"/>
          <p:cNvSpPr>
            <a:spLocks noChangeArrowheads="1" noChangeShapeType="1"/>
          </p:cNvSpPr>
          <p:nvPr/>
        </p:nvSpPr>
        <p:spPr bwMode="auto">
          <a:xfrm flipH="1">
            <a:off x="7119938" y="152400"/>
            <a:ext cx="485775" cy="306388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8678" name="Rectangle 7"/>
          <p:cNvSpPr>
            <a:spLocks noChangeArrowheads="1" noChangeShapeType="1"/>
          </p:cNvSpPr>
          <p:nvPr/>
        </p:nvSpPr>
        <p:spPr bwMode="auto">
          <a:xfrm flipH="1">
            <a:off x="7585075" y="417513"/>
            <a:ext cx="484188" cy="306387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8679" name="Rectangle 8"/>
          <p:cNvSpPr>
            <a:spLocks noChangeArrowheads="1" noChangeShapeType="1"/>
          </p:cNvSpPr>
          <p:nvPr/>
        </p:nvSpPr>
        <p:spPr bwMode="auto">
          <a:xfrm flipH="1">
            <a:off x="8048625" y="682625"/>
            <a:ext cx="484188" cy="307975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8680" name="Rectangle 9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11188" y="187325"/>
            <a:ext cx="65135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1" hangingPunct="1">
              <a:defRPr/>
            </a:pPr>
            <a:r>
              <a:rPr lang="fa-I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مشاوره در بارداری ناخواسته</a:t>
            </a:r>
            <a:endParaRPr 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Titr" pitchFamily="2" charset="-78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682625" y="1412875"/>
            <a:ext cx="79216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 eaLnBrk="1" hangingPunct="1">
              <a:lnSpc>
                <a:spcPct val="170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Char char="§"/>
              <a:defRPr/>
            </a:pPr>
            <a:r>
              <a:rPr lang="fa-IR" sz="32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بررسی احساسات و نیازهای مراجعه کننده</a:t>
            </a:r>
          </a:p>
          <a:p>
            <a:pPr marL="342900" indent="-342900" algn="r" rtl="1" eaLnBrk="1" hangingPunct="1">
              <a:lnSpc>
                <a:spcPct val="170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Char char="§"/>
              <a:defRPr/>
            </a:pPr>
            <a:r>
              <a:rPr lang="fa-IR" sz="32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تشویق به تصمیم گیری در مورد ادامه بارداری</a:t>
            </a:r>
          </a:p>
          <a:p>
            <a:pPr marL="342900" indent="-342900" algn="r" rtl="1" eaLnBrk="1" hangingPunct="1">
              <a:lnSpc>
                <a:spcPct val="170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Char char="§"/>
              <a:defRPr/>
            </a:pPr>
            <a:r>
              <a:rPr lang="fa-IR" sz="32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ارجاع به کلینیک یا مرکز بهداشتی درمانی دیگر</a:t>
            </a:r>
          </a:p>
          <a:p>
            <a:pPr marL="342900" indent="-342900" algn="r" rtl="1" eaLnBrk="1" hangingPunct="1">
              <a:lnSpc>
                <a:spcPct val="170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Char char="§"/>
              <a:defRPr/>
            </a:pPr>
            <a:r>
              <a:rPr lang="fa-IR" sz="32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برنامه ریزی بعدی برای محافظت فرد در مقابل یا بارداری ناخواسته دیگر</a:t>
            </a:r>
            <a:endParaRPr lang="en-US" sz="32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</p:txBody>
      </p:sp>
      <p:pic>
        <p:nvPicPr>
          <p:cNvPr id="28683" name="Picture 19" descr="CAQE7TR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2425" y="1125538"/>
            <a:ext cx="2058988" cy="23415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 noChangeShapeType="1"/>
          </p:cNvSpPr>
          <p:nvPr/>
        </p:nvSpPr>
        <p:spPr bwMode="auto">
          <a:xfrm flipH="1"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9699" name="Rectangle 5"/>
          <p:cNvSpPr>
            <a:spLocks noChangeArrowheads="1" noChangeShapeType="1"/>
          </p:cNvSpPr>
          <p:nvPr/>
        </p:nvSpPr>
        <p:spPr bwMode="auto">
          <a:xfrm flipH="1">
            <a:off x="-6350" y="152400"/>
            <a:ext cx="7612063" cy="6842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5000"/>
              </a:lnSpc>
              <a:spcBef>
                <a:spcPct val="0"/>
              </a:spcBef>
              <a:buClrTx/>
              <a:buSzPct val="215000"/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         </a:t>
            </a:r>
            <a:endParaRPr lang="en-US" altLang="en-US" sz="2800">
              <a:latin typeface="Times New Roman" panose="02020603050405020304" pitchFamily="18" charset="0"/>
              <a:cs typeface="B Titr" pitchFamily="2" charset="0"/>
            </a:endParaRPr>
          </a:p>
        </p:txBody>
      </p:sp>
      <p:sp>
        <p:nvSpPr>
          <p:cNvPr id="29700" name="Rectangle 6"/>
          <p:cNvSpPr>
            <a:spLocks noChangeArrowheads="1" noChangeShapeType="1"/>
          </p:cNvSpPr>
          <p:nvPr/>
        </p:nvSpPr>
        <p:spPr bwMode="auto">
          <a:xfrm flipH="1">
            <a:off x="7119938" y="152400"/>
            <a:ext cx="485775" cy="3429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9701" name="Rectangle 7"/>
          <p:cNvSpPr>
            <a:spLocks noChangeArrowheads="1" noChangeShapeType="1"/>
          </p:cNvSpPr>
          <p:nvPr/>
        </p:nvSpPr>
        <p:spPr bwMode="auto">
          <a:xfrm flipH="1">
            <a:off x="7585075" y="417513"/>
            <a:ext cx="484188" cy="3429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9702" name="Rectangle 8"/>
          <p:cNvSpPr>
            <a:spLocks noChangeArrowheads="1" noChangeShapeType="1"/>
          </p:cNvSpPr>
          <p:nvPr/>
        </p:nvSpPr>
        <p:spPr bwMode="auto">
          <a:xfrm flipH="1">
            <a:off x="8048625" y="682625"/>
            <a:ext cx="484188" cy="344488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9703" name="Rectangle 9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107950" y="1379538"/>
            <a:ext cx="88201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3399"/>
              </a:buClr>
              <a:buFontTx/>
              <a:buChar char="•"/>
            </a:pPr>
            <a:r>
              <a:rPr lang="fa-IR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انجام مشاوره در خصوص شرایط فرد</a:t>
            </a:r>
            <a:endParaRPr lang="en-US" alt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99"/>
              </a:buClr>
              <a:buFontTx/>
              <a:buChar char="•"/>
            </a:pPr>
            <a:r>
              <a:rPr lang="fa-IR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اطلاعات مربوط به ساير روش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ها و نحوه دسترسي به آنها و مقايسه مزايا و معايب و ميزان شكست آنها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99"/>
              </a:buClr>
              <a:buFontTx/>
              <a:buChar char="•"/>
            </a:pPr>
            <a:r>
              <a:rPr lang="fa-IR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بررسی اندیکاسیونهای توبکتومی با توجه به شرایط فرد</a:t>
            </a:r>
            <a:endParaRPr lang="ar-SA" alt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99"/>
              </a:buClr>
              <a:buFontTx/>
              <a:buChar char="•"/>
            </a:pPr>
            <a:r>
              <a:rPr lang="fa-IR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احتمال بارداري متعاقب </a:t>
            </a:r>
            <a:r>
              <a:rPr lang="fa-IR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توبکتومی</a:t>
            </a:r>
            <a:r>
              <a:rPr lang="ar-SA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99"/>
              </a:buClr>
              <a:buFontTx/>
              <a:buChar char="•"/>
            </a:pPr>
            <a:r>
              <a:rPr lang="fa-IR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احتمال بروز عوارض جانبي مرتبط با جراحي </a:t>
            </a:r>
            <a:endParaRPr lang="fa-IR" alt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9705" name="Text Box 11"/>
          <p:cNvSpPr txBox="1">
            <a:spLocks noChangeArrowheads="1"/>
          </p:cNvSpPr>
          <p:nvPr/>
        </p:nvSpPr>
        <p:spPr bwMode="auto">
          <a:xfrm>
            <a:off x="504825" y="115888"/>
            <a:ext cx="6372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5000"/>
              </a:lnSpc>
              <a:spcBef>
                <a:spcPct val="0"/>
              </a:spcBef>
              <a:buClrTx/>
              <a:buSzPct val="215000"/>
              <a:buFont typeface="Wingdings" panose="05000000000000000000" pitchFamily="2" charset="2"/>
              <a:buNone/>
            </a:pPr>
            <a:r>
              <a:rPr lang="fa-IR" altLang="en-US" dirty="0">
                <a:solidFill>
                  <a:srgbClr val="FFFF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نکات مهم در مشاوره توبکتومی</a:t>
            </a:r>
            <a:endParaRPr lang="en-US" altLang="en-US" dirty="0">
              <a:solidFill>
                <a:srgbClr val="FFFF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10" name="Picture 9" descr="thCANWGX8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3447"/>
            <a:ext cx="2500298" cy="221455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ChangeShapeType="1"/>
          </p:cNvSpPr>
          <p:nvPr/>
        </p:nvSpPr>
        <p:spPr bwMode="auto">
          <a:xfrm flipH="1"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/>
          <p:cNvSpPr>
            <a:spLocks noChangeArrowheads="1" noChangeShapeType="1"/>
          </p:cNvSpPr>
          <p:nvPr/>
        </p:nvSpPr>
        <p:spPr bwMode="auto">
          <a:xfrm flipH="1">
            <a:off x="-6350" y="152400"/>
            <a:ext cx="7612063" cy="61277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4" name="Rectangle 4"/>
          <p:cNvSpPr>
            <a:spLocks noChangeArrowheads="1" noChangeShapeType="1"/>
          </p:cNvSpPr>
          <p:nvPr/>
        </p:nvSpPr>
        <p:spPr bwMode="auto">
          <a:xfrm flipH="1">
            <a:off x="7119938" y="152400"/>
            <a:ext cx="485775" cy="306388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30725" name="Rectangle 5"/>
          <p:cNvSpPr>
            <a:spLocks noChangeArrowheads="1" noChangeShapeType="1"/>
          </p:cNvSpPr>
          <p:nvPr/>
        </p:nvSpPr>
        <p:spPr bwMode="auto">
          <a:xfrm flipH="1">
            <a:off x="7585075" y="417513"/>
            <a:ext cx="484188" cy="306387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30726" name="Rectangle 6"/>
          <p:cNvSpPr>
            <a:spLocks noChangeArrowheads="1" noChangeShapeType="1"/>
          </p:cNvSpPr>
          <p:nvPr/>
        </p:nvSpPr>
        <p:spPr bwMode="auto">
          <a:xfrm flipH="1">
            <a:off x="8048625" y="682625"/>
            <a:ext cx="484188" cy="307975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30727" name="Rectangle 7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820150" cy="5184775"/>
          </a:xfrm>
        </p:spPr>
        <p:txBody>
          <a:bodyPr/>
          <a:lstStyle/>
          <a:p>
            <a:pPr eaLnBrk="1" hangingPunct="1">
              <a:buClr>
                <a:srgbClr val="CC00CC"/>
              </a:buClr>
              <a:buFontTx/>
              <a:buChar char="•"/>
              <a:defRPr/>
            </a:pPr>
            <a:r>
              <a:rPr lang="ar-SA" b="1" dirty="0" smtClean="0">
                <a:solidFill>
                  <a:srgbClr val="000066"/>
                </a:solidFill>
                <a:cs typeface="B Lotus" pitchFamily="2" charset="-78"/>
              </a:rPr>
              <a:t>توصيه هاي مراقبتي و محل مراجعات بعدي</a:t>
            </a:r>
            <a:endParaRPr lang="fa-IR" b="1" dirty="0" smtClean="0">
              <a:solidFill>
                <a:srgbClr val="000066"/>
              </a:solidFill>
              <a:cs typeface="B Lotus" pitchFamily="2" charset="-78"/>
            </a:endParaRPr>
          </a:p>
          <a:p>
            <a:pPr eaLnBrk="1" hangingPunct="1">
              <a:lnSpc>
                <a:spcPct val="140000"/>
              </a:lnSpc>
              <a:buClr>
                <a:srgbClr val="CC00CC"/>
              </a:buClr>
              <a:buFontTx/>
              <a:buChar char="•"/>
              <a:defRPr/>
            </a:pPr>
            <a:r>
              <a:rPr lang="ar-SA" b="1" dirty="0" smtClean="0">
                <a:solidFill>
                  <a:srgbClr val="000066"/>
                </a:solidFill>
                <a:cs typeface="B Lotus" pitchFamily="2" charset="-78"/>
              </a:rPr>
              <a:t>افراد جوان</a:t>
            </a:r>
          </a:p>
          <a:p>
            <a:pPr eaLnBrk="1" hangingPunct="1">
              <a:lnSpc>
                <a:spcPct val="140000"/>
              </a:lnSpc>
              <a:buClr>
                <a:srgbClr val="CC00CC"/>
              </a:buClr>
              <a:buFontTx/>
              <a:buChar char="•"/>
              <a:defRPr/>
            </a:pPr>
            <a:r>
              <a:rPr lang="ar-SA" b="1" dirty="0" smtClean="0">
                <a:solidFill>
                  <a:srgbClr val="000066"/>
                </a:solidFill>
                <a:cs typeface="B Lotus" pitchFamily="2" charset="-78"/>
              </a:rPr>
              <a:t>زوجين فاقد كودك و خواهان </a:t>
            </a:r>
            <a:r>
              <a:rPr lang="fa-IR" b="1" dirty="0" smtClean="0">
                <a:solidFill>
                  <a:srgbClr val="000066"/>
                </a:solidFill>
                <a:cs typeface="B Lotus" pitchFamily="2" charset="-78"/>
              </a:rPr>
              <a:t>توبکتومی</a:t>
            </a:r>
          </a:p>
          <a:p>
            <a:pPr eaLnBrk="1" hangingPunct="1">
              <a:lnSpc>
                <a:spcPct val="140000"/>
              </a:lnSpc>
              <a:buClr>
                <a:srgbClr val="CC00CC"/>
              </a:buClr>
              <a:buFont typeface="Wingdings" panose="05000000000000000000" pitchFamily="2" charset="2"/>
              <a:buNone/>
              <a:defRPr/>
            </a:pPr>
            <a:r>
              <a:rPr lang="ar-SA" b="1" dirty="0" smtClean="0">
                <a:solidFill>
                  <a:srgbClr val="000066"/>
                </a:solidFill>
                <a:cs typeface="B Lotus" pitchFamily="2" charset="-78"/>
              </a:rPr>
              <a:t> </a:t>
            </a:r>
          </a:p>
        </p:txBody>
      </p:sp>
      <p:sp>
        <p:nvSpPr>
          <p:cNvPr id="56334" name="Rectangle 14"/>
          <p:cNvSpPr>
            <a:spLocks noGrp="1" noChangeArrowheads="1"/>
          </p:cNvSpPr>
          <p:nvPr>
            <p:ph type="title"/>
          </p:nvPr>
        </p:nvSpPr>
        <p:spPr>
          <a:xfrm>
            <a:off x="755650" y="152400"/>
            <a:ext cx="6624638" cy="539750"/>
          </a:xfrm>
        </p:spPr>
        <p:txBody>
          <a:bodyPr/>
          <a:lstStyle/>
          <a:p>
            <a:pPr eaLnBrk="1" hangingPunct="1">
              <a:defRPr/>
            </a:pPr>
            <a:r>
              <a:rPr lang="fa-IR" sz="3200" b="0" dirty="0" smtClean="0">
                <a:solidFill>
                  <a:srgbClr val="FFFF00"/>
                </a:solidFill>
                <a:cs typeface="B Titr" pitchFamily="2" charset="-78"/>
              </a:rPr>
              <a:t>نکات مهم در مشاوره توبکتومی</a:t>
            </a:r>
            <a:endParaRPr lang="en-US" sz="3200" b="0" dirty="0" smtClean="0">
              <a:solidFill>
                <a:srgbClr val="FFFF00"/>
              </a:solidFill>
              <a:cs typeface="B Titr" pitchFamily="2" charset="-78"/>
            </a:endParaRPr>
          </a:p>
        </p:txBody>
      </p:sp>
      <p:pic>
        <p:nvPicPr>
          <p:cNvPr id="10" name="Picture 9" descr="thCANWGX8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3447"/>
            <a:ext cx="2500298" cy="221455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11560" y="404664"/>
            <a:ext cx="83169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ClrTx/>
              <a:buFontTx/>
              <a:buNone/>
            </a:pPr>
            <a:r>
              <a:rPr lang="fa-IR" altLang="en-US" sz="5400" b="1" dirty="0">
                <a:solidFill>
                  <a:srgbClr val="0033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پیوسته دلت شاد و لبت خندان باد</a:t>
            </a:r>
            <a:endParaRPr lang="en-US" altLang="en-US" sz="5400" b="1" dirty="0">
              <a:solidFill>
                <a:srgbClr val="0033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 dirty="0" smtClean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j-ea"/>
              <a:cs typeface="Arial"/>
            </a:endParaRPr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025592" y="3789382"/>
            <a:ext cx="20265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http://</a:t>
            </a:r>
            <a:r>
              <a:rPr kumimoji="0" lang="fr-FR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www.ravanpoint.ir</a:t>
            </a:r>
            <a:endParaRPr kumimoji="0" lang="fa-I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Contact: </a:t>
            </a:r>
            <a:r>
              <a:rPr kumimoji="0" lang="fr-FR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info@ravanpoint.ir </a:t>
            </a: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825" y="3919537"/>
            <a:ext cx="2736850" cy="4238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250825" y="2582614"/>
            <a:ext cx="2832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دانلود رایگان پاورپوینت های 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روانشناسی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B Nazanin" panose="000004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© Copyright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86" y="2368159"/>
            <a:ext cx="3866728" cy="13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9056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17412" name="Rectangle 4"/>
          <p:cNvSpPr>
            <a:spLocks noChangeArrowheads="1" noChangeShapeType="1"/>
          </p:cNvSpPr>
          <p:nvPr/>
        </p:nvSpPr>
        <p:spPr bwMode="auto">
          <a:xfrm flipH="1"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17413" name="Rectangle 5"/>
          <p:cNvSpPr>
            <a:spLocks noChangeArrowheads="1" noChangeShapeType="1"/>
          </p:cNvSpPr>
          <p:nvPr/>
        </p:nvSpPr>
        <p:spPr bwMode="auto">
          <a:xfrm flipH="1">
            <a:off x="0" y="152400"/>
            <a:ext cx="7288213" cy="53022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a-IR" altLang="en-US" dirty="0">
                <a:solidFill>
                  <a:srgbClr val="FFFF0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مشـاوره در مـوارد خـاص</a:t>
            </a:r>
            <a:endParaRPr lang="en-US" altLang="en-US" dirty="0">
              <a:solidFill>
                <a:srgbClr val="FFFF00"/>
              </a:solidFill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17414" name="Rectangle 6"/>
          <p:cNvSpPr>
            <a:spLocks noChangeArrowheads="1" noChangeShapeType="1"/>
          </p:cNvSpPr>
          <p:nvPr/>
        </p:nvSpPr>
        <p:spPr bwMode="auto">
          <a:xfrm flipH="1">
            <a:off x="6823075" y="152400"/>
            <a:ext cx="465138" cy="265113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17415" name="Rectangle 7"/>
          <p:cNvSpPr>
            <a:spLocks noChangeArrowheads="1" noChangeShapeType="1"/>
          </p:cNvSpPr>
          <p:nvPr/>
        </p:nvSpPr>
        <p:spPr bwMode="auto">
          <a:xfrm flipH="1">
            <a:off x="7288213" y="417513"/>
            <a:ext cx="463550" cy="265112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17416" name="Rectangle 8"/>
          <p:cNvSpPr>
            <a:spLocks noChangeArrowheads="1" noChangeShapeType="1"/>
          </p:cNvSpPr>
          <p:nvPr/>
        </p:nvSpPr>
        <p:spPr bwMode="auto">
          <a:xfrm flipH="1">
            <a:off x="7751763" y="682625"/>
            <a:ext cx="463550" cy="2667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17417" name="Rectangle 9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39750" y="1285875"/>
            <a:ext cx="777240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 eaLnBrk="1" hangingPunct="1">
              <a:lnSpc>
                <a:spcPct val="130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Char char="§"/>
              <a:defRPr/>
            </a:pPr>
            <a:r>
              <a:rPr lang="fa-IR" alt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مراجعه کنندگان جوان تر</a:t>
            </a:r>
            <a:endParaRPr lang="en-US" altLang="en-US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342900" indent="-342900" algn="r" rtl="1" eaLnBrk="1" hangingPunct="1">
              <a:lnSpc>
                <a:spcPct val="130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Char char="§"/>
              <a:defRPr/>
            </a:pPr>
            <a:r>
              <a:rPr lang="fa-IR" alt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مراجعه کنندگان مسن تر</a:t>
            </a:r>
            <a:endParaRPr lang="en-US" altLang="en-US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342900" indent="-342900" algn="r" rtl="1" eaLnBrk="1" hangingPunct="1">
              <a:lnSpc>
                <a:spcPct val="130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Char char="§"/>
              <a:defRPr/>
            </a:pPr>
            <a:r>
              <a:rPr lang="fa-IR" alt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مراجعه کنندگان باردار / پس از زایمان</a:t>
            </a:r>
            <a:endParaRPr lang="en-US" altLang="en-US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342900" indent="-342900" algn="r" rtl="1" eaLnBrk="1" hangingPunct="1">
              <a:lnSpc>
                <a:spcPct val="130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Char char="§"/>
              <a:defRPr/>
            </a:pPr>
            <a:r>
              <a:rPr lang="fa-IR" alt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مراجعه کنندگان پس از سقط</a:t>
            </a:r>
            <a:endParaRPr lang="en-US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342900" indent="-342900" algn="r" rtl="1" eaLnBrk="1" hangingPunct="1">
              <a:lnSpc>
                <a:spcPct val="130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Char char="§"/>
              <a:defRPr/>
            </a:pPr>
            <a:r>
              <a:rPr lang="fa-IR" alt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مراجعه کنندگان آلوده / مبتلا به ایدز</a:t>
            </a:r>
            <a:endParaRPr lang="en-US" altLang="en-US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342900" indent="-342900" algn="r" rtl="1" eaLnBrk="1" hangingPunct="1">
              <a:lnSpc>
                <a:spcPct val="130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Char char="§"/>
              <a:defRPr/>
            </a:pPr>
            <a:r>
              <a:rPr lang="fa-IR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مراجعه کنندگان جهت توبکتومی</a:t>
            </a:r>
            <a:endParaRPr lang="en-US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</p:txBody>
      </p:sp>
      <p:pic>
        <p:nvPicPr>
          <p:cNvPr id="12" name="Picture 11" descr="thCANWGX8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3447"/>
            <a:ext cx="2500298" cy="221455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18436" name="Rectangle 4"/>
          <p:cNvSpPr>
            <a:spLocks noChangeArrowheads="1" noChangeShapeType="1"/>
          </p:cNvSpPr>
          <p:nvPr/>
        </p:nvSpPr>
        <p:spPr bwMode="auto">
          <a:xfrm flipH="1">
            <a:off x="34925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18437" name="Rectangle 5"/>
          <p:cNvSpPr>
            <a:spLocks noChangeArrowheads="1" noChangeShapeType="1"/>
          </p:cNvSpPr>
          <p:nvPr/>
        </p:nvSpPr>
        <p:spPr bwMode="auto">
          <a:xfrm flipH="1">
            <a:off x="-7938" y="161925"/>
            <a:ext cx="7540626" cy="60325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FFFF00"/>
                </a:solidFill>
                <a:latin typeface="Times New Roman" panose="02020603050405020304" pitchFamily="18" charset="0"/>
                <a:cs typeface="B Titr" pitchFamily="2" charset="0"/>
              </a:rPr>
              <a:t>مشـاوره در مـوارد خـاص</a:t>
            </a:r>
            <a:endParaRPr lang="en-US" altLang="en-US">
              <a:solidFill>
                <a:srgbClr val="FFFF00"/>
              </a:solidFill>
              <a:latin typeface="Times New Roman" panose="02020603050405020304" pitchFamily="18" charset="0"/>
              <a:cs typeface="B Titr" pitchFamily="2" charset="0"/>
            </a:endParaRPr>
          </a:p>
        </p:txBody>
      </p:sp>
      <p:sp>
        <p:nvSpPr>
          <p:cNvPr id="18438" name="Rectangle 6"/>
          <p:cNvSpPr>
            <a:spLocks noChangeArrowheads="1" noChangeShapeType="1"/>
          </p:cNvSpPr>
          <p:nvPr/>
        </p:nvSpPr>
        <p:spPr bwMode="auto">
          <a:xfrm flipH="1">
            <a:off x="7051675" y="152400"/>
            <a:ext cx="481013" cy="301625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18439" name="Rectangle 7"/>
          <p:cNvSpPr>
            <a:spLocks noChangeArrowheads="1" noChangeShapeType="1"/>
          </p:cNvSpPr>
          <p:nvPr/>
        </p:nvSpPr>
        <p:spPr bwMode="auto">
          <a:xfrm flipH="1">
            <a:off x="7524750" y="476250"/>
            <a:ext cx="479425" cy="301625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18440" name="Rectangle 8"/>
          <p:cNvSpPr>
            <a:spLocks noChangeArrowheads="1" noChangeShapeType="1"/>
          </p:cNvSpPr>
          <p:nvPr/>
        </p:nvSpPr>
        <p:spPr bwMode="auto">
          <a:xfrm flipH="1">
            <a:off x="7956550" y="765175"/>
            <a:ext cx="479425" cy="301625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18441" name="Rectangle 9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1071563"/>
            <a:ext cx="8929688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 eaLnBrk="1" hangingPunct="1">
              <a:lnSpc>
                <a:spcPct val="155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None/>
              <a:defRPr/>
            </a:pPr>
            <a:r>
              <a:rPr lang="fa-IR" sz="360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Nazanin" panose="00000400000000000000" pitchFamily="2" charset="-78"/>
              </a:rPr>
              <a:t>نکات کلی</a:t>
            </a:r>
            <a:r>
              <a:rPr lang="fa-IR" sz="320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Nazanin" panose="00000400000000000000" pitchFamily="2" charset="-78"/>
              </a:rPr>
              <a:t> :</a:t>
            </a:r>
          </a:p>
          <a:p>
            <a:pPr marL="342900" indent="-342900" algn="r" rtl="1" eaLnBrk="1" hangingPunct="1">
              <a:lnSpc>
                <a:spcPct val="155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Char char="§"/>
              <a:defRPr/>
            </a:pP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بحث درباره سیاست های کلی جمعیت </a:t>
            </a:r>
          </a:p>
          <a:p>
            <a:pPr marL="342900" indent="-342900" algn="r" rtl="1" eaLnBrk="1" hangingPunct="1">
              <a:lnSpc>
                <a:spcPct val="155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Char char="§"/>
              <a:defRPr/>
            </a:pP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ارزیابی مسایل جنسی مراجعه کننده</a:t>
            </a:r>
          </a:p>
          <a:p>
            <a:pPr marL="342900" indent="-342900" algn="r" rtl="1" eaLnBrk="1" hangingPunct="1">
              <a:lnSpc>
                <a:spcPct val="155000"/>
              </a:lnSpc>
              <a:spcBef>
                <a:spcPct val="20000"/>
              </a:spcBef>
              <a:buClr>
                <a:srgbClr val="CC00CC"/>
              </a:buClr>
              <a:buFont typeface="Wingdings" pitchFamily="2" charset="2"/>
              <a:buChar char="§"/>
              <a:defRPr/>
            </a:pP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بحث در مورد رفتارهای سالم و چگونگی محافظت موثر در مقابل بیماری های مقاربتی (مانند استفاده از کاندوم)</a:t>
            </a:r>
            <a:endParaRPr lang="en-US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</p:txBody>
      </p:sp>
      <p:pic>
        <p:nvPicPr>
          <p:cNvPr id="11" name="Picture 10" descr="thCANWGX8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3447"/>
            <a:ext cx="2500298" cy="221455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9" name="Rectangle 1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19459" name="Rectangle 4"/>
          <p:cNvSpPr>
            <a:spLocks noChangeArrowheads="1" noChangeShapeType="1"/>
          </p:cNvSpPr>
          <p:nvPr/>
        </p:nvSpPr>
        <p:spPr bwMode="auto">
          <a:xfrm flipH="1"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19460" name="Rectangle 5"/>
          <p:cNvSpPr>
            <a:spLocks noChangeArrowheads="1" noChangeShapeType="1"/>
          </p:cNvSpPr>
          <p:nvPr/>
        </p:nvSpPr>
        <p:spPr bwMode="auto">
          <a:xfrm flipH="1">
            <a:off x="0" y="152400"/>
            <a:ext cx="7288213" cy="53022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19461" name="Rectangle 6"/>
          <p:cNvSpPr>
            <a:spLocks noChangeArrowheads="1" noChangeShapeType="1"/>
          </p:cNvSpPr>
          <p:nvPr/>
        </p:nvSpPr>
        <p:spPr bwMode="auto">
          <a:xfrm flipH="1">
            <a:off x="6823075" y="152400"/>
            <a:ext cx="465138" cy="265113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19462" name="Rectangle 7"/>
          <p:cNvSpPr>
            <a:spLocks noChangeArrowheads="1" noChangeShapeType="1"/>
          </p:cNvSpPr>
          <p:nvPr/>
        </p:nvSpPr>
        <p:spPr bwMode="auto">
          <a:xfrm flipH="1">
            <a:off x="7288213" y="417513"/>
            <a:ext cx="463550" cy="265112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19463" name="Rectangle 8"/>
          <p:cNvSpPr>
            <a:spLocks noChangeArrowheads="1" noChangeShapeType="1"/>
          </p:cNvSpPr>
          <p:nvPr/>
        </p:nvSpPr>
        <p:spPr bwMode="auto">
          <a:xfrm flipH="1">
            <a:off x="7751763" y="682625"/>
            <a:ext cx="463550" cy="2667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19464" name="Rectangle 9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785813" y="173038"/>
            <a:ext cx="63579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1" hangingPunct="1">
              <a:lnSpc>
                <a:spcPct val="125000"/>
              </a:lnSpc>
              <a:defRPr/>
            </a:pPr>
            <a:r>
              <a:rPr lang="fa-I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نكات مهم  در مشاوره با نوجوان و جوان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Titr" pitchFamily="2" charset="-78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50825" y="1500188"/>
            <a:ext cx="8750300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" indent="-114300" algn="just" rtl="1" eaLnBrk="1" hangingPunct="1">
              <a:lnSpc>
                <a:spcPct val="135000"/>
              </a:lnSpc>
              <a:spcBef>
                <a:spcPct val="20000"/>
              </a:spcBef>
              <a:buClr>
                <a:srgbClr val="FF3399"/>
              </a:buClr>
              <a:defRPr/>
            </a:pPr>
            <a:r>
              <a:rPr lang="fa-IR" sz="32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1)</a:t>
            </a: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تمام مراجـعين نوجـوان و جوان (ازدواج كرده، ازدواج نكرده، دختر يا پسر) حـق دارند كه در زمينه سیاست های کلی جمعیت از جمله ازدواج سالم و پایدار ، فرزندآوری سالم ، خدمات باروری سالم و ... ، اطـلاعات</a:t>
            </a:r>
            <a:r>
              <a: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 </a:t>
            </a: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و خدمات لازم را دريافت كنند.</a:t>
            </a:r>
            <a:r>
              <a:rPr lang="en-GB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 </a:t>
            </a:r>
            <a:endParaRPr lang="fa-IR" altLang="en-US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114300" indent="-114300" algn="just" rtl="1" eaLnBrk="1" hangingPunct="1">
              <a:lnSpc>
                <a:spcPct val="135000"/>
              </a:lnSpc>
              <a:spcBef>
                <a:spcPct val="20000"/>
              </a:spcBef>
              <a:buClr>
                <a:srgbClr val="FF3399"/>
              </a:buClr>
              <a:defRPr/>
            </a:pPr>
            <a:endParaRPr lang="en-GB" alt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114300" indent="-114300" algn="just" rtl="1" eaLnBrk="1" hangingPunct="1">
              <a:lnSpc>
                <a:spcPct val="135000"/>
              </a:lnSpc>
              <a:spcBef>
                <a:spcPct val="20000"/>
              </a:spcBef>
              <a:buClr>
                <a:srgbClr val="FF3399"/>
              </a:buClr>
              <a:defRPr/>
            </a:pPr>
            <a:r>
              <a:rPr lang="fa-IR" sz="32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2)</a:t>
            </a: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اطمينان دادن از خصوصي بودن و محرمانه بودن صحبت ها</a:t>
            </a:r>
          </a:p>
          <a:p>
            <a:pPr marL="114300" indent="-114300" algn="just" rtl="1" eaLnBrk="1" hangingPunct="1">
              <a:lnSpc>
                <a:spcPct val="135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  <a:defRPr/>
            </a:pPr>
            <a:endParaRPr lang="en-US" altLang="en-US" sz="1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114300" indent="-114300" algn="just" rtl="1" eaLnBrk="1" hangingPunct="1">
              <a:lnSpc>
                <a:spcPct val="135000"/>
              </a:lnSpc>
              <a:spcBef>
                <a:spcPct val="20000"/>
              </a:spcBef>
              <a:buClr>
                <a:srgbClr val="FF3399"/>
              </a:buClr>
              <a:defRPr/>
            </a:pPr>
            <a:r>
              <a:rPr lang="fa-IR" sz="32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3)</a:t>
            </a: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تشويق به صحبت كردن بطور باز و روشن و بدون شرم و حیا</a:t>
            </a:r>
          </a:p>
        </p:txBody>
      </p:sp>
      <p:pic>
        <p:nvPicPr>
          <p:cNvPr id="19467" name="Picture 12" descr="Adolescents"/>
          <p:cNvPicPr>
            <a:picLocks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86"/>
          <a:stretch>
            <a:fillRect/>
          </a:stretch>
        </p:blipFill>
        <p:spPr>
          <a:xfrm>
            <a:off x="395288" y="385763"/>
            <a:ext cx="1081087" cy="1314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20483" name="Rectangle 4"/>
          <p:cNvSpPr>
            <a:spLocks noChangeArrowheads="1" noChangeShapeType="1"/>
          </p:cNvSpPr>
          <p:nvPr/>
        </p:nvSpPr>
        <p:spPr bwMode="auto">
          <a:xfrm flipH="1"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0484" name="Rectangle 5"/>
          <p:cNvSpPr>
            <a:spLocks noChangeArrowheads="1" noChangeShapeType="1"/>
          </p:cNvSpPr>
          <p:nvPr/>
        </p:nvSpPr>
        <p:spPr bwMode="auto">
          <a:xfrm flipH="1">
            <a:off x="0" y="152400"/>
            <a:ext cx="7288213" cy="53022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a-IR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نكات مهم  در مشاوره با نوجوان و جوان </a:t>
            </a:r>
            <a:endParaRPr lang="en-US" altLang="en-US" b="1" dirty="0">
              <a:solidFill>
                <a:srgbClr val="FFFF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0485" name="Rectangle 6"/>
          <p:cNvSpPr>
            <a:spLocks noChangeArrowheads="1" noChangeShapeType="1"/>
          </p:cNvSpPr>
          <p:nvPr/>
        </p:nvSpPr>
        <p:spPr bwMode="auto">
          <a:xfrm flipH="1">
            <a:off x="6823075" y="152400"/>
            <a:ext cx="465138" cy="265113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0486" name="Rectangle 7"/>
          <p:cNvSpPr>
            <a:spLocks noChangeArrowheads="1" noChangeShapeType="1"/>
          </p:cNvSpPr>
          <p:nvPr/>
        </p:nvSpPr>
        <p:spPr bwMode="auto">
          <a:xfrm flipH="1">
            <a:off x="7288213" y="417513"/>
            <a:ext cx="463550" cy="265112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0487" name="Rectangle 8"/>
          <p:cNvSpPr>
            <a:spLocks noChangeArrowheads="1" noChangeShapeType="1"/>
          </p:cNvSpPr>
          <p:nvPr/>
        </p:nvSpPr>
        <p:spPr bwMode="auto">
          <a:xfrm flipH="1">
            <a:off x="7751763" y="682625"/>
            <a:ext cx="463550" cy="2667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0488" name="Rectangle 9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42938" y="714375"/>
            <a:ext cx="8204200" cy="59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None/>
              <a:defRPr/>
            </a:pPr>
            <a:r>
              <a:rPr lang="fa-IR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 از او بپرسید: تمایل دارید درباره چه چیزی صحبت کنیم؟</a:t>
            </a:r>
            <a:r>
              <a:rPr lang="en-US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 </a:t>
            </a:r>
            <a:endParaRPr lang="fa-IR" altLang="en-US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buFontTx/>
              <a:buAutoNum type="arabicParenR"/>
              <a:defRPr/>
            </a:pPr>
            <a:r>
              <a:rPr lang="fa-IR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آگاه شدن همسر یا خانواده از مشکل.</a:t>
            </a: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buFontTx/>
              <a:buAutoNum type="arabicParenR"/>
              <a:defRPr/>
            </a:pPr>
            <a:r>
              <a:rPr lang="fa-IR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مشکلات همسر.</a:t>
            </a:r>
            <a:endParaRPr lang="en-US" alt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buFontTx/>
              <a:buAutoNum type="arabicParenR"/>
              <a:defRPr/>
            </a:pPr>
            <a:r>
              <a:rPr lang="fa-IR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بارداری های برنامه ریزی شده و برنامه ریزی نشده.</a:t>
            </a: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buFontTx/>
              <a:buAutoNum type="arabicParenR"/>
              <a:defRPr/>
            </a:pPr>
            <a:r>
              <a:rPr lang="fa-IR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بحث درباره مسائل جنسی.</a:t>
            </a:r>
            <a:endParaRPr lang="en-GB" alt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buFontTx/>
              <a:buAutoNum type="arabicParenR"/>
              <a:defRPr/>
            </a:pPr>
            <a:r>
              <a:rPr lang="fa-IR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بحث درباره بدن.</a:t>
            </a: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defRPr/>
            </a:pPr>
            <a:r>
              <a:rPr lang="fa-IR" altLang="en-US" sz="32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6) </a:t>
            </a:r>
            <a:r>
              <a:rPr lang="fa-IR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بحث درباره پیامدها و مشکلات تک فرزندی.</a:t>
            </a:r>
          </a:p>
        </p:txBody>
      </p:sp>
      <p:pic>
        <p:nvPicPr>
          <p:cNvPr id="20490" name="Picture 13" descr="Adolescent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86"/>
          <a:stretch>
            <a:fillRect/>
          </a:stretch>
        </p:blipFill>
        <p:spPr bwMode="auto">
          <a:xfrm>
            <a:off x="1214438" y="3929063"/>
            <a:ext cx="165576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4" descr="Adolescents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86"/>
          <a:stretch>
            <a:fillRect/>
          </a:stretch>
        </p:blipFill>
        <p:spPr>
          <a:xfrm>
            <a:off x="0" y="4000500"/>
            <a:ext cx="1739900" cy="2025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21507" name="Rectangle 4"/>
          <p:cNvSpPr>
            <a:spLocks noChangeArrowheads="1" noChangeShapeType="1"/>
          </p:cNvSpPr>
          <p:nvPr/>
        </p:nvSpPr>
        <p:spPr bwMode="auto">
          <a:xfrm flipH="1"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1508" name="Rectangle 5"/>
          <p:cNvSpPr>
            <a:spLocks noChangeArrowheads="1" noChangeShapeType="1"/>
          </p:cNvSpPr>
          <p:nvPr/>
        </p:nvSpPr>
        <p:spPr bwMode="auto">
          <a:xfrm flipH="1">
            <a:off x="0" y="152400"/>
            <a:ext cx="7288213" cy="53022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a-IR" altLang="en-US" b="1">
                <a:solidFill>
                  <a:srgbClr val="FFFF00"/>
                </a:solidFill>
                <a:latin typeface="Times New Roman" panose="02020603050405020304" pitchFamily="18" charset="0"/>
                <a:cs typeface="B Titr" pitchFamily="2" charset="0"/>
              </a:rPr>
              <a:t>نكات مهم  در مشاوره با نوجوان و جوان </a:t>
            </a:r>
            <a:endParaRPr lang="en-US" altLang="en-US" b="1">
              <a:solidFill>
                <a:srgbClr val="FFFF00"/>
              </a:solidFill>
              <a:latin typeface="Times New Roman" panose="02020603050405020304" pitchFamily="18" charset="0"/>
              <a:cs typeface="B Titr" pitchFamily="2" charset="0"/>
            </a:endParaRPr>
          </a:p>
        </p:txBody>
      </p:sp>
      <p:sp>
        <p:nvSpPr>
          <p:cNvPr id="21509" name="Rectangle 6"/>
          <p:cNvSpPr>
            <a:spLocks noChangeArrowheads="1" noChangeShapeType="1"/>
          </p:cNvSpPr>
          <p:nvPr/>
        </p:nvSpPr>
        <p:spPr bwMode="auto">
          <a:xfrm flipH="1">
            <a:off x="6823075" y="152400"/>
            <a:ext cx="465138" cy="265113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1510" name="Rectangle 7"/>
          <p:cNvSpPr>
            <a:spLocks noChangeArrowheads="1" noChangeShapeType="1"/>
          </p:cNvSpPr>
          <p:nvPr/>
        </p:nvSpPr>
        <p:spPr bwMode="auto">
          <a:xfrm flipH="1">
            <a:off x="7288213" y="417513"/>
            <a:ext cx="463550" cy="265112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1511" name="Rectangle 8"/>
          <p:cNvSpPr>
            <a:spLocks noChangeArrowheads="1" noChangeShapeType="1"/>
          </p:cNvSpPr>
          <p:nvPr/>
        </p:nvSpPr>
        <p:spPr bwMode="auto">
          <a:xfrm flipH="1">
            <a:off x="7751763" y="682625"/>
            <a:ext cx="463550" cy="2667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1512" name="Rectangle 9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42875" y="642938"/>
            <a:ext cx="8704263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None/>
              <a:defRPr/>
            </a:pPr>
            <a:r>
              <a:rPr lang="fa-IR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 از او بپرسید: تمایل دارید درباره چه چیزی صحبت کنیم؟</a:t>
            </a:r>
            <a:r>
              <a:rPr lang="en-US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 </a:t>
            </a:r>
            <a:endParaRPr lang="fa-IR" altLang="en-US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defRPr/>
            </a:pPr>
            <a:r>
              <a:rPr lang="fa-IR" altLang="en-US" sz="32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7) </a:t>
            </a:r>
            <a:r>
              <a:rPr lang="fa-IR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بحث درباره عواقب سقط.</a:t>
            </a: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defRPr/>
            </a:pPr>
            <a:r>
              <a:rPr lang="fa-IR" altLang="en-US" sz="32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8) </a:t>
            </a:r>
            <a:r>
              <a:rPr lang="fa-IR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بحث درباره ناباروری .</a:t>
            </a: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defRPr/>
            </a:pPr>
            <a:r>
              <a:rPr lang="fa-IR" altLang="en-US" sz="32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9) </a:t>
            </a:r>
            <a:r>
              <a:rPr lang="fa-IR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بحث درباره کم کردن فاصله ازدواج تا تولد فرزند اول (کمتر از 5 سال) و سایر تولدها .</a:t>
            </a: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defRPr/>
            </a:pPr>
            <a:r>
              <a:rPr lang="fa-IR" altLang="en-US" sz="32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10) </a:t>
            </a:r>
            <a:r>
              <a:rPr lang="fa-IR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نگرانی از آلودگی به ویروس و یا ابتلای                            به بیماری ایدز.</a:t>
            </a: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defRPr/>
            </a:pPr>
            <a:r>
              <a:rPr lang="fa-IR" altLang="en-US" sz="32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11) </a:t>
            </a:r>
            <a:r>
              <a:rPr lang="fa-IR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نیاز به روش های پیشگیری از بارداری های پرخطر.</a:t>
            </a: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defRPr/>
            </a:pPr>
            <a:r>
              <a:rPr lang="fa-IR" altLang="en-US" sz="32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12) </a:t>
            </a:r>
            <a:r>
              <a:rPr lang="fa-IR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مشاوره قبل از بارداری .</a:t>
            </a: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defRPr/>
            </a:pPr>
            <a:endParaRPr lang="en-GB" alt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514350" indent="-514350" algn="r" rtl="1" eaLnBrk="1" hangingPunct="1">
              <a:lnSpc>
                <a:spcPct val="125000"/>
              </a:lnSpc>
              <a:spcBef>
                <a:spcPct val="20000"/>
              </a:spcBef>
              <a:buClr>
                <a:srgbClr val="FF3399"/>
              </a:buClr>
              <a:defRPr/>
            </a:pPr>
            <a:endParaRPr lang="fa-IR" alt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</p:txBody>
      </p:sp>
      <p:pic>
        <p:nvPicPr>
          <p:cNvPr id="21514" name="Picture 13" descr="Adolescent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86"/>
          <a:stretch>
            <a:fillRect/>
          </a:stretch>
        </p:blipFill>
        <p:spPr bwMode="auto">
          <a:xfrm>
            <a:off x="1357313" y="3429000"/>
            <a:ext cx="165576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4" descr="Adolescents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86"/>
          <a:stretch>
            <a:fillRect/>
          </a:stretch>
        </p:blipFill>
        <p:spPr>
          <a:xfrm>
            <a:off x="0" y="3429000"/>
            <a:ext cx="1739900" cy="2025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0" name="Rectangle 1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22531" name="Rectangle 4"/>
          <p:cNvSpPr>
            <a:spLocks noChangeArrowheads="1" noChangeShapeType="1"/>
          </p:cNvSpPr>
          <p:nvPr/>
        </p:nvSpPr>
        <p:spPr bwMode="auto">
          <a:xfrm flipH="1">
            <a:off x="0" y="-26988"/>
            <a:ext cx="9144000" cy="6884988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2532" name="Rectangle 5"/>
          <p:cNvSpPr>
            <a:spLocks noChangeArrowheads="1" noChangeShapeType="1"/>
          </p:cNvSpPr>
          <p:nvPr/>
        </p:nvSpPr>
        <p:spPr bwMode="auto">
          <a:xfrm flipH="1">
            <a:off x="-7938" y="152400"/>
            <a:ext cx="7756526" cy="6842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2533" name="Rectangle 6"/>
          <p:cNvSpPr>
            <a:spLocks noChangeArrowheads="1" noChangeShapeType="1"/>
          </p:cNvSpPr>
          <p:nvPr/>
        </p:nvSpPr>
        <p:spPr bwMode="auto">
          <a:xfrm flipH="1">
            <a:off x="7253288" y="152400"/>
            <a:ext cx="495300" cy="3429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2534" name="Rectangle 7"/>
          <p:cNvSpPr>
            <a:spLocks noChangeArrowheads="1" noChangeShapeType="1"/>
          </p:cNvSpPr>
          <p:nvPr/>
        </p:nvSpPr>
        <p:spPr bwMode="auto">
          <a:xfrm flipH="1">
            <a:off x="7718425" y="417513"/>
            <a:ext cx="493713" cy="3429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2535" name="Rectangle 8"/>
          <p:cNvSpPr>
            <a:spLocks noChangeArrowheads="1" noChangeShapeType="1"/>
          </p:cNvSpPr>
          <p:nvPr/>
        </p:nvSpPr>
        <p:spPr bwMode="auto">
          <a:xfrm flipH="1">
            <a:off x="8181975" y="682625"/>
            <a:ext cx="493713" cy="344488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2536" name="Rectangle 9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179388" y="785813"/>
            <a:ext cx="8750300" cy="544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14300" indent="-114300" algn="ctr" rtl="1">
              <a:lnSpc>
                <a:spcPct val="125000"/>
              </a:lnSpc>
              <a:spcBef>
                <a:spcPct val="10000"/>
              </a:spcBef>
              <a:buClr>
                <a:srgbClr val="FF0000"/>
              </a:buClr>
              <a:defRPr/>
            </a:pPr>
            <a:r>
              <a:rPr lang="fa-IR" sz="3200" b="1" dirty="0">
                <a:solidFill>
                  <a:srgbClr val="FFFF00"/>
                </a:solidFill>
                <a:cs typeface="B Nazanin" panose="00000400000000000000" pitchFamily="2" charset="-78"/>
              </a:rPr>
              <a:t>          نكات مهم درمشاوره</a:t>
            </a:r>
            <a:r>
              <a:rPr lang="en-GB" altLang="en-US" sz="3200" b="1" dirty="0">
                <a:solidFill>
                  <a:srgbClr val="FFFF00"/>
                </a:solidFill>
                <a:cs typeface="B Nazanin" panose="00000400000000000000" pitchFamily="2" charset="-78"/>
              </a:rPr>
              <a:t> </a:t>
            </a:r>
            <a:r>
              <a:rPr lang="fa-IR" sz="3200" b="1" dirty="0">
                <a:solidFill>
                  <a:srgbClr val="FFFF00"/>
                </a:solidFill>
                <a:cs typeface="B Nazanin" panose="00000400000000000000" pitchFamily="2" charset="-78"/>
              </a:rPr>
              <a:t>با نوجوان و جوان</a:t>
            </a: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b="1" dirty="0">
                <a:solidFill>
                  <a:srgbClr val="FFFF00"/>
                </a:solidFill>
                <a:latin typeface="Arial" charset="0"/>
                <a:cs typeface="B Nazanin" panose="00000400000000000000" pitchFamily="2" charset="-78"/>
              </a:rPr>
              <a:t>:</a:t>
            </a:r>
          </a:p>
          <a:p>
            <a:pPr marL="114300" indent="-114300" algn="ctr" rtl="1">
              <a:lnSpc>
                <a:spcPct val="125000"/>
              </a:lnSpc>
              <a:spcBef>
                <a:spcPct val="10000"/>
              </a:spcBef>
              <a:buClr>
                <a:srgbClr val="FF0000"/>
              </a:buClr>
              <a:defRPr/>
            </a:pPr>
            <a:endParaRPr lang="fa-IR" sz="2800" b="1" dirty="0">
              <a:solidFill>
                <a:srgbClr val="FFFF00"/>
              </a:solidFill>
              <a:latin typeface="Arial" charset="0"/>
              <a:cs typeface="B Titr" pitchFamily="2" charset="-78"/>
            </a:endParaRPr>
          </a:p>
          <a:p>
            <a:pPr marL="114300" indent="-114300" algn="ctr" rtl="1">
              <a:lnSpc>
                <a:spcPct val="125000"/>
              </a:lnSpc>
              <a:spcBef>
                <a:spcPct val="10000"/>
              </a:spcBef>
              <a:buClr>
                <a:srgbClr val="FF0000"/>
              </a:buClr>
              <a:defRPr/>
            </a:pPr>
            <a:endParaRPr lang="fa-IR" sz="2800" b="1" dirty="0">
              <a:solidFill>
                <a:srgbClr val="FFFF00"/>
              </a:solidFill>
              <a:latin typeface="Arial" charset="0"/>
              <a:cs typeface="B Titr" pitchFamily="2" charset="-78"/>
            </a:endParaRPr>
          </a:p>
          <a:p>
            <a:pPr marL="114300" indent="-114300" algn="just" rtl="1">
              <a:lnSpc>
                <a:spcPct val="125000"/>
              </a:lnSpc>
              <a:spcBef>
                <a:spcPct val="10000"/>
              </a:spcBef>
              <a:buClr>
                <a:srgbClr val="FF0000"/>
              </a:buClr>
              <a:defRPr/>
            </a:pPr>
            <a:r>
              <a:rPr lang="fa-IR" sz="3200" b="1" dirty="0">
                <a:solidFill>
                  <a:srgbClr val="FF3399"/>
                </a:solidFill>
                <a:latin typeface="Arial" charset="0"/>
                <a:cs typeface="B Lotus" pitchFamily="2" charset="-78"/>
              </a:rPr>
              <a:t>13)</a:t>
            </a:r>
            <a:r>
              <a:rPr lang="fa-IR" sz="2800" b="1" dirty="0">
                <a:solidFill>
                  <a:srgbClr val="000066"/>
                </a:solidFill>
                <a:latin typeface="Arial" charset="0"/>
                <a:cs typeface="B Lotus" pitchFamily="2" charset="-78"/>
              </a:rPr>
              <a:t>امکان استفاده نوجوان سـالم از روش هاي پيشگيري از بارداري </a:t>
            </a:r>
          </a:p>
          <a:p>
            <a:pPr marL="114300" indent="-114300" algn="just" rtl="1">
              <a:lnSpc>
                <a:spcPct val="125000"/>
              </a:lnSpc>
              <a:spcBef>
                <a:spcPct val="10000"/>
              </a:spcBef>
              <a:buClr>
                <a:srgbClr val="FF0000"/>
              </a:buClr>
              <a:buFontTx/>
              <a:buChar char="•"/>
              <a:defRPr/>
            </a:pPr>
            <a:endParaRPr lang="fa-IR" sz="800" b="1" dirty="0">
              <a:solidFill>
                <a:srgbClr val="000066"/>
              </a:solidFill>
              <a:latin typeface="Arial" charset="0"/>
              <a:cs typeface="B Lotus" pitchFamily="2" charset="-78"/>
            </a:endParaRPr>
          </a:p>
          <a:p>
            <a:pPr marL="114300" indent="-114300" algn="just" rtl="1">
              <a:lnSpc>
                <a:spcPct val="125000"/>
              </a:lnSpc>
              <a:spcBef>
                <a:spcPct val="10000"/>
              </a:spcBef>
              <a:buClr>
                <a:srgbClr val="FF0000"/>
              </a:buClr>
              <a:defRPr/>
            </a:pPr>
            <a:r>
              <a:rPr lang="fa-IR" sz="2800" b="1" dirty="0">
                <a:solidFill>
                  <a:srgbClr val="FF3399"/>
                </a:solidFill>
                <a:latin typeface="Arial" charset="0"/>
                <a:cs typeface="B Lotus" pitchFamily="2" charset="-78"/>
              </a:rPr>
              <a:t>14)</a:t>
            </a:r>
            <a:r>
              <a:rPr lang="fa-IR" sz="2800" b="1" dirty="0">
                <a:solidFill>
                  <a:srgbClr val="000066"/>
                </a:solidFill>
                <a:latin typeface="Arial" charset="0"/>
                <a:cs typeface="B Lotus" pitchFamily="2" charset="-78"/>
              </a:rPr>
              <a:t>اهمیت ویژه در پيشگيري از بارداري و بیماری های مقاربتی، ایدز...</a:t>
            </a:r>
            <a:r>
              <a:rPr lang="fa-IR" altLang="en-US" sz="2800" b="1" dirty="0">
                <a:solidFill>
                  <a:srgbClr val="000066"/>
                </a:solidFill>
                <a:cs typeface="B Lotus" pitchFamily="2" charset="-78"/>
              </a:rPr>
              <a:t> </a:t>
            </a:r>
          </a:p>
          <a:p>
            <a:pPr marL="114300" indent="-114300" algn="just" rtl="1">
              <a:lnSpc>
                <a:spcPct val="125000"/>
              </a:lnSpc>
              <a:spcBef>
                <a:spcPct val="1000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fa-IR" altLang="en-US" b="1" dirty="0">
                <a:solidFill>
                  <a:srgbClr val="000066"/>
                </a:solidFill>
                <a:cs typeface="B Lotus" pitchFamily="2" charset="-78"/>
              </a:rPr>
              <a:t> توضيح ايدز، بيماري هاي مقاربتي، خطرات آنها و لزوم استفاده مرتب و صحيح از كاندوم.</a:t>
            </a:r>
          </a:p>
          <a:p>
            <a:pPr marL="114300" lvl="1" indent="-114300" algn="just" rtl="1">
              <a:lnSpc>
                <a:spcPct val="125000"/>
              </a:lnSpc>
              <a:spcBef>
                <a:spcPct val="1000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fa-IR" altLang="en-US" b="1" dirty="0">
                <a:solidFill>
                  <a:srgbClr val="000066"/>
                </a:solidFill>
                <a:cs typeface="B Lotus" pitchFamily="2" charset="-78"/>
              </a:rPr>
              <a:t> شرح راه هاي محافظت از خود، مانند: حفظ صيانت خانواده و ارزش به بنيان خانواده و به تأخيرانداختن تماس جنسي تا زمان ازدواج.</a:t>
            </a:r>
          </a:p>
          <a:p>
            <a:pPr marL="114300" lvl="1" indent="-114300" algn="just" rtl="1">
              <a:lnSpc>
                <a:spcPct val="125000"/>
              </a:lnSpc>
              <a:spcBef>
                <a:spcPct val="1000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fa-IR" altLang="en-US" b="1" dirty="0">
                <a:solidFill>
                  <a:srgbClr val="000066"/>
                </a:solidFill>
                <a:cs typeface="B Lotus" pitchFamily="2" charset="-78"/>
              </a:rPr>
              <a:t> </a:t>
            </a:r>
            <a:r>
              <a:rPr lang="fa-IR" altLang="en-US" b="1" dirty="0">
                <a:solidFill>
                  <a:srgbClr val="800080"/>
                </a:solidFill>
                <a:cs typeface="B Lotus" pitchFamily="2" charset="-78"/>
              </a:rPr>
              <a:t>تشريح كنيد كه داشتن رابطه جنسي لازمه وجود رابطه دوستانه نيست.</a:t>
            </a:r>
            <a:endParaRPr lang="en-US" altLang="en-US" b="1" dirty="0">
              <a:solidFill>
                <a:srgbClr val="800080"/>
              </a:solidFill>
              <a:cs typeface="B Lotus" pitchFamily="2" charset="-78"/>
            </a:endParaRPr>
          </a:p>
          <a:p>
            <a:pPr marL="114300" indent="-114300" algn="just" rtl="1">
              <a:lnSpc>
                <a:spcPct val="125000"/>
              </a:lnSpc>
              <a:spcBef>
                <a:spcPct val="10000"/>
              </a:spcBef>
              <a:buClr>
                <a:srgbClr val="FF0000"/>
              </a:buClr>
              <a:defRPr/>
            </a:pPr>
            <a:endParaRPr lang="fa-IR" altLang="en-US" b="1" dirty="0">
              <a:solidFill>
                <a:srgbClr val="000066"/>
              </a:solidFill>
              <a:cs typeface="B Lotus" pitchFamily="2" charset="-78"/>
            </a:endParaRPr>
          </a:p>
          <a:p>
            <a:pPr lvl="1" algn="just" rtl="1">
              <a:lnSpc>
                <a:spcPct val="125000"/>
              </a:lnSpc>
              <a:spcBef>
                <a:spcPct val="10000"/>
              </a:spcBef>
              <a:buClr>
                <a:srgbClr val="FF0000"/>
              </a:buClr>
              <a:buFontTx/>
              <a:buChar char="-"/>
              <a:defRPr/>
            </a:pPr>
            <a:endParaRPr lang="fa-IR" altLang="en-US" sz="1600" b="1" dirty="0">
              <a:solidFill>
                <a:srgbClr val="000066"/>
              </a:solidFill>
              <a:cs typeface="B Lotus" pitchFamily="2" charset="-78"/>
            </a:endParaRPr>
          </a:p>
          <a:p>
            <a:pPr lvl="1" algn="just" rtl="1">
              <a:lnSpc>
                <a:spcPct val="125000"/>
              </a:lnSpc>
              <a:spcBef>
                <a:spcPct val="10000"/>
              </a:spcBef>
              <a:buClr>
                <a:srgbClr val="FF0000"/>
              </a:buClr>
              <a:defRPr/>
            </a:pPr>
            <a:r>
              <a:rPr lang="fa-IR" altLang="en-US" b="1" dirty="0">
                <a:solidFill>
                  <a:srgbClr val="000066"/>
                </a:solidFill>
                <a:cs typeface="B Lotus" pitchFamily="2" charset="-78"/>
              </a:rPr>
              <a:t> </a:t>
            </a:r>
            <a:endParaRPr lang="fa-IR" altLang="en-US" sz="1400" b="1" dirty="0">
              <a:solidFill>
                <a:srgbClr val="000066"/>
              </a:solidFill>
              <a:cs typeface="B Lotus" pitchFamily="2" charset="-78"/>
            </a:endParaRPr>
          </a:p>
        </p:txBody>
      </p:sp>
      <p:pic>
        <p:nvPicPr>
          <p:cNvPr id="22538" name="Picture 11" descr="Adolescents"/>
          <p:cNvPicPr>
            <a:picLocks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86"/>
          <a:stretch>
            <a:fillRect/>
          </a:stretch>
        </p:blipFill>
        <p:spPr>
          <a:xfrm>
            <a:off x="214313" y="785813"/>
            <a:ext cx="1152525" cy="129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23556" name="Rectangle 4"/>
          <p:cNvSpPr>
            <a:spLocks noChangeArrowheads="1" noChangeShapeType="1"/>
          </p:cNvSpPr>
          <p:nvPr/>
        </p:nvSpPr>
        <p:spPr bwMode="auto">
          <a:xfrm flipH="1"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3557" name="Rectangle 5"/>
          <p:cNvSpPr>
            <a:spLocks noChangeArrowheads="1" noChangeShapeType="1"/>
          </p:cNvSpPr>
          <p:nvPr/>
        </p:nvSpPr>
        <p:spPr bwMode="auto">
          <a:xfrm flipH="1">
            <a:off x="12700" y="152400"/>
            <a:ext cx="7988300" cy="6842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3558" name="Rectangle 6"/>
          <p:cNvSpPr>
            <a:spLocks noChangeArrowheads="1" noChangeShapeType="1"/>
          </p:cNvSpPr>
          <p:nvPr/>
        </p:nvSpPr>
        <p:spPr bwMode="auto">
          <a:xfrm flipH="1">
            <a:off x="7273925" y="152400"/>
            <a:ext cx="473075" cy="3429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3559" name="Rectangle 7"/>
          <p:cNvSpPr>
            <a:spLocks noChangeArrowheads="1" noChangeShapeType="1"/>
          </p:cNvSpPr>
          <p:nvPr/>
        </p:nvSpPr>
        <p:spPr bwMode="auto">
          <a:xfrm flipH="1">
            <a:off x="7739063" y="417513"/>
            <a:ext cx="473075" cy="342900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3560" name="Rectangle 8"/>
          <p:cNvSpPr>
            <a:spLocks noChangeArrowheads="1" noChangeShapeType="1"/>
          </p:cNvSpPr>
          <p:nvPr/>
        </p:nvSpPr>
        <p:spPr bwMode="auto">
          <a:xfrm flipH="1">
            <a:off x="8202613" y="682625"/>
            <a:ext cx="473075" cy="344488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3561" name="Rectangle 9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07950" y="188913"/>
            <a:ext cx="73437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9626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tabLst>
                <a:tab pos="9626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9626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tabLst>
                <a:tab pos="9626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9626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9626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9626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9626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9626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a-IR" altLang="en-US" b="1">
                <a:solidFill>
                  <a:srgbClr val="FFFF00"/>
                </a:solidFill>
                <a:latin typeface="Times New Roman" panose="02020603050405020304" pitchFamily="18" charset="0"/>
                <a:cs typeface="B Titr" pitchFamily="2" charset="0"/>
              </a:rPr>
              <a:t>نكات مهم درمشاوره</a:t>
            </a:r>
            <a:r>
              <a:rPr lang="en-GB" altLang="en-US" b="1">
                <a:solidFill>
                  <a:srgbClr val="FFFF00"/>
                </a:solidFill>
                <a:cs typeface="B Titr" pitchFamily="2" charset="0"/>
              </a:rPr>
              <a:t> </a:t>
            </a:r>
            <a:r>
              <a:rPr lang="fa-IR" altLang="en-US" b="1">
                <a:solidFill>
                  <a:srgbClr val="FFFF00"/>
                </a:solidFill>
                <a:cs typeface="B Titr" pitchFamily="2" charset="0"/>
              </a:rPr>
              <a:t>براي زنان مسن تر</a:t>
            </a:r>
            <a:r>
              <a:rPr lang="en-GB" altLang="en-US" b="1">
                <a:solidFill>
                  <a:srgbClr val="FFFF00"/>
                </a:solidFill>
                <a:cs typeface="B Titr" pitchFamily="2" charset="0"/>
              </a:rPr>
              <a:t> </a:t>
            </a:r>
            <a:endParaRPr lang="en-US" altLang="en-US" b="1">
              <a:solidFill>
                <a:srgbClr val="FFFF00"/>
              </a:solidFill>
              <a:cs typeface="B Titr" pitchFamily="2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71438" y="1500188"/>
            <a:ext cx="8893175" cy="524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176213" indent="-176213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04813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40000"/>
              </a:spcBef>
              <a:buClr>
                <a:srgbClr val="FF3300"/>
              </a:buClr>
            </a:pPr>
            <a:r>
              <a:rPr lang="fa-IR" altLang="en-US" sz="3000" b="1" dirty="0">
                <a:solidFill>
                  <a:srgbClr val="000066"/>
                </a:solidFill>
                <a:cs typeface="B Lotus" pitchFamily="2" charset="0"/>
              </a:rPr>
              <a:t> احتمال وجود حاملگي در دوران يائسگي</a:t>
            </a:r>
          </a:p>
          <a:p>
            <a:pPr>
              <a:lnSpc>
                <a:spcPct val="110000"/>
              </a:lnSpc>
              <a:spcBef>
                <a:spcPct val="40000"/>
              </a:spcBef>
              <a:buClr>
                <a:srgbClr val="FF3300"/>
              </a:buClr>
              <a:buFontTx/>
              <a:buChar char="•"/>
            </a:pPr>
            <a:endParaRPr lang="fa-IR" altLang="en-US" sz="300" b="1" dirty="0">
              <a:solidFill>
                <a:srgbClr val="000066"/>
              </a:solidFill>
              <a:cs typeface="B Lotus" pitchFamily="2" charset="0"/>
            </a:endParaRPr>
          </a:p>
          <a:p>
            <a:pPr>
              <a:lnSpc>
                <a:spcPct val="110000"/>
              </a:lnSpc>
              <a:spcBef>
                <a:spcPct val="40000"/>
              </a:spcBef>
              <a:buClr>
                <a:srgbClr val="FF3300"/>
              </a:buClr>
            </a:pPr>
            <a:r>
              <a:rPr lang="fa-IR" altLang="en-US" sz="3000" b="1" dirty="0">
                <a:solidFill>
                  <a:srgbClr val="000066"/>
                </a:solidFill>
                <a:cs typeface="B Lotus" pitchFamily="2" charset="0"/>
              </a:rPr>
              <a:t> محافظت خود در برابر بيماري هاي مقاربتي،</a:t>
            </a:r>
            <a:r>
              <a:rPr lang="en-US" altLang="en-US" sz="3000" b="1" dirty="0">
                <a:solidFill>
                  <a:srgbClr val="000066"/>
                </a:solidFill>
                <a:cs typeface="B Lotus" pitchFamily="2" charset="0"/>
              </a:rPr>
              <a:t>HIV</a:t>
            </a:r>
            <a:r>
              <a:rPr lang="fa-IR" altLang="en-US" sz="3000" b="1" dirty="0">
                <a:solidFill>
                  <a:srgbClr val="000066"/>
                </a:solidFill>
                <a:cs typeface="B Lotus" pitchFamily="2" charset="0"/>
              </a:rPr>
              <a:t>/</a:t>
            </a:r>
            <a:r>
              <a:rPr lang="en-US" altLang="en-US" sz="3000" b="1" dirty="0">
                <a:solidFill>
                  <a:srgbClr val="000066"/>
                </a:solidFill>
                <a:cs typeface="B Lotus" pitchFamily="2" charset="0"/>
              </a:rPr>
              <a:t>AIDS  </a:t>
            </a:r>
            <a:endParaRPr lang="fa-IR" altLang="en-US" sz="3000" b="1" dirty="0">
              <a:solidFill>
                <a:srgbClr val="000066"/>
              </a:solidFill>
              <a:cs typeface="B Lotus" pitchFamily="2" charset="0"/>
            </a:endParaRPr>
          </a:p>
          <a:p>
            <a:pPr>
              <a:lnSpc>
                <a:spcPct val="110000"/>
              </a:lnSpc>
              <a:spcBef>
                <a:spcPct val="40000"/>
              </a:spcBef>
              <a:buClr>
                <a:srgbClr val="FF3300"/>
              </a:buClr>
              <a:buFontTx/>
              <a:buChar char="•"/>
            </a:pPr>
            <a:endParaRPr lang="fa-IR" altLang="en-US" sz="900" b="1" dirty="0">
              <a:solidFill>
                <a:srgbClr val="000066"/>
              </a:solidFill>
              <a:cs typeface="B Lotus" pitchFamily="2" charset="0"/>
            </a:endParaRPr>
          </a:p>
          <a:p>
            <a:pPr>
              <a:lnSpc>
                <a:spcPct val="110000"/>
              </a:lnSpc>
              <a:spcBef>
                <a:spcPct val="40000"/>
              </a:spcBef>
              <a:buClr>
                <a:srgbClr val="FF3300"/>
              </a:buClr>
            </a:pPr>
            <a:r>
              <a:rPr lang="fa-IR" altLang="en-US" sz="3000" b="1" dirty="0">
                <a:solidFill>
                  <a:srgbClr val="000066"/>
                </a:solidFill>
                <a:cs typeface="B Lotus" pitchFamily="2" charset="0"/>
              </a:rPr>
              <a:t> امکان استفاده زنان مسن سالم از روش هاي پيشگيري از بارداري های مخاطره آمیز</a:t>
            </a:r>
          </a:p>
          <a:p>
            <a:pPr>
              <a:lnSpc>
                <a:spcPct val="110000"/>
              </a:lnSpc>
              <a:spcBef>
                <a:spcPct val="40000"/>
              </a:spcBef>
              <a:buClr>
                <a:srgbClr val="FF3300"/>
              </a:buClr>
              <a:buFontTx/>
              <a:buChar char="•"/>
            </a:pPr>
            <a:endParaRPr lang="fa-IR" altLang="en-US" sz="500" b="1" dirty="0">
              <a:solidFill>
                <a:srgbClr val="000066"/>
              </a:solidFill>
              <a:cs typeface="B Lotus" pitchFamily="2" charset="0"/>
            </a:endParaRPr>
          </a:p>
          <a:p>
            <a:pPr lvl="2" algn="just" eaLnBrk="1" hangingPunct="1">
              <a:spcBef>
                <a:spcPct val="0"/>
              </a:spcBef>
              <a:buClrTx/>
              <a:buFontTx/>
              <a:buNone/>
            </a:pPr>
            <a:r>
              <a:rPr lang="fa-IR" altLang="en-US" sz="2800" dirty="0">
                <a:solidFill>
                  <a:srgbClr val="80008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- لزوم تغییر روش در استفاده كنندگان از روش دوره مطمئن</a:t>
            </a:r>
          </a:p>
          <a:p>
            <a:pPr lvl="2" algn="just" eaLnBrk="1" hangingPunct="1">
              <a:spcBef>
                <a:spcPct val="0"/>
              </a:spcBef>
              <a:buClrTx/>
              <a:buFontTx/>
              <a:buNone/>
            </a:pPr>
            <a:r>
              <a:rPr lang="fa-IR" altLang="en-US" sz="2800" dirty="0">
                <a:solidFill>
                  <a:srgbClr val="80008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- لزوم تغییر روش های هورمونی در زنان مسن در معرض بيماري</a:t>
            </a:r>
            <a:r>
              <a:rPr lang="fa-IR" alt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fa-IR" altLang="en-US" sz="2800" dirty="0">
                <a:solidFill>
                  <a:srgbClr val="80008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هاي قلبي</a:t>
            </a:r>
          </a:p>
          <a:p>
            <a:pPr lvl="2" algn="just" eaLnBrk="1" hangingPunct="1">
              <a:spcBef>
                <a:spcPct val="0"/>
              </a:spcBef>
              <a:buClrTx/>
              <a:buFontTx/>
              <a:buNone/>
            </a:pPr>
            <a:r>
              <a:rPr lang="fa-IR" altLang="en-US" sz="2800" dirty="0">
                <a:solidFill>
                  <a:srgbClr val="80008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- لزوم تغییر روش </a:t>
            </a:r>
            <a:r>
              <a:rPr lang="en-US" altLang="en-US" sz="2800" dirty="0">
                <a:solidFill>
                  <a:srgbClr val="80008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IUD</a:t>
            </a:r>
            <a:r>
              <a:rPr lang="fa-IR" altLang="en-US" sz="2800" dirty="0">
                <a:solidFill>
                  <a:srgbClr val="80008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 در خونریزی های شدید</a:t>
            </a:r>
            <a:endParaRPr lang="fa-IR" altLang="en-US" sz="2800" dirty="0">
              <a:solidFill>
                <a:srgbClr val="000066"/>
              </a:solidFill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lvl="2" algn="just" eaLnBrk="1" hangingPunct="1">
              <a:spcBef>
                <a:spcPct val="0"/>
              </a:spcBef>
              <a:buClrTx/>
              <a:buFontTx/>
              <a:buNone/>
            </a:pPr>
            <a:r>
              <a:rPr lang="fa-IR" altLang="en-US" sz="2800" dirty="0">
                <a:solidFill>
                  <a:srgbClr val="80008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- بستن لوله، انتخابی خوب براي زوجين مسن با توجه به نظر کمیته اعمال جراحی پیشگیری از بارداری های پرخطر</a:t>
            </a:r>
            <a:endParaRPr lang="en-GB" altLang="en-US" sz="2800" dirty="0">
              <a:solidFill>
                <a:srgbClr val="800080"/>
              </a:solidFill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pic>
        <p:nvPicPr>
          <p:cNvPr id="23564" name="Picture 14" descr="older-women_R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50888"/>
            <a:ext cx="2087562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a-IR" smtClean="0"/>
          </a:p>
        </p:txBody>
      </p:sp>
      <p:sp>
        <p:nvSpPr>
          <p:cNvPr id="24580" name="Rectangle 4"/>
          <p:cNvSpPr>
            <a:spLocks noChangeArrowheads="1" noChangeShapeType="1"/>
          </p:cNvSpPr>
          <p:nvPr/>
        </p:nvSpPr>
        <p:spPr bwMode="auto">
          <a:xfrm flipH="1">
            <a:off x="36513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E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>
            <a:spLocks noChangeArrowheads="1" noChangeShapeType="1"/>
          </p:cNvSpPr>
          <p:nvPr/>
        </p:nvSpPr>
        <p:spPr bwMode="auto">
          <a:xfrm flipH="1">
            <a:off x="-36513" y="152400"/>
            <a:ext cx="7756526" cy="61277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4582" name="Rectangle 6"/>
          <p:cNvSpPr>
            <a:spLocks noChangeArrowheads="1" noChangeShapeType="1"/>
          </p:cNvSpPr>
          <p:nvPr/>
        </p:nvSpPr>
        <p:spPr bwMode="auto">
          <a:xfrm flipH="1">
            <a:off x="7253288" y="152400"/>
            <a:ext cx="495300" cy="306388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4583" name="Rectangle 7"/>
          <p:cNvSpPr>
            <a:spLocks noChangeArrowheads="1" noChangeShapeType="1"/>
          </p:cNvSpPr>
          <p:nvPr/>
        </p:nvSpPr>
        <p:spPr bwMode="auto">
          <a:xfrm flipH="1">
            <a:off x="7718425" y="417513"/>
            <a:ext cx="493713" cy="306387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4584" name="Rectangle 8"/>
          <p:cNvSpPr>
            <a:spLocks noChangeArrowheads="1" noChangeShapeType="1"/>
          </p:cNvSpPr>
          <p:nvPr/>
        </p:nvSpPr>
        <p:spPr bwMode="auto">
          <a:xfrm flipH="1">
            <a:off x="8181975" y="682625"/>
            <a:ext cx="493713" cy="307975"/>
          </a:xfrm>
          <a:prstGeom prst="rect">
            <a:avLst/>
          </a:prstGeom>
          <a:solidFill>
            <a:srgbClr val="9999C2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4585" name="Rectangle 9"/>
          <p:cNvSpPr>
            <a:spLocks noChangeArrowheads="1" noChangeShapeType="1"/>
          </p:cNvSpPr>
          <p:nvPr/>
        </p:nvSpPr>
        <p:spPr bwMode="auto">
          <a:xfrm flipH="1">
            <a:off x="8215313" y="152400"/>
            <a:ext cx="465137" cy="2651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en-US" sz="2400">
              <a:latin typeface="Times New Roman" panose="02020603050405020304" pitchFamily="18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2413" y="188913"/>
            <a:ext cx="73437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1" hangingPunct="1">
              <a:defRPr/>
            </a:pPr>
            <a:r>
              <a:rPr lang="fa-I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نكات مهم</a:t>
            </a:r>
            <a:r>
              <a:rPr lang="fa-I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  در مشاوره </a:t>
            </a:r>
            <a:r>
              <a:rPr lang="fa-I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Titr" pitchFamily="2" charset="-78"/>
              </a:rPr>
              <a:t>بعد از زايمان</a:t>
            </a:r>
            <a:endParaRPr lang="en-US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Titr" pitchFamily="2" charset="-78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14313" y="1341438"/>
            <a:ext cx="8786812" cy="508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>
              <a:lnSpc>
                <a:spcPct val="135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fa-IR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براي آينده برنامه ريزي كنيم:</a:t>
            </a:r>
            <a:endParaRPr lang="en-GB" altLang="en-US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  <a:p>
            <a:pPr marL="342900" indent="-342900" algn="just" rtl="1" eaLnBrk="1" hangingPunct="1">
              <a:lnSpc>
                <a:spcPct val="135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مي خواهد چند فرزند و با چه فاصله ای داشته باشد؟</a:t>
            </a:r>
          </a:p>
          <a:p>
            <a:pPr marL="342900" indent="-342900" algn="just" rtl="1" eaLnBrk="1" hangingPunct="1">
              <a:lnSpc>
                <a:spcPct val="135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برنامه ریزی برای تولد فرزند بعدی با درنظر گرفتن فاصله مناسب </a:t>
            </a:r>
          </a:p>
          <a:p>
            <a:pPr marL="342900" indent="-342900" algn="just" rtl="1" eaLnBrk="1" hangingPunct="1">
              <a:lnSpc>
                <a:spcPct val="135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احتمال بارداري درصورت شيردهي پس از6 هفته از زايمان</a:t>
            </a:r>
          </a:p>
          <a:p>
            <a:pPr marL="342900" indent="-342900" algn="just" rtl="1" eaLnBrk="1" hangingPunct="1">
              <a:lnSpc>
                <a:spcPct val="135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fa-I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Lotus" pitchFamily="2" charset="-78"/>
              </a:rPr>
              <a:t>لزوم بررسی نحوه تغذیه شیرخوار ( تغذیه انحصاری ، استفاده از مکمل ها ...) و انتخاب روش مناسب</a:t>
            </a:r>
            <a:endParaRPr lang="fa-IR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Lotus" pitchFamily="2" charset="-78"/>
            </a:endParaRPr>
          </a:p>
        </p:txBody>
      </p:sp>
      <p:pic>
        <p:nvPicPr>
          <p:cNvPr id="24588" name="Picture 14" descr="BabyMoreThan2Weeks-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000125"/>
            <a:ext cx="116205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lt1">
                <a:tint val="40000"/>
                <a:satMod val="350000"/>
              </a:schemeClr>
            </a:gs>
            <a:gs pos="40000">
              <a:schemeClr val="lt1">
                <a:tint val="45000"/>
                <a:shade val="99000"/>
                <a:satMod val="350000"/>
              </a:schemeClr>
            </a:gs>
            <a:gs pos="100000">
              <a:schemeClr val="bg1">
                <a:lumMod val="85000"/>
              </a:schemeClr>
            </a:gs>
          </a:gsLst>
        </a:gradFill>
        <a:ln w="9525">
          <a:solidFill>
            <a:schemeClr val="bg1"/>
          </a:solidFill>
          <a:miter lim="800000"/>
          <a:headEnd/>
          <a:tailEnd/>
        </a:ln>
        <a:effectLst/>
      </a:spPr>
      <a:bodyPr wrap="none" anchor="ctr"/>
      <a:lstStyle>
        <a:defPPr>
          <a:defRPr>
            <a:solidFill>
              <a:prstClr val="black"/>
            </a:solidFill>
          </a:defRPr>
        </a:defPPr>
      </a:lstStyle>
      <a:style>
        <a:lnRef idx="0">
          <a:scrgbClr r="0" g="0" b="0"/>
        </a:lnRef>
        <a:fillRef idx="1002">
          <a:schemeClr val="lt1"/>
        </a:fillRef>
        <a:effectRef idx="0">
          <a:scrgbClr r="0" g="0" b="0"/>
        </a:effectRef>
        <a:fontRef idx="major"/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918</Words>
  <Application>Microsoft Office PowerPoint</Application>
  <PresentationFormat>On-screen Show (4:3)</PresentationFormat>
  <Paragraphs>116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Times New Roman</vt:lpstr>
      <vt:lpstr>Arial</vt:lpstr>
      <vt:lpstr>Tahoma</vt:lpstr>
      <vt:lpstr>Wingdings</vt:lpstr>
      <vt:lpstr>Calibri</vt:lpstr>
      <vt:lpstr>B Titr</vt:lpstr>
      <vt:lpstr>B Lotus</vt:lpstr>
      <vt:lpstr>2  Baran</vt:lpstr>
      <vt:lpstr>B Mitra</vt:lpstr>
      <vt:lpstr>Shimmer</vt:lpstr>
      <vt:lpstr>Clouds</vt:lpstr>
      <vt:lpstr>Profile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نکات مهم در مشاوره توبکتومی</vt:lpstr>
      <vt:lpstr>PowerPoint Presentation</vt:lpstr>
      <vt:lpstr>Conditions o 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hamayel</dc:creator>
  <cp:lastModifiedBy>hamayel</cp:lastModifiedBy>
  <cp:revision>104</cp:revision>
  <dcterms:created xsi:type="dcterms:W3CDTF">1601-01-01T00:00:00Z</dcterms:created>
  <dcterms:modified xsi:type="dcterms:W3CDTF">2019-12-11T13:23:50Z</dcterms:modified>
</cp:coreProperties>
</file>