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18"/>
  </p:notesMasterIdLst>
  <p:sldIdLst>
    <p:sldId id="264" r:id="rId3"/>
    <p:sldId id="256" r:id="rId4"/>
    <p:sldId id="257" r:id="rId5"/>
    <p:sldId id="258" r:id="rId6"/>
    <p:sldId id="259" r:id="rId7"/>
    <p:sldId id="260" r:id="rId8"/>
    <p:sldId id="261" r:id="rId9"/>
    <p:sldId id="263" r:id="rId10"/>
    <p:sldId id="265" r:id="rId11"/>
    <p:sldId id="266" r:id="rId12"/>
    <p:sldId id="267" r:id="rId13"/>
    <p:sldId id="268" r:id="rId14"/>
    <p:sldId id="269" r:id="rId15"/>
    <p:sldId id="270" r:id="rId16"/>
    <p:sldId id="30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786F"/>
    <a:srgbClr val="ECB58C"/>
    <a:srgbClr val="DB7E6B"/>
    <a:srgbClr val="E8A674"/>
    <a:srgbClr val="DEBC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0913DA-9B69-40DE-9A15-2C64AD596497}" type="datetimeFigureOut">
              <a:rPr lang="en-US" smtClean="0"/>
              <a:t>5/26/2020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63F17D-B899-44B9-AD42-20A5FCD47C31}" type="slidenum">
              <a:rPr lang="en-US" smtClean="0"/>
              <a:t>‹#›</a:t>
            </a:fld>
            <a:endParaRPr lang="en-US"/>
          </a:p>
        </p:txBody>
      </p:sp>
    </p:spTree>
    <p:extLst>
      <p:ext uri="{BB962C8B-B14F-4D97-AF65-F5344CB8AC3E}">
        <p14:creationId xmlns:p14="http://schemas.microsoft.com/office/powerpoint/2010/main" val="424540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1"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Tree>
    <p:extLst>
      <p:ext uri="{BB962C8B-B14F-4D97-AF65-F5344CB8AC3E}">
        <p14:creationId xmlns:p14="http://schemas.microsoft.com/office/powerpoint/2010/main" val="32658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E0FC590E-FC8B-4B15-BA9F-07246C60D21E}" type="datetimeFigureOut">
              <a:rPr lang="en-US" smtClean="0"/>
              <a:pPr/>
              <a:t>5/26/2020</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0C77451-B629-44AF-BEDF-AB426DEB878A}" type="slidenum">
              <a:rPr lang="fa-IR" smtClean="0"/>
              <a:pPr/>
              <a:t>‹#›</a:t>
            </a:fld>
            <a:endParaRPr lang="fa-IR"/>
          </a:p>
        </p:txBody>
      </p:sp>
      <p:sp>
        <p:nvSpPr>
          <p:cNvPr id="30" name="Rectangle 29">
            <a:extLst>
              <a:ext uri="{FF2B5EF4-FFF2-40B4-BE49-F238E27FC236}">
                <a16:creationId xmlns:a16="http://schemas.microsoft.com/office/drawing/2014/main" id="{3DDF026C-B972-4DFB-BC8B-D2BFF09B7511}"/>
              </a:ext>
            </a:extLst>
          </p:cNvPr>
          <p:cNvSpPr/>
          <p:nvPr userDrawn="1"/>
        </p:nvSpPr>
        <p:spPr>
          <a:xfrm rot="5400000">
            <a:off x="8588188" y="5506108"/>
            <a:ext cx="2088232" cy="615553"/>
          </a:xfrm>
          <a:prstGeom prst="rect">
            <a:avLst/>
          </a:prstGeom>
        </p:spPr>
        <p:txBody>
          <a:bodyPr wrap="square">
            <a:spAutoFit/>
          </a:bodyPr>
          <a:lstStyle/>
          <a:p>
            <a:pPr eaLnBrk="0" fontAlgn="base" hangingPunct="0">
              <a:spcBef>
                <a:spcPct val="0"/>
              </a:spcBef>
              <a:spcAft>
                <a:spcPct val="0"/>
              </a:spcAft>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0FC590E-FC8B-4B15-BA9F-07246C60D21E}" type="datetimeFigureOut">
              <a:rPr lang="en-US" smtClean="0"/>
              <a:pPr/>
              <a:t>5/26/2020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0C77451-B629-44AF-BEDF-AB426DEB878A}" type="slidenum">
              <a:rPr lang="fa-IR" smtClean="0"/>
              <a:pPr/>
              <a:t>‹#›</a:t>
            </a:fld>
            <a:endParaRPr lang="fa-I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0FC590E-FC8B-4B15-BA9F-07246C60D21E}" type="datetimeFigureOut">
              <a:rPr lang="en-US" smtClean="0"/>
              <a:pPr/>
              <a:t>5/26/2020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0C77451-B629-44AF-BEDF-AB426DEB878A}" type="slidenum">
              <a:rPr lang="fa-IR" smtClean="0"/>
              <a:pPr/>
              <a:t>‹#›</a:t>
            </a:fld>
            <a:endParaRPr lang="fa-I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6 w 1000"/>
              <a:gd name="T3" fmla="*/ 0 h 1000"/>
              <a:gd name="T4" fmla="*/ 2147483646 w 1000"/>
              <a:gd name="T5" fmla="*/ 11998573 h 1000"/>
              <a:gd name="T6" fmla="*/ 0 w 1000"/>
              <a:gd name="T7" fmla="*/ 11998573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2050"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205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Date Placeholder 4"/>
          <p:cNvSpPr>
            <a:spLocks noGrp="1" noChangeArrowheads="1"/>
          </p:cNvSpPr>
          <p:nvPr>
            <p:ph type="dt" sz="half" idx="10"/>
          </p:nvPr>
        </p:nvSpPr>
        <p:spPr>
          <a:xfrm>
            <a:off x="685800" y="6248400"/>
            <a:ext cx="1905000" cy="457200"/>
          </a:xfr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Footer Placeholder 5"/>
          <p:cNvSpPr>
            <a:spLocks noGrp="1" noChangeArrowheads="1"/>
          </p:cNvSpPr>
          <p:nvPr>
            <p:ph type="ftr" sz="quarter" idx="11"/>
          </p:nvPr>
        </p:nvSpPr>
        <p:spPr>
          <a:xfrm>
            <a:off x="3124200" y="6248400"/>
            <a:ext cx="289560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Slide Number Placeholder 6"/>
          <p:cNvSpPr>
            <a:spLocks noGrp="1" noChangeArrowheads="1"/>
          </p:cNvSpPr>
          <p:nvPr>
            <p:ph type="sldNum" sz="quarter" idx="12"/>
          </p:nvPr>
        </p:nvSpPr>
        <p:spPr>
          <a:xfrm>
            <a:off x="6553200" y="6248400"/>
            <a:ext cx="1905000" cy="457200"/>
          </a:xfr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64FF933-A1CE-4302-BB78-1AA886482F6B}"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921297997"/>
      </p:ext>
    </p:extLst>
  </p:cSld>
  <p:clrMapOvr>
    <a:masterClrMapping/>
  </p:clrMapOvr>
  <p:transition>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807CA11-969E-4804-B301-047C3B24F6B8}"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088135200"/>
      </p:ext>
    </p:extLst>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84BB5D8-8DD7-4072-BDE2-E1F772E309C9}"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127233507"/>
      </p:ext>
    </p:extLst>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5917532-73BD-4B3C-96D4-A44383F69DA1}"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173590177"/>
      </p:ext>
    </p:extLst>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8"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9"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910113C-F37C-4AAD-A126-6B0573B4B8C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378129982"/>
      </p:ext>
    </p:extLst>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3E2EB27-4759-4CF0-A754-DC2CD630B433}"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683876206"/>
      </p:ext>
    </p:extLst>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3"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F20E04E-E5C2-47C9-8432-F7A25DE7FF8E}"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4"/>
          <p:cNvSpPr/>
          <p:nvPr userDrawn="1"/>
        </p:nvSpPr>
        <p:spPr>
          <a:xfrm rot="5400000">
            <a:off x="8588188" y="5506108"/>
            <a:ext cx="2088232" cy="615553"/>
          </a:xfrm>
          <a:prstGeom prst="rect">
            <a:avLst/>
          </a:prstGeom>
        </p:spPr>
        <p:txBody>
          <a:bodyPr wrap="square">
            <a:spAutoFit/>
          </a:bodyPr>
          <a:lstStyle/>
          <a:p>
            <a:pPr>
              <a:defRPr/>
            </a:pP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ww.Ravanpoint.ir</a:t>
            </a:r>
            <a:endParaRPr lang="en-GB"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5824116"/>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EB35D15-43AD-4E18-BB07-0249036D3975}"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972117536"/>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E0FC590E-FC8B-4B15-BA9F-07246C60D21E}" type="datetimeFigureOut">
              <a:rPr lang="en-US" smtClean="0"/>
              <a:pPr/>
              <a:t>5/26/2020</a:t>
            </a:fld>
            <a:endParaRPr lang="fa-IR"/>
          </a:p>
        </p:txBody>
      </p:sp>
      <p:sp>
        <p:nvSpPr>
          <p:cNvPr id="9" name="Slide Number Placeholder 8"/>
          <p:cNvSpPr>
            <a:spLocks noGrp="1"/>
          </p:cNvSpPr>
          <p:nvPr>
            <p:ph type="sldNum" sz="quarter" idx="15"/>
          </p:nvPr>
        </p:nvSpPr>
        <p:spPr/>
        <p:txBody>
          <a:bodyPr rtlCol="0"/>
          <a:lstStyle/>
          <a:p>
            <a:fld id="{50C77451-B629-44AF-BEDF-AB426DEB878A}"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F4556CC-ECC1-4A5B-ABC0-E12E42A800E6}"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124354475"/>
      </p:ext>
    </p:extLst>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C72F292-EE0A-4854-8332-6347ED20EC1F}"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400689750"/>
      </p:ext>
    </p:extLst>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AD7E3D-B7B3-4000-9392-CF790579B410}"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297264027"/>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0FC590E-FC8B-4B15-BA9F-07246C60D21E}" type="datetimeFigureOut">
              <a:rPr lang="en-US" smtClean="0"/>
              <a:pPr/>
              <a:t>5/26/2020</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0C77451-B629-44AF-BEDF-AB426DEB878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E0FC590E-FC8B-4B15-BA9F-07246C60D21E}" type="datetimeFigureOut">
              <a:rPr lang="en-US" smtClean="0"/>
              <a:pPr/>
              <a:t>5/26/2020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0C77451-B629-44AF-BEDF-AB426DEB878A}"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E0FC590E-FC8B-4B15-BA9F-07246C60D21E}" type="datetimeFigureOut">
              <a:rPr lang="en-US" smtClean="0"/>
              <a:pPr/>
              <a:t>5/26/2020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0C77451-B629-44AF-BEDF-AB426DEB878A}"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E0FC590E-FC8B-4B15-BA9F-07246C60D21E}" type="datetimeFigureOut">
              <a:rPr lang="en-US" smtClean="0"/>
              <a:pPr/>
              <a:t>5/26/2020</a:t>
            </a:fld>
            <a:endParaRPr lang="fa-IR"/>
          </a:p>
        </p:txBody>
      </p:sp>
      <p:sp>
        <p:nvSpPr>
          <p:cNvPr id="7" name="Slide Number Placeholder 6"/>
          <p:cNvSpPr>
            <a:spLocks noGrp="1"/>
          </p:cNvSpPr>
          <p:nvPr>
            <p:ph type="sldNum" sz="quarter" idx="11"/>
          </p:nvPr>
        </p:nvSpPr>
        <p:spPr/>
        <p:txBody>
          <a:bodyPr rtlCol="0"/>
          <a:lstStyle/>
          <a:p>
            <a:fld id="{50C77451-B629-44AF-BEDF-AB426DEB878A}"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FC590E-FC8B-4B15-BA9F-07246C60D21E}" type="datetimeFigureOut">
              <a:rPr lang="en-US" smtClean="0"/>
              <a:pPr/>
              <a:t>5/26/2020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0C77451-B629-44AF-BEDF-AB426DEB878A}" type="slidenum">
              <a:rPr lang="fa-IR" smtClean="0"/>
              <a:pPr/>
              <a:t>‹#›</a:t>
            </a:fld>
            <a:endParaRPr lang="fa-I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E0FC590E-FC8B-4B15-BA9F-07246C60D21E}" type="datetimeFigureOut">
              <a:rPr lang="en-US" smtClean="0"/>
              <a:pPr/>
              <a:t>5/26/2020</a:t>
            </a:fld>
            <a:endParaRPr lang="fa-IR"/>
          </a:p>
        </p:txBody>
      </p:sp>
      <p:sp>
        <p:nvSpPr>
          <p:cNvPr id="22" name="Slide Number Placeholder 21"/>
          <p:cNvSpPr>
            <a:spLocks noGrp="1"/>
          </p:cNvSpPr>
          <p:nvPr>
            <p:ph type="sldNum" sz="quarter" idx="15"/>
          </p:nvPr>
        </p:nvSpPr>
        <p:spPr/>
        <p:txBody>
          <a:bodyPr rtlCol="0"/>
          <a:lstStyle/>
          <a:p>
            <a:fld id="{50C77451-B629-44AF-BEDF-AB426DEB878A}"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0FC590E-FC8B-4B15-BA9F-07246C60D21E}" type="datetimeFigureOut">
              <a:rPr lang="en-US" smtClean="0"/>
              <a:pPr/>
              <a:t>5/26/2020</a:t>
            </a:fld>
            <a:endParaRPr lang="fa-IR"/>
          </a:p>
        </p:txBody>
      </p:sp>
      <p:sp>
        <p:nvSpPr>
          <p:cNvPr id="18" name="Slide Number Placeholder 17"/>
          <p:cNvSpPr>
            <a:spLocks noGrp="1"/>
          </p:cNvSpPr>
          <p:nvPr>
            <p:ph type="sldNum" sz="quarter" idx="11"/>
          </p:nvPr>
        </p:nvSpPr>
        <p:spPr/>
        <p:txBody>
          <a:bodyPr rtlCol="0"/>
          <a:lstStyle/>
          <a:p>
            <a:fld id="{50C77451-B629-44AF-BEDF-AB426DEB878A}"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0FC590E-FC8B-4B15-BA9F-07246C60D21E}" type="datetimeFigureOut">
              <a:rPr lang="en-US" smtClean="0"/>
              <a:pPr/>
              <a:t>5/26/2020</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0C77451-B629-44AF-BEDF-AB426DEB878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11998354 h 1000"/>
              <a:gd name="T6" fmla="*/ 0 w 1000"/>
              <a:gd name="T7" fmla="*/ 11998354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eaLnBrk="1" hangingPunct="1">
              <a:defRPr sz="1200"/>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EBDADBA-29F1-45EB-8809-D9246A9B693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21652970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898" decel="100000" fill="hold"/>
                                        <p:tgtEl>
                                          <p:spTgt spid="102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2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27">
                                            <p:txEl>
                                              <p:pRg st="0" end="0"/>
                                            </p:txEl>
                                          </p:spTgt>
                                        </p:tgtEl>
                                        <p:attrNameLst>
                                          <p:attrName>style.visibility</p:attrName>
                                        </p:attrNameLst>
                                      </p:cBhvr>
                                      <p:to>
                                        <p:strVal val="visible"/>
                                      </p:to>
                                    </p:set>
                                    <p:animEffect transition="in" filter="fade">
                                      <p:cBhvr>
                                        <p:cTn id="15" dur="1000"/>
                                        <p:tgtEl>
                                          <p:spTgt spid="1027">
                                            <p:txEl>
                                              <p:pRg st="0" end="0"/>
                                            </p:txEl>
                                          </p:spTgt>
                                        </p:tgtEl>
                                      </p:cBhvr>
                                    </p:animEffect>
                                    <p:anim calcmode="lin" valueType="num">
                                      <p:cBhvr>
                                        <p:cTn id="16" dur="10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02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27">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1027">
                                            <p:txEl>
                                              <p:pRg st="1" end="1"/>
                                            </p:txEl>
                                          </p:spTgt>
                                        </p:tgtEl>
                                        <p:attrNameLst>
                                          <p:attrName>style.visibility</p:attrName>
                                        </p:attrNameLst>
                                      </p:cBhvr>
                                      <p:to>
                                        <p:strVal val="visible"/>
                                      </p:to>
                                    </p:set>
                                    <p:animEffect transition="in" filter="fade">
                                      <p:cBhvr>
                                        <p:cTn id="21" dur="1000"/>
                                        <p:tgtEl>
                                          <p:spTgt spid="1027">
                                            <p:txEl>
                                              <p:pRg st="1" end="1"/>
                                            </p:txEl>
                                          </p:spTgt>
                                        </p:tgtEl>
                                      </p:cBhvr>
                                    </p:animEffect>
                                    <p:anim calcmode="lin" valueType="num">
                                      <p:cBhvr>
                                        <p:cTn id="22" dur="10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1027">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1027">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1027">
                                            <p:txEl>
                                              <p:pRg st="2" end="2"/>
                                            </p:txEl>
                                          </p:spTgt>
                                        </p:tgtEl>
                                        <p:attrNameLst>
                                          <p:attrName>style.visibility</p:attrName>
                                        </p:attrNameLst>
                                      </p:cBhvr>
                                      <p:to>
                                        <p:strVal val="visible"/>
                                      </p:to>
                                    </p:set>
                                    <p:animEffect transition="in" filter="fade">
                                      <p:cBhvr>
                                        <p:cTn id="27" dur="1000"/>
                                        <p:tgtEl>
                                          <p:spTgt spid="1027">
                                            <p:txEl>
                                              <p:pRg st="2" end="2"/>
                                            </p:txEl>
                                          </p:spTgt>
                                        </p:tgtEl>
                                      </p:cBhvr>
                                    </p:animEffect>
                                    <p:anim calcmode="lin" valueType="num">
                                      <p:cBhvr>
                                        <p:cTn id="28" dur="10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02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027">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027">
                                            <p:txEl>
                                              <p:pRg st="3" end="3"/>
                                            </p:txEl>
                                          </p:spTgt>
                                        </p:tgtEl>
                                        <p:attrNameLst>
                                          <p:attrName>style.visibility</p:attrName>
                                        </p:attrNameLst>
                                      </p:cBhvr>
                                      <p:to>
                                        <p:strVal val="visible"/>
                                      </p:to>
                                    </p:set>
                                    <p:animEffect transition="in" filter="fade">
                                      <p:cBhvr>
                                        <p:cTn id="33" dur="1000"/>
                                        <p:tgtEl>
                                          <p:spTgt spid="1027">
                                            <p:txEl>
                                              <p:pRg st="3" end="3"/>
                                            </p:txEl>
                                          </p:spTgt>
                                        </p:tgtEl>
                                      </p:cBhvr>
                                    </p:animEffect>
                                    <p:anim calcmode="lin" valueType="num">
                                      <p:cBhvr>
                                        <p:cTn id="34" dur="10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1027">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1027">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027">
                                            <p:txEl>
                                              <p:pRg st="4" end="4"/>
                                            </p:txEl>
                                          </p:spTgt>
                                        </p:tgtEl>
                                        <p:attrNameLst>
                                          <p:attrName>style.visibility</p:attrName>
                                        </p:attrNameLst>
                                      </p:cBhvr>
                                      <p:to>
                                        <p:strVal val="visible"/>
                                      </p:to>
                                    </p:set>
                                    <p:animEffect transition="in" filter="fade">
                                      <p:cBhvr>
                                        <p:cTn id="39" dur="1000"/>
                                        <p:tgtEl>
                                          <p:spTgt spid="1027">
                                            <p:txEl>
                                              <p:pRg st="4" end="4"/>
                                            </p:txEl>
                                          </p:spTgt>
                                        </p:tgtEl>
                                      </p:cBhvr>
                                    </p:animEffect>
                                    <p:anim calcmode="lin" valueType="num">
                                      <p:cBhvr>
                                        <p:cTn id="40" dur="10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027">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02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37"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Lst>
      </p:bldP>
    </p:bldLst>
  </p:timing>
  <p:txStyles>
    <p:titleStyle>
      <a:lvl1pPr algn="l" rtl="1" eaLnBrk="0" fontAlgn="base" hangingPunct="0">
        <a:spcBef>
          <a:spcPct val="0"/>
        </a:spcBef>
        <a:spcAft>
          <a:spcPct val="0"/>
        </a:spcAft>
        <a:defRPr sz="3800">
          <a:solidFill>
            <a:schemeClr val="tx2"/>
          </a:solidFill>
          <a:latin typeface="+mj-lt"/>
          <a:ea typeface="+mj-ea"/>
          <a:cs typeface="+mj-cs"/>
        </a:defRPr>
      </a:lvl1pPr>
      <a:lvl2pPr algn="l" rtl="1" eaLnBrk="0" fontAlgn="base" hangingPunct="0">
        <a:spcBef>
          <a:spcPct val="0"/>
        </a:spcBef>
        <a:spcAft>
          <a:spcPct val="0"/>
        </a:spcAft>
        <a:defRPr sz="3800">
          <a:solidFill>
            <a:schemeClr val="tx2"/>
          </a:solidFill>
          <a:latin typeface="Verdana" pitchFamily="34" charset="0"/>
          <a:cs typeface="Arial" pitchFamily="34" charset="0"/>
        </a:defRPr>
      </a:lvl2pPr>
      <a:lvl3pPr algn="l" rtl="1" eaLnBrk="0" fontAlgn="base" hangingPunct="0">
        <a:spcBef>
          <a:spcPct val="0"/>
        </a:spcBef>
        <a:spcAft>
          <a:spcPct val="0"/>
        </a:spcAft>
        <a:defRPr sz="3800">
          <a:solidFill>
            <a:schemeClr val="tx2"/>
          </a:solidFill>
          <a:latin typeface="Verdana" pitchFamily="34" charset="0"/>
          <a:cs typeface="Arial" pitchFamily="34" charset="0"/>
        </a:defRPr>
      </a:lvl3pPr>
      <a:lvl4pPr algn="l" rtl="1" eaLnBrk="0" fontAlgn="base" hangingPunct="0">
        <a:spcBef>
          <a:spcPct val="0"/>
        </a:spcBef>
        <a:spcAft>
          <a:spcPct val="0"/>
        </a:spcAft>
        <a:defRPr sz="3800">
          <a:solidFill>
            <a:schemeClr val="tx2"/>
          </a:solidFill>
          <a:latin typeface="Verdana" pitchFamily="34" charset="0"/>
          <a:cs typeface="Arial" pitchFamily="34" charset="0"/>
        </a:defRPr>
      </a:lvl4pPr>
      <a:lvl5pPr algn="l" rtl="1" eaLnBrk="0" fontAlgn="base" hangingPunct="0">
        <a:spcBef>
          <a:spcPct val="0"/>
        </a:spcBef>
        <a:spcAft>
          <a:spcPct val="0"/>
        </a:spcAft>
        <a:defRPr sz="3800">
          <a:solidFill>
            <a:schemeClr val="tx2"/>
          </a:solidFill>
          <a:latin typeface="Verdana" pitchFamily="34" charset="0"/>
          <a:cs typeface="Arial" pitchFamily="34" charset="0"/>
        </a:defRPr>
      </a:lvl5pPr>
      <a:lvl6pPr marL="457200" algn="l" rtl="1" fontAlgn="base">
        <a:spcBef>
          <a:spcPct val="0"/>
        </a:spcBef>
        <a:spcAft>
          <a:spcPct val="0"/>
        </a:spcAft>
        <a:defRPr sz="3800">
          <a:solidFill>
            <a:schemeClr val="tx2"/>
          </a:solidFill>
          <a:latin typeface="Verdana" pitchFamily="34" charset="0"/>
          <a:cs typeface="Arial" pitchFamily="34" charset="0"/>
        </a:defRPr>
      </a:lvl6pPr>
      <a:lvl7pPr marL="914400" algn="l" rtl="1" fontAlgn="base">
        <a:spcBef>
          <a:spcPct val="0"/>
        </a:spcBef>
        <a:spcAft>
          <a:spcPct val="0"/>
        </a:spcAft>
        <a:defRPr sz="3800">
          <a:solidFill>
            <a:schemeClr val="tx2"/>
          </a:solidFill>
          <a:latin typeface="Verdana" pitchFamily="34" charset="0"/>
          <a:cs typeface="Arial" pitchFamily="34" charset="0"/>
        </a:defRPr>
      </a:lvl7pPr>
      <a:lvl8pPr marL="1371600" algn="l" rtl="1" fontAlgn="base">
        <a:spcBef>
          <a:spcPct val="0"/>
        </a:spcBef>
        <a:spcAft>
          <a:spcPct val="0"/>
        </a:spcAft>
        <a:defRPr sz="3800">
          <a:solidFill>
            <a:schemeClr val="tx2"/>
          </a:solidFill>
          <a:latin typeface="Verdana" pitchFamily="34" charset="0"/>
          <a:cs typeface="Arial" pitchFamily="34" charset="0"/>
        </a:defRPr>
      </a:lvl8pPr>
      <a:lvl9pPr marL="1828800" algn="l" rtl="1" fontAlgn="base">
        <a:spcBef>
          <a:spcPct val="0"/>
        </a:spcBef>
        <a:spcAft>
          <a:spcPct val="0"/>
        </a:spcAft>
        <a:defRPr sz="3800">
          <a:solidFill>
            <a:schemeClr val="tx2"/>
          </a:solidFill>
          <a:latin typeface="Verdana" pitchFamily="34" charset="0"/>
          <a:cs typeface="Arial" pitchFamily="34" charset="0"/>
        </a:defRPr>
      </a:lvl9pPr>
    </p:titleStyle>
    <p:bodyStyle>
      <a:lvl1pPr marL="469900" indent="-469900" algn="r" rtl="1"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r" rtl="1"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cs typeface="+mn-cs"/>
        </a:defRPr>
      </a:lvl2pPr>
      <a:lvl3pPr marL="1304925" indent="-395288" algn="r" rtl="1"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cs typeface="+mn-cs"/>
        </a:defRPr>
      </a:lvl3pPr>
      <a:lvl4pPr marL="1693863" indent="-387350" algn="r" rtl="1"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cs typeface="+mn-cs"/>
        </a:defRPr>
      </a:lvl4pPr>
      <a:lvl5pPr marL="2093913" indent="-398463" algn="r" rtl="1"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cs typeface="+mn-cs"/>
        </a:defRPr>
      </a:lvl5pPr>
      <a:lvl6pPr marL="25511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a:p>
        </p:txBody>
      </p:sp>
      <p:sp>
        <p:nvSpPr>
          <p:cNvPr id="3" name="Subtitle 2"/>
          <p:cNvSpPr>
            <a:spLocks noGrp="1"/>
          </p:cNvSpPr>
          <p:nvPr>
            <p:ph type="subTitle" idx="1"/>
          </p:nvPr>
        </p:nvSpPr>
        <p:spPr/>
        <p:txBody>
          <a:bodyPr/>
          <a:lstStyle/>
          <a:p>
            <a:endParaRPr lang="fa-IR"/>
          </a:p>
        </p:txBody>
      </p:sp>
      <p:pic>
        <p:nvPicPr>
          <p:cNvPr id="4" name="Picture 3" descr="alone_heart_flying-wallpaper-1280x960.jpg"/>
          <p:cNvPicPr>
            <a:picLocks noChangeAspect="1"/>
          </p:cNvPicPr>
          <p:nvPr/>
        </p:nvPicPr>
        <p:blipFill>
          <a:blip r:embed="rId2" cstate="print"/>
          <a:stretch>
            <a:fillRect/>
          </a:stretch>
        </p:blipFill>
        <p:spPr>
          <a:xfrm>
            <a:off x="0" y="0"/>
            <a:ext cx="9144000" cy="6858000"/>
          </a:xfrm>
          <a:prstGeom prst="rect">
            <a:avLst/>
          </a:prstGeom>
          <a:effectLst>
            <a:glow rad="139700">
              <a:schemeClr val="accent3">
                <a:satMod val="175000"/>
                <a:alpha val="40000"/>
              </a:schemeClr>
            </a:glow>
            <a:softEdge rad="635000"/>
          </a:effectLst>
        </p:spPr>
      </p:pic>
      <p:sp>
        <p:nvSpPr>
          <p:cNvPr id="5" name="TextBox 4"/>
          <p:cNvSpPr txBox="1"/>
          <p:nvPr/>
        </p:nvSpPr>
        <p:spPr>
          <a:xfrm>
            <a:off x="4929190" y="1785926"/>
            <a:ext cx="3143272" cy="769441"/>
          </a:xfrm>
          <a:prstGeom prst="rect">
            <a:avLst/>
          </a:prstGeom>
          <a:noFill/>
        </p:spPr>
        <p:txBody>
          <a:bodyPr wrap="square" rtlCol="0">
            <a:spAutoFit/>
          </a:bodyPr>
          <a:lstStyle/>
          <a:p>
            <a:pPr algn="r" rtl="1"/>
            <a:r>
              <a:rPr lang="fa-IR" sz="4400" b="1" dirty="0">
                <a:solidFill>
                  <a:schemeClr val="accent1">
                    <a:lumMod val="50000"/>
                  </a:schemeClr>
                </a:solidFill>
                <a:cs typeface="B Nazanin" pitchFamily="2" charset="-78"/>
              </a:rPr>
              <a:t> تأخیر در </a:t>
            </a:r>
          </a:p>
        </p:txBody>
      </p:sp>
      <p:sp>
        <p:nvSpPr>
          <p:cNvPr id="6" name="TextBox 5"/>
          <p:cNvSpPr txBox="1"/>
          <p:nvPr/>
        </p:nvSpPr>
        <p:spPr>
          <a:xfrm rot="20412334">
            <a:off x="4837257" y="2785602"/>
            <a:ext cx="1357322" cy="707886"/>
          </a:xfrm>
          <a:prstGeom prst="rect">
            <a:avLst/>
          </a:prstGeom>
          <a:noFill/>
        </p:spPr>
        <p:txBody>
          <a:bodyPr wrap="square" rtlCol="0">
            <a:spAutoFit/>
          </a:bodyPr>
          <a:lstStyle/>
          <a:p>
            <a:pPr algn="just" rtl="1"/>
            <a:r>
              <a:rPr lang="fa-IR" sz="4000" b="1" dirty="0">
                <a:cs typeface="B Nazanin" pitchFamily="2" charset="-78"/>
              </a:rPr>
              <a:t>ازدواج</a:t>
            </a:r>
          </a:p>
        </p:txBody>
      </p:sp>
      <p:sp>
        <p:nvSpPr>
          <p:cNvPr id="7" name="TextBox 6"/>
          <p:cNvSpPr txBox="1"/>
          <p:nvPr/>
        </p:nvSpPr>
        <p:spPr>
          <a:xfrm>
            <a:off x="857224" y="3143248"/>
            <a:ext cx="3786214" cy="707886"/>
          </a:xfrm>
          <a:prstGeom prst="rect">
            <a:avLst/>
          </a:prstGeom>
          <a:noFill/>
        </p:spPr>
        <p:txBody>
          <a:bodyPr wrap="square" rtlCol="0">
            <a:spAutoFit/>
          </a:bodyPr>
          <a:lstStyle/>
          <a:p>
            <a:pPr algn="r" rtl="1"/>
            <a:r>
              <a:rPr lang="fa-IR" sz="4000" b="1" dirty="0">
                <a:solidFill>
                  <a:schemeClr val="accent2">
                    <a:lumMod val="75000"/>
                  </a:schemeClr>
                </a:solidFill>
                <a:cs typeface="B Nazanin" pitchFamily="2" charset="-78"/>
              </a:rPr>
              <a:t>و بررسی عوامل آن</a:t>
            </a:r>
          </a:p>
        </p:txBody>
      </p:sp>
      <p:pic>
        <p:nvPicPr>
          <p:cNvPr id="8" name="Picture 7">
            <a:extLst>
              <a:ext uri="{FF2B5EF4-FFF2-40B4-BE49-F238E27FC236}">
                <a16:creationId xmlns:a16="http://schemas.microsoft.com/office/drawing/2014/main" id="{E9F209D5-251B-4EB1-834D-CDC138B4EB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79519" y="4726640"/>
            <a:ext cx="1696993" cy="1678866"/>
          </a:xfrm>
          <a:prstGeom prst="rect">
            <a:avLst/>
          </a:prstGeom>
        </p:spPr>
      </p:pic>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3108" y="285728"/>
            <a:ext cx="6357982" cy="6370975"/>
          </a:xfrm>
          <a:prstGeom prst="rect">
            <a:avLst/>
          </a:prstGeom>
          <a:noFill/>
        </p:spPr>
        <p:txBody>
          <a:bodyPr wrap="square" rtlCol="0">
            <a:spAutoFit/>
          </a:bodyPr>
          <a:lstStyle/>
          <a:p>
            <a:pPr algn="just" rtl="1"/>
            <a:r>
              <a:rPr lang="fa-IR" sz="2400" dirty="0">
                <a:solidFill>
                  <a:schemeClr val="accent3"/>
                </a:solidFill>
                <a:cs typeface="B Nazanin" pitchFamily="2" charset="-78"/>
              </a:rPr>
              <a:t>4) بهم خوردن توازن دختر و پسر در روستاها به علت مهاجرت پسران روستایی به شهرها برای جستجوی کار، باعث شده جمعیت دختران روستایی آماده ازدواج دو برابر شود.</a:t>
            </a:r>
          </a:p>
          <a:p>
            <a:pPr algn="just" rtl="1"/>
            <a:endParaRPr lang="fa-IR" sz="2400" dirty="0">
              <a:solidFill>
                <a:schemeClr val="accent3"/>
              </a:solidFill>
              <a:cs typeface="B Nazanin" pitchFamily="2" charset="-78"/>
            </a:endParaRPr>
          </a:p>
          <a:p>
            <a:pPr algn="just" rtl="1"/>
            <a:r>
              <a:rPr lang="fa-IR" sz="2400" b="1" dirty="0">
                <a:solidFill>
                  <a:schemeClr val="accent3"/>
                </a:solidFill>
                <a:cs typeface="B Nazanin" pitchFamily="2" charset="-78"/>
              </a:rPr>
              <a:t>بخش دوّم ( عوامل اقتصادی )</a:t>
            </a:r>
          </a:p>
          <a:p>
            <a:pPr algn="just" rtl="1"/>
            <a:r>
              <a:rPr lang="fa-IR" sz="2400" dirty="0">
                <a:solidFill>
                  <a:schemeClr val="accent3"/>
                </a:solidFill>
                <a:cs typeface="B Nazanin" pitchFamily="2" charset="-78"/>
              </a:rPr>
              <a:t>یکی از عمده ترین دلایل تأخیر ازدواج از نظر جوانان، عوامل اقتصادی است. در یک گفتگوی ساده و خودمانی با جوانان بخصوص پسران، می توان به آسانی فهمید که علت نداشتن تمایل به ازدواج در اکثر آنها برخوردار نبودن از شغل، مسکن و تهیه لوازم و ضروریات زندگی و جشن ازدواج است. در این بین خانواده های دختران هم مشکل تهیه جهیزیه را سد بزرگی برای ازدواج دخترانشان می دانند. بنابراین عدم توان اقتصادی کافی، انگیزه ازدواج جوانان را پایین می آورد اما گاهی داشتن شغل هم مانع ازدواج می شود و آن در صورتی است که دختران شاغل شوند. بسیاری از دخترانی که شغلی برای خود دست و پا می کنند و مشغول به کار می شوند، رغبت خود را نسبت به ازدواج از دست میدهند.</a:t>
            </a:r>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3108" y="285728"/>
            <a:ext cx="6429420" cy="6740307"/>
          </a:xfrm>
          <a:prstGeom prst="rect">
            <a:avLst/>
          </a:prstGeom>
          <a:noFill/>
        </p:spPr>
        <p:txBody>
          <a:bodyPr wrap="square" rtlCol="0">
            <a:spAutoFit/>
          </a:bodyPr>
          <a:lstStyle/>
          <a:p>
            <a:pPr algn="just" rtl="1"/>
            <a:r>
              <a:rPr lang="fa-IR" sz="2400" b="1" dirty="0">
                <a:solidFill>
                  <a:schemeClr val="accent3"/>
                </a:solidFill>
                <a:cs typeface="B Nazanin" pitchFamily="2" charset="-78"/>
              </a:rPr>
              <a:t>بخش سوّم ( عوامل فهنگی )</a:t>
            </a:r>
          </a:p>
          <a:p>
            <a:pPr algn="just" rtl="1"/>
            <a:r>
              <a:rPr lang="fa-IR" sz="2400" dirty="0">
                <a:solidFill>
                  <a:schemeClr val="accent3"/>
                </a:solidFill>
                <a:cs typeface="B Nazanin" pitchFamily="2" charset="-78"/>
              </a:rPr>
              <a:t>عوامل فرهنگی را از سه جهت می توان در تأخیر ازدواج مؤثر دانست: </a:t>
            </a:r>
          </a:p>
          <a:p>
            <a:pPr algn="just" rtl="1"/>
            <a:r>
              <a:rPr lang="fa-IR" sz="2400" dirty="0">
                <a:solidFill>
                  <a:schemeClr val="accent3"/>
                </a:solidFill>
                <a:cs typeface="B Nazanin" pitchFamily="2" charset="-78"/>
              </a:rPr>
              <a:t>1) منسوخ شدن ارزش های معنوی و جایگزین شدن ارزش های مادی، که سبب شده بسیاری از جوانان به همه چیز، از جمله ازدواج رنگ و لعاب مادی بدهند و به جای اینکه کسب فضایل انسانی را هدف خود قرار دهند و ازدواج را عاملی برای نزدیک تر شدن به خدا و کامل شدن ایمان بدانند، در جمع مال دنیا و نمایاندن ظواهر فریبنده زندگی مادی، مسابقه بگذارند. که این طرز فکر همه چیز از جمله ازدواج را تحت تأثیر قرار می دهد.</a:t>
            </a:r>
          </a:p>
          <a:p>
            <a:pPr algn="just" rtl="1"/>
            <a:r>
              <a:rPr lang="fa-IR" sz="2400" dirty="0">
                <a:solidFill>
                  <a:schemeClr val="accent3"/>
                </a:solidFill>
                <a:cs typeface="B Nazanin" pitchFamily="2" charset="-78"/>
              </a:rPr>
              <a:t>2) آرمان گرا بودن جوانان که به علت خامی و نپختگی آنان و نیز به علت عدم اعتماد به تجربه های والدین و قدیمی دانستن آنها، از واقعیت های زندگی بی اطلاع مانده اند و در نتیجه درباره موضوعی چون ازدواج واقع گرا نیستند و در عالم خیال پرواز می کنند. که این طرز فکر یکی از دو پیامد منفی زیر را بدنبال دارد: یا ازدواج نمی کنند و منتظر همسری آرمانی هستند و یا ازدواجشان مبتنی بر احساسات است که نتیجه آن شکست و سرخورده شدن از ازدواج است. </a:t>
            </a:r>
          </a:p>
          <a:p>
            <a:pPr algn="just" rtl="1"/>
            <a:endParaRPr lang="fa-IR" sz="2400" dirty="0">
              <a:solidFill>
                <a:schemeClr val="accent3"/>
              </a:solidFill>
              <a:cs typeface="B Nazanin" pitchFamily="2" charset="-78"/>
            </a:endParaRPr>
          </a:p>
        </p:txBody>
      </p:sp>
    </p:spTree>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3108" y="428604"/>
            <a:ext cx="6286544" cy="6370975"/>
          </a:xfrm>
          <a:prstGeom prst="rect">
            <a:avLst/>
          </a:prstGeom>
          <a:noFill/>
        </p:spPr>
        <p:txBody>
          <a:bodyPr wrap="square" rtlCol="0">
            <a:spAutoFit/>
          </a:bodyPr>
          <a:lstStyle/>
          <a:p>
            <a:pPr algn="just" rtl="1"/>
            <a:r>
              <a:rPr lang="fa-IR" sz="2400" dirty="0">
                <a:solidFill>
                  <a:schemeClr val="accent3"/>
                </a:solidFill>
                <a:cs typeface="B Nazanin" pitchFamily="2" charset="-78"/>
              </a:rPr>
              <a:t>حال با توجه به تأخیر و عوامل افزایش سن ازدواج که بیان کردیم راهبردها و عوامل کاهش سن ازدواج را مطرح می کنیم:</a:t>
            </a:r>
          </a:p>
          <a:p>
            <a:pPr algn="just" rtl="1"/>
            <a:endParaRPr lang="fa-IR" sz="2400" dirty="0">
              <a:solidFill>
                <a:schemeClr val="accent3"/>
              </a:solidFill>
              <a:cs typeface="B Nazanin" pitchFamily="2" charset="-78"/>
            </a:endParaRPr>
          </a:p>
          <a:p>
            <a:pPr algn="just" rtl="1"/>
            <a:r>
              <a:rPr lang="fa-IR" sz="2400" b="1" dirty="0">
                <a:solidFill>
                  <a:schemeClr val="accent3"/>
                </a:solidFill>
                <a:cs typeface="B Nazanin" pitchFamily="2" charset="-78"/>
              </a:rPr>
              <a:t>الف) راهبرد های فرهنگی که شامل:</a:t>
            </a:r>
          </a:p>
          <a:p>
            <a:pPr marL="457200" indent="-457200" algn="just" rtl="1"/>
            <a:r>
              <a:rPr lang="fa-IR" sz="2400" dirty="0">
                <a:solidFill>
                  <a:schemeClr val="accent3"/>
                </a:solidFill>
                <a:cs typeface="B Nazanin" pitchFamily="2" charset="-78"/>
              </a:rPr>
              <a:t>1) ارزش دانستن تأهل </a:t>
            </a:r>
          </a:p>
          <a:p>
            <a:pPr marL="457200" indent="-457200" algn="just" rtl="1"/>
            <a:r>
              <a:rPr lang="fa-IR" sz="2400" dirty="0">
                <a:solidFill>
                  <a:schemeClr val="accent3"/>
                </a:solidFill>
                <a:cs typeface="B Nazanin" pitchFamily="2" charset="-78"/>
              </a:rPr>
              <a:t>2) درجه بندی ملاک های انتخاب همسر</a:t>
            </a:r>
          </a:p>
          <a:p>
            <a:pPr marL="457200" indent="-457200" algn="just" rtl="1"/>
            <a:r>
              <a:rPr lang="fa-IR" sz="2400" dirty="0">
                <a:solidFill>
                  <a:schemeClr val="accent3"/>
                </a:solidFill>
                <a:cs typeface="B Nazanin" pitchFamily="2" charset="-78"/>
              </a:rPr>
              <a:t>3) گسترش فرهنگ حجاب</a:t>
            </a:r>
          </a:p>
          <a:p>
            <a:pPr marL="457200" indent="-457200" algn="just" rtl="1"/>
            <a:r>
              <a:rPr lang="fa-IR" sz="2400" dirty="0">
                <a:solidFill>
                  <a:schemeClr val="accent3"/>
                </a:solidFill>
                <a:cs typeface="B Nazanin" pitchFamily="2" charset="-78"/>
              </a:rPr>
              <a:t>4) گسترش فرهنگ قناعت و ساده زیستس</a:t>
            </a:r>
          </a:p>
          <a:p>
            <a:pPr marL="457200" indent="-457200" algn="just" rtl="1"/>
            <a:r>
              <a:rPr lang="fa-IR" sz="2400" dirty="0">
                <a:solidFill>
                  <a:schemeClr val="accent3"/>
                </a:solidFill>
                <a:cs typeface="B Nazanin" pitchFamily="2" charset="-78"/>
              </a:rPr>
              <a:t>5) ازدواج در خلال تحصیل</a:t>
            </a:r>
          </a:p>
          <a:p>
            <a:pPr marL="457200" indent="-457200" algn="just" rtl="1"/>
            <a:endParaRPr lang="fa-IR" sz="2400" dirty="0">
              <a:solidFill>
                <a:schemeClr val="accent3"/>
              </a:solidFill>
              <a:cs typeface="B Nazanin" pitchFamily="2" charset="-78"/>
            </a:endParaRPr>
          </a:p>
          <a:p>
            <a:pPr marL="457200" indent="-457200" algn="just" rtl="1"/>
            <a:r>
              <a:rPr lang="fa-IR" sz="2400" b="1" dirty="0">
                <a:solidFill>
                  <a:schemeClr val="accent3"/>
                </a:solidFill>
                <a:cs typeface="B Nazanin" pitchFamily="2" charset="-78"/>
              </a:rPr>
              <a:t>ب) راهبرد های اقتصادی که شامل:</a:t>
            </a:r>
          </a:p>
          <a:p>
            <a:pPr marL="457200" indent="-457200" algn="just" rtl="1"/>
            <a:r>
              <a:rPr lang="fa-IR" sz="2400" dirty="0">
                <a:solidFill>
                  <a:schemeClr val="accent3"/>
                </a:solidFill>
                <a:cs typeface="B Nazanin" pitchFamily="2" charset="-78"/>
              </a:rPr>
              <a:t>1) کاستن هزینه های اضافی</a:t>
            </a:r>
          </a:p>
          <a:p>
            <a:pPr marL="457200" indent="-457200" algn="just" rtl="1"/>
            <a:r>
              <a:rPr lang="fa-IR" sz="2400" dirty="0">
                <a:solidFill>
                  <a:schemeClr val="accent3"/>
                </a:solidFill>
                <a:cs typeface="B Nazanin" pitchFamily="2" charset="-78"/>
              </a:rPr>
              <a:t>2) همیاری در هزینه های ازدواج</a:t>
            </a:r>
          </a:p>
          <a:p>
            <a:pPr marL="457200" indent="-457200" algn="just" rtl="1"/>
            <a:r>
              <a:rPr lang="fa-IR" sz="2400" dirty="0">
                <a:solidFill>
                  <a:schemeClr val="accent3"/>
                </a:solidFill>
                <a:cs typeface="B Nazanin" pitchFamily="2" charset="-78"/>
              </a:rPr>
              <a:t>3) پرداخت وام های قرض الحسنه برای ازدواج</a:t>
            </a:r>
          </a:p>
          <a:p>
            <a:pPr marL="457200" indent="-457200" algn="just" rtl="1"/>
            <a:r>
              <a:rPr lang="fa-IR" sz="2400" dirty="0">
                <a:solidFill>
                  <a:schemeClr val="accent3"/>
                </a:solidFill>
                <a:cs typeface="B Nazanin" pitchFamily="2" charset="-78"/>
              </a:rPr>
              <a:t>4) ایجاد شغل های پاره وقت در دوران تحصیل و مانند آن</a:t>
            </a:r>
          </a:p>
          <a:p>
            <a:pPr marL="457200" indent="-457200" algn="just" rtl="1"/>
            <a:r>
              <a:rPr lang="fa-IR" sz="2400" dirty="0">
                <a:solidFill>
                  <a:schemeClr val="accent3"/>
                </a:solidFill>
                <a:cs typeface="B Nazanin" pitchFamily="2" charset="-78"/>
              </a:rPr>
              <a:t>5) تشویق به زندگی در کنار خانواده یکی از زوجین</a:t>
            </a:r>
          </a:p>
          <a:p>
            <a:pPr marL="457200" indent="-457200" algn="just" rtl="1">
              <a:buAutoNum type="arabicParenR"/>
            </a:pPr>
            <a:endParaRPr lang="fa-IR" sz="2400" dirty="0">
              <a:solidFill>
                <a:schemeClr val="accent3"/>
              </a:solidFill>
              <a:cs typeface="B Nazanin" pitchFamily="2" charset="-78"/>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14546" y="571480"/>
            <a:ext cx="6000792" cy="4524315"/>
          </a:xfrm>
          <a:prstGeom prst="rect">
            <a:avLst/>
          </a:prstGeom>
          <a:noFill/>
        </p:spPr>
        <p:txBody>
          <a:bodyPr wrap="square" rtlCol="0">
            <a:spAutoFit/>
          </a:bodyPr>
          <a:lstStyle/>
          <a:p>
            <a:pPr algn="just" rtl="1"/>
            <a:r>
              <a:rPr lang="fa-IR" sz="2400" b="1" dirty="0">
                <a:solidFill>
                  <a:schemeClr val="accent3"/>
                </a:solidFill>
                <a:cs typeface="B Nazanin" pitchFamily="2" charset="-78"/>
              </a:rPr>
              <a:t>ج) راهبرد های اجتماعی که شامل:</a:t>
            </a:r>
          </a:p>
          <a:p>
            <a:pPr marL="457200" indent="-457200" algn="just" rtl="1">
              <a:buAutoNum type="arabicParenR"/>
            </a:pPr>
            <a:r>
              <a:rPr lang="fa-IR" sz="2400" dirty="0">
                <a:solidFill>
                  <a:schemeClr val="accent3"/>
                </a:solidFill>
                <a:cs typeface="B Nazanin" pitchFamily="2" charset="-78"/>
              </a:rPr>
              <a:t>فراهم کردن شرایط ازدواج آسان</a:t>
            </a:r>
          </a:p>
          <a:p>
            <a:pPr marL="457200" indent="-457200" algn="just" rtl="1">
              <a:buAutoNum type="arabicParenR"/>
            </a:pPr>
            <a:r>
              <a:rPr lang="fa-IR" sz="2400" dirty="0">
                <a:solidFill>
                  <a:schemeClr val="accent3"/>
                </a:solidFill>
                <a:cs typeface="B Nazanin" pitchFamily="2" charset="-78"/>
              </a:rPr>
              <a:t>گسترش مراکز مشاوره ازدواج</a:t>
            </a:r>
          </a:p>
          <a:p>
            <a:pPr marL="457200" indent="-457200" algn="just" rtl="1">
              <a:buAutoNum type="arabicParenR"/>
            </a:pPr>
            <a:r>
              <a:rPr lang="fa-IR" sz="2400" dirty="0">
                <a:solidFill>
                  <a:schemeClr val="accent3"/>
                </a:solidFill>
                <a:cs typeface="B Nazanin" pitchFamily="2" charset="-78"/>
              </a:rPr>
              <a:t>کنترل مهاجرت روستاییان به شهرها</a:t>
            </a:r>
          </a:p>
          <a:p>
            <a:pPr marL="457200" indent="-457200" algn="just" rtl="1">
              <a:buAutoNum type="arabicParenR"/>
            </a:pPr>
            <a:r>
              <a:rPr lang="fa-IR" sz="2400" dirty="0">
                <a:solidFill>
                  <a:schemeClr val="accent3"/>
                </a:solidFill>
                <a:cs typeface="B Nazanin" pitchFamily="2" charset="-78"/>
              </a:rPr>
              <a:t>جلوگیری از بی بند و باری و ابتذال و فساد اخلاقی</a:t>
            </a:r>
          </a:p>
          <a:p>
            <a:pPr marL="457200" indent="-457200" algn="just" rtl="1">
              <a:buAutoNum type="arabicParenR"/>
            </a:pPr>
            <a:endParaRPr lang="fa-IR" sz="2400" dirty="0">
              <a:solidFill>
                <a:schemeClr val="accent3"/>
              </a:solidFill>
              <a:cs typeface="B Nazanin" pitchFamily="2" charset="-78"/>
            </a:endParaRPr>
          </a:p>
          <a:p>
            <a:pPr marL="457200" indent="-457200" algn="just" rtl="1"/>
            <a:endParaRPr lang="fa-IR" sz="2400" b="1" dirty="0">
              <a:solidFill>
                <a:schemeClr val="accent3"/>
              </a:solidFill>
              <a:cs typeface="B Nazanin" pitchFamily="2" charset="-78"/>
            </a:endParaRPr>
          </a:p>
          <a:p>
            <a:pPr marL="457200" indent="-457200" algn="just" rtl="1"/>
            <a:r>
              <a:rPr lang="fa-IR" sz="2400" b="1" dirty="0">
                <a:solidFill>
                  <a:schemeClr val="accent3"/>
                </a:solidFill>
                <a:cs typeface="B Nazanin" pitchFamily="2" charset="-78"/>
              </a:rPr>
              <a:t>*** به امید آن که با همت تمام نیرو ها و ملت و دولت، به زودی شاهد آن باشیم که جوانان عزیزمان، این سرمایه های بی نظیر کشور، در امر ازدواج مشکلی  نداشته باشند و با نشاط و انگیزه و امید، آینده ای روشن و موفق برای خود و دیگران بنا کنند. ***</a:t>
            </a:r>
          </a:p>
        </p:txBody>
      </p:sp>
    </p:spTree>
  </p:cSld>
  <p:clrMapOvr>
    <a:masterClrMapping/>
  </p:clrMapOvr>
  <p:transition>
    <p:plus/>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28860" y="714356"/>
            <a:ext cx="5572164" cy="2677656"/>
          </a:xfrm>
          <a:prstGeom prst="rect">
            <a:avLst/>
          </a:prstGeom>
          <a:noFill/>
        </p:spPr>
        <p:txBody>
          <a:bodyPr wrap="square" rtlCol="0">
            <a:spAutoFit/>
          </a:bodyPr>
          <a:lstStyle/>
          <a:p>
            <a:pPr algn="just" rtl="1"/>
            <a:r>
              <a:rPr lang="fa-IR" sz="2400" dirty="0">
                <a:solidFill>
                  <a:schemeClr val="accent3"/>
                </a:solidFill>
                <a:cs typeface="B Nazanin" pitchFamily="2" charset="-78"/>
              </a:rPr>
              <a:t>منابع: </a:t>
            </a:r>
          </a:p>
          <a:p>
            <a:pPr algn="just" rtl="1"/>
            <a:endParaRPr lang="fa-IR" sz="2400" dirty="0">
              <a:solidFill>
                <a:schemeClr val="accent3"/>
              </a:solidFill>
              <a:cs typeface="B Nazanin" pitchFamily="2" charset="-78"/>
            </a:endParaRPr>
          </a:p>
          <a:p>
            <a:pPr algn="just" rtl="1"/>
            <a:endParaRPr lang="fa-IR" sz="2400" dirty="0">
              <a:solidFill>
                <a:schemeClr val="accent3"/>
              </a:solidFill>
              <a:cs typeface="B Nazanin" pitchFamily="2" charset="-78"/>
            </a:endParaRPr>
          </a:p>
          <a:p>
            <a:pPr algn="just" rtl="1"/>
            <a:r>
              <a:rPr lang="fa-IR" sz="2400" dirty="0">
                <a:solidFill>
                  <a:schemeClr val="accent3"/>
                </a:solidFill>
                <a:cs typeface="B Nazanin" pitchFamily="2" charset="-78"/>
              </a:rPr>
              <a:t>مجله شمیم یاس، خرداد 85 شماره 39</a:t>
            </a:r>
          </a:p>
          <a:p>
            <a:pPr algn="just" rtl="1"/>
            <a:endParaRPr lang="fa-IR" sz="2400" dirty="0">
              <a:solidFill>
                <a:schemeClr val="accent3"/>
              </a:solidFill>
              <a:cs typeface="B Nazanin" pitchFamily="2" charset="-78"/>
            </a:endParaRPr>
          </a:p>
          <a:p>
            <a:pPr algn="just" rtl="1"/>
            <a:r>
              <a:rPr lang="fa-IR" sz="2400" dirty="0">
                <a:solidFill>
                  <a:schemeClr val="accent3"/>
                </a:solidFill>
                <a:cs typeface="B Nazanin" pitchFamily="2" charset="-78"/>
              </a:rPr>
              <a:t>مقله بررسی علل تأخیر در ازدواج (زهرا نیک منش دانشجوی دکترای روانشناسی دانشگاه الزهرا و همکاران)</a:t>
            </a:r>
          </a:p>
        </p:txBody>
      </p:sp>
    </p:spTree>
  </p:cSld>
  <p:clrMapOvr>
    <a:masterClrMapping/>
  </p:clrMapOvr>
  <p:transition>
    <p:push dir="u"/>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r>
              <a:rPr lang="en-GB" altLang="en-US" dirty="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Verdana"/>
              <a:ea typeface="+mj-ea"/>
              <a:cs typeface="Arial"/>
            </a:endParaRPr>
          </a:p>
        </p:txBody>
      </p:sp>
      <p:sp>
        <p:nvSpPr>
          <p:cNvPr id="41993"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1994" name="Rectangle 10"/>
          <p:cNvSpPr>
            <a:spLocks noChangeArrowheads="1"/>
          </p:cNvSpPr>
          <p:nvPr/>
        </p:nvSpPr>
        <p:spPr bwMode="auto">
          <a:xfrm>
            <a:off x="5025592"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hlinkClick r:id="rId3"/>
              </a:rPr>
              <a:t>http://www.ravanpoint.ir</a:t>
            </a:r>
            <a:endParaRPr kumimoji="0" lang="fa-I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rPr>
              <a:t>Contact: info@ravanpoint.ir </a:t>
            </a:r>
          </a:p>
        </p:txBody>
      </p:sp>
      <p:sp>
        <p:nvSpPr>
          <p:cNvPr id="3" name="Rectangle 2"/>
          <p:cNvSpPr/>
          <p:nvPr/>
        </p:nvSpPr>
        <p:spPr>
          <a:xfrm>
            <a:off x="250825" y="3919537"/>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Arial"/>
            </a:endParaRPr>
          </a:p>
        </p:txBody>
      </p:sp>
      <p:sp>
        <p:nvSpPr>
          <p:cNvPr id="62480" name="Rectangle 16"/>
          <p:cNvSpPr>
            <a:spLocks noChangeArrowheads="1"/>
          </p:cNvSpPr>
          <p:nvPr/>
        </p:nvSpPr>
        <p:spPr bwMode="auto">
          <a:xfrm>
            <a:off x="250825" y="2582614"/>
            <a:ext cx="2832100" cy="1754326"/>
          </a:xfrm>
          <a:prstGeom prst="rect">
            <a:avLst/>
          </a:prstGeom>
          <a:noFill/>
          <a:ln w="9525">
            <a:noFill/>
            <a:miter lim="800000"/>
            <a:headEnd/>
            <a:tailEnd/>
          </a:ln>
          <a:effectLst/>
        </p:spPr>
        <p:txBody>
          <a:bodyPr>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rPr>
              <a:t>دانلود رایگان پاورپوینت های روانشناسی</a:t>
            </a:r>
            <a:endParaRPr kumimoji="0" lang="en-GB"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C00000"/>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Copyright Ravanpoint.ir</a:t>
            </a:r>
            <a:endParaRPr kumimoji="0" lang="en-GB" sz="18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5486" y="2368159"/>
            <a:ext cx="3866728" cy="1397884"/>
          </a:xfrm>
          <a:prstGeom prst="rect">
            <a:avLst/>
          </a:prstGeom>
        </p:spPr>
      </p:pic>
    </p:spTree>
    <p:extLst>
      <p:ext uri="{BB962C8B-B14F-4D97-AF65-F5344CB8AC3E}">
        <p14:creationId xmlns:p14="http://schemas.microsoft.com/office/powerpoint/2010/main" val="63729823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071670" y="474345"/>
            <a:ext cx="6500858" cy="5386090"/>
          </a:xfrm>
          <a:prstGeom prst="rect">
            <a:avLst/>
          </a:prstGeom>
        </p:spPr>
        <p:txBody>
          <a:bodyPr wrap="square">
            <a:spAutoFit/>
          </a:bodyPr>
          <a:lstStyle/>
          <a:p>
            <a:pPr algn="r" rtl="1"/>
            <a:r>
              <a:rPr lang="fa-IR" sz="3200" b="1" u="sng" dirty="0">
                <a:solidFill>
                  <a:schemeClr val="accent3"/>
                </a:solidFill>
                <a:cs typeface="B Nazanin" pitchFamily="2" charset="-78"/>
              </a:rPr>
              <a:t>مقدمه</a:t>
            </a:r>
          </a:p>
          <a:p>
            <a:pPr algn="r" rtl="1"/>
            <a:endParaRPr lang="fa-IR" sz="2400" dirty="0">
              <a:solidFill>
                <a:schemeClr val="accent3"/>
              </a:solidFill>
              <a:cs typeface="B Nazanin" pitchFamily="2" charset="-78"/>
            </a:endParaRPr>
          </a:p>
          <a:p>
            <a:pPr algn="just" rtl="1"/>
            <a:r>
              <a:rPr lang="fa-IR" sz="2400" dirty="0">
                <a:solidFill>
                  <a:schemeClr val="accent3"/>
                </a:solidFill>
                <a:cs typeface="B Nazanin" pitchFamily="2" charset="-78"/>
              </a:rPr>
              <a:t>ازدواج يك سنت ديرينه اجتماعي است كه از آغاز زندگي بشر مرسوم بوده و در تمامي اقوام</a:t>
            </a:r>
            <a:r>
              <a:rPr lang="en-US" sz="2400" dirty="0">
                <a:solidFill>
                  <a:schemeClr val="accent3"/>
                </a:solidFill>
                <a:cs typeface="B Nazanin" pitchFamily="2" charset="-78"/>
              </a:rPr>
              <a:t> </a:t>
            </a:r>
            <a:r>
              <a:rPr lang="fa-IR" sz="2400" dirty="0">
                <a:solidFill>
                  <a:schemeClr val="accent3"/>
                </a:solidFill>
                <a:cs typeface="B Nazanin" pitchFamily="2" charset="-78"/>
              </a:rPr>
              <a:t>و ملل مذهبي و غير مذهبي وجود داشته و دارد. ازدواج يك نياز و خواسته طبيعي زن و مرد است و همه مكاتب و اديان الهي و از جمله دين مبين اسلام بر آن صحه نهاده اند و پيروان خود را بر آن ترغیب نموده اند. قرآن كريم مي فرمايد: « و از آيات لطف الهي آن است كه براي شما از جنس خودتان جفتي بيافريد كه در بر او آرامش يافته و با هم انس گيريد و ميان شما رأفت و مهرباني برقرار نمود و همانا در اين امر براي مردم با فكرت ادله علم و صحت حق آشكار است. » </a:t>
            </a:r>
            <a:r>
              <a:rPr lang="fa-IR" sz="1900" dirty="0">
                <a:solidFill>
                  <a:schemeClr val="accent3"/>
                </a:solidFill>
                <a:cs typeface="B Nazanin" pitchFamily="2" charset="-78"/>
              </a:rPr>
              <a:t>(سوره روم، آيه ۲۱).</a:t>
            </a:r>
            <a:r>
              <a:rPr lang="fa-IR" sz="2400" dirty="0">
                <a:solidFill>
                  <a:schemeClr val="accent3"/>
                </a:solidFill>
                <a:cs typeface="B Nazanin" pitchFamily="2" charset="-78"/>
              </a:rPr>
              <a:t> پيامبر گرامي اسلام (ص) در اهميت امر ازدواج فرموده اند: بهترين امت من در درجه اول كساني هستند كه ازدواج كرده اند و مردان و زنان بدون همسر در رتبه آخر قرار دارند و در جايي ديگر مي فرمايند: </a:t>
            </a:r>
          </a:p>
          <a:p>
            <a:pPr algn="just" rtl="1"/>
            <a:r>
              <a:rPr lang="fa-IR" sz="2400" dirty="0">
                <a:solidFill>
                  <a:schemeClr val="accent3"/>
                </a:solidFill>
                <a:cs typeface="B Nazanin" pitchFamily="2" charset="-78"/>
              </a:rPr>
              <a:t>( كسي كه  ازدواج كند نيمي از دينش را كامل كرده است. ) </a:t>
            </a:r>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0298" y="1071546"/>
            <a:ext cx="5786478" cy="4708981"/>
          </a:xfrm>
          <a:prstGeom prst="rect">
            <a:avLst/>
          </a:prstGeom>
        </p:spPr>
        <p:txBody>
          <a:bodyPr wrap="square">
            <a:spAutoFit/>
          </a:bodyPr>
          <a:lstStyle/>
          <a:p>
            <a:pPr algn="just" rtl="1"/>
            <a:r>
              <a:rPr lang="fa-IR" sz="2500" dirty="0">
                <a:solidFill>
                  <a:schemeClr val="accent3"/>
                </a:solidFill>
                <a:cs typeface="B Nazanin" pitchFamily="2" charset="-78"/>
              </a:rPr>
              <a:t>ازدواج و انتخاب همسر از نظر بهداشت رواني اهميت بسزايي دارد ،ثابت شده افرادي كه ازدواج كرده اند و در اين امر موفق بوده اند كمتر دچار اختلال رواني گرديده اند.</a:t>
            </a:r>
          </a:p>
          <a:p>
            <a:pPr algn="just" rtl="1"/>
            <a:r>
              <a:rPr lang="fa-IR" sz="2500" dirty="0">
                <a:solidFill>
                  <a:schemeClr val="accent3"/>
                </a:solidFill>
                <a:cs typeface="B Nazanin" pitchFamily="2" charset="-78"/>
              </a:rPr>
              <a:t>از ديدگاه جامعه شناسان و روانشناسان، ازدواج يكي از عوامل تعيين كننده سلامت فرد و جامعه است و از قوي ترين عوامل بازدارنده جرم و نابهنجاري است چنانكه نشان داده شده است درصد افراد متأهل زنداني بسيار پايين تر از افراد مجرد است و زنان مجرد به مراتب بيشتر از زنان متأهل دچار اختلالات عصبي هستند. </a:t>
            </a:r>
          </a:p>
          <a:p>
            <a:pPr algn="just" rtl="1"/>
            <a:r>
              <a:rPr lang="fa-IR" sz="2500" dirty="0">
                <a:solidFill>
                  <a:schemeClr val="accent3"/>
                </a:solidFill>
                <a:cs typeface="B Nazanin" pitchFamily="2" charset="-78"/>
              </a:rPr>
              <a:t>فوايد ازدواج را مي توان در كسب استقلال، انس و آرامش، حفظ عفت و مصونيت از گناه و توليد مثل و سلامت و امنيت جامعه مطرح كرد.</a:t>
            </a:r>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5984" y="785794"/>
            <a:ext cx="6215106" cy="4893647"/>
          </a:xfrm>
          <a:prstGeom prst="rect">
            <a:avLst/>
          </a:prstGeom>
        </p:spPr>
        <p:txBody>
          <a:bodyPr wrap="square">
            <a:spAutoFit/>
          </a:bodyPr>
          <a:lstStyle/>
          <a:p>
            <a:pPr algn="just" rtl="1"/>
            <a:r>
              <a:rPr lang="fa-IR" sz="2400" dirty="0">
                <a:solidFill>
                  <a:schemeClr val="accent3"/>
                </a:solidFill>
                <a:cs typeface="B Nazanin" pitchFamily="2" charset="-78"/>
              </a:rPr>
              <a:t>اريك اريكسون از چهره های سرشناس روانشناسي كه مراحل تحولي پيشنهادي خود را در هشت مرحله زندگي انسان ارائه كرده است ،ششمين مرحله از مراحل تحولي را مرحله صميميت نام نهاده كه از سال بيستم تا سي ام مي باشد. </a:t>
            </a:r>
          </a:p>
          <a:p>
            <a:pPr algn="just" rtl="1"/>
            <a:r>
              <a:rPr lang="fa-IR" sz="2400" dirty="0">
                <a:solidFill>
                  <a:schemeClr val="accent3"/>
                </a:solidFill>
                <a:cs typeface="B Nazanin" pitchFamily="2" charset="-78"/>
              </a:rPr>
              <a:t>به اعتقاد وي با آغاز دوران بزرگسالي، فردجوان مي تواند هويت كسب شده خود را با ديگري يا ديگران سهيم كند. يك فرد سالم توانايي برقراري روابط صميمي و تشريك مساعي با ديگران را دارد . عدم موفقيت در ايجاد چنين پيوندي منجر به كناره گيري و اجتناب در روابط صميمي مي شود و ممكن است به احساس خود شيفتگي منجر شود. </a:t>
            </a:r>
          </a:p>
          <a:p>
            <a:pPr algn="just" rtl="1"/>
            <a:r>
              <a:rPr lang="fa-IR" sz="2400" dirty="0">
                <a:solidFill>
                  <a:schemeClr val="accent3"/>
                </a:solidFill>
                <a:cs typeface="B Nazanin" pitchFamily="2" charset="-78"/>
              </a:rPr>
              <a:t>همچنين مطرح شده كه علاوه بر اهميت ازدواج جوانان ، سن جوانان در هنگام ازدواج نيز عامل مهمي در موفقيت زندگي زناشويي است.</a:t>
            </a:r>
          </a:p>
        </p:txBody>
      </p:sp>
    </p:spTree>
  </p:cSld>
  <p:clrMapOvr>
    <a:masterClrMapping/>
  </p:clrMapOvr>
  <p:transition>
    <p:diamon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1670" y="214291"/>
            <a:ext cx="6858048" cy="6513852"/>
          </a:xfrm>
          <a:prstGeom prst="rect">
            <a:avLst/>
          </a:prstGeom>
        </p:spPr>
        <p:txBody>
          <a:bodyPr wrap="square">
            <a:spAutoFit/>
          </a:bodyPr>
          <a:lstStyle/>
          <a:p>
            <a:pPr algn="just" rtl="1"/>
            <a:r>
              <a:rPr lang="fa-IR" sz="2400" dirty="0">
                <a:solidFill>
                  <a:schemeClr val="accent3"/>
                </a:solidFill>
                <a:cs typeface="B Nazanin" pitchFamily="2" charset="-78"/>
              </a:rPr>
              <a:t>روانشناسان به اهميت ارضاء نياز و انگيزة پيوند جويي در رشد انسان و ارتباط سالم وي با ديگران اشاره كرده اند:</a:t>
            </a:r>
          </a:p>
          <a:p>
            <a:pPr algn="just" rtl="1"/>
            <a:r>
              <a:rPr lang="fa-IR" sz="2400" dirty="0">
                <a:solidFill>
                  <a:schemeClr val="accent3"/>
                </a:solidFill>
                <a:cs typeface="B Nazanin" pitchFamily="2" charset="-78"/>
              </a:rPr>
              <a:t>فرويد در بيان مراحل رشد رواني جنسي، به اهميت ارضاء نياز جنسي تأكيد مي كند و اينكه تجارب و تحول جنسي فرد بزرگسال عامل اصلي تكوين شخصيت وي مي باشد و پيوند جنسي در عميق ترين احساسات آدمي نسبت به خود اثر مي گذارد از جمله احساس كفايت، تمايل به پيوند نزديك با انسانهاي ديگر و توانايي مقابله با مسائلي كه رشد و تكامل به عهده دارد. </a:t>
            </a:r>
          </a:p>
          <a:p>
            <a:pPr algn="just" rtl="1"/>
            <a:r>
              <a:rPr lang="fa-IR" sz="2400" dirty="0">
                <a:solidFill>
                  <a:schemeClr val="accent3"/>
                </a:solidFill>
                <a:cs typeface="B Nazanin" pitchFamily="2" charset="-78"/>
              </a:rPr>
              <a:t>آبراهام مزلو در بيان سلسله مر اتب نيازها، نياز جنسي را در زمره نيازهاي اوليه قرار مي دهد و پس از آن، در مرتبه سوم نيازها، نياز به تعلق و همچنين پيوند جويي را قرار مي دهد بنابراين بر اساس نظر مزلو، به واسطه ازدواج نه تنها نياز جنسي بلكه نياز به تعلق، ارضا مي شود و زمينه براي آشكار شدن نيازهاي سطح بالاتر فراهم مي شود. به اعتقاد اريكسون يك جوان نياز دارد كه بافرد ديگر يا ديگران پيوند عاطفي برقرار كند و نسبت به وي يا آنها احساس تعهد در او بوجود آيد و چنانچه چنين نيازي برآورد نشود از اجتماع خود منزوي مي شود و آسيبهاي رواني براي خود و جامعه بدنبال دارد.</a:t>
            </a:r>
          </a:p>
        </p:txBody>
      </p:sp>
    </p:spTree>
  </p:cSld>
  <p:clrMapOvr>
    <a:masterClrMapping/>
  </p:clrMapOvr>
  <p:transition>
    <p:diamon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357167"/>
            <a:ext cx="6072214" cy="6001643"/>
          </a:xfrm>
          <a:prstGeom prst="rect">
            <a:avLst/>
          </a:prstGeom>
        </p:spPr>
        <p:txBody>
          <a:bodyPr wrap="square">
            <a:spAutoFit/>
          </a:bodyPr>
          <a:lstStyle/>
          <a:p>
            <a:pPr algn="just" rtl="1"/>
            <a:r>
              <a:rPr lang="fa-IR" sz="2400" dirty="0">
                <a:solidFill>
                  <a:schemeClr val="accent3"/>
                </a:solidFill>
                <a:cs typeface="B Nazanin" pitchFamily="2" charset="-78"/>
              </a:rPr>
              <a:t>شواهد حاكي از آن است كه تغييرات جوامع و پيچيده شدن زندگي اجتماعي و عوامل ديگر، بر پديده ازدواج و جنبه هاي گوناگون آن اثر گذاشته است. </a:t>
            </a:r>
          </a:p>
          <a:p>
            <a:pPr algn="just" rtl="1"/>
            <a:r>
              <a:rPr lang="fa-IR" sz="2400" dirty="0">
                <a:solidFill>
                  <a:schemeClr val="accent3"/>
                </a:solidFill>
                <a:cs typeface="B Nazanin" pitchFamily="2" charset="-78"/>
              </a:rPr>
              <a:t>بومن مي نويسد تحت تأثير تغييرات جوامع، امروز ازدواج به صورت پديده پيچيده اي در آمده است، مردم به دلايل مختلف ازدواج مي كنند. علاوه بر جنسيت و جذابيت جنسي كه از ملاحظات اوليه مي باشد؛ عشق، اقتصاد جامعه، مشاركت، حمايت و امنيت عاطفي و فرار از تنهايي، رسيدن به علائق مشترك و داشتن فرزند دلايلي هستند كه افراد به خاطر آنها ازدواج مي كنند. كارل راجرز تغييرات امروزي را تمايل مثبت به سمت آزادي بيشتر افراد مي داند و اينكه هدف ازدواج و خانواده به عنوان بقاي نسل توسط بعضي جامعه شناسان امروزي مورد مناقشه قرار گرفته است. ليندسي</a:t>
            </a:r>
            <a:r>
              <a:rPr lang="fa-IR" sz="2400" dirty="0"/>
              <a:t> </a:t>
            </a:r>
            <a:r>
              <a:rPr lang="fa-IR" sz="2400" dirty="0">
                <a:solidFill>
                  <a:schemeClr val="accent3"/>
                </a:solidFill>
                <a:cs typeface="B Nazanin" pitchFamily="2" charset="-78"/>
              </a:rPr>
              <a:t>مطرح مي نمايد: تا سال ۱۹۴۵ انتظار ميرفت كه زنان بعد از اتمام تحصيلات خود هر چه زودتر ازدواج نمايد اما امروزه با دادن آزادي بيشتر به زنان ازدواج تا سن ۳۰ سال يا بالاتر به تأخير افتاده است.</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0298" y="1000108"/>
            <a:ext cx="5929354" cy="3785652"/>
          </a:xfrm>
          <a:prstGeom prst="rect">
            <a:avLst/>
          </a:prstGeom>
        </p:spPr>
        <p:txBody>
          <a:bodyPr wrap="square">
            <a:spAutoFit/>
          </a:bodyPr>
          <a:lstStyle/>
          <a:p>
            <a:pPr algn="just" rtl="1"/>
            <a:r>
              <a:rPr lang="fa-IR" sz="2400" dirty="0">
                <a:solidFill>
                  <a:schemeClr val="accent3"/>
                </a:solidFill>
                <a:cs typeface="B Nazanin" pitchFamily="2" charset="-78"/>
              </a:rPr>
              <a:t>بر طبق مطالعات و بررسي</a:t>
            </a:r>
            <a:r>
              <a:rPr lang="en-US" sz="2400" dirty="0">
                <a:solidFill>
                  <a:schemeClr val="accent3"/>
                </a:solidFill>
                <a:cs typeface="B Nazanin" pitchFamily="2" charset="-78"/>
              </a:rPr>
              <a:t> </a:t>
            </a:r>
            <a:r>
              <a:rPr lang="fa-IR" sz="2400" dirty="0">
                <a:solidFill>
                  <a:schemeClr val="accent3"/>
                </a:solidFill>
                <a:cs typeface="B Nazanin" pitchFamily="2" charset="-78"/>
              </a:rPr>
              <a:t>ها، جمعيتي كه تأخير در ازدواج داشته اند بيشتر شهر نشين بوده اند و طرحهايي براي آينده خود در مورد ازدواج داشته اند. چون تأخير در ازدواج براي آنان اين امكان را فراهم مي سازد كه آموزشها و تحصيلات خود را به اتمام برسانند و</a:t>
            </a:r>
            <a:r>
              <a:rPr lang="fa-IR" sz="2400" dirty="0"/>
              <a:t> </a:t>
            </a:r>
            <a:r>
              <a:rPr lang="fa-IR" sz="2400" dirty="0">
                <a:solidFill>
                  <a:schemeClr val="accent3"/>
                </a:solidFill>
                <a:cs typeface="B Nazanin" pitchFamily="2" charset="-78"/>
              </a:rPr>
              <a:t>مهارتهاي حرفه اي بياموزند و در مراقبت و نگهداري كو دك نيز آموزش بينند. چنانكه دكتر كانستس شيل جامعه شناس دانشگاه كاليفرنيا مطرح مي كند كه مردان با تحصيلات بالا و زنان شاغل بيشتر تمايل به تأخير در ازدواج دارند و مردم طبقات پايين تر اجتماعي و يا با تحصيلات</a:t>
            </a:r>
          </a:p>
          <a:p>
            <a:pPr algn="just" rtl="1"/>
            <a:r>
              <a:rPr lang="fa-IR" sz="2400" dirty="0">
                <a:solidFill>
                  <a:schemeClr val="accent3"/>
                </a:solidFill>
                <a:cs typeface="B Nazanin" pitchFamily="2" charset="-78"/>
              </a:rPr>
              <a:t>كمتر احتمالا كمتر ازدواج خود را به تأخير مي اندازند.</a:t>
            </a:r>
          </a:p>
        </p:txBody>
      </p:sp>
    </p:spTree>
  </p:cSld>
  <p:clrMapOvr>
    <a:masterClrMapping/>
  </p:clrMapOvr>
  <p:transition>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rot="10800000" flipV="1">
            <a:off x="2000232" y="793751"/>
            <a:ext cx="6643734" cy="6063198"/>
          </a:xfrm>
          <a:prstGeom prst="rect">
            <a:avLst/>
          </a:prstGeom>
          <a:noFill/>
        </p:spPr>
        <p:txBody>
          <a:bodyPr wrap="square" rtlCol="0">
            <a:spAutoFit/>
          </a:bodyPr>
          <a:lstStyle/>
          <a:p>
            <a:pPr algn="just" rtl="1"/>
            <a:r>
              <a:rPr lang="fa-IR" sz="2800" b="1" dirty="0">
                <a:solidFill>
                  <a:schemeClr val="accent3"/>
                </a:solidFill>
                <a:cs typeface="B Nazanin" pitchFamily="2" charset="-78"/>
              </a:rPr>
              <a:t>عوامل تأخیر در ازدواج:</a:t>
            </a:r>
          </a:p>
          <a:p>
            <a:pPr algn="just" rtl="1"/>
            <a:r>
              <a:rPr lang="fa-IR" sz="2400" dirty="0">
                <a:solidFill>
                  <a:schemeClr val="accent3"/>
                </a:solidFill>
                <a:cs typeface="B Nazanin" pitchFamily="2" charset="-78"/>
              </a:rPr>
              <a:t>کارشناسان علوم اجتماعی عوامل زیادی برای تأخیر در ازدواج عنوان کرده اند که این عوامل را در سه بخش عمده مطرح می کنیم:</a:t>
            </a:r>
          </a:p>
          <a:p>
            <a:pPr algn="just" rtl="1"/>
            <a:endParaRPr lang="fa-IR" sz="2400" dirty="0">
              <a:solidFill>
                <a:schemeClr val="accent3"/>
              </a:solidFill>
              <a:cs typeface="B Nazanin" pitchFamily="2" charset="-78"/>
            </a:endParaRPr>
          </a:p>
          <a:p>
            <a:pPr algn="just" rtl="1"/>
            <a:r>
              <a:rPr lang="fa-IR" sz="2400" b="1" dirty="0">
                <a:solidFill>
                  <a:schemeClr val="accent3"/>
                </a:solidFill>
                <a:cs typeface="B Nazanin" pitchFamily="2" charset="-78"/>
              </a:rPr>
              <a:t>بخش اوّل ( عوامل اجتماعی ) </a:t>
            </a:r>
          </a:p>
          <a:p>
            <a:pPr algn="just" rtl="1"/>
            <a:r>
              <a:rPr lang="fa-IR" sz="2400" dirty="0">
                <a:solidFill>
                  <a:schemeClr val="accent3"/>
                </a:solidFill>
                <a:cs typeface="B Nazanin" pitchFamily="2" charset="-78"/>
              </a:rPr>
              <a:t>زندگی اجتماعی گرچه یکی از ضروریات حیات انسان است بطوری که بشر بدون اجتماع قادر به ادامه زندگی نیست، اما با این حال اگر در برنامه ریزی و سیاست اداره جامعه، دقت کافی نشود، مشکلات زیادی بوجود می آید. یکی از عوامل افزایش سن ازدواج به مسایل اجتماعی برمی گردد که در زیر به چهار عامل آن اشاره می کنیم:</a:t>
            </a:r>
          </a:p>
          <a:p>
            <a:pPr algn="just" rtl="1"/>
            <a:r>
              <a:rPr lang="fa-IR" sz="2400" dirty="0">
                <a:solidFill>
                  <a:schemeClr val="accent3"/>
                </a:solidFill>
                <a:cs typeface="B Nazanin" pitchFamily="2" charset="-78"/>
              </a:rPr>
              <a:t>1) افزایش جرایم و آسیب های اجتماعی مانند: اعتیاد، بی بند و باری، همسرآزاری، روابط سرد همسران، دخالت اطرافیان و مانند آن که نه تنها باعث از هم پاشیدگی خانواده ها شده است بلکه سبب شده که جوان امروز به ازدواج به عنوان عامل خوشبختی نگاه نکند و سرنوشت خود را به کسانی که در دام این آسیب ها گرفتار شده اند تشبیه کند.</a:t>
            </a:r>
          </a:p>
          <a:p>
            <a:pPr algn="r" rtl="1"/>
            <a:endParaRPr lang="fa-IR" sz="2400" b="1" dirty="0">
              <a:solidFill>
                <a:schemeClr val="accent3"/>
              </a:solidFill>
              <a:cs typeface="B Nazanin" pitchFamily="2" charset="-78"/>
            </a:endParaRPr>
          </a:p>
        </p:txBody>
      </p:sp>
    </p:spTree>
  </p:cSld>
  <p:clrMapOvr>
    <a:masterClrMapping/>
  </p:clrMapOvr>
  <p:transition>
    <p:zoom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57422" y="2285992"/>
            <a:ext cx="4786346" cy="830997"/>
          </a:xfrm>
          <a:prstGeom prst="rect">
            <a:avLst/>
          </a:prstGeom>
        </p:spPr>
        <p:txBody>
          <a:bodyPr wrap="square">
            <a:spAutoFit/>
          </a:bodyPr>
          <a:lstStyle/>
          <a:p>
            <a:pPr marL="457200" indent="-457200" algn="r" rtl="1"/>
            <a:r>
              <a:rPr lang="fa-IR" sz="2400" dirty="0">
                <a:solidFill>
                  <a:schemeClr val="accent3"/>
                </a:solidFill>
                <a:cs typeface="B Nazanin" pitchFamily="2" charset="-78"/>
              </a:rPr>
              <a:t> </a:t>
            </a:r>
          </a:p>
          <a:p>
            <a:pPr marL="457200" indent="-457200" algn="r" rtl="1"/>
            <a:r>
              <a:rPr lang="fa-IR" sz="2400" dirty="0">
                <a:solidFill>
                  <a:schemeClr val="accent3"/>
                </a:solidFill>
                <a:cs typeface="B Nazanin" pitchFamily="2" charset="-78"/>
              </a:rPr>
              <a:t> </a:t>
            </a:r>
          </a:p>
        </p:txBody>
      </p:sp>
      <p:sp>
        <p:nvSpPr>
          <p:cNvPr id="6" name="Rectangle 5"/>
          <p:cNvSpPr/>
          <p:nvPr/>
        </p:nvSpPr>
        <p:spPr>
          <a:xfrm>
            <a:off x="2000232" y="500042"/>
            <a:ext cx="6500858" cy="1107996"/>
          </a:xfrm>
          <a:prstGeom prst="rect">
            <a:avLst/>
          </a:prstGeom>
        </p:spPr>
        <p:txBody>
          <a:bodyPr wrap="square">
            <a:spAutoFit/>
          </a:bodyPr>
          <a:lstStyle/>
          <a:p>
            <a:pPr algn="r" rtl="1"/>
            <a:endParaRPr lang="fa-IR" sz="2400" dirty="0">
              <a:solidFill>
                <a:schemeClr val="accent3"/>
              </a:solidFill>
              <a:cs typeface="B Nazanin" pitchFamily="2" charset="-78"/>
            </a:endParaRPr>
          </a:p>
          <a:p>
            <a:pPr algn="r" rtl="1"/>
            <a:endParaRPr lang="fa-IR" sz="2400" dirty="0">
              <a:solidFill>
                <a:schemeClr val="accent3"/>
              </a:solidFill>
              <a:cs typeface="B Nazanin" pitchFamily="2" charset="-78"/>
            </a:endParaRPr>
          </a:p>
          <a:p>
            <a:pPr algn="r" rtl="1"/>
            <a:endParaRPr lang="fa-IR" dirty="0"/>
          </a:p>
        </p:txBody>
      </p:sp>
      <p:sp>
        <p:nvSpPr>
          <p:cNvPr id="7" name="Rectangle 6"/>
          <p:cNvSpPr/>
          <p:nvPr/>
        </p:nvSpPr>
        <p:spPr>
          <a:xfrm>
            <a:off x="2285984" y="714356"/>
            <a:ext cx="6000792" cy="4524315"/>
          </a:xfrm>
          <a:prstGeom prst="rect">
            <a:avLst/>
          </a:prstGeom>
        </p:spPr>
        <p:txBody>
          <a:bodyPr wrap="square">
            <a:spAutoFit/>
          </a:bodyPr>
          <a:lstStyle/>
          <a:p>
            <a:pPr algn="just" rtl="1"/>
            <a:r>
              <a:rPr lang="fa-IR" sz="2400" dirty="0">
                <a:solidFill>
                  <a:schemeClr val="accent3"/>
                </a:solidFill>
                <a:cs typeface="B Nazanin" pitchFamily="2" charset="-78"/>
              </a:rPr>
              <a:t>2) طولانی بودن مدت تحصیلات و افزایش نسبت دختران به پسران ( طی بعضی آمارها تنها  35/43 درصد کسانی که در کنکور شرکت می کنند پسر هستند ) سبب شد اولاَ، اغلب پسران و دختران تا پایان تحصیلات و بعد هم تا بدست آوردن شغل، از ازدواج سرباز زنند، و ثانیاَ دختران به علت داشتن تحصیلات دانشگاهی حاضر به ازدواج با پسران پشت کنکور مانده نباشند و درصد بالایی از آنان بدون همسر بمانند، یا به ازدواج ناخواسته تن بدهند.</a:t>
            </a:r>
          </a:p>
          <a:p>
            <a:pPr algn="just" rtl="1"/>
            <a:r>
              <a:rPr lang="fa-IR" sz="2400" dirty="0">
                <a:solidFill>
                  <a:schemeClr val="accent3"/>
                </a:solidFill>
                <a:cs typeface="B Nazanin" pitchFamily="2" charset="-78"/>
              </a:rPr>
              <a:t>3) عدم توازن جمعیت پسران و دختران آماده ازدواج در ایران به طوری که بنا بر برخی آمارها جمعیت دختران در شرف ازدواج، یک میلیون و ششصد هزار نفر بیش از پسران آماده ازدواج است و این خود سبب می شود پسران در ازدواج رقابت نکند و در نتیجه عجله ای نداشته باشند.  </a:t>
            </a:r>
            <a:endParaRPr lang="fa-IR" sz="2400" dirty="0"/>
          </a:p>
        </p:txBody>
      </p:sp>
    </p:spTree>
  </p:cSld>
  <p:clrMapOvr>
    <a:masterClrMapping/>
  </p:clrMapOvr>
  <p:transition>
    <p:wheel spokes="3"/>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0">
              <a:schemeClr val="lt1">
                <a:tint val="40000"/>
                <a:satMod val="350000"/>
              </a:schemeClr>
            </a:gs>
            <a:gs pos="40000">
              <a:schemeClr val="lt1">
                <a:tint val="45000"/>
                <a:shade val="99000"/>
                <a:satMod val="350000"/>
              </a:schemeClr>
            </a:gs>
            <a:gs pos="100000">
              <a:schemeClr val="bg1">
                <a:lumMod val="85000"/>
              </a:schemeClr>
            </a:gs>
          </a:gsLst>
        </a:gradFill>
        <a:ln w="9525">
          <a:solidFill>
            <a:schemeClr val="bg1"/>
          </a:solidFill>
          <a:miter lim="800000"/>
          <a:headEnd/>
          <a:tailEnd/>
        </a:ln>
        <a:effectLst/>
      </a:spPr>
      <a:bodyPr wrap="none" anchor="ctr"/>
      <a:lstStyle>
        <a:defPPr>
          <a:defRPr>
            <a:solidFill>
              <a:prstClr val="black"/>
            </a:solidFill>
          </a:defRPr>
        </a:defPPr>
      </a:lstStyle>
      <a:style>
        <a:lnRef idx="0">
          <a:scrgbClr r="0" g="0" b="0"/>
        </a:lnRef>
        <a:fillRef idx="1002">
          <a:schemeClr val="lt1"/>
        </a:fillRef>
        <a:effectRef idx="0">
          <a:scrgbClr r="0" g="0" b="0"/>
        </a:effectRef>
        <a:fontRef idx="major"/>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314</TotalTime>
  <Words>1918</Words>
  <Application>Microsoft Office PowerPoint</Application>
  <PresentationFormat>On-screen Show (4:3)</PresentationFormat>
  <Paragraphs>77</Paragraphs>
  <Slides>15</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Calibri</vt:lpstr>
      <vt:lpstr>Century Schoolbook</vt:lpstr>
      <vt:lpstr>Times New Roman</vt:lpstr>
      <vt:lpstr>Verdana</vt:lpstr>
      <vt:lpstr>Wingdings</vt:lpstr>
      <vt:lpstr>Wingdings 2</vt:lpstr>
      <vt:lpstr>Oriel</vt:lpstr>
      <vt:lpstr>Profile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Conditions o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sarv</dc:creator>
  <cp:lastModifiedBy>hamayel</cp:lastModifiedBy>
  <cp:revision>51</cp:revision>
  <dcterms:created xsi:type="dcterms:W3CDTF">2015-12-20T05:11:18Z</dcterms:created>
  <dcterms:modified xsi:type="dcterms:W3CDTF">2020-05-26T12:21:06Z</dcterms:modified>
</cp:coreProperties>
</file>