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5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EC559-C039-4137-908B-44AA582EA2B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09E3D-23CA-4E1F-A393-297390E8E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41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095FC5-32BB-436E-9879-6D97CF20B14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881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49B36-6A9F-48CD-9780-D779AB23509D}" type="datetimeFigureOut">
              <a:rPr lang="en-US"/>
              <a:pPr>
                <a:defRPr/>
              </a:pPr>
              <a:t>5/7/2020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A5E13-F49F-4F8D-8B3A-132FFCE5679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br>
              <a:rPr lang="en-US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5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7B2BA-A803-4DB5-B71F-82DAB3B0B3CC}" type="datetimeFigureOut">
              <a:rPr lang="en-US"/>
              <a:pPr>
                <a:defRPr/>
              </a:pPr>
              <a:t>5/7/2020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FECB7-7794-43C0-9186-339877A50F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977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E21E2-DBA0-4B2A-B2DE-B368A244BD37}" type="datetimeFigureOut">
              <a:rPr lang="en-US"/>
              <a:pPr>
                <a:defRPr/>
              </a:pPr>
              <a:t>5/7/2020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4B102-088F-4D0B-AC33-68436AA409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833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4FF933-A1CE-4302-BB78-1AA886482F6B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164473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07CA11-969E-4804-B301-047C3B24F6B8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034286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4BB5D8-8DD7-4072-BDE2-E1F772E309C9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940985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917532-73BD-4B3C-96D4-A44383F69DA1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317471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10113C-F37C-4AAD-A126-6B0573B4B8C2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850711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E2EB27-4759-4CF0-A754-DC2CD630B433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788729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20E04E-E5C2-47C9-8432-F7A25DE7FF8E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551697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B35D15-43AD-4E18-BB07-0249036D3975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402579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B347-ED67-482F-850D-75B7BEF58982}" type="datetimeFigureOut">
              <a:rPr lang="en-US"/>
              <a:pPr>
                <a:defRPr/>
              </a:pPr>
              <a:t>5/7/2020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F6337-DB46-40F7-9B45-14364E80A1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2342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4556CC-ECC1-4A5B-ABC0-E12E42A800E6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13877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72F292-EE0A-4854-8332-6347ED20EC1F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608777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AD7E3D-B7B3-4000-9392-CF790579B410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643637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D838A-2F06-4518-83CD-DD02DF28BE52}" type="datetimeFigureOut">
              <a:rPr lang="en-US"/>
              <a:pPr>
                <a:defRPr/>
              </a:pPr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FF69C-1767-43FF-B5E8-A3A3C2877D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204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4D4C0-8CBC-49E9-B60F-B3C529F130DB}" type="datetimeFigureOut">
              <a:rPr lang="en-US"/>
              <a:pPr>
                <a:defRPr/>
              </a:pPr>
              <a:t>5/7/2020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0071E-7488-495C-ABEF-35B940F24B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96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CEFBC-591C-47A1-903A-FCC755E24C97}" type="datetimeFigureOut">
              <a:rPr lang="en-US"/>
              <a:pPr>
                <a:defRPr/>
              </a:pPr>
              <a:t>5/7/2020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04B0C-5E56-44AA-8BBD-AA4A26FF89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91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8D657-AA1A-45AB-903A-5BF84180F965}" type="datetimeFigureOut">
              <a:rPr lang="en-US"/>
              <a:pPr>
                <a:defRPr/>
              </a:pPr>
              <a:t>5/7/2020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9AD2B-390F-4A87-8249-585A2D938B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25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FFE32-4828-421E-8A3A-AA5FFA09F77F}" type="datetimeFigureOut">
              <a:rPr lang="en-US"/>
              <a:pPr>
                <a:defRPr/>
              </a:pPr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2B9AE-6348-4871-A979-196E06524C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52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7A78C-3283-4B62-86FD-54D77CB871E5}" type="datetimeFigureOut">
              <a:rPr lang="en-US"/>
              <a:pPr>
                <a:defRPr/>
              </a:pPr>
              <a:t>5/7/2020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BB8E5-17DB-42FF-A9D1-28CB986FF3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87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B8739-4063-4209-A1FD-44220A4B8EA3}" type="datetimeFigureOut">
              <a:rPr lang="en-US"/>
              <a:pPr>
                <a:defRPr/>
              </a:pPr>
              <a:t>5/7/2020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B198E-F2AA-4E8D-A2D0-E56BB27F22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07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F1A60F-88EA-4675-920E-839108D10808}" type="datetimeFigureOut">
              <a:rPr lang="en-US"/>
              <a:pPr>
                <a:defRPr/>
              </a:pPr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CBCBC"/>
                </a:solidFill>
              </a:defRPr>
            </a:lvl1pPr>
          </a:lstStyle>
          <a:p>
            <a:fld id="{092E69A9-A1BF-4DF6-81F6-B6DDA6A8B8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9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2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BDADBA-29F1-45EB-8809-D9246A9B6932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62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9pPr>
    </p:titleStyle>
    <p:bodyStyle>
      <a:lvl1pPr marL="469900" indent="-4699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r" rtl="1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show.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229600" cy="2514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a-I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نظریه میدانی کرت لوین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72" y="3462997"/>
            <a:ext cx="2366392" cy="292494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381000" y="609600"/>
            <a:ext cx="7924800" cy="5791200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endParaRPr lang="fa-IR" altLang="en-US"/>
          </a:p>
          <a:p>
            <a:pPr algn="just" rtl="1">
              <a:lnSpc>
                <a:spcPct val="150000"/>
              </a:lnSpc>
            </a:pPr>
            <a:r>
              <a:rPr lang="fa-IR" altLang="en-US"/>
              <a:t>* آنچه شکل بیضی را احاطه کرده است بقیه عالم است که جنبه روانی ندارد . لوین معتقد است تحقیق درباره شخصیت هر کس باید از این تصویر کلی واقعیت آغاز شود. اگر بررسی در این قسمت دقیق نباشد تصویر اجزاء دقیق به دست نخواهد آمد .</a:t>
            </a: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153400" cy="5943600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endParaRPr lang="fa-IR" altLang="en-US"/>
          </a:p>
          <a:p>
            <a:pPr algn="just" rtl="1">
              <a:lnSpc>
                <a:spcPct val="150000"/>
              </a:lnSpc>
            </a:pPr>
            <a:endParaRPr lang="fa-IR" altLang="en-US"/>
          </a:p>
          <a:p>
            <a:pPr algn="just" rtl="1">
              <a:lnSpc>
                <a:spcPct val="150000"/>
              </a:lnSpc>
            </a:pPr>
            <a:r>
              <a:rPr lang="fa-IR" altLang="en-US"/>
              <a:t>* وظیفه روان شناسی تحرکی این است که رفتار فرد معین را به دقت از کل امور روانی که در زمانی معین در فضای زندگی موجودند مکشوف بدارند.</a:t>
            </a: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304800" y="685800"/>
            <a:ext cx="8153400" cy="5410200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fa-IR" altLang="en-US"/>
              <a:t> </a:t>
            </a:r>
          </a:p>
          <a:p>
            <a:pPr algn="just" rtl="1">
              <a:lnSpc>
                <a:spcPct val="150000"/>
              </a:lnSpc>
            </a:pPr>
            <a:r>
              <a:rPr lang="fa-IR" altLang="en-US"/>
              <a:t>* عالم خارج یا طبیعت ، فضای زندگی احاطه شده است از عالم خارج یا طبیعت ولی جزء آن نیست . این فضا و آن قسمتی از عالم خارج که نزدیک به آن است و هاله وار آن را در بر گرفته با یکدیگر و با فضای بی کران گیتی فرق دارند .</a:t>
            </a: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33400"/>
            <a:ext cx="8077200" cy="5334000"/>
          </a:xfrm>
        </p:spPr>
        <p:txBody>
          <a:bodyPr>
            <a:normAutofit/>
          </a:bodyPr>
          <a:lstStyle/>
          <a:p>
            <a:pPr marL="457200" indent="-457200" algn="just" rtl="1" fontAlgn="auto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r>
              <a:rPr lang="fa-IR" dirty="0"/>
              <a:t>کثرت شخص در عین وحد ت :</a:t>
            </a:r>
          </a:p>
          <a:p>
            <a:pPr algn="just" rtl="1" fontAlgn="auto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fa-IR" dirty="0"/>
              <a:t>شخص را با یک دایره تصویر می کنیم ولی باید بدانیم این دایره محتویاتی دارد  که هم کثیرند و هم متنوع . در عین حال مربوط و وابسته به یکدیگرند .در داخل این دایره می توان دایره کوچکتری رسم کرد و حلقه ای که میان دو دایره پدید می آید منطقه حس و حرکت است . منطقه درون دایره نیز خویشتن شخص است 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ubtitle 2"/>
          <p:cNvSpPr>
            <a:spLocks noGrp="1"/>
          </p:cNvSpPr>
          <p:nvPr>
            <p:ph type="subTitle" idx="1"/>
          </p:nvPr>
        </p:nvSpPr>
        <p:spPr>
          <a:xfrm>
            <a:off x="381000" y="533400"/>
            <a:ext cx="8229600" cy="5791200"/>
          </a:xfrm>
        </p:spPr>
        <p:txBody>
          <a:bodyPr/>
          <a:lstStyle/>
          <a:p>
            <a:pPr rtl="1">
              <a:lnSpc>
                <a:spcPct val="150000"/>
              </a:lnSpc>
            </a:pPr>
            <a:endParaRPr lang="fa-IR" altLang="en-US"/>
          </a:p>
          <a:p>
            <a:pPr rtl="1">
              <a:lnSpc>
                <a:spcPct val="150000"/>
              </a:lnSpc>
            </a:pPr>
            <a:endParaRPr lang="fa-IR" altLang="en-US"/>
          </a:p>
          <a:p>
            <a:pPr rtl="1">
              <a:lnSpc>
                <a:spcPct val="150000"/>
              </a:lnSpc>
            </a:pPr>
            <a:r>
              <a:rPr lang="fa-IR" altLang="en-US"/>
              <a:t>سهولت ارتباط و وابستگی میان دو منطقه را می توان به سه طریق در نظر گرفت :</a:t>
            </a: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7772400" cy="5334000"/>
          </a:xfrm>
        </p:spPr>
        <p:txBody>
          <a:bodyPr/>
          <a:lstStyle/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altLang="en-US"/>
              <a:t>نزدیکی و دوری :</a:t>
            </a:r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a-IR" altLang="en-US"/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altLang="en-US"/>
              <a:t>هر قدر فاصله دو منطقه کمتر باشد ارتباط و تاثیر متقابل آنها آسانتر خواهد بود . بنابراین امر  ناشی از محیط روانی آسانتر می تواند با امری از منطقه حسی حرکتی ارتباط و وابستگی پیدا کند تا با امری از سلول های مرکزی 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ubtitle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153400" cy="4953000"/>
          </a:xfrm>
        </p:spPr>
        <p:txBody>
          <a:bodyPr/>
          <a:lstStyle/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altLang="en-US"/>
              <a:t>قوت و ضعف :</a:t>
            </a:r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a-IR" altLang="en-US"/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altLang="en-US"/>
              <a:t>هر قدر خطوط مرزی مناطق قابلیت نفوذشان بیشتر باشد ارتباط و وابستگی امور آسان تر خواهد بود . هر چند که ان امور از هم دور باشند .</a:t>
            </a: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ubtitle 2"/>
          <p:cNvSpPr>
            <a:spLocks noGrp="1"/>
          </p:cNvSpPr>
          <p:nvPr>
            <p:ph type="subTitle" idx="1"/>
          </p:nvPr>
        </p:nvSpPr>
        <p:spPr>
          <a:xfrm>
            <a:off x="457200" y="609600"/>
            <a:ext cx="8153400" cy="4800600"/>
          </a:xfrm>
        </p:spPr>
        <p:txBody>
          <a:bodyPr/>
          <a:lstStyle/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altLang="en-US"/>
              <a:t>سستی و سختی :</a:t>
            </a:r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a-IR" altLang="en-US"/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altLang="en-US"/>
              <a:t>مناطق مختلف فضای زندگی به نسبت محتویات خود ممکن است سست باشند یا سخت . منطقه سست قابل پذیرفتن هر نوع اثر است . منطقه سخت اثر نمی پذیرد یا به سختی می پذیرد 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ubtitle 2"/>
          <p:cNvSpPr>
            <a:spLocks noGrp="1"/>
          </p:cNvSpPr>
          <p:nvPr>
            <p:ph type="subTitle" idx="1"/>
          </p:nvPr>
        </p:nvSpPr>
        <p:spPr>
          <a:xfrm>
            <a:off x="762000" y="838200"/>
            <a:ext cx="7467600" cy="4246563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fa-IR" altLang="en-US"/>
              <a:t>منبع :</a:t>
            </a:r>
          </a:p>
          <a:p>
            <a:pPr algn="just" rtl="1">
              <a:lnSpc>
                <a:spcPct val="150000"/>
              </a:lnSpc>
            </a:pPr>
            <a:r>
              <a:rPr lang="fa-IR" altLang="en-US"/>
              <a:t> کتاب نظریه های شخصیت ، دکتر علی اکبر سیاسی ، انتشارات دانشگاه تهران </a:t>
            </a:r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1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0" y="71438"/>
            <a:ext cx="8229600" cy="796925"/>
          </a:xfrm>
        </p:spPr>
        <p:txBody>
          <a:bodyPr/>
          <a:lstStyle/>
          <a:p>
            <a:r>
              <a:rPr lang="en-GB" altLang="en-US" dirty="0"/>
              <a:t>Conditions o use</a:t>
            </a:r>
          </a:p>
        </p:txBody>
      </p:sp>
      <p:sp>
        <p:nvSpPr>
          <p:cNvPr id="62466" name="Rectangle 2"/>
          <p:cNvSpPr>
            <a:spLocks noChangeAspect="1" noChangeArrowheads="1"/>
          </p:cNvSpPr>
          <p:nvPr/>
        </p:nvSpPr>
        <p:spPr bwMode="auto">
          <a:xfrm>
            <a:off x="-19050" y="0"/>
            <a:ext cx="9144000" cy="6858000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-80000" r="50000" b="18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j-ea"/>
              <a:cs typeface="Arial"/>
            </a:endParaRPr>
          </a:p>
        </p:txBody>
      </p:sp>
      <p:sp>
        <p:nvSpPr>
          <p:cNvPr id="41993" name="Line 8"/>
          <p:cNvSpPr>
            <a:spLocks noChangeShapeType="1"/>
          </p:cNvSpPr>
          <p:nvPr/>
        </p:nvSpPr>
        <p:spPr bwMode="auto">
          <a:xfrm>
            <a:off x="3348038" y="1390650"/>
            <a:ext cx="0" cy="446405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025592" y="3789382"/>
            <a:ext cx="202651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  <a:hlinkClick r:id="rId3"/>
              </a:rPr>
              <a:t>http://www.ravanpoint.ir</a:t>
            </a:r>
            <a:endParaRPr kumimoji="0" lang="fa-I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Contact: info@ravanpoint.ir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0825" y="3919537"/>
            <a:ext cx="2736850" cy="4238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250825" y="2582614"/>
            <a:ext cx="28321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B Nazanin" panose="00000400000000000000" pitchFamily="2" charset="-78"/>
              </a:rPr>
              <a:t>دانلود رایگان پاورپوینت های روانشناسی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B Nazanin" panose="00000400000000000000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© Copyright Ravanpoint.ir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86" y="2368159"/>
            <a:ext cx="3866728" cy="139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643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696200" cy="5410200"/>
          </a:xfrm>
        </p:spPr>
        <p:txBody>
          <a:bodyPr/>
          <a:lstStyle/>
          <a:p>
            <a:pPr marL="457200" indent="-457200" algn="justLow" rtl="1">
              <a:buFont typeface="Arial" panose="020B0604020202020204" pitchFamily="34" charset="0"/>
              <a:buChar char="•"/>
            </a:pPr>
            <a:endParaRPr lang="fa-IR" altLang="en-US"/>
          </a:p>
          <a:p>
            <a:pPr marL="457200" indent="-457200" algn="justLow" rtl="1">
              <a:buFont typeface="Arial" panose="020B0604020202020204" pitchFamily="34" charset="0"/>
              <a:buChar char="•"/>
            </a:pPr>
            <a:r>
              <a:rPr lang="fa-IR" altLang="en-US"/>
              <a:t>کرت لوین در سپتامبر 1890 میلادی در آلمان به دنیا آمد و در دوران جوانی تحصیلات عالی خود را در دانشگاه های فریبور ، مونیخ و برلن به پایان رسانید.</a:t>
            </a:r>
          </a:p>
          <a:p>
            <a:pPr marL="457200" indent="-457200" algn="justLow" rtl="1">
              <a:buFont typeface="Arial" panose="020B0604020202020204" pitchFamily="34" charset="0"/>
              <a:buChar char="•"/>
            </a:pPr>
            <a:endParaRPr lang="fa-IR" altLang="en-US"/>
          </a:p>
          <a:p>
            <a:pPr marL="457200" indent="-457200" algn="justLow" rtl="1">
              <a:buFont typeface="Arial" panose="020B0604020202020204" pitchFamily="34" charset="0"/>
              <a:buChar char="•"/>
            </a:pPr>
            <a:r>
              <a:rPr lang="fa-IR" altLang="en-US"/>
              <a:t>از سال 1921 تا سال 1925 در دانشگاه برلن به تدریس پرداخت و در این مدت با دوتن از پیشروان مکتب گشتالت ، ورتایمر و کهلر همکاری داشت .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438400"/>
          </a:xfrm>
        </p:spPr>
        <p:txBody>
          <a:bodyPr/>
          <a:lstStyle/>
          <a:p>
            <a:pPr algn="r" rtl="1" fontAlgn="auto">
              <a:spcAft>
                <a:spcPts val="0"/>
              </a:spcAft>
              <a:defRPr/>
            </a:pPr>
            <a:r>
              <a:rPr lang="fa-IR" dirty="0">
                <a:solidFill>
                  <a:schemeClr val="tx1"/>
                </a:solidFill>
              </a:rPr>
              <a:t>ساخت شخصیت: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382000" cy="5943600"/>
          </a:xfrm>
        </p:spPr>
        <p:txBody>
          <a:bodyPr/>
          <a:lstStyle/>
          <a:p>
            <a:pPr algn="just" rtl="1"/>
            <a:endParaRPr lang="fa-IR" altLang="en-US"/>
          </a:p>
          <a:p>
            <a:pPr algn="just" rtl="1"/>
            <a:endParaRPr lang="fa-IR" altLang="en-US"/>
          </a:p>
          <a:p>
            <a:pPr algn="just" rtl="1"/>
            <a:r>
              <a:rPr lang="fa-IR" altLang="en-US"/>
              <a:t>* لوین انسان را که موجودی مجزا و متمایز از سایر حیوانات تعریف می شود با یک شکل هندسی مجسم می کند و در توجیه این عمل خود می گوید : در تعریف و توصیف رفتار آدمی معمولا واژه هایی بکار می برند و برای توضیح معنی هر واژه ناچار به استعمال واژه های دیگر می شوند.بنابراین بهتر است به جای علایم لفظی علامت هایی از نوع دیگر مثل علایم فضایی و یا هندسی که حدود معین و دقیق دارند به کار برده شوند .</a:t>
            </a: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 fontAlgn="auto">
              <a:spcAft>
                <a:spcPts val="0"/>
              </a:spcAft>
              <a:defRPr/>
            </a:pPr>
            <a:r>
              <a:rPr lang="fa-I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اصول کلی نظریه شخصیت لوین: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5867400"/>
          </a:xfrm>
        </p:spPr>
        <p:txBody>
          <a:bodyPr/>
          <a:lstStyle/>
          <a:p>
            <a:pPr algn="r" rtl="1"/>
            <a:endParaRPr lang="fa-IR" altLang="en-US"/>
          </a:p>
          <a:p>
            <a:pPr algn="just" rtl="1"/>
            <a:r>
              <a:rPr lang="fa-IR" altLang="en-US"/>
              <a:t>1- رفتار آدمی تابع چگونگی میدانی است که به هنگام وقوع آن رفتار وجود دارد. مقصود لوین از میدان، مجموع اموری است که با هم در یک زمان موجود و دارای بستگی متقابل هستند .</a:t>
            </a:r>
          </a:p>
          <a:p>
            <a:pPr algn="just" rtl="1"/>
            <a:endParaRPr lang="fa-IR" altLang="en-US"/>
          </a:p>
          <a:p>
            <a:pPr algn="just" rtl="1"/>
            <a:r>
              <a:rPr lang="fa-IR" altLang="en-US"/>
              <a:t>2.تجربه با کل وضعیتی که اجزایش با آن متفاوت هستند آغاز می شود.</a:t>
            </a:r>
          </a:p>
          <a:p>
            <a:pPr algn="just" rtl="1"/>
            <a:endParaRPr lang="fa-IR" altLang="en-US"/>
          </a:p>
          <a:p>
            <a:pPr algn="just" rtl="1"/>
            <a:r>
              <a:rPr lang="fa-IR" altLang="en-US"/>
              <a:t>3.شخص معین در وضعیت معین ممکن است به کمک موضع شناسی که شعبه ای از ریاضیات است مجسم و معین گردد.</a:t>
            </a: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990600"/>
            <a:ext cx="8229600" cy="2895600"/>
          </a:xfrm>
        </p:spPr>
        <p:txBody>
          <a:bodyPr/>
          <a:lstStyle/>
          <a:p>
            <a:pPr algn="just" rtl="1" fontAlgn="auto">
              <a:spcAft>
                <a:spcPts val="0"/>
              </a:spcAft>
              <a:defRPr/>
            </a:pPr>
            <a:r>
              <a:rPr lang="fa-I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لوین بر پایه این اصول برای مطالعه شخصیت به طریق زیر عمل می کند :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457200" y="533400"/>
            <a:ext cx="7696200" cy="5715000"/>
          </a:xfrm>
        </p:spPr>
        <p:txBody>
          <a:bodyPr/>
          <a:lstStyle/>
          <a:p>
            <a:pPr algn="r" rtl="1"/>
            <a:endParaRPr lang="fa-IR" altLang="en-US"/>
          </a:p>
          <a:p>
            <a:pPr algn="just" rtl="1">
              <a:lnSpc>
                <a:spcPct val="150000"/>
              </a:lnSpc>
            </a:pPr>
            <a:endParaRPr lang="fa-IR" altLang="en-US"/>
          </a:p>
          <a:p>
            <a:pPr algn="just" rtl="1">
              <a:lnSpc>
                <a:spcPct val="150000"/>
              </a:lnSpc>
            </a:pPr>
            <a:r>
              <a:rPr lang="fa-IR" altLang="en-US"/>
              <a:t>* جدایی و امتیاز شخص آدمی را از بقیه عالم با یک شکل هندسی بسته مثلا به شکل یک دایره تصویر می کند. آنچه در درون دایره است خود شخص است و آنچه در بیرون قرار دارد به جز شخص است .به عبارتی شخص با یک خط مرزی متصل از بقیه عالم جداست .ولی در عین حال محاط است .</a:t>
            </a: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685800" y="685800"/>
            <a:ext cx="7772400" cy="5638800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endParaRPr lang="fa-IR" altLang="en-US"/>
          </a:p>
          <a:p>
            <a:pPr algn="just" rtl="1">
              <a:lnSpc>
                <a:spcPct val="150000"/>
              </a:lnSpc>
            </a:pPr>
            <a:r>
              <a:rPr lang="fa-IR" altLang="en-US"/>
              <a:t>* آن قسمت از عالم خارج که مستقیما شخص را در بر گرفته است و در واقع محیط زندگی او را تشکیل می دهد ممکن است به وسیله یک شکل هندسی دیگر مثلا با یک شکل بیضی نمود پیدا کند .نوع شکل مهم نیست و مهم آن است که خطوط مرزی این دو شکل در هیچ نقطه ای با هم تماس پیدا نکنند. لوین این فاصله را محیط روانی می نامد.</a:t>
            </a:r>
            <a:endParaRPr lang="en-US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lt1">
                <a:tint val="40000"/>
                <a:satMod val="350000"/>
              </a:schemeClr>
            </a:gs>
            <a:gs pos="40000">
              <a:schemeClr val="lt1">
                <a:tint val="45000"/>
                <a:shade val="99000"/>
                <a:satMod val="350000"/>
              </a:schemeClr>
            </a:gs>
            <a:gs pos="100000">
              <a:schemeClr val="bg1">
                <a:lumMod val="85000"/>
              </a:schemeClr>
            </a:gs>
          </a:gsLst>
        </a:gradFill>
        <a:ln w="9525">
          <a:solidFill>
            <a:schemeClr val="bg1"/>
          </a:solidFill>
          <a:miter lim="800000"/>
          <a:headEnd/>
          <a:tailEnd/>
        </a:ln>
        <a:effectLst/>
      </a:spPr>
      <a:bodyPr wrap="none" anchor="ctr"/>
      <a:lstStyle>
        <a:defPPr>
          <a:defRPr>
            <a:solidFill>
              <a:prstClr val="black"/>
            </a:solidFill>
          </a:defRPr>
        </a:defPPr>
      </a:lstStyle>
      <a:style>
        <a:lnRef idx="0">
          <a:scrgbClr r="0" g="0" b="0"/>
        </a:lnRef>
        <a:fillRef idx="1002">
          <a:schemeClr val="lt1"/>
        </a:fillRef>
        <a:effectRef idx="0">
          <a:scrgbClr r="0" g="0" b="0"/>
        </a:effectRef>
        <a:fontRef idx="major"/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</TotalTime>
  <Words>773</Words>
  <Application>Microsoft Office PowerPoint</Application>
  <PresentationFormat>On-screen Show (4:3)</PresentationFormat>
  <Paragraphs>54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Book Antiqua</vt:lpstr>
      <vt:lpstr>Calibri</vt:lpstr>
      <vt:lpstr>Lucida Sans</vt:lpstr>
      <vt:lpstr>Times New Roman</vt:lpstr>
      <vt:lpstr>Verdana</vt:lpstr>
      <vt:lpstr>Wingdings</vt:lpstr>
      <vt:lpstr>Wingdings 2</vt:lpstr>
      <vt:lpstr>Wingdings 3</vt:lpstr>
      <vt:lpstr>Apex</vt:lpstr>
      <vt:lpstr>Profile</vt:lpstr>
      <vt:lpstr>نظریه میدانی کرت لوین</vt:lpstr>
      <vt:lpstr>PowerPoint Presentation</vt:lpstr>
      <vt:lpstr>ساخت شخصیت:</vt:lpstr>
      <vt:lpstr>PowerPoint Presentation</vt:lpstr>
      <vt:lpstr>اصول کلی نظریه شخصیت لوین:</vt:lpstr>
      <vt:lpstr>PowerPoint Presentation</vt:lpstr>
      <vt:lpstr>لوین بر پایه این اصول برای مطالعه شخصیت به طریق زیر عمل می کند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Conditions o use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نظریه میدانی کرت لوین</dc:title>
  <dc:creator>NEGAH</dc:creator>
  <cp:lastModifiedBy>hamayel</cp:lastModifiedBy>
  <cp:revision>9</cp:revision>
  <dcterms:created xsi:type="dcterms:W3CDTF">2014-08-13T05:32:19Z</dcterms:created>
  <dcterms:modified xsi:type="dcterms:W3CDTF">2020-05-07T07:12:46Z</dcterms:modified>
</cp:coreProperties>
</file>