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305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5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9E681-2992-4565-966A-B518216666BC}" type="datetimeFigureOut">
              <a:rPr lang="en-US" smtClean="0"/>
              <a:t>6/19/2020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7E4B0-A8B6-40F6-98DC-BC7704A1D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1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095FC5-32BB-436E-9879-6D97CF20B14F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F117F55-0731-4AAF-AA9B-C4A4956FFA99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4FF933-A1CE-4302-BB78-1AA886482F6B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917903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807CA11-969E-4804-B301-047C3B24F6B8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947175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84BB5D8-8DD7-4072-BDE2-E1F772E309C9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408992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5917532-73BD-4B3C-96D4-A44383F69DA1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770287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910113C-F37C-4AAD-A126-6B0573B4B8C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8988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E2EB27-4759-4CF0-A754-DC2CD630B433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26851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F20E04E-E5C2-47C9-8432-F7A25DE7FF8E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b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89921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EB35D15-43AD-4E18-BB07-0249036D3975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23034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4556CC-ECC1-4A5B-ABC0-E12E42A800E6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621348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C72F292-EE0A-4854-8332-6347ED20EC1F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126802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DAD7E3D-B7B3-4000-9392-CF790579B410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54453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76EEB7-BAB1-4BEC-AFBA-6A75F4E22594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38D156-DFD6-484F-A3EA-FC144229BF0B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27000">
              <a:srgbClr val="0070C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0641BB-8698-4EDB-9579-81403FFC9F54}" type="datetimeFigureOut">
              <a:rPr lang="fa-IR" smtClean="0"/>
              <a:t>1441/10/28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hangingPunct="1"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1" hangingPunct="1">
              <a:defRPr sz="12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 eaLnBrk="1" hangingPunct="1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EBDADBA-29F1-45EB-8809-D9246A9B6932}" type="slidenum">
              <a:rPr kumimoji="0" lang="ar-SA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0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37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7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898" decel="100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1"/>
                          </p:val>
                        </p:tav>
                        <p:tav tm="100000">
                          <p:val>
                            <p:strVal val="#ppt_y-.03"/>
                          </p:val>
                        </p:tav>
                      </p:tavLst>
                    </p:anim>
                    <p:anim calcmode="lin" valueType="num">
                      <p:cBhvr>
                        <p:cTn dur="100" accel="100000" fill="hold">
                          <p:stCondLst>
                            <p:cond delay="898"/>
                          </p:stCondLst>
                        </p:cTn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03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cs typeface="Arial" pitchFamily="34" charset="0"/>
        </a:defRPr>
      </a:lvl9pPr>
    </p:titleStyle>
    <p:bodyStyle>
      <a:lvl1pPr marL="469900" indent="-4699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304925" indent="-395288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  <a:cs typeface="+mn-cs"/>
        </a:defRPr>
      </a:lvl3pPr>
      <a:lvl4pPr marL="1693863" indent="-38735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r" rtl="1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r" rtl="1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ershow.i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ax\BESM\014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66973"/>
            <a:ext cx="3888432" cy="308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30996" y="3448678"/>
            <a:ext cx="6882012" cy="9217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4400" dirty="0">
                <a:solidFill>
                  <a:schemeClr val="accent4">
                    <a:lumMod val="75000"/>
                  </a:schemeClr>
                </a:solidFill>
                <a:latin typeface="Calibri"/>
                <a:ea typeface="Calibri"/>
                <a:cs typeface="B Jadid" pitchFamily="2" charset="-78"/>
              </a:rPr>
              <a:t>خصوصیات و ویژگی‌‌های مربی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Calibri"/>
              <a:ea typeface="Calibri"/>
              <a:cs typeface="B Jadid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E3665F-7799-40BB-A9C9-89CDAEF3B3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97" y="4797152"/>
            <a:ext cx="1727723" cy="1709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65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196752"/>
            <a:ext cx="5040560" cy="37702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3900" dirty="0">
                <a:cs typeface="_MRT_Khodkar" pitchFamily="2" charset="-78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val="374427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11"/>
          <p:cNvSpPr>
            <a:spLocks noGrp="1" noChangeAspect="1" noChangeArrowheads="1"/>
          </p:cNvSpPr>
          <p:nvPr>
            <p:ph type="title" idx="4294967295"/>
          </p:nvPr>
        </p:nvSpPr>
        <p:spPr>
          <a:xfrm>
            <a:off x="0" y="71438"/>
            <a:ext cx="8229600" cy="796925"/>
          </a:xfrm>
        </p:spPr>
        <p:txBody>
          <a:bodyPr/>
          <a:lstStyle/>
          <a:p>
            <a:r>
              <a:rPr lang="en-GB" altLang="en-US" dirty="0"/>
              <a:t>Conditions o use</a:t>
            </a:r>
          </a:p>
        </p:txBody>
      </p:sp>
      <p:sp>
        <p:nvSpPr>
          <p:cNvPr id="62466" name="Rectangle 2"/>
          <p:cNvSpPr>
            <a:spLocks noChangeAspect="1" noChangeArrowheads="1"/>
          </p:cNvSpPr>
          <p:nvPr/>
        </p:nvSpPr>
        <p:spPr bwMode="auto">
          <a:xfrm>
            <a:off x="-19050" y="0"/>
            <a:ext cx="9144000" cy="6858000"/>
          </a:xfrm>
          <a:prstGeom prst="rect">
            <a:avLst/>
          </a:prstGeom>
          <a:gradFill>
            <a:gsLst>
              <a:gs pos="0">
                <a:schemeClr val="lt1">
                  <a:tint val="40000"/>
                  <a:satMod val="350000"/>
                </a:schemeClr>
              </a:gs>
              <a:gs pos="40000">
                <a:schemeClr val="lt1">
                  <a:tint val="45000"/>
                  <a:shade val="99000"/>
                  <a:satMod val="350000"/>
                </a:schemeClr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-80000" r="50000" b="180000"/>
            </a:path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/>
              <a:ea typeface="+mj-ea"/>
              <a:cs typeface="Arial"/>
            </a:endParaRPr>
          </a:p>
        </p:txBody>
      </p:sp>
      <p:sp>
        <p:nvSpPr>
          <p:cNvPr id="41993" name="Line 8"/>
          <p:cNvSpPr>
            <a:spLocks noChangeShapeType="1"/>
          </p:cNvSpPr>
          <p:nvPr/>
        </p:nvSpPr>
        <p:spPr bwMode="auto">
          <a:xfrm>
            <a:off x="3348038" y="1390650"/>
            <a:ext cx="0" cy="446405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025592" y="3789382"/>
            <a:ext cx="202651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  <a:hlinkClick r:id="rId3"/>
              </a:rPr>
              <a:t>http://www.ravanpoint.ir</a:t>
            </a:r>
            <a:endParaRPr kumimoji="0" lang="fa-I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Arial" panose="020B0604020202020204" pitchFamily="34" charset="0"/>
              </a:rPr>
              <a:t>Contact: info@ravanpoint.ir </a:t>
            </a:r>
          </a:p>
        </p:txBody>
      </p:sp>
      <p:sp>
        <p:nvSpPr>
          <p:cNvPr id="3" name="Rectangle 2"/>
          <p:cNvSpPr/>
          <p:nvPr/>
        </p:nvSpPr>
        <p:spPr>
          <a:xfrm>
            <a:off x="250825" y="3919537"/>
            <a:ext cx="2736850" cy="42386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2480" name="Rectangle 16"/>
          <p:cNvSpPr>
            <a:spLocks noChangeArrowheads="1"/>
          </p:cNvSpPr>
          <p:nvPr/>
        </p:nvSpPr>
        <p:spPr bwMode="auto">
          <a:xfrm>
            <a:off x="250825" y="2582614"/>
            <a:ext cx="2832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B Nazanin" panose="00000400000000000000" pitchFamily="2" charset="-78"/>
              </a:rPr>
              <a:t>دانلود رایگان پاورپوینت های روانشناسی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B Nazanin" panose="00000400000000000000" pitchFamily="2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© Copyright Ravanpoint.ir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5486" y="2368159"/>
            <a:ext cx="3866728" cy="13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29823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201" y="548680"/>
            <a:ext cx="8496944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خصوصیات و ویژگی‌‌های مربی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مهم ترین عامل برای ایجاد شرایطی مطلوب که بر اساس آن بتوان فراگیران را به هدف‌‌های آموزشی نائل نمود، مربی است.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نقش مربی در فرایند آموزش و یادگیری از اهمیتی کلیدی برخوردار است و لذا آنان که چنین وظیفه خطیر و حساس را عهده دار می‌‌شوند: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اولاً باید ظرافت ها، مشکلات و پیچیدگی های خاص این حرفه را بشناسند.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ثانیاً: برای انجام دادن وظایف خود به نحوی مطلوب باید از ظرافت های بالا و همچنین توانایی‌‌های متعددی برخوردار باشند.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خصوصیات و ویژگی‌‌های مربی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lvl="0" algn="just">
              <a:lnSpc>
                <a:spcPct val="130000"/>
              </a:lnSpc>
              <a:buSzPts val="1600"/>
            </a:pPr>
            <a:r>
              <a:rPr lang="fa-IR" sz="2200" dirty="0">
                <a:latin typeface="Calibri"/>
                <a:ea typeface="Calibri"/>
                <a:cs typeface="2  Titr"/>
              </a:rPr>
              <a:t>1. ایمان به رسالت خطیر مربیگری و عشق ورزیدن به آن.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lvl="0" algn="just">
              <a:lnSpc>
                <a:spcPct val="130000"/>
              </a:lnSpc>
              <a:buSzPts val="1600"/>
            </a:pPr>
            <a:r>
              <a:rPr lang="fa-IR" sz="2200" dirty="0">
                <a:latin typeface="Calibri"/>
                <a:ea typeface="Calibri"/>
                <a:cs typeface="2  Titr"/>
              </a:rPr>
              <a:t>2. مربی باید در رشته تخصصی خود دارای اطلاعات وسیع و </a:t>
            </a:r>
            <a:r>
              <a:rPr lang="fa-IR" sz="2200" dirty="0" err="1">
                <a:latin typeface="Calibri"/>
                <a:ea typeface="Calibri"/>
                <a:cs typeface="2  Titr"/>
              </a:rPr>
              <a:t>گسترده‏ای</a:t>
            </a:r>
            <a:r>
              <a:rPr lang="fa-IR" sz="2200" dirty="0">
                <a:latin typeface="Calibri"/>
                <a:ea typeface="Calibri"/>
                <a:cs typeface="2  Titr"/>
              </a:rPr>
              <a:t> باشد.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lvl="0" algn="just">
              <a:lnSpc>
                <a:spcPct val="130000"/>
              </a:lnSpc>
              <a:buSzPts val="1600"/>
            </a:pPr>
            <a:r>
              <a:rPr lang="fa-IR" sz="2200">
                <a:latin typeface="Calibri"/>
                <a:ea typeface="Calibri"/>
                <a:cs typeface="2  Titr"/>
              </a:rPr>
              <a:t>3.مربی </a:t>
            </a:r>
            <a:r>
              <a:rPr lang="fa-IR" sz="2200" dirty="0">
                <a:latin typeface="Calibri"/>
                <a:ea typeface="Calibri"/>
                <a:cs typeface="2  Titr"/>
              </a:rPr>
              <a:t>باید از نظر رفتار اجتماعی دارای شخصیت ممتاز و قابل قبول باشد.</a:t>
            </a:r>
            <a:endParaRPr lang="en-US" sz="2200" dirty="0"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255659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48680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4. مربی باید با مهارت‌‌های برنامه‌‌ریزی درس، اجرای تدریس تئوری و عملی و همچنین ارزشیابی آموزش آشنا باشد.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5. در حد نیاز با علوم ارتباطات آشنا باشد.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6. ظاهری ساده و آراسته داشته باشد.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7. منظم و وقت شناس باشد.</a:t>
            </a:r>
            <a:endParaRPr lang="en-US" sz="2400" dirty="0">
              <a:latin typeface="Calibri"/>
              <a:ea typeface="Calibri"/>
              <a:cs typeface="2  Titr"/>
            </a:endParaRP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8. در برخورد و توجه به فراگیران عدالت را رعایت کند.</a:t>
            </a:r>
            <a:endParaRPr lang="en-US" sz="2400" dirty="0">
              <a:latin typeface="Calibri"/>
              <a:ea typeface="Calibri"/>
              <a:cs typeface="2  Titr"/>
            </a:endParaRP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9. سعه صدر داشته باشد.</a:t>
            </a: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10. خلق و خویی انعطاف‌‌پذیر داشته باشد.</a:t>
            </a:r>
            <a:endParaRPr lang="en-US" sz="2400" dirty="0">
              <a:latin typeface="Calibri"/>
              <a:ea typeface="Calibri"/>
              <a:cs typeface="2  Titr"/>
            </a:endParaRPr>
          </a:p>
          <a:p>
            <a:pPr algn="just"/>
            <a:r>
              <a:rPr lang="fa-IR" sz="32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تدریس تئوری</a:t>
            </a:r>
            <a:endParaRPr lang="en-US" sz="3200" dirty="0">
              <a:solidFill>
                <a:srgbClr val="FF0000"/>
              </a:solidFill>
              <a:latin typeface="Calibri"/>
              <a:ea typeface="Calibri"/>
              <a:cs typeface="2  Titr"/>
            </a:endParaRPr>
          </a:p>
          <a:p>
            <a:pPr algn="just"/>
            <a:r>
              <a:rPr lang="fa-IR" sz="2400" dirty="0">
                <a:latin typeface="Calibri"/>
                <a:ea typeface="Calibri"/>
                <a:cs typeface="2  Titr"/>
              </a:rPr>
              <a:t>در اولین جلسه تدریس باید چهارچوب روابط و ضوابط حاکم بر کلاس در طول دوره توسط مربی مشخص شود.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400" dirty="0">
                <a:latin typeface="Calibri"/>
                <a:ea typeface="Calibri"/>
                <a:cs typeface="2  Titr"/>
              </a:rPr>
              <a:t>ایجاد علاقه و انگیزه دو مفهوم کلیدی به حساب می آیند.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400" dirty="0">
                <a:latin typeface="Calibri"/>
                <a:ea typeface="Calibri"/>
                <a:cs typeface="2  Titr"/>
              </a:rPr>
              <a:t>در اولین برخورد باید حالت دوستانه بین مربی و فراگیران ایجاد شود.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400" dirty="0">
                <a:latin typeface="Calibri"/>
                <a:ea typeface="Calibri"/>
                <a:cs typeface="2  Titr"/>
              </a:rPr>
              <a:t>صبور بودن،‌‌کنترل رفتار و احترام به فراگیران و منصف بودن از جمله مواردی هستند که تصویر مناسبی از مربی در ذهن فراگیران ترسیم می‌‌کنند.</a:t>
            </a:r>
          </a:p>
          <a:p>
            <a:pPr algn="just"/>
            <a:endParaRPr lang="en-US" sz="16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175856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496944" cy="601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برای ایجاد شرایط مناسب تری برای یادگیری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400" dirty="0">
                <a:latin typeface="Calibri"/>
                <a:ea typeface="Calibri"/>
                <a:cs typeface="2  Titr"/>
              </a:rPr>
              <a:t>استفاده منصفانه از تشویق ها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400" dirty="0">
                <a:latin typeface="Calibri"/>
                <a:ea typeface="Calibri"/>
                <a:cs typeface="2  Titr"/>
              </a:rPr>
              <a:t>توجه نمودن به هر یک از فراگیران به صورت انفرادی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400" dirty="0">
                <a:latin typeface="Calibri"/>
                <a:ea typeface="Calibri"/>
                <a:cs typeface="2  Titr"/>
              </a:rPr>
              <a:t>فعالیت در کنار فراگیران و ارائه توصیه های مثبت جهت کمک به آنها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400" dirty="0">
                <a:latin typeface="Calibri"/>
                <a:ea typeface="Calibri"/>
                <a:cs typeface="2  Titr"/>
              </a:rPr>
              <a:t>به خاطر سپردن نام فراگیران و به کار بردن آن در کلاس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400" dirty="0">
                <a:latin typeface="Calibri"/>
                <a:ea typeface="Calibri"/>
                <a:cs typeface="2  Titr"/>
              </a:rPr>
              <a:t>ارائه خلق و خوی خوش و انعطاف‌‌پذیر در کلاس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مراحل مختلف تدریس در حیطه شناسی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به طور کلی در فرایند تدریس تئوری رعایت چهار مرحله‌‌ اساسی ضروری است: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مرحله اول: ایجاد انگیزه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مرحله دوم: ارائه اطلاعات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مرحله سوم: تکمیل اطلاعات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مرحله چهارم: کنترل موفقیت</a:t>
            </a:r>
            <a:endParaRPr lang="en-US" sz="24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374427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075" y="692696"/>
            <a:ext cx="8388424" cy="534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انگیزه عبارت است از نیاز و یا حالتی در فرد که او را برای انجام دادن فعالیت‌‌های به خصوصی تحریک و یا او را از فعالیت‌‌های به خصوصی باز می‌‌دارد.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solidFill>
                  <a:srgbClr val="0070C0"/>
                </a:solidFill>
                <a:latin typeface="Calibri"/>
                <a:ea typeface="Calibri"/>
                <a:cs typeface="2  Titr"/>
              </a:rPr>
              <a:t>انگیزه ها دو دسته هستند: </a:t>
            </a:r>
            <a:r>
              <a:rPr lang="fa-IR" sz="2400" dirty="0">
                <a:latin typeface="Calibri"/>
                <a:ea typeface="Calibri"/>
                <a:cs typeface="2  Titr"/>
              </a:rPr>
              <a:t>1 - فطری یا اولیه 2 - اکتسابی یا ثانویه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فطری یا اولیه← هر شخص از بدو تولد آنها را به همراه دارد مثل انگیزه ادامه حیات، تامین نیازهای فیزیولوژیک، تامین امنیت و... .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اکتسابی یا ثانویه ← در طول زندگی به دلیل اثرات و شرایط محیطی در انسان به وجود می‌‌آید.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از هر دو انگیزه برای تحریک فراگیر به یادگیری می‌‌توان استفاده نمود.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شخصیت و جاذبه های مربی در حد بسیار زیادی در ارتباط با ایجاد انگیزه های محیطی مثبت و یا منفی در فراگیران مؤثر است.</a:t>
            </a:r>
            <a:endParaRPr lang="en-US" sz="24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240789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496944" cy="617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الف - شخصیت مربی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ب - با میل و رغبت تدریس نمودن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ج - واضح نمودن چهارچوب تدریس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مربی با میل و رغبت واقعی و شکلی کاملاً فعال و جدی در کلاس درس حضور یابد.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درس جدید و هدف‌‌های آن را به فراگیران معرفی نمود تا اذهان آنان متوجه کلیات موضوع درس شده و دقت و توجه فراگیران در محدوده هدف‌‌های درسی محصور گردد. هیچ چیز مانند آگاهی از موفقیت به استمرار تلاش و کسب موفقیت های بعدی کمک نمایند.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ارائه اطلاعات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با اتمام مرحله اول و ایجاد انگیزه در فراگیران و تحریک آنان به یادگیری حال باید مرحله دوم تدریس را که ارائه اطلاعات می‌‌باشد به نحو مقتضی شروع می </a:t>
            </a:r>
            <a:r>
              <a:rPr lang="fa-IR" sz="2000" dirty="0" err="1">
                <a:latin typeface="Calibri"/>
                <a:ea typeface="Calibri"/>
                <a:cs typeface="2  Titr"/>
              </a:rPr>
              <a:t>نمائیم</a:t>
            </a:r>
            <a:r>
              <a:rPr lang="fa-IR" sz="2000" dirty="0">
                <a:latin typeface="Calibri"/>
                <a:ea typeface="Calibri"/>
                <a:cs typeface="2  Titr"/>
              </a:rPr>
              <a:t>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در مرحله اول باید بگوئیم که: چه انجام می‌‌شود. (توضیح می‌‌دهیم) توضیح هدف‌‌های کلی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در مرحله دوم باید روشن نمائید که: چگونه انجام می‌‌شود (تشریح کنیم) تشریح هدف‌‌های جزئی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اطلاعاتی که در این مرحله ارائه می‌‌گردند در واقع همان محتوای تدریس است که قبلاً بر مبنای هدف‌‌های درسی تهیه و تنظیم گردیده اند.</a:t>
            </a:r>
            <a:endParaRPr lang="en-US" sz="14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374427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352928" cy="605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تکمیل اطلاعات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روشن کردن و تکمیل نمودن جزئیات محتوای آموزشی با استفاده از طرح سوال مختلف می‌‌باشد.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در پایان تدریس باید تمام مفاهیم آموزشی اعم از کلی و جزئی به شکلی کاملاً واضح و روشن به فراگیران منتقل شده باشد.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کنترل موفقیت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در این مرحله باید اطمینان حاصل کرد که در زمینه مطالبی مطرح شده در کلاس هیچ‌‌گونه اطلاعات ناقص و یا احتمالاً نادرستی در حافظه و ذهن فراگیران جای نگرفته است. باید میزان موفقیت فراگیران در ارتباط با دستیابی به هدف‌‌های آموزشی مورد ارزیابی و کنترل فرار گیرد و برای این منظور: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200" dirty="0">
                <a:latin typeface="Calibri"/>
                <a:ea typeface="Calibri"/>
                <a:cs typeface="2  Titr"/>
              </a:rPr>
              <a:t>انجام سوالات کتبی یا شفاهی از فراگیران.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200" dirty="0">
                <a:latin typeface="Calibri"/>
                <a:ea typeface="Calibri"/>
                <a:cs typeface="2  Titr"/>
              </a:rPr>
              <a:t>نشان دادن آزمایشات توسط تعدادی از فراگیران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200" dirty="0">
                <a:latin typeface="Calibri"/>
                <a:ea typeface="Calibri"/>
                <a:cs typeface="2  Titr"/>
              </a:rPr>
              <a:t>تکرار قسمت‌‌های مختلف درس توسط فراگیران</a:t>
            </a:r>
            <a:endParaRPr lang="en-US" sz="22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240789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352" y="692696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4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تدریس عملی (حیطه روان - حرکتی) ← یک روش 4 مرحله‌‌ای وجود دارد: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marL="342900" lvl="0" indent="-342900" algn="just">
              <a:buSzPts val="1600"/>
              <a:buFont typeface="+mj-lt"/>
              <a:buAutoNum type="arabicPeriod"/>
            </a:pPr>
            <a:r>
              <a:rPr lang="fa-IR" sz="2000" dirty="0">
                <a:latin typeface="Calibri"/>
                <a:ea typeface="Calibri"/>
                <a:cs typeface="2  Titr"/>
              </a:rPr>
              <a:t>آماده نمودن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buSzPts val="1600"/>
              <a:buFont typeface="+mj-lt"/>
              <a:buAutoNum type="arabicPeriod"/>
            </a:pPr>
            <a:r>
              <a:rPr lang="fa-IR" sz="2000" dirty="0">
                <a:latin typeface="Calibri"/>
                <a:ea typeface="Calibri"/>
                <a:cs typeface="2  Titr"/>
              </a:rPr>
              <a:t>نمایش و اجرای کار عملی توسط مربی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buSzPts val="1600"/>
              <a:buFont typeface="+mj-lt"/>
              <a:buAutoNum type="arabicPeriod"/>
            </a:pPr>
            <a:r>
              <a:rPr lang="fa-IR" sz="2000" dirty="0">
                <a:latin typeface="Calibri"/>
                <a:ea typeface="Calibri"/>
                <a:cs typeface="2  Titr"/>
              </a:rPr>
              <a:t>نمایش و اجرای کار عملی توسط فراگیران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buSzPts val="1600"/>
              <a:buFont typeface="+mj-lt"/>
              <a:buAutoNum type="arabicPeriod"/>
            </a:pPr>
            <a:r>
              <a:rPr lang="fa-IR" sz="2000" dirty="0">
                <a:latin typeface="Calibri"/>
                <a:ea typeface="Calibri"/>
                <a:cs typeface="2  Titr"/>
              </a:rPr>
              <a:t>کنترل و ارزشیابی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فراگیر را از نظر عاطفی و ذهنی آماده کند. آمادگی ذهنی (شناختی) یعنی فراگیران به صورت نظری در جریان کار و یا مهارت مورد نظر قرار گرفته باشند.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(فراگیران بخواهند چنانچه اطلاعاتی در مورد موضوع درسی دارند عنوان نمایند)</a:t>
            </a:r>
          </a:p>
          <a:p>
            <a:pPr algn="just"/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4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آمادگی عاطفی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منظور از آمادگی عاطفی آن است که فراگیران در هنگام ورود به فعالیت‌‌های یادگیری در این حیطه محرک ها و انگیزه های لازم را دارا باشند.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نکته آخر در این بحث محل استقرار فراگیران می‌‌باشد. در آموزش های حیطه روان - حرکتی شرایط استقرار فراگیران باید به گونه‌‌ای باشد که به راحتی و بدون هیچ مانعی بتوانند مربی را ببینند، صدای او را بشنوند و کلیه فعالیت‌‌هایی که توسط وی انجام می‌‌گیرد، مشاهده نمایند، زیرا اساس یادگیری های اولیه در این حیطه مشاهده و تقلید است. لذا فعالیت‌‌های مؤثر حواس بینائی و شنوایی در مراحل اولیه این آموزش ها از ضروریات است.</a:t>
            </a:r>
            <a:endParaRPr lang="en-US" sz="14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374427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042" y="476672"/>
            <a:ext cx="84249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فراگیران را در جای مناسب مستقر نمایید.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مرحله بعد: اجرای کار توسط مربی می‌‌باشد.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مربی باید کار را انجام دهد و هم‌‌زمان توضیحات لازم را ارائه دهد.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قسمت به قسمت جلو برود.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روی نکات مهم و کلیدی تأکید کند.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باید کار به طور واضح، با صبر و حوصله و با سرعت مناسب انجام شود.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در مورد نکات ایمنی مربوط به هر قسمت تذکرات لازم را عنوان نماید.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800" dirty="0">
                <a:latin typeface="Calibri"/>
                <a:ea typeface="Calibri"/>
                <a:cs typeface="2  Titr"/>
              </a:rPr>
              <a:t>مرحله بعد</a:t>
            </a:r>
          </a:p>
          <a:p>
            <a:pPr algn="just"/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اجرای کار توسط فراگیران</a:t>
            </a:r>
            <a:endParaRPr lang="en-US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پس از اتمام آموزش کارگاهی توسط مربی حال باید فراگیران شروع به تمرین و انجام دادن کار مربوطه نمایند. بنابراین ابزار و وسائل کار در اختیار فراگیران قرار داده می‌‌شود.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فرایند فعالیت‌‌های فیزیکی انسان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انجام دادن فعالیت‌‌های فیزیکی تحت مکانیزم کنترل کننده ایست که از سه عنصر تشکیل یافته است: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dirty="0">
                <a:latin typeface="Calibri"/>
                <a:ea typeface="Calibri"/>
                <a:cs typeface="2  Titr"/>
              </a:rPr>
              <a:t>الف - سیستم حسی (حواس مختلف از قبیل بینایی، شنوایی، لامسه و...) که اطلاعات را دریافت می‌‌کند.</a:t>
            </a:r>
            <a:endParaRPr lang="en-US" sz="12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dirty="0">
                <a:latin typeface="Calibri"/>
                <a:ea typeface="Calibri"/>
                <a:cs typeface="2  Titr"/>
              </a:rPr>
              <a:t>ب - سیستم سازماندهی (سیستم ذهنی) که اطلاعات را جمع‌‌آوری و سازماندهی نموده، فرمان های لازم را صادر می‌‌کند.</a:t>
            </a:r>
            <a:endParaRPr lang="en-US" sz="12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dirty="0">
                <a:latin typeface="Calibri"/>
                <a:ea typeface="Calibri"/>
                <a:cs typeface="2  Titr"/>
              </a:rPr>
              <a:t>ج - سیستم حرکتی (دست، پا، سر و صورت) که فرمان های صادر شده را دریافت و فعالیت‌‌ها را انجام می‌‌دهد.</a:t>
            </a:r>
            <a:endParaRPr lang="en-US" sz="12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240789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gradFill>
          <a:gsLst>
            <a:gs pos="0">
              <a:schemeClr val="lt1">
                <a:tint val="40000"/>
                <a:satMod val="350000"/>
              </a:schemeClr>
            </a:gs>
            <a:gs pos="40000">
              <a:schemeClr val="lt1">
                <a:tint val="45000"/>
                <a:shade val="99000"/>
                <a:satMod val="350000"/>
              </a:schemeClr>
            </a:gs>
            <a:gs pos="100000">
              <a:schemeClr val="bg1">
                <a:lumMod val="85000"/>
              </a:schemeClr>
            </a:gs>
          </a:gsLst>
        </a:gradFill>
        <a:ln w="9525">
          <a:solidFill>
            <a:schemeClr val="bg1"/>
          </a:solidFill>
          <a:miter lim="800000"/>
          <a:headEnd/>
          <a:tailEnd/>
        </a:ln>
        <a:effectLst/>
      </a:spPr>
      <a:bodyPr wrap="none" anchor="ctr"/>
      <a:lstStyle>
        <a:defPPr>
          <a:defRPr>
            <a:solidFill>
              <a:prstClr val="black"/>
            </a:solidFill>
          </a:defRPr>
        </a:defPPr>
      </a:lstStyle>
      <a:style>
        <a:lnRef idx="0">
          <a:scrgbClr r="0" g="0" b="0"/>
        </a:lnRef>
        <a:fillRef idx="1002">
          <a:schemeClr val="lt1"/>
        </a:fillRef>
        <a:effectRef idx="0">
          <a:scrgbClr r="0" g="0" b="0"/>
        </a:effectRef>
        <a:fontRef idx="major"/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1246</Words>
  <Application>Microsoft Office PowerPoint</Application>
  <PresentationFormat>On-screen Show (4:3)</PresentationFormat>
  <Paragraphs>94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Times New Roman</vt:lpstr>
      <vt:lpstr>Verdana</vt:lpstr>
      <vt:lpstr>Wingdings</vt:lpstr>
      <vt:lpstr>Wingdings 2</vt:lpstr>
      <vt:lpstr>Aspect</vt:lpstr>
      <vt:lpstr>Profile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Conditions o use</vt:lpstr>
    </vt:vector>
  </TitlesOfParts>
  <Company>Rooz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</dc:creator>
  <cp:lastModifiedBy>hamayel</cp:lastModifiedBy>
  <cp:revision>14</cp:revision>
  <dcterms:created xsi:type="dcterms:W3CDTF">2016-08-10T15:47:45Z</dcterms:created>
  <dcterms:modified xsi:type="dcterms:W3CDTF">2020-06-19T19:23:25Z</dcterms:modified>
</cp:coreProperties>
</file>