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1" r:id="rId2"/>
  </p:sldMasterIdLst>
  <p:notesMasterIdLst>
    <p:notesMasterId r:id="rId30"/>
  </p:notesMasterIdLst>
  <p:sldIdLst>
    <p:sldId id="256" r:id="rId3"/>
    <p:sldId id="258" r:id="rId4"/>
    <p:sldId id="259" r:id="rId5"/>
    <p:sldId id="257" r:id="rId6"/>
    <p:sldId id="260" r:id="rId7"/>
    <p:sldId id="261" r:id="rId8"/>
    <p:sldId id="262" r:id="rId9"/>
    <p:sldId id="263" r:id="rId10"/>
    <p:sldId id="264" r:id="rId11"/>
    <p:sldId id="265" r:id="rId12"/>
    <p:sldId id="266" r:id="rId13"/>
    <p:sldId id="267" r:id="rId14"/>
    <p:sldId id="268" r:id="rId15"/>
    <p:sldId id="269" r:id="rId16"/>
    <p:sldId id="271" r:id="rId17"/>
    <p:sldId id="273" r:id="rId18"/>
    <p:sldId id="279" r:id="rId19"/>
    <p:sldId id="272" r:id="rId20"/>
    <p:sldId id="274" r:id="rId21"/>
    <p:sldId id="275" r:id="rId22"/>
    <p:sldId id="276" r:id="rId23"/>
    <p:sldId id="277" r:id="rId24"/>
    <p:sldId id="278" r:id="rId25"/>
    <p:sldId id="280" r:id="rId26"/>
    <p:sldId id="281" r:id="rId27"/>
    <p:sldId id="270" r:id="rId28"/>
    <p:sldId id="305" r:id="rId29"/>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9900"/>
    <a:srgbClr val="33CC33"/>
    <a:srgbClr val="0033CC"/>
    <a:srgbClr val="0066FF"/>
    <a:srgbClr val="FF33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454" autoAdjust="0"/>
  </p:normalViewPr>
  <p:slideViewPr>
    <p:cSldViewPr>
      <p:cViewPr varScale="1">
        <p:scale>
          <a:sx n="68" d="100"/>
          <a:sy n="68" d="100"/>
        </p:scale>
        <p:origin x="57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3679FF-4A92-47CB-8432-C9872E0F24FE}" type="datetimeFigureOut">
              <a:rPr lang="en-US" smtClean="0"/>
              <a:t>6/20/2020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79D32-3AF3-430B-8C1A-61A91CE1B287}" type="slidenum">
              <a:rPr lang="en-US" smtClean="0"/>
              <a:t>‹#›</a:t>
            </a:fld>
            <a:endParaRPr lang="en-US"/>
          </a:p>
        </p:txBody>
      </p:sp>
    </p:spTree>
    <p:extLst>
      <p:ext uri="{BB962C8B-B14F-4D97-AF65-F5344CB8AC3E}">
        <p14:creationId xmlns:p14="http://schemas.microsoft.com/office/powerpoint/2010/main" val="1917760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fld id="{EE095FC5-32BB-436E-9879-6D97CF20B14F}" type="slidenum">
              <a:rPr kumimoji="0" lang="en-US" altLang="en-US" sz="1200" b="0" i="0" u="none" strike="noStrike" kern="1200" cap="none" spc="0" normalizeH="0" baseline="0" noProof="0" smtClean="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1"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a:cs typeface="Arial" panose="020B0604020202020204" pitchFamily="34" charset="0"/>
            </a:endParaRPr>
          </a:p>
        </p:txBody>
      </p:sp>
    </p:spTree>
    <p:extLst>
      <p:ext uri="{BB962C8B-B14F-4D97-AF65-F5344CB8AC3E}">
        <p14:creationId xmlns:p14="http://schemas.microsoft.com/office/powerpoint/2010/main" val="32658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587EB-BCD4-46F3-BA3B-5312CA79328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60CC3B-BDAF-474D-82ED-3B4AFE0C53D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D782B7-F32C-45BE-B221-DD324C85689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6BE08FC-2E34-4C9D-A21D-CED6C88257A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32D9614-7C6E-44B0-BA40-BE323A3E09F1}"/>
              </a:ext>
            </a:extLst>
          </p:cNvPr>
          <p:cNvSpPr>
            <a:spLocks noGrp="1"/>
          </p:cNvSpPr>
          <p:nvPr>
            <p:ph type="sldNum" sz="quarter" idx="12"/>
          </p:nvPr>
        </p:nvSpPr>
        <p:spPr/>
        <p:txBody>
          <a:bodyPr/>
          <a:lstStyle>
            <a:lvl1pPr>
              <a:defRPr/>
            </a:lvl1pPr>
          </a:lstStyle>
          <a:p>
            <a:fld id="{F1C9F109-432D-47CA-A4F3-DACBCDFE856E}" type="slidenum">
              <a:rPr lang="ar-SA" altLang="en-US"/>
              <a:pPr/>
              <a:t>‹#›</a:t>
            </a:fld>
            <a:endParaRPr lang="en-US" altLang="en-US"/>
          </a:p>
        </p:txBody>
      </p:sp>
      <p:sp>
        <p:nvSpPr>
          <p:cNvPr id="7" name="Rectangle 6">
            <a:extLst>
              <a:ext uri="{FF2B5EF4-FFF2-40B4-BE49-F238E27FC236}">
                <a16:creationId xmlns:a16="http://schemas.microsoft.com/office/drawing/2014/main" id="{D62C7E6F-17FA-4325-BA39-E59D4563A726}"/>
              </a:ext>
            </a:extLst>
          </p:cNvPr>
          <p:cNvSpPr/>
          <p:nvPr userDrawn="1"/>
        </p:nvSpPr>
        <p:spPr>
          <a:xfrm rot="5400000">
            <a:off x="8588188" y="5506108"/>
            <a:ext cx="2088232" cy="615553"/>
          </a:xfrm>
          <a:prstGeom prst="rect">
            <a:avLst/>
          </a:prstGeom>
        </p:spPr>
        <p:txBody>
          <a:bodyPr wrap="square">
            <a:spAutoFit/>
          </a:bodyPr>
          <a:lstStyle/>
          <a:p>
            <a:pPr algn="l" rtl="0" eaLnBrk="0" hangingPunct="0">
              <a:defRPr/>
            </a:pPr>
            <a:br>
              <a:rPr lang="en-US" sz="1600" b="1" dirty="0">
                <a:solidFill>
                  <a:prstClr val="black"/>
                </a:solidFill>
                <a:latin typeface="Times New Roman" panose="02020603050405020304" pitchFamily="18" charset="0"/>
                <a:cs typeface="Times New Roman" panose="02020603050405020304" pitchFamily="18" charset="0"/>
              </a:rPr>
            </a:br>
            <a:r>
              <a:rPr lang="en-US" sz="1600" b="1" dirty="0">
                <a:solidFill>
                  <a:prstClr val="black"/>
                </a:solidFill>
                <a:latin typeface="Times New Roman" panose="02020603050405020304" pitchFamily="18" charset="0"/>
                <a:cs typeface="Times New Roman" panose="02020603050405020304" pitchFamily="18" charset="0"/>
              </a:rPr>
              <a:t>w</a:t>
            </a:r>
            <a:r>
              <a:rPr lang="en-US" b="1" dirty="0">
                <a:solidFill>
                  <a:prstClr val="black"/>
                </a:solidFill>
                <a:latin typeface="Times New Roman" panose="02020603050405020304" pitchFamily="18" charset="0"/>
                <a:cs typeface="Times New Roman" panose="02020603050405020304" pitchFamily="18" charset="0"/>
              </a:rPr>
              <a:t>ww.Ravanpoint.ir</a:t>
            </a:r>
            <a:endParaRPr lang="en-GB"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7295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93519-3615-400E-83EE-9BFECCD7F2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21A138-F4B7-4471-9B26-2BD34D4771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DAAFD1-D60B-46D7-A076-4DD4DADD3E6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DE4F4F8-ECA3-4657-BD1D-0517F3A0772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E97A1A7-BB23-4FC7-85FD-B1C9F650A4A0}"/>
              </a:ext>
            </a:extLst>
          </p:cNvPr>
          <p:cNvSpPr>
            <a:spLocks noGrp="1"/>
          </p:cNvSpPr>
          <p:nvPr>
            <p:ph type="sldNum" sz="quarter" idx="12"/>
          </p:nvPr>
        </p:nvSpPr>
        <p:spPr/>
        <p:txBody>
          <a:bodyPr/>
          <a:lstStyle>
            <a:lvl1pPr>
              <a:defRPr/>
            </a:lvl1pPr>
          </a:lstStyle>
          <a:p>
            <a:fld id="{DF911305-A742-47EE-8ED6-E5C5C004E7FD}" type="slidenum">
              <a:rPr lang="ar-SA" altLang="en-US"/>
              <a:pPr/>
              <a:t>‹#›</a:t>
            </a:fld>
            <a:endParaRPr lang="en-US" altLang="en-US"/>
          </a:p>
        </p:txBody>
      </p:sp>
    </p:spTree>
    <p:extLst>
      <p:ext uri="{BB962C8B-B14F-4D97-AF65-F5344CB8AC3E}">
        <p14:creationId xmlns:p14="http://schemas.microsoft.com/office/powerpoint/2010/main" val="2077885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EBEB0B-A141-4014-8586-19C1D4E9110B}"/>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7A45B8-1237-4DDC-81D5-7B49B3608963}"/>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D50653-187F-4AAC-8912-BD3ECEE3E2C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2E6F4EB-C6A0-4E7C-8D3B-75FEE933109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58F4A8C-DD19-49F4-B37C-EF3DD3388719}"/>
              </a:ext>
            </a:extLst>
          </p:cNvPr>
          <p:cNvSpPr>
            <a:spLocks noGrp="1"/>
          </p:cNvSpPr>
          <p:nvPr>
            <p:ph type="sldNum" sz="quarter" idx="12"/>
          </p:nvPr>
        </p:nvSpPr>
        <p:spPr/>
        <p:txBody>
          <a:bodyPr/>
          <a:lstStyle>
            <a:lvl1pPr>
              <a:defRPr/>
            </a:lvl1pPr>
          </a:lstStyle>
          <a:p>
            <a:fld id="{F488330E-0A00-4902-86D5-06D1C6EE08F8}" type="slidenum">
              <a:rPr lang="ar-SA" altLang="en-US"/>
              <a:pPr/>
              <a:t>‹#›</a:t>
            </a:fld>
            <a:endParaRPr lang="en-US" altLang="en-US"/>
          </a:p>
        </p:txBody>
      </p:sp>
    </p:spTree>
    <p:extLst>
      <p:ext uri="{BB962C8B-B14F-4D97-AF65-F5344CB8AC3E}">
        <p14:creationId xmlns:p14="http://schemas.microsoft.com/office/powerpoint/2010/main" val="2921214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88BA6-76D0-49C3-8E09-97F1B4667C50}"/>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a:extLst>
              <a:ext uri="{FF2B5EF4-FFF2-40B4-BE49-F238E27FC236}">
                <a16:creationId xmlns:a16="http://schemas.microsoft.com/office/drawing/2014/main" id="{9BD9EA30-4096-4B3B-93FB-88E52E719083}"/>
              </a:ext>
            </a:extLst>
          </p:cNvPr>
          <p:cNvSpPr>
            <a:spLocks noGrp="1"/>
          </p:cNvSpPr>
          <p:nvPr>
            <p:ph type="dgm" idx="1"/>
          </p:nvPr>
        </p:nvSpPr>
        <p:spPr>
          <a:xfrm>
            <a:off x="457200" y="1600200"/>
            <a:ext cx="8229600" cy="4525963"/>
          </a:xfrm>
        </p:spPr>
        <p:txBody>
          <a:bodyPr/>
          <a:lstStyle/>
          <a:p>
            <a:endParaRPr lang="en-US"/>
          </a:p>
        </p:txBody>
      </p:sp>
      <p:sp>
        <p:nvSpPr>
          <p:cNvPr id="4" name="Date Placeholder 3">
            <a:extLst>
              <a:ext uri="{FF2B5EF4-FFF2-40B4-BE49-F238E27FC236}">
                <a16:creationId xmlns:a16="http://schemas.microsoft.com/office/drawing/2014/main" id="{10D25DA3-361B-4924-9505-EB335CF1B73B}"/>
              </a:ext>
            </a:extLst>
          </p:cNvPr>
          <p:cNvSpPr>
            <a:spLocks noGrp="1"/>
          </p:cNvSpPr>
          <p:nvPr>
            <p:ph type="dt" sz="half" idx="10"/>
          </p:nvPr>
        </p:nvSpPr>
        <p:spPr>
          <a:xfrm>
            <a:off x="6553200" y="6245225"/>
            <a:ext cx="2133600" cy="476250"/>
          </a:xfr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388E0F2-AF9A-4693-9BEF-B9397C80B227}"/>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FEC4AD4-E277-481D-831E-1B35DE1767CE}"/>
              </a:ext>
            </a:extLst>
          </p:cNvPr>
          <p:cNvSpPr>
            <a:spLocks noGrp="1"/>
          </p:cNvSpPr>
          <p:nvPr>
            <p:ph type="sldNum" sz="quarter" idx="12"/>
          </p:nvPr>
        </p:nvSpPr>
        <p:spPr>
          <a:xfrm>
            <a:off x="457200" y="6245225"/>
            <a:ext cx="2133600" cy="476250"/>
          </a:xfrm>
        </p:spPr>
        <p:txBody>
          <a:bodyPr/>
          <a:lstStyle>
            <a:lvl1pPr>
              <a:defRPr/>
            </a:lvl1pPr>
          </a:lstStyle>
          <a:p>
            <a:fld id="{F0DECDC2-4679-48B1-BCC0-DCD0CF5B6422}" type="slidenum">
              <a:rPr lang="ar-SA" altLang="en-US"/>
              <a:pPr/>
              <a:t>‹#›</a:t>
            </a:fld>
            <a:endParaRPr lang="en-US" altLang="en-US"/>
          </a:p>
        </p:txBody>
      </p:sp>
      <p:sp>
        <p:nvSpPr>
          <p:cNvPr id="7" name="Rectangle 6">
            <a:extLst>
              <a:ext uri="{FF2B5EF4-FFF2-40B4-BE49-F238E27FC236}">
                <a16:creationId xmlns:a16="http://schemas.microsoft.com/office/drawing/2014/main" id="{4A6128BA-FFD7-4B41-B086-B0C6E9BE46A8}"/>
              </a:ext>
            </a:extLst>
          </p:cNvPr>
          <p:cNvSpPr/>
          <p:nvPr userDrawn="1"/>
        </p:nvSpPr>
        <p:spPr>
          <a:xfrm rot="5400000">
            <a:off x="8588188" y="5506108"/>
            <a:ext cx="2088232" cy="615553"/>
          </a:xfrm>
          <a:prstGeom prst="rect">
            <a:avLst/>
          </a:prstGeom>
        </p:spPr>
        <p:txBody>
          <a:bodyPr wrap="square">
            <a:spAutoFit/>
          </a:bodyPr>
          <a:lstStyle/>
          <a:p>
            <a:pPr algn="l" rtl="0" eaLnBrk="0" hangingPunct="0">
              <a:defRPr/>
            </a:pPr>
            <a:br>
              <a:rPr lang="en-US" sz="1600" b="1" dirty="0">
                <a:solidFill>
                  <a:prstClr val="black"/>
                </a:solidFill>
                <a:latin typeface="Times New Roman" panose="02020603050405020304" pitchFamily="18" charset="0"/>
                <a:cs typeface="Times New Roman" panose="02020603050405020304" pitchFamily="18" charset="0"/>
              </a:rPr>
            </a:br>
            <a:r>
              <a:rPr lang="en-US" sz="1600" b="1" dirty="0">
                <a:solidFill>
                  <a:prstClr val="black"/>
                </a:solidFill>
                <a:latin typeface="Times New Roman" panose="02020603050405020304" pitchFamily="18" charset="0"/>
                <a:cs typeface="Times New Roman" panose="02020603050405020304" pitchFamily="18" charset="0"/>
              </a:rPr>
              <a:t>w</a:t>
            </a:r>
            <a:r>
              <a:rPr lang="en-US" b="1" dirty="0">
                <a:solidFill>
                  <a:prstClr val="black"/>
                </a:solidFill>
                <a:latin typeface="Times New Roman" panose="02020603050405020304" pitchFamily="18" charset="0"/>
                <a:cs typeface="Times New Roman" panose="02020603050405020304" pitchFamily="18" charset="0"/>
              </a:rPr>
              <a:t>ww.Ravanpoint.ir</a:t>
            </a:r>
            <a:endParaRPr lang="en-GB"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7446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6 w 1000"/>
              <a:gd name="T3" fmla="*/ 0 h 1000"/>
              <a:gd name="T4" fmla="*/ 2147483646 w 1000"/>
              <a:gd name="T5" fmla="*/ 11998573 h 1000"/>
              <a:gd name="T6" fmla="*/ 0 w 1000"/>
              <a:gd name="T7" fmla="*/ 11998573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050"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2051"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Date Placeholder 4"/>
          <p:cNvSpPr>
            <a:spLocks noGrp="1" noChangeArrowheads="1"/>
          </p:cNvSpPr>
          <p:nvPr>
            <p:ph type="dt" sz="half" idx="10"/>
          </p:nvPr>
        </p:nvSpPr>
        <p:spPr>
          <a:xfrm>
            <a:off x="685800" y="6248400"/>
            <a:ext cx="1905000" cy="45720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Footer Placeholder 5"/>
          <p:cNvSpPr>
            <a:spLocks noGrp="1" noChangeArrowheads="1"/>
          </p:cNvSpPr>
          <p:nvPr>
            <p:ph type="ftr" sz="quarter" idx="11"/>
          </p:nvPr>
        </p:nvSpPr>
        <p:spPr>
          <a:xfrm>
            <a:off x="3124200" y="6248400"/>
            <a:ext cx="289560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7" name="Slide Number Placeholder 6"/>
          <p:cNvSpPr>
            <a:spLocks noGrp="1" noChangeArrowheads="1"/>
          </p:cNvSpPr>
          <p:nvPr>
            <p:ph type="sldNum" sz="quarter" idx="12"/>
          </p:nvPr>
        </p:nvSpPr>
        <p:spPr>
          <a:xfrm>
            <a:off x="6553200" y="6248400"/>
            <a:ext cx="1905000" cy="45720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64FF933-A1CE-4302-BB78-1AA886482F6B}"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05412838"/>
      </p:ext>
    </p:extLst>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807CA11-969E-4804-B301-047C3B24F6B8}"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120156732"/>
      </p:ext>
    </p:extLst>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84BB5D8-8DD7-4072-BDE2-E1F772E309C9}"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1408264132"/>
      </p:ext>
    </p:extLst>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7"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5917532-73BD-4B3C-96D4-A44383F69DA1}"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179618889"/>
      </p:ext>
    </p:extLst>
  </p:cSld>
  <p:clrMapOvr>
    <a:masterClrMapping/>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8"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9"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10113C-F37C-4AAD-A126-6B0573B4B8C2}"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17448262"/>
      </p:ext>
    </p:extLst>
  </p:cSld>
  <p:clrMapOvr>
    <a:masterClrMapping/>
  </p:clrMapOvr>
  <p:transitio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3E2EB27-4759-4CF0-A754-DC2CD630B433}"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223104861"/>
      </p:ext>
    </p:extLst>
  </p:cSld>
  <p:clrMapOvr>
    <a:masterClrMapping/>
  </p:clrMapOvr>
  <p:transition>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F20E04E-E5C2-47C9-8432-F7A25DE7FF8E}"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 name="Rectangle 4"/>
          <p:cNvSpPr/>
          <p:nvPr userDrawn="1"/>
        </p:nvSpPr>
        <p:spPr>
          <a:xfrm rot="5400000">
            <a:off x="8588188" y="5506108"/>
            <a:ext cx="2088232" cy="615553"/>
          </a:xfrm>
          <a:prstGeom prst="rect">
            <a:avLst/>
          </a:prstGeom>
        </p:spPr>
        <p:txBody>
          <a:bodyPr wrap="square">
            <a:spAutoFit/>
          </a:bodyPr>
          <a:lstStyle/>
          <a:p>
            <a:pPr>
              <a:defRPr/>
            </a:pPr>
            <a:br>
              <a:rPr lang="en-US" sz="1600" b="1" dirty="0">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w</a:t>
            </a:r>
            <a:r>
              <a:rPr lang="en-US" b="1" dirty="0">
                <a:latin typeface="Times New Roman" panose="02020603050405020304" pitchFamily="18" charset="0"/>
                <a:cs typeface="Times New Roman" panose="02020603050405020304" pitchFamily="18" charset="0"/>
              </a:rPr>
              <a:t>ww.Ravanpoint.ir</a:t>
            </a:r>
            <a:endParaRPr lang="en-GB"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0989873"/>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1443E-6040-45B0-8441-5AF8BD4F74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1CC920-FFDC-4FCC-8CDE-EA9D910DF5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55E59D-B841-4762-B669-D4309EABD9B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56F3B78-E847-4451-BCAA-2E0453B9600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B8C27F7-72AF-484F-A931-0DCDD4DD312D}"/>
              </a:ext>
            </a:extLst>
          </p:cNvPr>
          <p:cNvSpPr>
            <a:spLocks noGrp="1"/>
          </p:cNvSpPr>
          <p:nvPr>
            <p:ph type="sldNum" sz="quarter" idx="12"/>
          </p:nvPr>
        </p:nvSpPr>
        <p:spPr/>
        <p:txBody>
          <a:bodyPr/>
          <a:lstStyle>
            <a:lvl1pPr>
              <a:defRPr/>
            </a:lvl1pPr>
          </a:lstStyle>
          <a:p>
            <a:fld id="{BDE642EF-8386-4027-A1E5-11712F708846}" type="slidenum">
              <a:rPr lang="ar-SA" altLang="en-US"/>
              <a:pPr/>
              <a:t>‹#›</a:t>
            </a:fld>
            <a:endParaRPr lang="en-US" altLang="en-US"/>
          </a:p>
        </p:txBody>
      </p:sp>
      <p:sp>
        <p:nvSpPr>
          <p:cNvPr id="7" name="Rectangle 6">
            <a:extLst>
              <a:ext uri="{FF2B5EF4-FFF2-40B4-BE49-F238E27FC236}">
                <a16:creationId xmlns:a16="http://schemas.microsoft.com/office/drawing/2014/main" id="{37A88CC8-F25B-47A6-BA36-35911B299682}"/>
              </a:ext>
            </a:extLst>
          </p:cNvPr>
          <p:cNvSpPr/>
          <p:nvPr userDrawn="1"/>
        </p:nvSpPr>
        <p:spPr>
          <a:xfrm rot="5400000">
            <a:off x="8588188" y="5506108"/>
            <a:ext cx="2088232" cy="615553"/>
          </a:xfrm>
          <a:prstGeom prst="rect">
            <a:avLst/>
          </a:prstGeom>
        </p:spPr>
        <p:txBody>
          <a:bodyPr wrap="square">
            <a:spAutoFit/>
          </a:bodyPr>
          <a:lstStyle/>
          <a:p>
            <a:pPr algn="l" rtl="0" eaLnBrk="0" hangingPunct="0">
              <a:defRPr/>
            </a:pPr>
            <a:br>
              <a:rPr lang="en-US" sz="1600" b="1" dirty="0">
                <a:solidFill>
                  <a:prstClr val="black"/>
                </a:solidFill>
                <a:latin typeface="Times New Roman" panose="02020603050405020304" pitchFamily="18" charset="0"/>
                <a:cs typeface="Times New Roman" panose="02020603050405020304" pitchFamily="18" charset="0"/>
              </a:rPr>
            </a:br>
            <a:r>
              <a:rPr lang="en-US" sz="1600" b="1" dirty="0">
                <a:solidFill>
                  <a:prstClr val="black"/>
                </a:solidFill>
                <a:latin typeface="Times New Roman" panose="02020603050405020304" pitchFamily="18" charset="0"/>
                <a:cs typeface="Times New Roman" panose="02020603050405020304" pitchFamily="18" charset="0"/>
              </a:rPr>
              <a:t>w</a:t>
            </a:r>
            <a:r>
              <a:rPr lang="en-US" b="1" dirty="0">
                <a:solidFill>
                  <a:prstClr val="black"/>
                </a:solidFill>
                <a:latin typeface="Times New Roman" panose="02020603050405020304" pitchFamily="18" charset="0"/>
                <a:cs typeface="Times New Roman" panose="02020603050405020304" pitchFamily="18" charset="0"/>
              </a:rPr>
              <a:t>ww.Ravanpoint.ir</a:t>
            </a:r>
            <a:endParaRPr lang="en-GB"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3655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7"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B35D15-43AD-4E18-BB07-0249036D3975}"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506263900"/>
      </p:ext>
    </p:extLst>
  </p:cSld>
  <p:clrMapOvr>
    <a:masterClrMapping/>
  </p:clrMapOvr>
  <p:transition>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7"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F4556CC-ECC1-4A5B-ABC0-E12E42A800E6}"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652448006"/>
      </p:ext>
    </p:extLst>
  </p:cSld>
  <p:clrMapOvr>
    <a:masterClrMapping/>
  </p:clrMapOvr>
  <p:transition>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C72F292-EE0A-4854-8332-6347ED20EC1F}"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1700066472"/>
      </p:ext>
    </p:extLst>
  </p:cSld>
  <p:clrMapOvr>
    <a:masterClrMapping/>
  </p:clrMapOvr>
  <p:transition>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DAD7E3D-B7B3-4000-9392-CF790579B410}"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1412202805"/>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E42B1-4B94-4FF1-AF6B-891181664AB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783648-5976-4B5C-AD1B-A3F47F6CB0E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4F8FF130-8866-4D23-B281-77BBC114E46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7949372-4408-4FBA-AEB1-211F4CCA8B2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166628B-840A-4E51-B330-DABB6AD56087}"/>
              </a:ext>
            </a:extLst>
          </p:cNvPr>
          <p:cNvSpPr>
            <a:spLocks noGrp="1"/>
          </p:cNvSpPr>
          <p:nvPr>
            <p:ph type="sldNum" sz="quarter" idx="12"/>
          </p:nvPr>
        </p:nvSpPr>
        <p:spPr/>
        <p:txBody>
          <a:bodyPr/>
          <a:lstStyle>
            <a:lvl1pPr>
              <a:defRPr/>
            </a:lvl1pPr>
          </a:lstStyle>
          <a:p>
            <a:fld id="{A5136AEB-FCE4-4E55-B5CC-9DF1ED85BB5E}" type="slidenum">
              <a:rPr lang="ar-SA" altLang="en-US"/>
              <a:pPr/>
              <a:t>‹#›</a:t>
            </a:fld>
            <a:endParaRPr lang="en-US" altLang="en-US"/>
          </a:p>
        </p:txBody>
      </p:sp>
    </p:spTree>
    <p:extLst>
      <p:ext uri="{BB962C8B-B14F-4D97-AF65-F5344CB8AC3E}">
        <p14:creationId xmlns:p14="http://schemas.microsoft.com/office/powerpoint/2010/main" val="982833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0A530-2DDA-4FF2-A474-270A96168F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A27D78-2F4F-4282-880A-A7C474A943FF}"/>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E68657-2DBA-4653-B87B-CF76BF4C3375}"/>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BE9904-5A40-4541-849D-B921907DD3D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7E47914-0679-44F0-AF74-96649999C95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0E36B47-C587-42A4-B02A-2DD937F80C9E}"/>
              </a:ext>
            </a:extLst>
          </p:cNvPr>
          <p:cNvSpPr>
            <a:spLocks noGrp="1"/>
          </p:cNvSpPr>
          <p:nvPr>
            <p:ph type="sldNum" sz="quarter" idx="12"/>
          </p:nvPr>
        </p:nvSpPr>
        <p:spPr/>
        <p:txBody>
          <a:bodyPr/>
          <a:lstStyle>
            <a:lvl1pPr>
              <a:defRPr/>
            </a:lvl1pPr>
          </a:lstStyle>
          <a:p>
            <a:fld id="{E80370E6-2E0D-4BC1-919F-E7790B0FCD13}" type="slidenum">
              <a:rPr lang="ar-SA" altLang="en-US"/>
              <a:pPr/>
              <a:t>‹#›</a:t>
            </a:fld>
            <a:endParaRPr lang="en-US" altLang="en-US"/>
          </a:p>
        </p:txBody>
      </p:sp>
    </p:spTree>
    <p:extLst>
      <p:ext uri="{BB962C8B-B14F-4D97-AF65-F5344CB8AC3E}">
        <p14:creationId xmlns:p14="http://schemas.microsoft.com/office/powerpoint/2010/main" val="2807468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E24C0-DDB1-4DA3-BC08-D7D8D162296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FBE9E1-9A10-417F-A1EB-FED924E3ECA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EA59BC-B293-4CAD-9B5A-69F49AC27A7E}"/>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069EE6-6F53-4DBF-AF08-2A5F7C7B5FE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5DA819-1FDC-466B-B385-5C8E4284A1F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AB29F5-A2C7-428E-BBB0-0C3DECE2AF7B}"/>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75147DD1-5323-4BEF-81C8-C912F8D50CC2}"/>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5F263B08-5084-44AA-B6B1-87B12602FDD4}"/>
              </a:ext>
            </a:extLst>
          </p:cNvPr>
          <p:cNvSpPr>
            <a:spLocks noGrp="1"/>
          </p:cNvSpPr>
          <p:nvPr>
            <p:ph type="sldNum" sz="quarter" idx="12"/>
          </p:nvPr>
        </p:nvSpPr>
        <p:spPr/>
        <p:txBody>
          <a:bodyPr/>
          <a:lstStyle>
            <a:lvl1pPr>
              <a:defRPr/>
            </a:lvl1pPr>
          </a:lstStyle>
          <a:p>
            <a:fld id="{2FDEFBB0-9DBD-4628-B24C-A9C58F6437F8}" type="slidenum">
              <a:rPr lang="ar-SA" altLang="en-US"/>
              <a:pPr/>
              <a:t>‹#›</a:t>
            </a:fld>
            <a:endParaRPr lang="en-US" altLang="en-US"/>
          </a:p>
        </p:txBody>
      </p:sp>
    </p:spTree>
    <p:extLst>
      <p:ext uri="{BB962C8B-B14F-4D97-AF65-F5344CB8AC3E}">
        <p14:creationId xmlns:p14="http://schemas.microsoft.com/office/powerpoint/2010/main" val="2580090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D052B-8745-452C-AB74-57AFAF7494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F17158-809D-4433-AF8C-AC4D3BF928B9}"/>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36B30F7B-DA2C-4EA9-84C3-8D011A07D71C}"/>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A5F66345-B145-46A2-8EEB-C551FBB0D8E5}"/>
              </a:ext>
            </a:extLst>
          </p:cNvPr>
          <p:cNvSpPr>
            <a:spLocks noGrp="1"/>
          </p:cNvSpPr>
          <p:nvPr>
            <p:ph type="sldNum" sz="quarter" idx="12"/>
          </p:nvPr>
        </p:nvSpPr>
        <p:spPr/>
        <p:txBody>
          <a:bodyPr/>
          <a:lstStyle>
            <a:lvl1pPr>
              <a:defRPr/>
            </a:lvl1pPr>
          </a:lstStyle>
          <a:p>
            <a:fld id="{7FD8A9F8-8558-4D81-B801-9CF8CD928262}" type="slidenum">
              <a:rPr lang="ar-SA" altLang="en-US"/>
              <a:pPr/>
              <a:t>‹#›</a:t>
            </a:fld>
            <a:endParaRPr lang="en-US" altLang="en-US"/>
          </a:p>
        </p:txBody>
      </p:sp>
    </p:spTree>
    <p:extLst>
      <p:ext uri="{BB962C8B-B14F-4D97-AF65-F5344CB8AC3E}">
        <p14:creationId xmlns:p14="http://schemas.microsoft.com/office/powerpoint/2010/main" val="1629807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2E701F-89F3-46FD-BB92-6E4541A0C5F0}"/>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3D5324F9-0F2B-422B-BE60-E075F7B07380}"/>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D80D2C1A-ED7E-4F3C-B9F0-91D2AD1A2549}"/>
              </a:ext>
            </a:extLst>
          </p:cNvPr>
          <p:cNvSpPr>
            <a:spLocks noGrp="1"/>
          </p:cNvSpPr>
          <p:nvPr>
            <p:ph type="sldNum" sz="quarter" idx="12"/>
          </p:nvPr>
        </p:nvSpPr>
        <p:spPr/>
        <p:txBody>
          <a:bodyPr/>
          <a:lstStyle>
            <a:lvl1pPr>
              <a:defRPr/>
            </a:lvl1pPr>
          </a:lstStyle>
          <a:p>
            <a:fld id="{7ED4C8B1-A115-4B47-9C53-334173B68313}" type="slidenum">
              <a:rPr lang="ar-SA" altLang="en-US"/>
              <a:pPr/>
              <a:t>‹#›</a:t>
            </a:fld>
            <a:endParaRPr lang="en-US" altLang="en-US"/>
          </a:p>
        </p:txBody>
      </p:sp>
    </p:spTree>
    <p:extLst>
      <p:ext uri="{BB962C8B-B14F-4D97-AF65-F5344CB8AC3E}">
        <p14:creationId xmlns:p14="http://schemas.microsoft.com/office/powerpoint/2010/main" val="3696260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325B-2767-4DC1-ACF3-C5819C58B0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422FA2-2F8A-46B0-A2FC-4E5080D692E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98A0C8-D1EA-4F33-8F6E-4260D6F6D1E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4993A1-4178-4064-9DFD-5919872F9F9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62C3789-37FE-478B-B4FC-CCE27128661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DCEC51D-DE72-4531-9D02-04AF83524A96}"/>
              </a:ext>
            </a:extLst>
          </p:cNvPr>
          <p:cNvSpPr>
            <a:spLocks noGrp="1"/>
          </p:cNvSpPr>
          <p:nvPr>
            <p:ph type="sldNum" sz="quarter" idx="12"/>
          </p:nvPr>
        </p:nvSpPr>
        <p:spPr/>
        <p:txBody>
          <a:bodyPr/>
          <a:lstStyle>
            <a:lvl1pPr>
              <a:defRPr/>
            </a:lvl1pPr>
          </a:lstStyle>
          <a:p>
            <a:fld id="{424771D6-43C9-46E3-9CEB-8DB612EAC742}" type="slidenum">
              <a:rPr lang="ar-SA" altLang="en-US"/>
              <a:pPr/>
              <a:t>‹#›</a:t>
            </a:fld>
            <a:endParaRPr lang="en-US" altLang="en-US"/>
          </a:p>
        </p:txBody>
      </p:sp>
    </p:spTree>
    <p:extLst>
      <p:ext uri="{BB962C8B-B14F-4D97-AF65-F5344CB8AC3E}">
        <p14:creationId xmlns:p14="http://schemas.microsoft.com/office/powerpoint/2010/main" val="3935929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63111-C104-467B-AB20-EB9C08F336D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95A04C-FF39-4EB6-AB5A-EC07BE0841B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247A9B-E31F-4BEF-B643-1F5462A6860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614631-263B-4A45-9911-C37BD99C1BC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855965A-2C4F-4E8D-926B-A7B05A376C3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EA820F4-A3BC-413A-9D6A-5FD247922D27}"/>
              </a:ext>
            </a:extLst>
          </p:cNvPr>
          <p:cNvSpPr>
            <a:spLocks noGrp="1"/>
          </p:cNvSpPr>
          <p:nvPr>
            <p:ph type="sldNum" sz="quarter" idx="12"/>
          </p:nvPr>
        </p:nvSpPr>
        <p:spPr/>
        <p:txBody>
          <a:bodyPr/>
          <a:lstStyle>
            <a:lvl1pPr>
              <a:defRPr/>
            </a:lvl1pPr>
          </a:lstStyle>
          <a:p>
            <a:fld id="{59CD2159-6924-4F1F-BF35-AD60165F6372}" type="slidenum">
              <a:rPr lang="ar-SA" altLang="en-US"/>
              <a:pPr/>
              <a:t>‹#›</a:t>
            </a:fld>
            <a:endParaRPr lang="en-US" altLang="en-US"/>
          </a:p>
        </p:txBody>
      </p:sp>
    </p:spTree>
    <p:extLst>
      <p:ext uri="{BB962C8B-B14F-4D97-AF65-F5344CB8AC3E}">
        <p14:creationId xmlns:p14="http://schemas.microsoft.com/office/powerpoint/2010/main" val="986153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E3CCCC4-2504-492D-A0B9-824F90A82BF5}"/>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49B9869-4D2A-4C7D-A62A-21C431A9B81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3B92049-04ED-4DC3-8266-FC3666A525A9}"/>
              </a:ext>
            </a:extLst>
          </p:cNvPr>
          <p:cNvSpPr>
            <a:spLocks noGrp="1" noChangeArrowheads="1"/>
          </p:cNvSpPr>
          <p:nvPr>
            <p:ph type="dt" sz="half" idx="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7DB9EF8F-81C8-4342-8F26-1018F7DCDD9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A552AA76-C4C7-48AC-8329-910C00AE601F}"/>
              </a:ext>
            </a:extLst>
          </p:cNvPr>
          <p:cNvSpPr>
            <a:spLocks noGrp="1" noChangeArrowheads="1"/>
          </p:cNvSpPr>
          <p:nvPr>
            <p:ph type="sldNum" sz="quarter" idx="4"/>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fld id="{4E9694DD-44EA-43A9-BCB2-C90B54E1410F}" type="slidenum">
              <a:rPr lang="ar-SA"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1" fontAlgn="base">
        <a:spcBef>
          <a:spcPct val="0"/>
        </a:spcBef>
        <a:spcAft>
          <a:spcPct val="0"/>
        </a:spcAft>
        <a:defRPr sz="4400" kern="12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r" rtl="1" fontAlgn="base">
        <a:spcBef>
          <a:spcPct val="20000"/>
        </a:spcBef>
        <a:spcAft>
          <a:spcPct val="0"/>
        </a:spcAft>
        <a:buChar char="•"/>
        <a:defRPr sz="3200" kern="1200">
          <a:solidFill>
            <a:schemeClr val="tx1"/>
          </a:solidFill>
          <a:latin typeface="+mn-lt"/>
          <a:ea typeface="+mn-ea"/>
          <a:cs typeface="+mn-cs"/>
        </a:defRPr>
      </a:lvl1pPr>
      <a:lvl2pPr marL="742950" indent="-285750" algn="r" rtl="1" fontAlgn="base">
        <a:spcBef>
          <a:spcPct val="20000"/>
        </a:spcBef>
        <a:spcAft>
          <a:spcPct val="0"/>
        </a:spcAft>
        <a:buChar char="–"/>
        <a:defRPr sz="2800" kern="1200">
          <a:solidFill>
            <a:schemeClr val="tx1"/>
          </a:solidFill>
          <a:latin typeface="+mn-lt"/>
          <a:ea typeface="+mn-ea"/>
          <a:cs typeface="+mn-cs"/>
        </a:defRPr>
      </a:lvl2pPr>
      <a:lvl3pPr marL="1143000" indent="-228600" algn="r" rtl="1" fontAlgn="base">
        <a:spcBef>
          <a:spcPct val="20000"/>
        </a:spcBef>
        <a:spcAft>
          <a:spcPct val="0"/>
        </a:spcAft>
        <a:buChar char="•"/>
        <a:defRPr sz="2400" kern="1200">
          <a:solidFill>
            <a:schemeClr val="tx1"/>
          </a:solidFill>
          <a:latin typeface="+mn-lt"/>
          <a:ea typeface="+mn-ea"/>
          <a:cs typeface="+mn-cs"/>
        </a:defRPr>
      </a:lvl3pPr>
      <a:lvl4pPr marL="1600200" indent="-228600" algn="r" rtl="1" fontAlgn="base">
        <a:spcBef>
          <a:spcPct val="20000"/>
        </a:spcBef>
        <a:spcAft>
          <a:spcPct val="0"/>
        </a:spcAft>
        <a:buChar char="–"/>
        <a:defRPr sz="2000" kern="1200">
          <a:solidFill>
            <a:schemeClr val="tx1"/>
          </a:solidFill>
          <a:latin typeface="+mn-lt"/>
          <a:ea typeface="+mn-ea"/>
          <a:cs typeface="+mn-cs"/>
        </a:defRPr>
      </a:lvl4pPr>
      <a:lvl5pPr marL="2057400" indent="-228600" algn="r" rtl="1"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6 w 1000"/>
              <a:gd name="T3" fmla="*/ 0 h 1000"/>
              <a:gd name="T4" fmla="*/ 2147483646 w 1000"/>
              <a:gd name="T5" fmla="*/ 11998354 h 1000"/>
              <a:gd name="T6" fmla="*/ 0 w 1000"/>
              <a:gd name="T7" fmla="*/ 11998354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30"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31"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hangingPunct="1">
              <a:defRPr sz="12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32"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EBDADBA-29F1-45EB-8809-D9246A9B6932}"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29332335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898" decel="100000" fill="hold"/>
                                        <p:tgtEl>
                                          <p:spTgt spid="102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27">
                                            <p:txEl>
                                              <p:pRg st="0" end="0"/>
                                            </p:txEl>
                                          </p:spTgt>
                                        </p:tgtEl>
                                        <p:attrNameLst>
                                          <p:attrName>style.visibility</p:attrName>
                                        </p:attrNameLst>
                                      </p:cBhvr>
                                      <p:to>
                                        <p:strVal val="visible"/>
                                      </p:to>
                                    </p:set>
                                    <p:animEffect transition="in" filter="fade">
                                      <p:cBhvr>
                                        <p:cTn id="15" dur="1000"/>
                                        <p:tgtEl>
                                          <p:spTgt spid="1027">
                                            <p:txEl>
                                              <p:pRg st="0" end="0"/>
                                            </p:txEl>
                                          </p:spTgt>
                                        </p:tgtEl>
                                      </p:cBhvr>
                                    </p:animEffect>
                                    <p:anim calcmode="lin" valueType="num">
                                      <p:cBhvr>
                                        <p:cTn id="16" dur="10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02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027">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1027">
                                            <p:txEl>
                                              <p:pRg st="1" end="1"/>
                                            </p:txEl>
                                          </p:spTgt>
                                        </p:tgtEl>
                                        <p:attrNameLst>
                                          <p:attrName>style.visibility</p:attrName>
                                        </p:attrNameLst>
                                      </p:cBhvr>
                                      <p:to>
                                        <p:strVal val="visible"/>
                                      </p:to>
                                    </p:set>
                                    <p:animEffect transition="in" filter="fade">
                                      <p:cBhvr>
                                        <p:cTn id="21" dur="1000"/>
                                        <p:tgtEl>
                                          <p:spTgt spid="1027">
                                            <p:txEl>
                                              <p:pRg st="1" end="1"/>
                                            </p:txEl>
                                          </p:spTgt>
                                        </p:tgtEl>
                                      </p:cBhvr>
                                    </p:animEffect>
                                    <p:anim calcmode="lin" valueType="num">
                                      <p:cBhvr>
                                        <p:cTn id="22" dur="10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1027">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1027">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027">
                                            <p:txEl>
                                              <p:pRg st="2" end="2"/>
                                            </p:txEl>
                                          </p:spTgt>
                                        </p:tgtEl>
                                        <p:attrNameLst>
                                          <p:attrName>style.visibility</p:attrName>
                                        </p:attrNameLst>
                                      </p:cBhvr>
                                      <p:to>
                                        <p:strVal val="visible"/>
                                      </p:to>
                                    </p:set>
                                    <p:animEffect transition="in" filter="fade">
                                      <p:cBhvr>
                                        <p:cTn id="27" dur="1000"/>
                                        <p:tgtEl>
                                          <p:spTgt spid="1027">
                                            <p:txEl>
                                              <p:pRg st="2" end="2"/>
                                            </p:txEl>
                                          </p:spTgt>
                                        </p:tgtEl>
                                      </p:cBhvr>
                                    </p:animEffect>
                                    <p:anim calcmode="lin" valueType="num">
                                      <p:cBhvr>
                                        <p:cTn id="28" dur="1000" fill="hold"/>
                                        <p:tgtEl>
                                          <p:spTgt spid="1027">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1027">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1027">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027">
                                            <p:txEl>
                                              <p:pRg st="3" end="3"/>
                                            </p:txEl>
                                          </p:spTgt>
                                        </p:tgtEl>
                                        <p:attrNameLst>
                                          <p:attrName>style.visibility</p:attrName>
                                        </p:attrNameLst>
                                      </p:cBhvr>
                                      <p:to>
                                        <p:strVal val="visible"/>
                                      </p:to>
                                    </p:set>
                                    <p:animEffect transition="in" filter="fade">
                                      <p:cBhvr>
                                        <p:cTn id="33" dur="1000"/>
                                        <p:tgtEl>
                                          <p:spTgt spid="1027">
                                            <p:txEl>
                                              <p:pRg st="3" end="3"/>
                                            </p:txEl>
                                          </p:spTgt>
                                        </p:tgtEl>
                                      </p:cBhvr>
                                    </p:animEffect>
                                    <p:anim calcmode="lin" valueType="num">
                                      <p:cBhvr>
                                        <p:cTn id="34" dur="1000" fill="hold"/>
                                        <p:tgtEl>
                                          <p:spTgt spid="1027">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1027">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1027">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027">
                                            <p:txEl>
                                              <p:pRg st="4" end="4"/>
                                            </p:txEl>
                                          </p:spTgt>
                                        </p:tgtEl>
                                        <p:attrNameLst>
                                          <p:attrName>style.visibility</p:attrName>
                                        </p:attrNameLst>
                                      </p:cBhvr>
                                      <p:to>
                                        <p:strVal val="visible"/>
                                      </p:to>
                                    </p:set>
                                    <p:animEffect transition="in" filter="fade">
                                      <p:cBhvr>
                                        <p:cTn id="39" dur="1000"/>
                                        <p:tgtEl>
                                          <p:spTgt spid="1027">
                                            <p:txEl>
                                              <p:pRg st="4" end="4"/>
                                            </p:txEl>
                                          </p:spTgt>
                                        </p:tgtEl>
                                      </p:cBhvr>
                                    </p:animEffect>
                                    <p:anim calcmode="lin" valueType="num">
                                      <p:cBhvr>
                                        <p:cTn id="40" dur="1000" fill="hold"/>
                                        <p:tgtEl>
                                          <p:spTgt spid="1027">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027">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027">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37"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Lst>
      </p:bldP>
    </p:bldLst>
  </p:timing>
  <p:txStyles>
    <p:titleStyle>
      <a:lvl1pPr algn="l" rtl="1" eaLnBrk="0" fontAlgn="base" hangingPunct="0">
        <a:spcBef>
          <a:spcPct val="0"/>
        </a:spcBef>
        <a:spcAft>
          <a:spcPct val="0"/>
        </a:spcAft>
        <a:defRPr sz="3800">
          <a:solidFill>
            <a:schemeClr val="tx2"/>
          </a:solidFill>
          <a:latin typeface="+mj-lt"/>
          <a:ea typeface="+mj-ea"/>
          <a:cs typeface="+mj-cs"/>
        </a:defRPr>
      </a:lvl1pPr>
      <a:lvl2pPr algn="l" rtl="1" eaLnBrk="0" fontAlgn="base" hangingPunct="0">
        <a:spcBef>
          <a:spcPct val="0"/>
        </a:spcBef>
        <a:spcAft>
          <a:spcPct val="0"/>
        </a:spcAft>
        <a:defRPr sz="3800">
          <a:solidFill>
            <a:schemeClr val="tx2"/>
          </a:solidFill>
          <a:latin typeface="Verdana" pitchFamily="34" charset="0"/>
          <a:cs typeface="Arial" pitchFamily="34" charset="0"/>
        </a:defRPr>
      </a:lvl2pPr>
      <a:lvl3pPr algn="l" rtl="1" eaLnBrk="0" fontAlgn="base" hangingPunct="0">
        <a:spcBef>
          <a:spcPct val="0"/>
        </a:spcBef>
        <a:spcAft>
          <a:spcPct val="0"/>
        </a:spcAft>
        <a:defRPr sz="3800">
          <a:solidFill>
            <a:schemeClr val="tx2"/>
          </a:solidFill>
          <a:latin typeface="Verdana" pitchFamily="34" charset="0"/>
          <a:cs typeface="Arial" pitchFamily="34" charset="0"/>
        </a:defRPr>
      </a:lvl3pPr>
      <a:lvl4pPr algn="l" rtl="1" eaLnBrk="0" fontAlgn="base" hangingPunct="0">
        <a:spcBef>
          <a:spcPct val="0"/>
        </a:spcBef>
        <a:spcAft>
          <a:spcPct val="0"/>
        </a:spcAft>
        <a:defRPr sz="3800">
          <a:solidFill>
            <a:schemeClr val="tx2"/>
          </a:solidFill>
          <a:latin typeface="Verdana" pitchFamily="34" charset="0"/>
          <a:cs typeface="Arial" pitchFamily="34" charset="0"/>
        </a:defRPr>
      </a:lvl4pPr>
      <a:lvl5pPr algn="l" rtl="1" eaLnBrk="0" fontAlgn="base" hangingPunct="0">
        <a:spcBef>
          <a:spcPct val="0"/>
        </a:spcBef>
        <a:spcAft>
          <a:spcPct val="0"/>
        </a:spcAft>
        <a:defRPr sz="3800">
          <a:solidFill>
            <a:schemeClr val="tx2"/>
          </a:solidFill>
          <a:latin typeface="Verdana" pitchFamily="34" charset="0"/>
          <a:cs typeface="Arial" pitchFamily="34" charset="0"/>
        </a:defRPr>
      </a:lvl5pPr>
      <a:lvl6pPr marL="457200" algn="l" rtl="1" fontAlgn="base">
        <a:spcBef>
          <a:spcPct val="0"/>
        </a:spcBef>
        <a:spcAft>
          <a:spcPct val="0"/>
        </a:spcAft>
        <a:defRPr sz="3800">
          <a:solidFill>
            <a:schemeClr val="tx2"/>
          </a:solidFill>
          <a:latin typeface="Verdana" pitchFamily="34" charset="0"/>
          <a:cs typeface="Arial" pitchFamily="34" charset="0"/>
        </a:defRPr>
      </a:lvl6pPr>
      <a:lvl7pPr marL="914400" algn="l" rtl="1" fontAlgn="base">
        <a:spcBef>
          <a:spcPct val="0"/>
        </a:spcBef>
        <a:spcAft>
          <a:spcPct val="0"/>
        </a:spcAft>
        <a:defRPr sz="3800">
          <a:solidFill>
            <a:schemeClr val="tx2"/>
          </a:solidFill>
          <a:latin typeface="Verdana" pitchFamily="34" charset="0"/>
          <a:cs typeface="Arial" pitchFamily="34" charset="0"/>
        </a:defRPr>
      </a:lvl7pPr>
      <a:lvl8pPr marL="1371600" algn="l" rtl="1" fontAlgn="base">
        <a:spcBef>
          <a:spcPct val="0"/>
        </a:spcBef>
        <a:spcAft>
          <a:spcPct val="0"/>
        </a:spcAft>
        <a:defRPr sz="3800">
          <a:solidFill>
            <a:schemeClr val="tx2"/>
          </a:solidFill>
          <a:latin typeface="Verdana" pitchFamily="34" charset="0"/>
          <a:cs typeface="Arial" pitchFamily="34" charset="0"/>
        </a:defRPr>
      </a:lvl8pPr>
      <a:lvl9pPr marL="1828800" algn="l" rtl="1" fontAlgn="base">
        <a:spcBef>
          <a:spcPct val="0"/>
        </a:spcBef>
        <a:spcAft>
          <a:spcPct val="0"/>
        </a:spcAft>
        <a:defRPr sz="3800">
          <a:solidFill>
            <a:schemeClr val="tx2"/>
          </a:solidFill>
          <a:latin typeface="Verdana" pitchFamily="34" charset="0"/>
          <a:cs typeface="Arial" pitchFamily="34" charset="0"/>
        </a:defRPr>
      </a:lvl9pPr>
    </p:titleStyle>
    <p:bodyStyle>
      <a:lvl1pPr marL="469900" indent="-469900" algn="r" rtl="1"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r" rtl="1"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cs typeface="+mn-cs"/>
        </a:defRPr>
      </a:lvl2pPr>
      <a:lvl3pPr marL="1304925" indent="-395288" algn="r" rtl="1"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cs typeface="+mn-cs"/>
        </a:defRPr>
      </a:lvl3pPr>
      <a:lvl4pPr marL="1693863" indent="-387350" algn="r" rtl="1"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cs typeface="+mn-cs"/>
        </a:defRPr>
      </a:lvl4pPr>
      <a:lvl5pPr marL="2093913" indent="-398463" algn="r" rtl="1"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cs typeface="+mn-cs"/>
        </a:defRPr>
      </a:lvl5pPr>
      <a:lvl6pPr marL="2551113" indent="-398463" algn="r" rtl="1" fontAlgn="base">
        <a:spcBef>
          <a:spcPct val="25000"/>
        </a:spcBef>
        <a:spcAft>
          <a:spcPct val="0"/>
        </a:spcAft>
        <a:buClr>
          <a:schemeClr val="accent2"/>
        </a:buClr>
        <a:buFont typeface="Wingdings" pitchFamily="2" charset="2"/>
        <a:buChar char="§"/>
        <a:defRPr sz="2000">
          <a:solidFill>
            <a:schemeClr val="tx1"/>
          </a:solidFill>
          <a:latin typeface="+mn-lt"/>
          <a:cs typeface="+mn-cs"/>
        </a:defRPr>
      </a:lvl6pPr>
      <a:lvl7pPr marL="3008313" indent="-398463" algn="r" rtl="1" fontAlgn="base">
        <a:spcBef>
          <a:spcPct val="25000"/>
        </a:spcBef>
        <a:spcAft>
          <a:spcPct val="0"/>
        </a:spcAft>
        <a:buClr>
          <a:schemeClr val="accent2"/>
        </a:buClr>
        <a:buFont typeface="Wingdings" pitchFamily="2" charset="2"/>
        <a:buChar char="§"/>
        <a:defRPr sz="2000">
          <a:solidFill>
            <a:schemeClr val="tx1"/>
          </a:solidFill>
          <a:latin typeface="+mn-lt"/>
          <a:cs typeface="+mn-cs"/>
        </a:defRPr>
      </a:lvl7pPr>
      <a:lvl8pPr marL="3465513" indent="-398463" algn="r" rtl="1" fontAlgn="base">
        <a:spcBef>
          <a:spcPct val="25000"/>
        </a:spcBef>
        <a:spcAft>
          <a:spcPct val="0"/>
        </a:spcAft>
        <a:buClr>
          <a:schemeClr val="accent2"/>
        </a:buClr>
        <a:buFont typeface="Wingdings" pitchFamily="2" charset="2"/>
        <a:buChar char="§"/>
        <a:defRPr sz="2000">
          <a:solidFill>
            <a:schemeClr val="tx1"/>
          </a:solidFill>
          <a:latin typeface="+mn-lt"/>
          <a:cs typeface="+mn-cs"/>
        </a:defRPr>
      </a:lvl8pPr>
      <a:lvl9pPr marL="3922713" indent="-398463" algn="r" rtl="1" fontAlgn="base">
        <a:spcBef>
          <a:spcPct val="25000"/>
        </a:spcBef>
        <a:spcAft>
          <a:spcPct val="0"/>
        </a:spcAft>
        <a:buClr>
          <a:schemeClr val="accent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audio" Target="file:///F:\projee\ale%20emran%2030.mp3" TargetMode="Externa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audio" Target="file:///F:\projee\zelzal%206%20ta%208.mp3" TargetMode="Externa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audio" Target="file:///F:\projee\noor%2032%20ta%2033.mp3" TargetMode="Externa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audio" Target="file:///F:\projee\noor%2030%20ta%2031.mp3" TargetMode="Externa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audio" Target="file:///F:\projee\ahzab%2059.mp3" TargetMode="Externa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powershow.ir/"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F:\projee\room%2020%20ta%2021.mp3" TargetMode="External"/><Relationship Id="rId1" Type="http://schemas.openxmlformats.org/officeDocument/2006/relationships/audio" Target="file:///F:\projee\noor%2032%20ta%2033.mp3" TargetMode="External"/><Relationship Id="rId5" Type="http://schemas.openxmlformats.org/officeDocument/2006/relationships/image" Target="../media/image7.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1" name="Picture 13">
            <a:extLst>
              <a:ext uri="{FF2B5EF4-FFF2-40B4-BE49-F238E27FC236}">
                <a16:creationId xmlns:a16="http://schemas.microsoft.com/office/drawing/2014/main" id="{9412C343-0766-41C8-904E-B5731B3903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47086169-7498-4E83-AFC9-4F727660B9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897063"/>
            <a:ext cx="8193088" cy="21796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61ADEBC-A1E2-46C9-BD52-D257F165CE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512" y="4676595"/>
            <a:ext cx="2231779" cy="2207940"/>
          </a:xfrm>
          <a:prstGeom prst="rect">
            <a:avLst/>
          </a:prstGeom>
        </p:spPr>
      </p:pic>
    </p:spTree>
  </p:cSld>
  <p:clrMapOvr>
    <a:masterClrMapping/>
  </p:clrMapOvr>
  <p:transition>
    <p:strips dir="l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45E8A8A8-7B29-44F2-8452-28D7EC44ADFB}"/>
              </a:ext>
            </a:extLst>
          </p:cNvPr>
          <p:cNvSpPr>
            <a:spLocks noChangeArrowheads="1"/>
          </p:cNvSpPr>
          <p:nvPr/>
        </p:nvSpPr>
        <p:spPr bwMode="auto">
          <a:xfrm>
            <a:off x="250825" y="2062163"/>
            <a:ext cx="8820150"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fa-IR" altLang="en-US" sz="2800">
                <a:solidFill>
                  <a:srgbClr val="000000"/>
                </a:solidFill>
                <a:ea typeface="Times New Roman" panose="02020603050405020304" pitchFamily="18" charset="0"/>
                <a:cs typeface="B Koodak" panose="00000700000000000000" pitchFamily="2" charset="-78"/>
              </a:rPr>
              <a:t>6- به تعبير مرحوم امام خميني«ره»جهاد با نفس چگونه است؟</a:t>
            </a:r>
            <a:endParaRPr lang="en-US" altLang="en-US" sz="2800">
              <a:solidFill>
                <a:srgbClr val="000000"/>
              </a:solidFill>
              <a:ea typeface="Times New Roman" panose="02020603050405020304" pitchFamily="18" charset="0"/>
              <a:cs typeface="B Koodak" panose="00000700000000000000" pitchFamily="2" charset="-78"/>
            </a:endParaRPr>
          </a:p>
        </p:txBody>
      </p:sp>
      <p:sp>
        <p:nvSpPr>
          <p:cNvPr id="11269" name="Rectangle 5">
            <a:extLst>
              <a:ext uri="{FF2B5EF4-FFF2-40B4-BE49-F238E27FC236}">
                <a16:creationId xmlns:a16="http://schemas.microsoft.com/office/drawing/2014/main" id="{BE57E430-B9EA-4ED6-937C-CFF958D71903}"/>
              </a:ext>
            </a:extLst>
          </p:cNvPr>
          <p:cNvSpPr>
            <a:spLocks noChangeArrowheads="1"/>
          </p:cNvSpPr>
          <p:nvPr/>
        </p:nvSpPr>
        <p:spPr bwMode="auto">
          <a:xfrm>
            <a:off x="107950" y="2492375"/>
            <a:ext cx="8964613" cy="136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fa-IR" altLang="en-US" sz="2800">
                <a:solidFill>
                  <a:srgbClr val="990000"/>
                </a:solidFill>
                <a:ea typeface="Times New Roman" panose="02020603050405020304" pitchFamily="18" charset="0"/>
                <a:cs typeface="B Koodak" panose="00000700000000000000" pitchFamily="2" charset="-78"/>
              </a:rPr>
              <a:t>امام خميني «ره» «جهاد با نفس عبارت است از غلبه كردن انسان بر قواي ظاهره خود وآن هارا در تحت فرمان خالق قرار دادن ومملكت را از لوث وجو قواي شيطان و جنود آن خالي نمودن»</a:t>
            </a:r>
            <a:endParaRPr lang="en-US" altLang="en-US" sz="2800">
              <a:solidFill>
                <a:srgbClr val="990000"/>
              </a:solidFill>
              <a:ea typeface="Times New Roman" panose="02020603050405020304" pitchFamily="18" charset="0"/>
              <a:cs typeface="B Koodak" panose="00000700000000000000" pitchFamily="2" charset="-78"/>
            </a:endParaRPr>
          </a:p>
        </p:txBody>
      </p:sp>
      <p:sp>
        <p:nvSpPr>
          <p:cNvPr id="11270" name="Rectangle 6">
            <a:extLst>
              <a:ext uri="{FF2B5EF4-FFF2-40B4-BE49-F238E27FC236}">
                <a16:creationId xmlns:a16="http://schemas.microsoft.com/office/drawing/2014/main" id="{49C8440B-B44D-445A-ABC4-936B240320AE}"/>
              </a:ext>
            </a:extLst>
          </p:cNvPr>
          <p:cNvSpPr>
            <a:spLocks noChangeArrowheads="1"/>
          </p:cNvSpPr>
          <p:nvPr/>
        </p:nvSpPr>
        <p:spPr bwMode="auto">
          <a:xfrm>
            <a:off x="217488" y="3789363"/>
            <a:ext cx="8820150"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fa-IR" altLang="en-US" sz="2800">
                <a:solidFill>
                  <a:srgbClr val="000000"/>
                </a:solidFill>
                <a:ea typeface="Times New Roman" panose="02020603050405020304" pitchFamily="18" charset="0"/>
                <a:cs typeface="B Koodak" panose="00000700000000000000" pitchFamily="2" charset="-78"/>
              </a:rPr>
              <a:t>7- در نقد ديدگاه تفريطي در غريزه جنسي چه دليلي وجو دارد؟</a:t>
            </a:r>
            <a:endParaRPr lang="en-US" altLang="en-US" sz="2800">
              <a:solidFill>
                <a:srgbClr val="000000"/>
              </a:solidFill>
              <a:ea typeface="Times New Roman" panose="02020603050405020304" pitchFamily="18" charset="0"/>
              <a:cs typeface="B Koodak" panose="00000700000000000000" pitchFamily="2" charset="-78"/>
            </a:endParaRPr>
          </a:p>
        </p:txBody>
      </p:sp>
      <p:sp>
        <p:nvSpPr>
          <p:cNvPr id="11271" name="Rectangle 7">
            <a:extLst>
              <a:ext uri="{FF2B5EF4-FFF2-40B4-BE49-F238E27FC236}">
                <a16:creationId xmlns:a16="http://schemas.microsoft.com/office/drawing/2014/main" id="{8CC22A0E-AC75-4618-AAE7-370AFA12615E}"/>
              </a:ext>
            </a:extLst>
          </p:cNvPr>
          <p:cNvSpPr>
            <a:spLocks noChangeArrowheads="1"/>
          </p:cNvSpPr>
          <p:nvPr/>
        </p:nvSpPr>
        <p:spPr bwMode="auto">
          <a:xfrm>
            <a:off x="1908175" y="4365625"/>
            <a:ext cx="7018338" cy="230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fa-IR" altLang="en-US" sz="2800">
                <a:solidFill>
                  <a:srgbClr val="990000"/>
                </a:solidFill>
                <a:ea typeface="Times New Roman" panose="02020603050405020304" pitchFamily="18" charset="0"/>
                <a:cs typeface="B Koodak" panose="00000700000000000000" pitchFamily="2" charset="-78"/>
              </a:rPr>
              <a:t>اين ديدگاه :</a:t>
            </a:r>
            <a:br>
              <a:rPr lang="fa-IR" altLang="en-US" sz="2800">
                <a:solidFill>
                  <a:srgbClr val="990000"/>
                </a:solidFill>
                <a:ea typeface="Times New Roman" panose="02020603050405020304" pitchFamily="18" charset="0"/>
                <a:cs typeface="B Koodak" panose="00000700000000000000" pitchFamily="2" charset="-78"/>
              </a:rPr>
            </a:br>
            <a:r>
              <a:rPr lang="fa-IR" altLang="en-US" sz="2800">
                <a:solidFill>
                  <a:srgbClr val="990000"/>
                </a:solidFill>
                <a:ea typeface="Times New Roman" panose="02020603050405020304" pitchFamily="18" charset="0"/>
                <a:cs typeface="B Koodak" panose="00000700000000000000" pitchFamily="2" charset="-78"/>
              </a:rPr>
              <a:t>الف)خلاف فطرت و خلقت انسان.</a:t>
            </a:r>
            <a:br>
              <a:rPr lang="fa-IR" altLang="en-US" sz="2800">
                <a:solidFill>
                  <a:srgbClr val="990000"/>
                </a:solidFill>
                <a:ea typeface="Times New Roman" panose="02020603050405020304" pitchFamily="18" charset="0"/>
                <a:cs typeface="B Koodak" panose="00000700000000000000" pitchFamily="2" charset="-78"/>
              </a:rPr>
            </a:br>
            <a:r>
              <a:rPr lang="fa-IR" altLang="en-US" sz="2800">
                <a:solidFill>
                  <a:srgbClr val="990000"/>
                </a:solidFill>
                <a:ea typeface="Times New Roman" panose="02020603050405020304" pitchFamily="18" charset="0"/>
                <a:cs typeface="B Koodak" panose="00000700000000000000" pitchFamily="2" charset="-78"/>
              </a:rPr>
              <a:t>ب)خلاف عقل و منطق.</a:t>
            </a:r>
            <a:br>
              <a:rPr lang="fa-IR" altLang="en-US" sz="2800">
                <a:solidFill>
                  <a:srgbClr val="990000"/>
                </a:solidFill>
                <a:ea typeface="Times New Roman" panose="02020603050405020304" pitchFamily="18" charset="0"/>
                <a:cs typeface="B Koodak" panose="00000700000000000000" pitchFamily="2" charset="-78"/>
              </a:rPr>
            </a:br>
            <a:r>
              <a:rPr lang="fa-IR" altLang="en-US" sz="2800">
                <a:solidFill>
                  <a:srgbClr val="990000"/>
                </a:solidFill>
                <a:ea typeface="Times New Roman" panose="02020603050405020304" pitchFamily="18" charset="0"/>
                <a:cs typeface="B Koodak" panose="00000700000000000000" pitchFamily="2" charset="-78"/>
              </a:rPr>
              <a:t>ج)خلاف سيره ي عملي عقلاي جهان.</a:t>
            </a:r>
            <a:br>
              <a:rPr lang="fa-IR" altLang="en-US" sz="2800">
                <a:solidFill>
                  <a:srgbClr val="990000"/>
                </a:solidFill>
                <a:latin typeface="Times New Roman" panose="02020603050405020304" pitchFamily="18" charset="0"/>
                <a:ea typeface="Times New Roman" panose="02020603050405020304" pitchFamily="18" charset="0"/>
                <a:cs typeface="B Koodak" panose="00000700000000000000" pitchFamily="2" charset="-78"/>
              </a:rPr>
            </a:br>
            <a:r>
              <a:rPr lang="fa-IR" altLang="en-US" sz="2800">
                <a:solidFill>
                  <a:srgbClr val="990000"/>
                </a:solidFill>
                <a:latin typeface="Times New Roman" panose="02020603050405020304" pitchFamily="18" charset="0"/>
                <a:ea typeface="Times New Roman" panose="02020603050405020304" pitchFamily="18" charset="0"/>
                <a:cs typeface="B Koodak" panose="00000700000000000000" pitchFamily="2" charset="-78"/>
              </a:rPr>
              <a:t>د)خلاف دستورا ت مترقي اسلام است.</a:t>
            </a:r>
            <a:br>
              <a:rPr lang="fa-IR" altLang="en-US" sz="2800">
                <a:solidFill>
                  <a:srgbClr val="990000"/>
                </a:solidFill>
                <a:latin typeface="Times New Roman" panose="02020603050405020304" pitchFamily="18" charset="0"/>
                <a:ea typeface="Times New Roman" panose="02020603050405020304" pitchFamily="18" charset="0"/>
                <a:cs typeface="B Koodak" panose="00000700000000000000" pitchFamily="2" charset="-78"/>
              </a:rPr>
            </a:br>
            <a:r>
              <a:rPr lang="fa-IR" altLang="en-US" sz="2800">
                <a:solidFill>
                  <a:srgbClr val="990000"/>
                </a:solidFill>
                <a:latin typeface="Times New Roman" panose="02020603050405020304" pitchFamily="18" charset="0"/>
                <a:ea typeface="Times New Roman" panose="02020603050405020304" pitchFamily="18" charset="0"/>
                <a:cs typeface="B Koodak" panose="00000700000000000000" pitchFamily="2" charset="-78"/>
              </a:rPr>
              <a:t>ه) موجب تعطيل شدن و از بين رفتن  نسل انسان است</a:t>
            </a:r>
            <a:r>
              <a:rPr lang="fa-IR" altLang="en-US" sz="2800">
                <a:solidFill>
                  <a:srgbClr val="990000"/>
                </a:solidFill>
                <a:ea typeface="Times New Roman" panose="02020603050405020304" pitchFamily="18" charset="0"/>
                <a:cs typeface="B Koodak" panose="00000700000000000000" pitchFamily="2" charset="-78"/>
              </a:rPr>
              <a:t> </a:t>
            </a:r>
            <a:endParaRPr lang="en-US" altLang="en-US" sz="2800">
              <a:solidFill>
                <a:srgbClr val="990000"/>
              </a:solidFill>
              <a:ea typeface="Times New Roman" panose="02020603050405020304" pitchFamily="18" charset="0"/>
              <a:cs typeface="B Koodak" panose="00000700000000000000" pitchFamily="2" charset="-78"/>
            </a:endParaRPr>
          </a:p>
        </p:txBody>
      </p:sp>
      <p:sp>
        <p:nvSpPr>
          <p:cNvPr id="11273" name="Rectangle 9">
            <a:extLst>
              <a:ext uri="{FF2B5EF4-FFF2-40B4-BE49-F238E27FC236}">
                <a16:creationId xmlns:a16="http://schemas.microsoft.com/office/drawing/2014/main" id="{5E0A2F47-2D5B-4816-BB9C-4A81530577DE}"/>
              </a:ext>
            </a:extLst>
          </p:cNvPr>
          <p:cNvSpPr>
            <a:spLocks noGrp="1" noChangeArrowheads="1"/>
          </p:cNvSpPr>
          <p:nvPr>
            <p:ph type="title"/>
          </p:nvPr>
        </p:nvSpPr>
        <p:spPr>
          <a:xfrm>
            <a:off x="277813" y="130175"/>
            <a:ext cx="8615362" cy="1930400"/>
          </a:xfrm>
        </p:spPr>
        <p:txBody>
          <a:bodyPr/>
          <a:lstStyle/>
          <a:p>
            <a:pPr algn="r"/>
            <a:r>
              <a:rPr lang="fa-IR" altLang="en-US" sz="2800">
                <a:solidFill>
                  <a:srgbClr val="990000"/>
                </a:solidFill>
                <a:latin typeface="Times New Roman" panose="02020603050405020304" pitchFamily="18" charset="0"/>
                <a:ea typeface="Times New Roman" panose="02020603050405020304" pitchFamily="18" charset="0"/>
                <a:cs typeface="B Koodak" panose="00000700000000000000" pitchFamily="2" charset="-78"/>
              </a:rPr>
              <a:t>*</a:t>
            </a:r>
            <a:r>
              <a:rPr lang="fa-IR" altLang="en-US" sz="2800">
                <a:solidFill>
                  <a:srgbClr val="990000"/>
                </a:solidFill>
                <a:ea typeface="Times New Roman" panose="02020603050405020304" pitchFamily="18" charset="0"/>
                <a:cs typeface="B Koodak" panose="00000700000000000000" pitchFamily="2" charset="-78"/>
              </a:rPr>
              <a:t> برخي از صوفيان در اسلام ، نيز توصيه مي كنند كه انسان بايد براي رسدن به كمال ومعنويت نياز هاي جنسي خود را ناديده بگيرد.</a:t>
            </a:r>
            <a:br>
              <a:rPr lang="fa-IR" altLang="en-US" sz="2800">
                <a:solidFill>
                  <a:srgbClr val="990000"/>
                </a:solidFill>
                <a:ea typeface="Times New Roman" panose="02020603050405020304" pitchFamily="18" charset="0"/>
                <a:cs typeface="B Koodak" panose="00000700000000000000" pitchFamily="2" charset="-78"/>
              </a:rPr>
            </a:br>
            <a:r>
              <a:rPr lang="fa-IR" altLang="en-US" sz="2800">
                <a:solidFill>
                  <a:srgbClr val="990000"/>
                </a:solidFill>
                <a:ea typeface="Times New Roman" panose="02020603050405020304" pitchFamily="18" charset="0"/>
                <a:cs typeface="B Koodak" panose="00000700000000000000" pitchFamily="2" charset="-78"/>
              </a:rPr>
              <a:t>اينان به اشتباه ،جهاد با نفس را نفس كشي و رهانيت گرفته اند.</a:t>
            </a:r>
            <a:br>
              <a:rPr lang="fa-IR" altLang="en-US" sz="2800">
                <a:solidFill>
                  <a:srgbClr val="990000"/>
                </a:solidFill>
                <a:ea typeface="Times New Roman" panose="02020603050405020304" pitchFamily="18" charset="0"/>
                <a:cs typeface="B Koodak" panose="00000700000000000000" pitchFamily="2" charset="-78"/>
              </a:rPr>
            </a:br>
            <a:r>
              <a:rPr lang="fa-IR" altLang="en-US" sz="2800">
                <a:solidFill>
                  <a:srgbClr val="990000"/>
                </a:solidFill>
                <a:ea typeface="Times New Roman" panose="02020603050405020304" pitchFamily="18" charset="0"/>
                <a:cs typeface="B Koodak" panose="00000700000000000000" pitchFamily="2" charset="-78"/>
              </a:rPr>
              <a:t> </a:t>
            </a:r>
            <a:r>
              <a:rPr lang="fa-IR" altLang="en-US" sz="2800">
                <a:solidFill>
                  <a:srgbClr val="990000"/>
                </a:solidFill>
                <a:latin typeface="Times New Roman" panose="02020603050405020304" pitchFamily="18" charset="0"/>
                <a:ea typeface="Times New Roman" panose="02020603050405020304" pitchFamily="18" charset="0"/>
                <a:cs typeface="B Koodak" panose="00000700000000000000" pitchFamily="2" charset="-78"/>
              </a:rPr>
              <a:t>*</a:t>
            </a:r>
            <a:r>
              <a:rPr lang="fa-IR" altLang="en-US" sz="2800">
                <a:solidFill>
                  <a:srgbClr val="990000"/>
                </a:solidFill>
                <a:ea typeface="Times New Roman" panose="02020603050405020304" pitchFamily="18" charset="0"/>
                <a:cs typeface="B Koodak" panose="00000700000000000000" pitchFamily="2" charset="-78"/>
              </a:rPr>
              <a:t> درزمان پيامبر اسلام و اميرالمومنين نيز افرادي اقدام به اين معنا كردند كه به شدت مورد نهي قرار گرفته اند.</a:t>
            </a:r>
            <a:endParaRPr lang="en-US" altLang="en-US" sz="2800">
              <a:solidFill>
                <a:srgbClr val="990000"/>
              </a:solidFill>
              <a:ea typeface="Times New Roman" panose="02020603050405020304" pitchFamily="18" charset="0"/>
              <a:cs typeface="B Koodak" panose="00000700000000000000" pitchFamily="2" charset="-78"/>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randombar(horizontal)">
                                      <p:cBhvr>
                                        <p:cTn id="7" dur="500"/>
                                        <p:tgtEl>
                                          <p:spTgt spid="112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269"/>
                                        </p:tgtEl>
                                        <p:attrNameLst>
                                          <p:attrName>style.visibility</p:attrName>
                                        </p:attrNameLst>
                                      </p:cBhvr>
                                      <p:to>
                                        <p:strVal val="visible"/>
                                      </p:to>
                                    </p:set>
                                    <p:animEffect transition="in" filter="randombar(horizontal)">
                                      <p:cBhvr>
                                        <p:cTn id="12" dur="500"/>
                                        <p:tgtEl>
                                          <p:spTgt spid="112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270"/>
                                        </p:tgtEl>
                                        <p:attrNameLst>
                                          <p:attrName>style.visibility</p:attrName>
                                        </p:attrNameLst>
                                      </p:cBhvr>
                                      <p:to>
                                        <p:strVal val="visible"/>
                                      </p:to>
                                    </p:set>
                                    <p:animEffect transition="in" filter="randombar(horizontal)">
                                      <p:cBhvr>
                                        <p:cTn id="17" dur="500"/>
                                        <p:tgtEl>
                                          <p:spTgt spid="112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271"/>
                                        </p:tgtEl>
                                        <p:attrNameLst>
                                          <p:attrName>style.visibility</p:attrName>
                                        </p:attrNameLst>
                                      </p:cBhvr>
                                      <p:to>
                                        <p:strVal val="visible"/>
                                      </p:to>
                                    </p:set>
                                    <p:animEffect transition="in" filter="randombar(horizontal)">
                                      <p:cBhvr>
                                        <p:cTn id="22"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69" grpId="0"/>
      <p:bldP spid="11270" grpId="0"/>
      <p:bldP spid="1127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61317E7-7589-4D03-BE5A-E156173996CC}"/>
              </a:ext>
            </a:extLst>
          </p:cNvPr>
          <p:cNvSpPr>
            <a:spLocks noGrp="1" noChangeArrowheads="1"/>
          </p:cNvSpPr>
          <p:nvPr>
            <p:ph type="title"/>
          </p:nvPr>
        </p:nvSpPr>
        <p:spPr>
          <a:xfrm>
            <a:off x="468313" y="198438"/>
            <a:ext cx="8445500" cy="566737"/>
          </a:xfrm>
        </p:spPr>
        <p:txBody>
          <a:bodyPr/>
          <a:lstStyle/>
          <a:p>
            <a:pPr algn="r"/>
            <a:r>
              <a:rPr lang="fa-IR" altLang="en-US" sz="2800">
                <a:solidFill>
                  <a:srgbClr val="000000"/>
                </a:solidFill>
                <a:ea typeface="Times New Roman" panose="02020603050405020304" pitchFamily="18" charset="0"/>
                <a:cs typeface="B Koodak" panose="00000700000000000000" pitchFamily="2" charset="-78"/>
              </a:rPr>
              <a:t>8- ديدگاه افراطي در نظريه ي «فرويد»در غريزه جنسي چيست؟</a:t>
            </a:r>
            <a:endParaRPr lang="en-US" altLang="en-US" sz="2800">
              <a:solidFill>
                <a:srgbClr val="000000"/>
              </a:solidFill>
              <a:ea typeface="Times New Roman" panose="02020603050405020304" pitchFamily="18" charset="0"/>
              <a:cs typeface="B Koodak" panose="00000700000000000000" pitchFamily="2" charset="-78"/>
            </a:endParaRPr>
          </a:p>
        </p:txBody>
      </p:sp>
      <p:sp>
        <p:nvSpPr>
          <p:cNvPr id="12292" name="Rectangle 4">
            <a:extLst>
              <a:ext uri="{FF2B5EF4-FFF2-40B4-BE49-F238E27FC236}">
                <a16:creationId xmlns:a16="http://schemas.microsoft.com/office/drawing/2014/main" id="{7143FA3B-88C2-462C-804D-F63114F83C0A}"/>
              </a:ext>
            </a:extLst>
          </p:cNvPr>
          <p:cNvSpPr>
            <a:spLocks noChangeArrowheads="1"/>
          </p:cNvSpPr>
          <p:nvPr/>
        </p:nvSpPr>
        <p:spPr bwMode="auto">
          <a:xfrm>
            <a:off x="250825" y="1196975"/>
            <a:ext cx="8675688" cy="439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fa-IR" altLang="en-US" sz="2800">
                <a:solidFill>
                  <a:srgbClr val="990000"/>
                </a:solidFill>
                <a:ea typeface="Times New Roman" panose="02020603050405020304" pitchFamily="18" charset="0"/>
                <a:cs typeface="B Koodak" panose="00000700000000000000" pitchFamily="2" charset="-78"/>
              </a:rPr>
              <a:t>نظريه ي افراطي فرويد در مقابل نظريه تفريطي قبل قرار دارد . او مي گويد :همه مشكلات روحي و رواني و حتي مشكلات اجتماعي بشر زاييده كنترل و محدود نمودن غريزه جنسي است و چنانچه آنرا از طفوليت انسان آزاد بگذارند مثل حيوانات كه غريزه در آن ها حل شده است براي انسان نيز هيچ مشكلي باقي نخواهد ماند.</a:t>
            </a:r>
            <a:br>
              <a:rPr lang="fa-IR" altLang="en-US" sz="2800">
                <a:solidFill>
                  <a:srgbClr val="990000"/>
                </a:solidFill>
                <a:ea typeface="Times New Roman" panose="02020603050405020304" pitchFamily="18" charset="0"/>
                <a:cs typeface="B Koodak" panose="00000700000000000000" pitchFamily="2" charset="-78"/>
              </a:rPr>
            </a:br>
            <a:r>
              <a:rPr lang="fa-IR" altLang="en-US" sz="2800">
                <a:solidFill>
                  <a:srgbClr val="990000"/>
                </a:solidFill>
                <a:ea typeface="Times New Roman" panose="02020603050405020304" pitchFamily="18" charset="0"/>
                <a:cs typeface="B Koodak" panose="00000700000000000000" pitchFamily="2" charset="-78"/>
              </a:rPr>
              <a:t>فرويد مي گويد:ريشه همه فعاليت هاي مثبت و منفي بشر غريزه جنسي است و دين هم زاييده ي سركوبي همين غريزه است چون اين غريزه در بشر از همه غرايز شديد تر است.</a:t>
            </a:r>
            <a:br>
              <a:rPr lang="fa-IR" altLang="en-US" sz="2800">
                <a:solidFill>
                  <a:srgbClr val="990000"/>
                </a:solidFill>
                <a:ea typeface="Times New Roman" panose="02020603050405020304" pitchFamily="18" charset="0"/>
                <a:cs typeface="B Koodak" panose="00000700000000000000" pitchFamily="2" charset="-78"/>
              </a:rPr>
            </a:br>
            <a:r>
              <a:rPr lang="fa-IR" altLang="en-US" sz="2800">
                <a:solidFill>
                  <a:srgbClr val="0033CC"/>
                </a:solidFill>
                <a:ea typeface="Times New Roman" panose="02020603050405020304" pitchFamily="18" charset="0"/>
                <a:cs typeface="B Koodak" panose="00000700000000000000" pitchFamily="2" charset="-78"/>
              </a:rPr>
              <a:t>«اين دو نظريه بر ضد يكديگر و هر يكي ناقض ديگري و هر د وغلط مي باشند.»</a:t>
            </a:r>
            <a:endParaRPr lang="en-US" altLang="en-US" sz="2800">
              <a:solidFill>
                <a:srgbClr val="0033CC"/>
              </a:solidFill>
              <a:ea typeface="Times New Roman" panose="02020603050405020304" pitchFamily="18" charset="0"/>
              <a:cs typeface="B Koodak" panose="00000700000000000000" pitchFamily="2" charset="-78"/>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randombar(horizontal)">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637F527-D90A-4114-8FB1-C9D79BCC85B0}"/>
              </a:ext>
            </a:extLst>
          </p:cNvPr>
          <p:cNvSpPr>
            <a:spLocks noGrp="1" noChangeArrowheads="1"/>
          </p:cNvSpPr>
          <p:nvPr>
            <p:ph type="title"/>
          </p:nvPr>
        </p:nvSpPr>
        <p:spPr>
          <a:xfrm>
            <a:off x="684213" y="201613"/>
            <a:ext cx="8229600" cy="706437"/>
          </a:xfrm>
        </p:spPr>
        <p:txBody>
          <a:bodyPr/>
          <a:lstStyle/>
          <a:p>
            <a:pPr algn="r"/>
            <a:r>
              <a:rPr lang="fa-IR" altLang="en-US" sz="2800">
                <a:solidFill>
                  <a:srgbClr val="000000"/>
                </a:solidFill>
                <a:ea typeface="Times New Roman" panose="02020603050405020304" pitchFamily="18" charset="0"/>
                <a:cs typeface="B Koodak" panose="00000700000000000000" pitchFamily="2" charset="-78"/>
              </a:rPr>
              <a:t>9- ادله ي طرفداران نظريه ي (فرويد) چيست؟</a:t>
            </a:r>
            <a:endParaRPr lang="en-US" altLang="en-US" sz="2800">
              <a:solidFill>
                <a:srgbClr val="000000"/>
              </a:solidFill>
              <a:ea typeface="Times New Roman" panose="02020603050405020304" pitchFamily="18" charset="0"/>
              <a:cs typeface="B Koodak" panose="00000700000000000000" pitchFamily="2" charset="-78"/>
            </a:endParaRPr>
          </a:p>
        </p:txBody>
      </p:sp>
      <p:sp>
        <p:nvSpPr>
          <p:cNvPr id="13316" name="Rectangle 4">
            <a:extLst>
              <a:ext uri="{FF2B5EF4-FFF2-40B4-BE49-F238E27FC236}">
                <a16:creationId xmlns:a16="http://schemas.microsoft.com/office/drawing/2014/main" id="{43E901C8-D90C-43F2-B0EE-A8E307B08099}"/>
              </a:ext>
            </a:extLst>
          </p:cNvPr>
          <p:cNvSpPr>
            <a:spLocks noChangeArrowheads="1"/>
          </p:cNvSpPr>
          <p:nvPr/>
        </p:nvSpPr>
        <p:spPr bwMode="auto">
          <a:xfrm>
            <a:off x="71438" y="909638"/>
            <a:ext cx="8964612" cy="568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fa-IR" altLang="en-US" sz="2500">
                <a:solidFill>
                  <a:srgbClr val="FF3300"/>
                </a:solidFill>
                <a:ea typeface="Times New Roman" panose="02020603050405020304" pitchFamily="18" charset="0"/>
                <a:cs typeface="B Koodak" panose="00000700000000000000" pitchFamily="2" charset="-78"/>
              </a:rPr>
              <a:t>دليل اول</a:t>
            </a:r>
            <a:r>
              <a:rPr lang="fa-IR" altLang="en-US" sz="2500">
                <a:solidFill>
                  <a:srgbClr val="990000"/>
                </a:solidFill>
                <a:ea typeface="Times New Roman" panose="02020603050405020304" pitchFamily="18" charset="0"/>
                <a:cs typeface="B Koodak" panose="00000700000000000000" pitchFamily="2" charset="-78"/>
              </a:rPr>
              <a:t> </a:t>
            </a:r>
            <a:br>
              <a:rPr lang="fa-IR" altLang="en-US" sz="2500">
                <a:solidFill>
                  <a:srgbClr val="990000"/>
                </a:solidFill>
                <a:ea typeface="Times New Roman" panose="02020603050405020304" pitchFamily="18" charset="0"/>
                <a:cs typeface="B Koodak" panose="00000700000000000000" pitchFamily="2" charset="-78"/>
              </a:rPr>
            </a:br>
            <a:r>
              <a:rPr lang="fa-IR" altLang="en-US" sz="2500">
                <a:solidFill>
                  <a:srgbClr val="990000"/>
                </a:solidFill>
                <a:ea typeface="Times New Roman" panose="02020603050405020304" pitchFamily="18" charset="0"/>
                <a:cs typeface="B Koodak" panose="00000700000000000000" pitchFamily="2" charset="-78"/>
              </a:rPr>
              <a:t>مي گويند فرويد گفته است ، ريشه همه بيماري هاي روحي و اجتماعي بشر در سركوب و محدود كردن غريزه جنسي است و چون او كارشناس است ؛ حرفش قابل قبول است.</a:t>
            </a:r>
            <a:br>
              <a:rPr lang="fa-IR" altLang="en-US" sz="2500">
                <a:solidFill>
                  <a:srgbClr val="990000"/>
                </a:solidFill>
                <a:ea typeface="Times New Roman" panose="02020603050405020304" pitchFamily="18" charset="0"/>
                <a:cs typeface="B Koodak" panose="00000700000000000000" pitchFamily="2" charset="-78"/>
              </a:rPr>
            </a:br>
            <a:r>
              <a:rPr lang="fa-IR" altLang="en-US" sz="2500">
                <a:solidFill>
                  <a:srgbClr val="990000"/>
                </a:solidFill>
                <a:ea typeface="Times New Roman" panose="02020603050405020304" pitchFamily="18" charset="0"/>
                <a:cs typeface="B Koodak" panose="00000700000000000000" pitchFamily="2" charset="-78"/>
              </a:rPr>
              <a:t>جواب :</a:t>
            </a:r>
            <a:br>
              <a:rPr lang="fa-IR" altLang="en-US" sz="2500">
                <a:solidFill>
                  <a:srgbClr val="990000"/>
                </a:solidFill>
                <a:ea typeface="Times New Roman" panose="02020603050405020304" pitchFamily="18" charset="0"/>
                <a:cs typeface="B Koodak" panose="00000700000000000000" pitchFamily="2" charset="-78"/>
              </a:rPr>
            </a:br>
            <a:r>
              <a:rPr lang="fa-IR" altLang="en-US" sz="2500">
                <a:solidFill>
                  <a:srgbClr val="990000"/>
                </a:solidFill>
                <a:ea typeface="Times New Roman" panose="02020603050405020304" pitchFamily="18" charset="0"/>
                <a:cs typeface="B Koodak" panose="00000700000000000000" pitchFamily="2" charset="-78"/>
              </a:rPr>
              <a:t>اين دليل مردود است زيرا ادعايي بيش نيست در حالي كه كارشناسان مخاف او بيشتر اند و عملا هم جوامعي كه آزادي بيشتري براي غريزه جنسي قائل شده اند مشكلاتشان بيشتر شده ، نه كمتر .</a:t>
            </a:r>
            <a:br>
              <a:rPr lang="fa-IR" altLang="en-US" sz="2500">
                <a:solidFill>
                  <a:srgbClr val="990000"/>
                </a:solidFill>
                <a:ea typeface="Times New Roman" panose="02020603050405020304" pitchFamily="18" charset="0"/>
                <a:cs typeface="B Koodak" panose="00000700000000000000" pitchFamily="2" charset="-78"/>
              </a:rPr>
            </a:br>
            <a:r>
              <a:rPr lang="fa-IR" altLang="en-US" sz="2500">
                <a:solidFill>
                  <a:srgbClr val="FF3300"/>
                </a:solidFill>
                <a:ea typeface="Times New Roman" panose="02020603050405020304" pitchFamily="18" charset="0"/>
                <a:cs typeface="B Koodak" panose="00000700000000000000" pitchFamily="2" charset="-78"/>
              </a:rPr>
              <a:t>دليل دوم</a:t>
            </a:r>
            <a:br>
              <a:rPr lang="fa-IR" altLang="en-US" sz="2500">
                <a:solidFill>
                  <a:srgbClr val="FF3300"/>
                </a:solidFill>
                <a:ea typeface="Times New Roman" panose="02020603050405020304" pitchFamily="18" charset="0"/>
                <a:cs typeface="B Koodak" panose="00000700000000000000" pitchFamily="2" charset="-78"/>
              </a:rPr>
            </a:br>
            <a:r>
              <a:rPr lang="fa-IR" altLang="en-US" sz="2500">
                <a:solidFill>
                  <a:srgbClr val="990000"/>
                </a:solidFill>
                <a:ea typeface="Times New Roman" panose="02020603050405020304" pitchFamily="18" charset="0"/>
                <a:cs typeface="B Koodak" panose="00000700000000000000" pitchFamily="2" charset="-78"/>
              </a:rPr>
              <a:t>مي گويند انسان بر هر چيزي كه ممنوع شود حريص تر مي شود.</a:t>
            </a:r>
            <a:br>
              <a:rPr lang="fa-IR" altLang="en-US" sz="2500">
                <a:solidFill>
                  <a:srgbClr val="990000"/>
                </a:solidFill>
                <a:ea typeface="Times New Roman" panose="02020603050405020304" pitchFamily="18" charset="0"/>
                <a:cs typeface="B Koodak" panose="00000700000000000000" pitchFamily="2" charset="-78"/>
              </a:rPr>
            </a:br>
            <a:r>
              <a:rPr lang="fa-IR" altLang="en-US" sz="2500">
                <a:solidFill>
                  <a:srgbClr val="990000"/>
                </a:solidFill>
                <a:ea typeface="Times New Roman" panose="02020603050405020304" pitchFamily="18" charset="0"/>
                <a:cs typeface="B Koodak" panose="00000700000000000000" pitchFamily="2" charset="-78"/>
              </a:rPr>
              <a:t>در جواب اين دليل مي گوييم اين اصل اگر در مواردي هم صحيح باشد اما كلي نيست و اگر به طور كلي بخواهيم اين اصل را در همه جا حاكم كنيم پس بايد مقررات ممنوعه مثل راهنمايي و رانندگي هم برداشته شود زيرا ممنوعيت حرص آور خواهد بود نه كنترل كننده.از طرفي در جوامعي كه آزاد گذاشته شده حرص و طمع در غريزه جنسي تمام نشده بلكه تنوع طلبي و جنگ و دعوا در مسائل غريزه جنسي بيشتر شده است.</a:t>
            </a:r>
            <a:endParaRPr lang="en-US" altLang="en-US" sz="2500">
              <a:solidFill>
                <a:srgbClr val="990000"/>
              </a:solidFill>
              <a:ea typeface="Times New Roman" panose="02020603050405020304" pitchFamily="18" charset="0"/>
              <a:cs typeface="B Koodak" panose="00000700000000000000" pitchFamily="2" charset="-78"/>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randombar(horizontal)">
                                      <p:cBhvr>
                                        <p:cTn id="7"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B2FEFD4-15A2-46EC-9443-F20D032CD969}"/>
              </a:ext>
            </a:extLst>
          </p:cNvPr>
          <p:cNvSpPr>
            <a:spLocks noGrp="1" noChangeArrowheads="1"/>
          </p:cNvSpPr>
          <p:nvPr>
            <p:ph type="title"/>
          </p:nvPr>
        </p:nvSpPr>
        <p:spPr>
          <a:xfrm>
            <a:off x="735013" y="142875"/>
            <a:ext cx="8229600" cy="765175"/>
          </a:xfrm>
        </p:spPr>
        <p:txBody>
          <a:bodyPr/>
          <a:lstStyle/>
          <a:p>
            <a:pPr algn="r"/>
            <a:r>
              <a:rPr lang="fa-IR" altLang="en-US" sz="2800">
                <a:solidFill>
                  <a:srgbClr val="000000"/>
                </a:solidFill>
                <a:ea typeface="Times New Roman" panose="02020603050405020304" pitchFamily="18" charset="0"/>
                <a:cs typeface="B Koodak" panose="00000700000000000000" pitchFamily="2" charset="-78"/>
              </a:rPr>
              <a:t>10- فرق انسان با حيونان در غريزه جنسي چگونه است؟</a:t>
            </a:r>
            <a:endParaRPr lang="en-US" altLang="en-US" sz="2800">
              <a:solidFill>
                <a:srgbClr val="000000"/>
              </a:solidFill>
              <a:ea typeface="Times New Roman" panose="02020603050405020304" pitchFamily="18" charset="0"/>
              <a:cs typeface="B Koodak" panose="00000700000000000000" pitchFamily="2" charset="-78"/>
            </a:endParaRPr>
          </a:p>
        </p:txBody>
      </p:sp>
      <p:sp>
        <p:nvSpPr>
          <p:cNvPr id="14340" name="Rectangle 4">
            <a:extLst>
              <a:ext uri="{FF2B5EF4-FFF2-40B4-BE49-F238E27FC236}">
                <a16:creationId xmlns:a16="http://schemas.microsoft.com/office/drawing/2014/main" id="{CCF7F74D-0CF1-4DE8-A98A-B917FBCABFAA}"/>
              </a:ext>
            </a:extLst>
          </p:cNvPr>
          <p:cNvSpPr>
            <a:spLocks noChangeArrowheads="1"/>
          </p:cNvSpPr>
          <p:nvPr/>
        </p:nvSpPr>
        <p:spPr bwMode="auto">
          <a:xfrm>
            <a:off x="71438" y="981075"/>
            <a:ext cx="8893175"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fa-IR" altLang="en-US" sz="2800">
                <a:solidFill>
                  <a:srgbClr val="990000"/>
                </a:solidFill>
                <a:ea typeface="Times New Roman" panose="02020603050405020304" pitchFamily="18" charset="0"/>
                <a:cs typeface="B Koodak" panose="00000700000000000000" pitchFamily="2" charset="-78"/>
              </a:rPr>
              <a:t>مرحوم استاد مطهري مي فرمايند:غريزه جنسي در حيوان محدود و فصلي است اما در انسان غريزه جنسي و تنوع طلبي آن محدود به حد و مرزي نسيت.</a:t>
            </a:r>
            <a:br>
              <a:rPr lang="fa-IR" altLang="en-US" sz="2800">
                <a:solidFill>
                  <a:srgbClr val="990000"/>
                </a:solidFill>
                <a:ea typeface="Times New Roman" panose="02020603050405020304" pitchFamily="18" charset="0"/>
                <a:cs typeface="B Koodak" panose="00000700000000000000" pitchFamily="2" charset="-78"/>
              </a:rPr>
            </a:br>
            <a:r>
              <a:rPr lang="fa-IR" altLang="en-US" sz="2800">
                <a:solidFill>
                  <a:srgbClr val="990000"/>
                </a:solidFill>
                <a:ea typeface="Times New Roman" panose="02020603050405020304" pitchFamily="18" charset="0"/>
                <a:cs typeface="B Koodak" panose="00000700000000000000" pitchFamily="2" charset="-78"/>
              </a:rPr>
              <a:t>غريزه جنسي در انسان مثل غريزه ي غذا طلبي و آب طلبي نيست بلكه مثل غريزه قدرت طلبي و ثروت طلبي است كه هر چه بيشتر پيدا شود عطش انسان نيز بيشتر مي شود.</a:t>
            </a:r>
            <a:br>
              <a:rPr lang="fa-IR" altLang="en-US" sz="2800">
                <a:solidFill>
                  <a:srgbClr val="990000"/>
                </a:solidFill>
                <a:ea typeface="Times New Roman" panose="02020603050405020304" pitchFamily="18" charset="0"/>
                <a:cs typeface="B Koodak" panose="00000700000000000000" pitchFamily="2" charset="-78"/>
              </a:rPr>
            </a:br>
            <a:r>
              <a:rPr lang="fa-IR" altLang="en-US" sz="2800">
                <a:solidFill>
                  <a:srgbClr val="990000"/>
                </a:solidFill>
                <a:ea typeface="Times New Roman" panose="02020603050405020304" pitchFamily="18" charset="0"/>
                <a:cs typeface="B Koodak" panose="00000700000000000000" pitchFamily="2" charset="-78"/>
              </a:rPr>
              <a:t>مرحوم امام خميني«ره» نيز  در تاييد همين معنا مي فرمايند :</a:t>
            </a:r>
            <a:br>
              <a:rPr lang="fa-IR" altLang="en-US" sz="2800">
                <a:solidFill>
                  <a:srgbClr val="990000"/>
                </a:solidFill>
                <a:ea typeface="Times New Roman" panose="02020603050405020304" pitchFamily="18" charset="0"/>
                <a:cs typeface="B Koodak" panose="00000700000000000000" pitchFamily="2" charset="-78"/>
              </a:rPr>
            </a:br>
            <a:r>
              <a:rPr lang="fa-IR" altLang="en-US" sz="2800">
                <a:solidFill>
                  <a:srgbClr val="990000"/>
                </a:solidFill>
                <a:ea typeface="Times New Roman" panose="02020603050405020304" pitchFamily="18" charset="0"/>
                <a:cs typeface="B Koodak" panose="00000700000000000000" pitchFamily="2" charset="-78"/>
              </a:rPr>
              <a:t>«قوه ي شهويه در انسان طوري است كه اگر زن هاي يك شهر ،به فرض محال،به دست او بيايد باز متوجه زن هاي شهر ديگر است و ......»</a:t>
            </a:r>
            <a:endParaRPr lang="en-US" altLang="en-US" sz="2800">
              <a:solidFill>
                <a:srgbClr val="990000"/>
              </a:solidFill>
              <a:ea typeface="Times New Roman" panose="02020603050405020304" pitchFamily="18" charset="0"/>
              <a:cs typeface="B Koodak" panose="00000700000000000000" pitchFamily="2" charset="-78"/>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randombar(horizontal)">
                                      <p:cBhvr>
                                        <p:cTn id="7"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a:extLst>
              <a:ext uri="{FF2B5EF4-FFF2-40B4-BE49-F238E27FC236}">
                <a16:creationId xmlns:a16="http://schemas.microsoft.com/office/drawing/2014/main" id="{711DEC6F-C319-4383-9772-1428138CBBC8}"/>
              </a:ext>
            </a:extLst>
          </p:cNvPr>
          <p:cNvSpPr>
            <a:spLocks noGrp="1" noChangeArrowheads="1"/>
          </p:cNvSpPr>
          <p:nvPr>
            <p:ph type="title"/>
          </p:nvPr>
        </p:nvSpPr>
        <p:spPr>
          <a:xfrm>
            <a:off x="663575" y="188913"/>
            <a:ext cx="8229600" cy="1143000"/>
          </a:xfrm>
          <a:noFill/>
          <a:ln/>
        </p:spPr>
        <p:txBody>
          <a:bodyPr/>
          <a:lstStyle/>
          <a:p>
            <a:pPr algn="r"/>
            <a:r>
              <a:rPr lang="fa-IR" altLang="en-US" sz="3200">
                <a:cs typeface="B Koodak" panose="00000700000000000000" pitchFamily="2" charset="-78"/>
              </a:rPr>
              <a:t>11-مطلق گرايي جنسي چيست؟</a:t>
            </a:r>
            <a:endParaRPr lang="en-US" altLang="en-US" sz="3200">
              <a:cs typeface="B Koodak" panose="00000700000000000000" pitchFamily="2" charset="-78"/>
            </a:endParaRPr>
          </a:p>
        </p:txBody>
      </p:sp>
      <p:sp>
        <p:nvSpPr>
          <p:cNvPr id="15365" name="Rectangle 5">
            <a:extLst>
              <a:ext uri="{FF2B5EF4-FFF2-40B4-BE49-F238E27FC236}">
                <a16:creationId xmlns:a16="http://schemas.microsoft.com/office/drawing/2014/main" id="{8B73B8BB-01BA-4BCE-8D5F-6795D13B705E}"/>
              </a:ext>
            </a:extLst>
          </p:cNvPr>
          <p:cNvSpPr>
            <a:spLocks noChangeArrowheads="1"/>
          </p:cNvSpPr>
          <p:nvPr/>
        </p:nvSpPr>
        <p:spPr bwMode="auto">
          <a:xfrm>
            <a:off x="0" y="1125538"/>
            <a:ext cx="8985250"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fa-IR" altLang="en-US" sz="2800">
                <a:solidFill>
                  <a:srgbClr val="FF3300"/>
                </a:solidFill>
                <a:ea typeface="Times New Roman" panose="02020603050405020304" pitchFamily="18" charset="0"/>
                <a:cs typeface="B Koodak" panose="00000700000000000000" pitchFamily="2" charset="-78"/>
              </a:rPr>
              <a:t>دليل</a:t>
            </a:r>
            <a:r>
              <a:rPr lang="fa-IR" altLang="en-US" sz="2800">
                <a:solidFill>
                  <a:srgbClr val="990000"/>
                </a:solidFill>
                <a:ea typeface="Times New Roman" panose="02020603050405020304" pitchFamily="18" charset="0"/>
                <a:cs typeface="B Koodak" panose="00000700000000000000" pitchFamily="2" charset="-78"/>
              </a:rPr>
              <a:t> </a:t>
            </a:r>
            <a:r>
              <a:rPr lang="fa-IR" altLang="en-US" sz="2800">
                <a:solidFill>
                  <a:srgbClr val="FF3300"/>
                </a:solidFill>
                <a:ea typeface="Times New Roman" panose="02020603050405020304" pitchFamily="18" charset="0"/>
                <a:cs typeface="B Koodak" panose="00000700000000000000" pitchFamily="2" charset="-78"/>
              </a:rPr>
              <a:t>سوم</a:t>
            </a:r>
            <a:br>
              <a:rPr lang="fa-IR" altLang="en-US" sz="2800">
                <a:solidFill>
                  <a:srgbClr val="990000"/>
                </a:solidFill>
                <a:ea typeface="Times New Roman" panose="02020603050405020304" pitchFamily="18" charset="0"/>
                <a:cs typeface="B Koodak" panose="00000700000000000000" pitchFamily="2" charset="-78"/>
              </a:rPr>
            </a:br>
            <a:r>
              <a:rPr lang="fa-IR" altLang="en-US" sz="2800">
                <a:solidFill>
                  <a:srgbClr val="990000"/>
                </a:solidFill>
                <a:ea typeface="Times New Roman" panose="02020603050405020304" pitchFamily="18" charset="0"/>
                <a:cs typeface="B Koodak" panose="00000700000000000000" pitchFamily="2" charset="-78"/>
              </a:rPr>
              <a:t>مطلق گرايي دليل سوم طرفداران نظريه فرويد است كه مي گويند:</a:t>
            </a:r>
            <a:br>
              <a:rPr lang="fa-IR" altLang="en-US" sz="2800">
                <a:solidFill>
                  <a:srgbClr val="990000"/>
                </a:solidFill>
                <a:ea typeface="Times New Roman" panose="02020603050405020304" pitchFamily="18" charset="0"/>
                <a:cs typeface="B Koodak" panose="00000700000000000000" pitchFamily="2" charset="-78"/>
              </a:rPr>
            </a:br>
            <a:r>
              <a:rPr lang="fa-IR" altLang="en-US" sz="2800">
                <a:solidFill>
                  <a:srgbClr val="990000"/>
                </a:solidFill>
                <a:ea typeface="Times New Roman" panose="02020603050405020304" pitchFamily="18" charset="0"/>
                <a:cs typeface="B Koodak" panose="00000700000000000000" pitchFamily="2" charset="-78"/>
              </a:rPr>
              <a:t>خالق انسان غرايز و از جمله غريزه ي جنسي را در انسان آفريده است كه از آن بهره برداري كنند.پس محدود كردن و سركوب كردن آن خلاف قانون خلقت است در جواب اين استدلال گفته مي شود اگر همه درخواست ها و اميال انسان كه خدا آفريده مطلقا آزاد باشند بايد همه قوانين و مقررات به هم بريزد زيرا اميال افراد در موارد زيادي با هم تناقض پيدا مي كنند.</a:t>
            </a:r>
            <a:br>
              <a:rPr lang="fa-IR" altLang="en-US" sz="2800">
                <a:solidFill>
                  <a:srgbClr val="990000"/>
                </a:solidFill>
                <a:ea typeface="Times New Roman" panose="02020603050405020304" pitchFamily="18" charset="0"/>
                <a:cs typeface="B Koodak" panose="00000700000000000000" pitchFamily="2" charset="-78"/>
              </a:rPr>
            </a:br>
            <a:r>
              <a:rPr lang="fa-IR" altLang="en-US" sz="2800">
                <a:solidFill>
                  <a:srgbClr val="990000"/>
                </a:solidFill>
                <a:ea typeface="Times New Roman" panose="02020603050405020304" pitchFamily="18" charset="0"/>
                <a:cs typeface="B Koodak" panose="00000700000000000000" pitchFamily="2" charset="-78"/>
              </a:rPr>
              <a:t> اگر مقررات نياشد هرج و مرج بوجود مي آيد از طرفي خداوندي كه اين اميال  را آفريده است براي تعديل آن نيز قوانين مخصوصي را تشريع كرده است.</a:t>
            </a:r>
            <a:br>
              <a:rPr lang="fa-IR" altLang="en-US" sz="2800">
                <a:solidFill>
                  <a:srgbClr val="990000"/>
                </a:solidFill>
                <a:ea typeface="Times New Roman" panose="02020603050405020304" pitchFamily="18" charset="0"/>
                <a:cs typeface="B Koodak" panose="00000700000000000000" pitchFamily="2" charset="-78"/>
              </a:rPr>
            </a:br>
            <a:r>
              <a:rPr lang="fa-IR" altLang="en-US" sz="2800">
                <a:solidFill>
                  <a:srgbClr val="990000"/>
                </a:solidFill>
                <a:ea typeface="Times New Roman" panose="02020603050405020304" pitchFamily="18" charset="0"/>
                <a:cs typeface="B Koodak" panose="00000700000000000000" pitchFamily="2" charset="-78"/>
              </a:rPr>
              <a:t>پس بايد طبق قانون خدا از آن استفاده شود.</a:t>
            </a:r>
            <a:endParaRPr lang="en-US" altLang="en-US" sz="2800">
              <a:solidFill>
                <a:srgbClr val="990000"/>
              </a:solidFill>
              <a:ea typeface="Times New Roman" panose="02020603050405020304" pitchFamily="18" charset="0"/>
              <a:cs typeface="B Koodak" panose="00000700000000000000" pitchFamily="2" charset="-78"/>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randombar(horizontal)">
                                      <p:cBhvr>
                                        <p:cTn id="7"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80D3BD4D-C539-4C64-84B3-4CD1C7873E13}"/>
              </a:ext>
            </a:extLst>
          </p:cNvPr>
          <p:cNvSpPr>
            <a:spLocks noGrp="1" noChangeArrowheads="1"/>
          </p:cNvSpPr>
          <p:nvPr>
            <p:ph type="title"/>
          </p:nvPr>
        </p:nvSpPr>
        <p:spPr>
          <a:xfrm>
            <a:off x="827088" y="765175"/>
            <a:ext cx="8229600" cy="1143000"/>
          </a:xfrm>
        </p:spPr>
        <p:txBody>
          <a:bodyPr/>
          <a:lstStyle/>
          <a:p>
            <a:pPr algn="r"/>
            <a:r>
              <a:rPr lang="fa-IR" altLang="en-US" sz="3200">
                <a:solidFill>
                  <a:srgbClr val="000000"/>
                </a:solidFill>
                <a:ea typeface="Times New Roman" panose="02020603050405020304" pitchFamily="18" charset="0"/>
                <a:cs typeface="B Koodak" panose="00000700000000000000" pitchFamily="2" charset="-78"/>
              </a:rPr>
              <a:t>12- ديدگاه اسلام در غريزه جنسي چيست؟</a:t>
            </a:r>
            <a:endParaRPr lang="en-US" altLang="en-US" sz="3200">
              <a:solidFill>
                <a:srgbClr val="000000"/>
              </a:solidFill>
              <a:ea typeface="Times New Roman" panose="02020603050405020304" pitchFamily="18" charset="0"/>
              <a:cs typeface="B Koodak" panose="00000700000000000000" pitchFamily="2" charset="-78"/>
            </a:endParaRPr>
          </a:p>
        </p:txBody>
      </p:sp>
      <p:sp>
        <p:nvSpPr>
          <p:cNvPr id="19460" name="Rectangle 4">
            <a:extLst>
              <a:ext uri="{FF2B5EF4-FFF2-40B4-BE49-F238E27FC236}">
                <a16:creationId xmlns:a16="http://schemas.microsoft.com/office/drawing/2014/main" id="{93914890-50F4-4964-B735-2E1D29B3C4FC}"/>
              </a:ext>
            </a:extLst>
          </p:cNvPr>
          <p:cNvSpPr>
            <a:spLocks noChangeArrowheads="1"/>
          </p:cNvSpPr>
          <p:nvPr/>
        </p:nvSpPr>
        <p:spPr bwMode="auto">
          <a:xfrm>
            <a:off x="-107950" y="1700213"/>
            <a:ext cx="9144000" cy="489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fa-IR" altLang="en-US" sz="2600">
                <a:solidFill>
                  <a:srgbClr val="990000"/>
                </a:solidFill>
                <a:ea typeface="Times New Roman" panose="02020603050405020304" pitchFamily="18" charset="0"/>
                <a:cs typeface="B Koodak" panose="00000700000000000000" pitchFamily="2" charset="-78"/>
              </a:rPr>
              <a:t>غريزه خنسي ازديدگاه اسلام يكي از بزرگترين نعمت هاي الهي است كه تداوم زندگي و بقاي نوع انساني را تضمين مي كند و با معنويت و كمالات انساني هيچ منافاتي ندارد.</a:t>
            </a:r>
            <a:br>
              <a:rPr lang="fa-IR" altLang="en-US" sz="2600">
                <a:solidFill>
                  <a:srgbClr val="990000"/>
                </a:solidFill>
                <a:ea typeface="Times New Roman" panose="02020603050405020304" pitchFamily="18" charset="0"/>
                <a:cs typeface="B Koodak" panose="00000700000000000000" pitchFamily="2" charset="-78"/>
              </a:rPr>
            </a:br>
            <a:r>
              <a:rPr lang="fa-IR" altLang="en-US" sz="2600">
                <a:solidFill>
                  <a:srgbClr val="990000"/>
                </a:solidFill>
                <a:ea typeface="Times New Roman" panose="02020603050405020304" pitchFamily="18" charset="0"/>
                <a:cs typeface="B Koodak" panose="00000700000000000000" pitchFamily="2" charset="-78"/>
              </a:rPr>
              <a:t>از نظر اسلام نه رهبانيت و سركوبي غريزه جنسي درست است،نه غريزه ورزي و شهوت راني.</a:t>
            </a:r>
            <a:br>
              <a:rPr lang="fa-IR" altLang="en-US" sz="2600">
                <a:solidFill>
                  <a:srgbClr val="990000"/>
                </a:solidFill>
                <a:ea typeface="Times New Roman" panose="02020603050405020304" pitchFamily="18" charset="0"/>
                <a:cs typeface="B Koodak" panose="00000700000000000000" pitchFamily="2" charset="-78"/>
              </a:rPr>
            </a:br>
            <a:r>
              <a:rPr lang="fa-IR" altLang="en-US" sz="2600">
                <a:solidFill>
                  <a:srgbClr val="990000"/>
                </a:solidFill>
                <a:ea typeface="Times New Roman" panose="02020603050405020304" pitchFamily="18" charset="0"/>
                <a:cs typeface="B Koodak" panose="00000700000000000000" pitchFamily="2" charset="-78"/>
              </a:rPr>
              <a:t>ما روايات زيادي در ّرد هر دو مورد داريم به عنوان نمونه : امام باقر (ع) به خانمني كه تصميم گرفته بود مجرد بماند،فرمود: </a:t>
            </a:r>
            <a:r>
              <a:rPr lang="fa-IR" altLang="en-US" sz="2600">
                <a:solidFill>
                  <a:srgbClr val="0033CC"/>
                </a:solidFill>
                <a:ea typeface="Times New Roman" panose="02020603050405020304" pitchFamily="18" charset="0"/>
                <a:cs typeface="B Koodak" panose="00000700000000000000" pitchFamily="2" charset="-78"/>
              </a:rPr>
              <a:t>«اگر تجرد فضيلت بود فاطمه زهرا (س) كه سرور زنان عالم است ،سزاوار تر به اين كار بود.»</a:t>
            </a:r>
            <a:br>
              <a:rPr lang="fa-IR" altLang="en-US" sz="2600">
                <a:solidFill>
                  <a:srgbClr val="0033CC"/>
                </a:solidFill>
                <a:ea typeface="Times New Roman" panose="02020603050405020304" pitchFamily="18" charset="0"/>
                <a:cs typeface="B Koodak" panose="00000700000000000000" pitchFamily="2" charset="-78"/>
              </a:rPr>
            </a:br>
            <a:r>
              <a:rPr lang="fa-IR" altLang="en-US" sz="2600">
                <a:solidFill>
                  <a:srgbClr val="990000"/>
                </a:solidFill>
                <a:ea typeface="Times New Roman" panose="02020603050405020304" pitchFamily="18" charset="0"/>
                <a:cs typeface="B Koodak" panose="00000700000000000000" pitchFamily="2" charset="-78"/>
              </a:rPr>
              <a:t>وامير المومنين (ع)مي فرمايند: </a:t>
            </a:r>
            <a:r>
              <a:rPr lang="fa-IR" altLang="en-US" sz="2600">
                <a:solidFill>
                  <a:srgbClr val="0033CC"/>
                </a:solidFill>
                <a:ea typeface="Times New Roman" panose="02020603050405020304" pitchFamily="18" charset="0"/>
                <a:cs typeface="B Koodak" panose="00000700000000000000" pitchFamily="2" charset="-78"/>
              </a:rPr>
              <a:t>«اذا ابصرت عين الشهوه عمي القلب عن العاقبه»</a:t>
            </a:r>
            <a:br>
              <a:rPr lang="fa-IR" altLang="en-US" sz="2600">
                <a:solidFill>
                  <a:srgbClr val="990000"/>
                </a:solidFill>
                <a:ea typeface="Times New Roman" panose="02020603050405020304" pitchFamily="18" charset="0"/>
                <a:cs typeface="B Koodak" panose="00000700000000000000" pitchFamily="2" charset="-78"/>
              </a:rPr>
            </a:br>
            <a:r>
              <a:rPr lang="fa-IR" altLang="en-US" sz="2600">
                <a:solidFill>
                  <a:srgbClr val="990000"/>
                </a:solidFill>
                <a:ea typeface="Times New Roman" panose="02020603050405020304" pitchFamily="18" charset="0"/>
                <a:cs typeface="B Koodak" panose="00000700000000000000" pitchFamily="2" charset="-78"/>
              </a:rPr>
              <a:t>هنگامي كه چشم مظاهر شهوت را ببيند،عقل از مشاهده عاقبت كار باز مي ماند.</a:t>
            </a:r>
            <a:br>
              <a:rPr lang="fa-IR" altLang="en-US" sz="2600">
                <a:solidFill>
                  <a:srgbClr val="990000"/>
                </a:solidFill>
                <a:ea typeface="Times New Roman" panose="02020603050405020304" pitchFamily="18" charset="0"/>
                <a:cs typeface="B Koodak" panose="00000700000000000000" pitchFamily="2" charset="-78"/>
              </a:rPr>
            </a:br>
            <a:r>
              <a:rPr lang="fa-IR" altLang="en-US" sz="2600">
                <a:solidFill>
                  <a:srgbClr val="990000"/>
                </a:solidFill>
                <a:ea typeface="Times New Roman" panose="02020603050405020304" pitchFamily="18" charset="0"/>
                <a:cs typeface="B Koodak" panose="00000700000000000000" pitchFamily="2" charset="-78"/>
              </a:rPr>
              <a:t>بنابراين از ديدگاه اسلام ، تنها راه حل پاسخگويي به غريزه جنسي ازدواج وتشكيل خانواده است كه موجب آرامش روحي و رواني و بقاء نوع انساني مي شود.</a:t>
            </a:r>
            <a:endParaRPr lang="en-US" altLang="en-US" sz="2600">
              <a:solidFill>
                <a:srgbClr val="0066FF"/>
              </a:solidFill>
              <a:ea typeface="Times New Roman" panose="02020603050405020304" pitchFamily="18" charset="0"/>
              <a:cs typeface="B Koodak" panose="00000700000000000000" pitchFamily="2" charset="-78"/>
            </a:endParaRPr>
          </a:p>
        </p:txBody>
      </p:sp>
      <p:sp>
        <p:nvSpPr>
          <p:cNvPr id="19461" name="Rectangle 5">
            <a:extLst>
              <a:ext uri="{FF2B5EF4-FFF2-40B4-BE49-F238E27FC236}">
                <a16:creationId xmlns:a16="http://schemas.microsoft.com/office/drawing/2014/main" id="{C2EA3FEC-5B3C-4DB5-BD3E-632228851B42}"/>
              </a:ext>
            </a:extLst>
          </p:cNvPr>
          <p:cNvSpPr>
            <a:spLocks noChangeArrowheads="1"/>
          </p:cNvSpPr>
          <p:nvPr/>
        </p:nvSpPr>
        <p:spPr bwMode="auto">
          <a:xfrm>
            <a:off x="914400" y="188913"/>
            <a:ext cx="8050213"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fa-IR" altLang="en-US" sz="3200">
                <a:solidFill>
                  <a:srgbClr val="006600"/>
                </a:solidFill>
                <a:ea typeface="Times New Roman" panose="02020603050405020304" pitchFamily="18" charset="0"/>
                <a:cs typeface="B Koodak" panose="00000700000000000000" pitchFamily="2" charset="-78"/>
              </a:rPr>
              <a:t>نظريه سوم ديدگاه اسلام</a:t>
            </a:r>
            <a:endParaRPr lang="en-US" altLang="en-US" sz="3200">
              <a:solidFill>
                <a:srgbClr val="006600"/>
              </a:solidFill>
              <a:ea typeface="Times New Roman" panose="02020603050405020304" pitchFamily="18" charset="0"/>
              <a:cs typeface="B Koodak" panose="00000700000000000000" pitchFamily="2" charset="-78"/>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randombar(horizontal)">
                                      <p:cBhvr>
                                        <p:cTn id="7"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0190677E-7619-4BD1-B5D1-F210842C9A4B}"/>
              </a:ext>
            </a:extLst>
          </p:cNvPr>
          <p:cNvSpPr>
            <a:spLocks noGrp="1" noChangeArrowheads="1"/>
          </p:cNvSpPr>
          <p:nvPr>
            <p:ph type="title"/>
          </p:nvPr>
        </p:nvSpPr>
        <p:spPr>
          <a:xfrm>
            <a:off x="806450" y="-90488"/>
            <a:ext cx="8229600" cy="1143001"/>
          </a:xfrm>
        </p:spPr>
        <p:txBody>
          <a:bodyPr/>
          <a:lstStyle/>
          <a:p>
            <a:pPr algn="r"/>
            <a:r>
              <a:rPr lang="fa-IR" altLang="en-US" sz="2800">
                <a:solidFill>
                  <a:srgbClr val="000000"/>
                </a:solidFill>
                <a:ea typeface="Times New Roman" panose="02020603050405020304" pitchFamily="18" charset="0"/>
                <a:cs typeface="B Koodak" panose="00000700000000000000" pitchFamily="2" charset="-78"/>
              </a:rPr>
              <a:t>13- عوامل شهوت راني و شهوت پرستي چيست؟</a:t>
            </a:r>
            <a:endParaRPr lang="en-US" altLang="en-US" sz="2800">
              <a:solidFill>
                <a:srgbClr val="000000"/>
              </a:solidFill>
              <a:ea typeface="Times New Roman" panose="02020603050405020304" pitchFamily="18" charset="0"/>
              <a:cs typeface="B Koodak" panose="00000700000000000000" pitchFamily="2" charset="-78"/>
            </a:endParaRPr>
          </a:p>
        </p:txBody>
      </p:sp>
      <p:sp>
        <p:nvSpPr>
          <p:cNvPr id="21508" name="Rectangle 4">
            <a:extLst>
              <a:ext uri="{FF2B5EF4-FFF2-40B4-BE49-F238E27FC236}">
                <a16:creationId xmlns:a16="http://schemas.microsoft.com/office/drawing/2014/main" id="{F85A592D-6347-4614-81B0-9265E01EADA8}"/>
              </a:ext>
            </a:extLst>
          </p:cNvPr>
          <p:cNvSpPr>
            <a:spLocks noChangeArrowheads="1"/>
          </p:cNvSpPr>
          <p:nvPr/>
        </p:nvSpPr>
        <p:spPr bwMode="auto">
          <a:xfrm>
            <a:off x="34925" y="765175"/>
            <a:ext cx="9109075"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fa-IR" altLang="en-US" sz="2800">
                <a:solidFill>
                  <a:srgbClr val="990000"/>
                </a:solidFill>
                <a:ea typeface="Times New Roman" panose="02020603050405020304" pitchFamily="18" charset="0"/>
                <a:cs typeface="B Koodak" panose="00000700000000000000" pitchFamily="2" charset="-78"/>
              </a:rPr>
              <a:t>الف)ضعف در اعتقادات و ايمان و رعايت نكردن دستورات ديني</a:t>
            </a:r>
            <a:br>
              <a:rPr lang="fa-IR" altLang="en-US" sz="2800">
                <a:solidFill>
                  <a:srgbClr val="990000"/>
                </a:solidFill>
                <a:ea typeface="Times New Roman" panose="02020603050405020304" pitchFamily="18" charset="0"/>
                <a:cs typeface="B Koodak" panose="00000700000000000000" pitchFamily="2" charset="-78"/>
              </a:rPr>
            </a:br>
            <a:r>
              <a:rPr lang="fa-IR" altLang="en-US" sz="2800">
                <a:solidFill>
                  <a:srgbClr val="990000"/>
                </a:solidFill>
                <a:ea typeface="Times New Roman" panose="02020603050405020304" pitchFamily="18" charset="0"/>
                <a:cs typeface="B Koodak" panose="00000700000000000000" pitchFamily="2" charset="-78"/>
              </a:rPr>
              <a:t>ب)ضعف در خودشناسي و قدر ناشناختن شخصيت انساني خود</a:t>
            </a:r>
            <a:br>
              <a:rPr lang="fa-IR" altLang="en-US" sz="2800">
                <a:solidFill>
                  <a:srgbClr val="990000"/>
                </a:solidFill>
                <a:ea typeface="Times New Roman" panose="02020603050405020304" pitchFamily="18" charset="0"/>
                <a:cs typeface="B Koodak" panose="00000700000000000000" pitchFamily="2" charset="-78"/>
              </a:rPr>
            </a:br>
            <a:r>
              <a:rPr lang="fa-IR" altLang="en-US" sz="2700">
                <a:solidFill>
                  <a:srgbClr val="990000"/>
                </a:solidFill>
                <a:ea typeface="Times New Roman" panose="02020603050405020304" pitchFamily="18" charset="0"/>
                <a:cs typeface="B Koodak" panose="00000700000000000000" pitchFamily="2" charset="-78"/>
              </a:rPr>
              <a:t>ج)ضعف در شناخت حقايق امور و پيامد هاي ناگوار دنيوي واخروي شهوت راني</a:t>
            </a:r>
            <a:br>
              <a:rPr lang="fa-IR" altLang="en-US" sz="2700">
                <a:solidFill>
                  <a:srgbClr val="990000"/>
                </a:solidFill>
                <a:ea typeface="Times New Roman" panose="02020603050405020304" pitchFamily="18" charset="0"/>
                <a:cs typeface="B Koodak" panose="00000700000000000000" pitchFamily="2" charset="-78"/>
              </a:rPr>
            </a:br>
            <a:r>
              <a:rPr lang="fa-IR" altLang="en-US" sz="2800">
                <a:solidFill>
                  <a:srgbClr val="990000"/>
                </a:solidFill>
                <a:ea typeface="Times New Roman" panose="02020603050405020304" pitchFamily="18" charset="0"/>
                <a:cs typeface="B Koodak" panose="00000700000000000000" pitchFamily="2" charset="-78"/>
              </a:rPr>
              <a:t>قرآن كريم در مورد پيامد اعمال انسان ها مي فرمايد:</a:t>
            </a:r>
            <a:endParaRPr lang="en-US" altLang="en-US" sz="2800">
              <a:solidFill>
                <a:srgbClr val="990000"/>
              </a:solidFill>
              <a:ea typeface="Times New Roman" panose="02020603050405020304" pitchFamily="18" charset="0"/>
              <a:cs typeface="B Koodak" panose="00000700000000000000" pitchFamily="2" charset="-78"/>
            </a:endParaRPr>
          </a:p>
        </p:txBody>
      </p:sp>
      <p:pic>
        <p:nvPicPr>
          <p:cNvPr id="21509" name="Picture 5">
            <a:extLst>
              <a:ext uri="{FF2B5EF4-FFF2-40B4-BE49-F238E27FC236}">
                <a16:creationId xmlns:a16="http://schemas.microsoft.com/office/drawing/2014/main" id="{99B11E70-3E50-4307-B93D-561187E58A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357563"/>
            <a:ext cx="8461375" cy="2662237"/>
          </a:xfrm>
          <a:prstGeom prst="rect">
            <a:avLst/>
          </a:prstGeom>
          <a:noFill/>
          <a:extLst>
            <a:ext uri="{909E8E84-426E-40DD-AFC4-6F175D3DCCD1}">
              <a14:hiddenFill xmlns:a14="http://schemas.microsoft.com/office/drawing/2010/main">
                <a:solidFill>
                  <a:srgbClr val="FFFFFF"/>
                </a:solidFill>
              </a14:hiddenFill>
            </a:ext>
          </a:extLst>
        </p:spPr>
      </p:pic>
      <p:pic>
        <p:nvPicPr>
          <p:cNvPr id="21510" name="ale emran 30.mp3">
            <a:hlinkClick r:id="" action="ppaction://media"/>
            <a:extLst>
              <a:ext uri="{FF2B5EF4-FFF2-40B4-BE49-F238E27FC236}">
                <a16:creationId xmlns:a16="http://schemas.microsoft.com/office/drawing/2014/main" id="{72C1FE27-317D-4B2A-9F23-B6C3BA4C57DB}"/>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468313" y="573405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21511" name="Rectangle 7">
            <a:extLst>
              <a:ext uri="{FF2B5EF4-FFF2-40B4-BE49-F238E27FC236}">
                <a16:creationId xmlns:a16="http://schemas.microsoft.com/office/drawing/2014/main" id="{142F6883-D471-4491-8F61-3F7436CACAB1}"/>
              </a:ext>
            </a:extLst>
          </p:cNvPr>
          <p:cNvSpPr>
            <a:spLocks noChangeArrowheads="1"/>
          </p:cNvSpPr>
          <p:nvPr/>
        </p:nvSpPr>
        <p:spPr bwMode="auto">
          <a:xfrm>
            <a:off x="0" y="5715000"/>
            <a:ext cx="31527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fa-IR" altLang="en-US" sz="2800">
                <a:solidFill>
                  <a:srgbClr val="000000"/>
                </a:solidFill>
                <a:ea typeface="Times New Roman" panose="02020603050405020304" pitchFamily="18" charset="0"/>
                <a:cs typeface="B Koodak" panose="00000700000000000000" pitchFamily="2" charset="-78"/>
              </a:rPr>
              <a:t>آل عمران آيه 30</a:t>
            </a:r>
            <a:endParaRPr lang="en-US" altLang="en-US" sz="2800">
              <a:solidFill>
                <a:srgbClr val="000000"/>
              </a:solidFill>
              <a:ea typeface="Times New Roman" panose="02020603050405020304" pitchFamily="18" charset="0"/>
              <a:cs typeface="B Koodak" panose="00000700000000000000" pitchFamily="2" charset="-78"/>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randombar(horizontal)">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randombar(horizontal)">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1511"/>
                                        </p:tgtEl>
                                        <p:attrNameLst>
                                          <p:attrName>style.visibility</p:attrName>
                                        </p:attrNameLst>
                                      </p:cBhvr>
                                      <p:to>
                                        <p:strVal val="visible"/>
                                      </p:to>
                                    </p:set>
                                    <p:animEffect transition="in" filter="randombar(horizontal)">
                                      <p:cBhvr>
                                        <p:cTn id="17" dur="500"/>
                                        <p:tgtEl>
                                          <p:spTgt spid="21511"/>
                                        </p:tgtEl>
                                      </p:cBhvr>
                                    </p:animEffect>
                                  </p:childTnLst>
                                </p:cTn>
                              </p:par>
                            </p:childTnLst>
                          </p:cTn>
                        </p:par>
                        <p:par>
                          <p:cTn id="18" fill="hold" nodeType="afterGroup">
                            <p:stCondLst>
                              <p:cond delay="500"/>
                            </p:stCondLst>
                            <p:childTnLst>
                              <p:par>
                                <p:cTn id="19" presetID="1" presetClass="mediacall" presetSubtype="0" fill="hold" nodeType="afterEffect">
                                  <p:stCondLst>
                                    <p:cond delay="0"/>
                                  </p:stCondLst>
                                  <p:childTnLst>
                                    <p:cmd type="call" cmd="playFrom(0.0)">
                                      <p:cBhvr>
                                        <p:cTn id="20" dur="32157" fill="hold"/>
                                        <p:tgtEl>
                                          <p:spTgt spid="215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1" fill="hold" display="0">
                  <p:stCondLst>
                    <p:cond delay="indefinite"/>
                  </p:stCondLst>
                  <p:endCondLst>
                    <p:cond evt="onNext" delay="0">
                      <p:tgtEl>
                        <p:sldTgt/>
                      </p:tgtEl>
                    </p:cond>
                    <p:cond evt="onPrev" delay="0">
                      <p:tgtEl>
                        <p:sldTgt/>
                      </p:tgtEl>
                    </p:cond>
                    <p:cond evt="onStopAudio" delay="0">
                      <p:tgtEl>
                        <p:sldTgt/>
                      </p:tgtEl>
                    </p:cond>
                  </p:endCondLst>
                </p:cTn>
                <p:tgtEl>
                  <p:spTgt spid="21510"/>
                </p:tgtEl>
              </p:cMediaNode>
            </p:audio>
          </p:childTnLst>
        </p:cTn>
      </p:par>
    </p:tnLst>
    <p:bldLst>
      <p:bldP spid="21508" grpId="0"/>
      <p:bldP spid="215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E3492AE3-DE70-4852-B78D-D1E6C63EC18A}"/>
              </a:ext>
            </a:extLst>
          </p:cNvPr>
          <p:cNvSpPr>
            <a:spLocks noGrp="1" noChangeArrowheads="1"/>
          </p:cNvSpPr>
          <p:nvPr>
            <p:ph type="title"/>
          </p:nvPr>
        </p:nvSpPr>
        <p:spPr>
          <a:xfrm>
            <a:off x="0" y="4292600"/>
            <a:ext cx="3467100" cy="1143000"/>
          </a:xfrm>
        </p:spPr>
        <p:txBody>
          <a:bodyPr/>
          <a:lstStyle/>
          <a:p>
            <a:r>
              <a:rPr lang="fa-IR" altLang="en-US" sz="2800">
                <a:cs typeface="B Koodak" panose="00000700000000000000" pitchFamily="2" charset="-78"/>
              </a:rPr>
              <a:t>زلزال آيه 6 تا 8</a:t>
            </a:r>
            <a:endParaRPr lang="en-US" altLang="en-US" sz="2800">
              <a:cs typeface="B Koodak" panose="00000700000000000000" pitchFamily="2" charset="-78"/>
            </a:endParaRPr>
          </a:p>
        </p:txBody>
      </p:sp>
      <p:pic>
        <p:nvPicPr>
          <p:cNvPr id="27652" name="Picture 4">
            <a:extLst>
              <a:ext uri="{FF2B5EF4-FFF2-40B4-BE49-F238E27FC236}">
                <a16:creationId xmlns:a16="http://schemas.microsoft.com/office/drawing/2014/main" id="{59231EA4-A55F-4DF2-B462-07BC9F619C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700213"/>
            <a:ext cx="8534400" cy="2805112"/>
          </a:xfrm>
          <a:prstGeom prst="rect">
            <a:avLst/>
          </a:prstGeom>
          <a:noFill/>
          <a:extLst>
            <a:ext uri="{909E8E84-426E-40DD-AFC4-6F175D3DCCD1}">
              <a14:hiddenFill xmlns:a14="http://schemas.microsoft.com/office/drawing/2010/main">
                <a:solidFill>
                  <a:srgbClr val="FFFFFF"/>
                </a:solidFill>
              </a14:hiddenFill>
            </a:ext>
          </a:extLst>
        </p:spPr>
      </p:pic>
      <p:pic>
        <p:nvPicPr>
          <p:cNvPr id="27653" name="zelzal 6 ta 8.mp3">
            <a:hlinkClick r:id="" action="ppaction://media"/>
            <a:extLst>
              <a:ext uri="{FF2B5EF4-FFF2-40B4-BE49-F238E27FC236}">
                <a16:creationId xmlns:a16="http://schemas.microsoft.com/office/drawing/2014/main" id="{55B2EEC8-8146-4149-8ACE-C568AA17F2C0}"/>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323850" y="4149725"/>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4660" fill="hold"/>
                                        <p:tgtEl>
                                          <p:spTgt spid="2765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765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7C8151C5-8B31-41BB-ABBF-CCB319FEF89B}"/>
              </a:ext>
            </a:extLst>
          </p:cNvPr>
          <p:cNvSpPr>
            <a:spLocks noGrp="1" noChangeArrowheads="1"/>
          </p:cNvSpPr>
          <p:nvPr>
            <p:ph type="title"/>
          </p:nvPr>
        </p:nvSpPr>
        <p:spPr>
          <a:xfrm>
            <a:off x="827088" y="260350"/>
            <a:ext cx="8229600" cy="1143000"/>
          </a:xfrm>
        </p:spPr>
        <p:txBody>
          <a:bodyPr/>
          <a:lstStyle/>
          <a:p>
            <a:pPr algn="r"/>
            <a:r>
              <a:rPr lang="fa-IR" altLang="en-US" sz="2800">
                <a:solidFill>
                  <a:srgbClr val="000000"/>
                </a:solidFill>
                <a:ea typeface="Times New Roman" panose="02020603050405020304" pitchFamily="18" charset="0"/>
                <a:cs typeface="B Koodak" panose="00000700000000000000" pitchFamily="2" charset="-78"/>
              </a:rPr>
              <a:t>14- اهميت ازدواج در اسلام را بيان كنيد؟</a:t>
            </a:r>
            <a:endParaRPr lang="en-US" altLang="en-US" sz="2800">
              <a:solidFill>
                <a:srgbClr val="000000"/>
              </a:solidFill>
              <a:ea typeface="Times New Roman" panose="02020603050405020304" pitchFamily="18" charset="0"/>
              <a:cs typeface="B Koodak" panose="00000700000000000000" pitchFamily="2" charset="-78"/>
            </a:endParaRPr>
          </a:p>
        </p:txBody>
      </p:sp>
      <p:sp>
        <p:nvSpPr>
          <p:cNvPr id="20484" name="Rectangle 4">
            <a:extLst>
              <a:ext uri="{FF2B5EF4-FFF2-40B4-BE49-F238E27FC236}">
                <a16:creationId xmlns:a16="http://schemas.microsoft.com/office/drawing/2014/main" id="{C56FBE4B-2705-4E13-876E-3558FD3552CB}"/>
              </a:ext>
            </a:extLst>
          </p:cNvPr>
          <p:cNvSpPr>
            <a:spLocks noChangeArrowheads="1"/>
          </p:cNvSpPr>
          <p:nvPr/>
        </p:nvSpPr>
        <p:spPr bwMode="auto">
          <a:xfrm>
            <a:off x="0" y="1557338"/>
            <a:ext cx="9072563"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fa-IR" altLang="en-US" sz="2800">
                <a:solidFill>
                  <a:srgbClr val="990000"/>
                </a:solidFill>
                <a:ea typeface="Times New Roman" panose="02020603050405020304" pitchFamily="18" charset="0"/>
                <a:cs typeface="B Koodak" panose="00000700000000000000" pitchFamily="2" charset="-78"/>
              </a:rPr>
              <a:t>از نظر اسلام تنها راه ادفاع غريزه جنسي ازدواج  است كه بصورت دائم و موقت تشريع شده.</a:t>
            </a:r>
            <a:br>
              <a:rPr lang="fa-IR" altLang="en-US" sz="2800">
                <a:solidFill>
                  <a:srgbClr val="990000"/>
                </a:solidFill>
                <a:ea typeface="Times New Roman" panose="02020603050405020304" pitchFamily="18" charset="0"/>
                <a:cs typeface="B Koodak" panose="00000700000000000000" pitchFamily="2" charset="-78"/>
              </a:rPr>
            </a:br>
            <a:r>
              <a:rPr lang="fa-IR" altLang="en-US" sz="2800">
                <a:solidFill>
                  <a:srgbClr val="990000"/>
                </a:solidFill>
                <a:ea typeface="Times New Roman" panose="02020603050405020304" pitchFamily="18" charset="0"/>
                <a:cs typeface="B Koodak" panose="00000700000000000000" pitchFamily="2" charset="-78"/>
              </a:rPr>
              <a:t>ازدواج در اسلام به عنوان يك امر مقدس وعبادت كم نظير و در برخي موارد به عنوان يك واجب شرعي به حساب آمده است.از بين روايات فراوان به دو روايت اكتفا مي كنيم.</a:t>
            </a:r>
            <a:br>
              <a:rPr lang="fa-IR" altLang="en-US" sz="2800">
                <a:solidFill>
                  <a:srgbClr val="990000"/>
                </a:solidFill>
                <a:ea typeface="Times New Roman" panose="02020603050405020304" pitchFamily="18" charset="0"/>
                <a:cs typeface="B Koodak" panose="00000700000000000000" pitchFamily="2" charset="-78"/>
              </a:rPr>
            </a:br>
            <a:r>
              <a:rPr lang="fa-IR" altLang="en-US" sz="2800">
                <a:solidFill>
                  <a:srgbClr val="990000"/>
                </a:solidFill>
                <a:ea typeface="Times New Roman" panose="02020603050405020304" pitchFamily="18" charset="0"/>
                <a:cs typeface="B Koodak" panose="00000700000000000000" pitchFamily="2" charset="-78"/>
              </a:rPr>
              <a:t>پيامبر اكرم(ص)مي فرمايند: </a:t>
            </a:r>
            <a:r>
              <a:rPr lang="fa-IR" altLang="en-US" sz="2800">
                <a:solidFill>
                  <a:srgbClr val="0033CC"/>
                </a:solidFill>
                <a:ea typeface="Times New Roman" panose="02020603050405020304" pitchFamily="18" charset="0"/>
                <a:cs typeface="B Koodak" panose="00000700000000000000" pitchFamily="2" charset="-78"/>
              </a:rPr>
              <a:t>«ما يبنا في الاسلام بنا احب الي الله عزوجل و اعز من التزويج»</a:t>
            </a:r>
            <a:br>
              <a:rPr lang="fa-IR" altLang="en-US" sz="2800">
                <a:solidFill>
                  <a:srgbClr val="0033CC"/>
                </a:solidFill>
                <a:ea typeface="Times New Roman" panose="02020603050405020304" pitchFamily="18" charset="0"/>
                <a:cs typeface="B Koodak" panose="00000700000000000000" pitchFamily="2" charset="-78"/>
              </a:rPr>
            </a:br>
            <a:r>
              <a:rPr lang="fa-IR" altLang="en-US" sz="2800">
                <a:solidFill>
                  <a:srgbClr val="990000"/>
                </a:solidFill>
                <a:ea typeface="Times New Roman" panose="02020603050405020304" pitchFamily="18" charset="0"/>
                <a:cs typeface="B Koodak" panose="00000700000000000000" pitchFamily="2" charset="-78"/>
              </a:rPr>
              <a:t>در اسلام هيچ بنايي نزد خداوند محبوبتر و عزيزتر از ازدواج نيست.</a:t>
            </a:r>
            <a:br>
              <a:rPr lang="fa-IR" altLang="en-US" sz="2800">
                <a:solidFill>
                  <a:srgbClr val="990000"/>
                </a:solidFill>
                <a:ea typeface="Times New Roman" panose="02020603050405020304" pitchFamily="18" charset="0"/>
                <a:cs typeface="B Koodak" panose="00000700000000000000" pitchFamily="2" charset="-78"/>
              </a:rPr>
            </a:br>
            <a:r>
              <a:rPr lang="fa-IR" altLang="en-US" sz="2800">
                <a:solidFill>
                  <a:srgbClr val="990000"/>
                </a:solidFill>
                <a:ea typeface="Times New Roman" panose="02020603050405020304" pitchFamily="18" charset="0"/>
                <a:cs typeface="B Koodak" panose="00000700000000000000" pitchFamily="2" charset="-78"/>
              </a:rPr>
              <a:t>امام صادق(ع)مي فرمايند: </a:t>
            </a:r>
            <a:r>
              <a:rPr lang="fa-IR" altLang="en-US" sz="2800">
                <a:solidFill>
                  <a:srgbClr val="0033CC"/>
                </a:solidFill>
                <a:ea typeface="Times New Roman" panose="02020603050405020304" pitchFamily="18" charset="0"/>
                <a:cs typeface="B Koodak" panose="00000700000000000000" pitchFamily="2" charset="-78"/>
              </a:rPr>
              <a:t>«من ترك التزويج مخافه العيله فقد اساء الله الظن»</a:t>
            </a:r>
            <a:br>
              <a:rPr lang="fa-IR" altLang="en-US" sz="2800">
                <a:solidFill>
                  <a:srgbClr val="990000"/>
                </a:solidFill>
                <a:ea typeface="Times New Roman" panose="02020603050405020304" pitchFamily="18" charset="0"/>
                <a:cs typeface="B Koodak" panose="00000700000000000000" pitchFamily="2" charset="-78"/>
              </a:rPr>
            </a:br>
            <a:r>
              <a:rPr lang="fa-IR" altLang="en-US" sz="2800">
                <a:solidFill>
                  <a:srgbClr val="990000"/>
                </a:solidFill>
                <a:ea typeface="Times New Roman" panose="02020603050405020304" pitchFamily="18" charset="0"/>
                <a:cs typeface="B Koodak" panose="00000700000000000000" pitchFamily="2" charset="-78"/>
              </a:rPr>
              <a:t>كسي كه به خاطر ترس از فقر ، ازدواج نكند نسبت به خداوند بد گمان است.</a:t>
            </a:r>
            <a:endParaRPr lang="en-US" altLang="en-US" sz="2800">
              <a:solidFill>
                <a:srgbClr val="990000"/>
              </a:solidFill>
              <a:ea typeface="Times New Roman" panose="02020603050405020304" pitchFamily="18" charset="0"/>
              <a:cs typeface="B Koodak" panose="00000700000000000000" pitchFamily="2" charset="-78"/>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randombar(horizontal)">
                                      <p:cBhvr>
                                        <p:cTn id="7"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C98BD16-8C0D-4F84-A081-FB76117B4EBD}"/>
              </a:ext>
            </a:extLst>
          </p:cNvPr>
          <p:cNvSpPr>
            <a:spLocks noGrp="1" noChangeArrowheads="1"/>
          </p:cNvSpPr>
          <p:nvPr>
            <p:ph type="title"/>
          </p:nvPr>
        </p:nvSpPr>
        <p:spPr>
          <a:xfrm>
            <a:off x="914400" y="188913"/>
            <a:ext cx="8229600" cy="1143000"/>
          </a:xfrm>
        </p:spPr>
        <p:txBody>
          <a:bodyPr/>
          <a:lstStyle/>
          <a:p>
            <a:pPr algn="r"/>
            <a:r>
              <a:rPr lang="fa-IR" altLang="en-US" sz="2800">
                <a:solidFill>
                  <a:srgbClr val="000000"/>
                </a:solidFill>
                <a:ea typeface="Times New Roman" panose="02020603050405020304" pitchFamily="18" charset="0"/>
                <a:cs typeface="B Koodak" panose="00000700000000000000" pitchFamily="2" charset="-78"/>
              </a:rPr>
              <a:t>15- اجر و مزد واسطه شدن در امر ازدواج چيست؟</a:t>
            </a:r>
            <a:endParaRPr lang="en-US" altLang="en-US" sz="2800">
              <a:solidFill>
                <a:srgbClr val="000000"/>
              </a:solidFill>
              <a:ea typeface="Times New Roman" panose="02020603050405020304" pitchFamily="18" charset="0"/>
              <a:cs typeface="B Koodak" panose="00000700000000000000" pitchFamily="2" charset="-78"/>
            </a:endParaRPr>
          </a:p>
        </p:txBody>
      </p:sp>
      <p:sp>
        <p:nvSpPr>
          <p:cNvPr id="22532" name="Rectangle 4">
            <a:extLst>
              <a:ext uri="{FF2B5EF4-FFF2-40B4-BE49-F238E27FC236}">
                <a16:creationId xmlns:a16="http://schemas.microsoft.com/office/drawing/2014/main" id="{5CCEA5AC-C052-460E-B7C4-13D749D8BCEA}"/>
              </a:ext>
            </a:extLst>
          </p:cNvPr>
          <p:cNvSpPr>
            <a:spLocks noChangeArrowheads="1"/>
          </p:cNvSpPr>
          <p:nvPr/>
        </p:nvSpPr>
        <p:spPr bwMode="auto">
          <a:xfrm>
            <a:off x="0" y="1412875"/>
            <a:ext cx="8964613"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fa-IR" altLang="en-US" sz="2800">
                <a:solidFill>
                  <a:srgbClr val="990000"/>
                </a:solidFill>
                <a:ea typeface="Times New Roman" panose="02020603050405020304" pitchFamily="18" charset="0"/>
                <a:cs typeface="B Koodak" panose="00000700000000000000" pitchFamily="2" charset="-78"/>
              </a:rPr>
              <a:t>حضرت علي (ع) مي فرمايند:</a:t>
            </a:r>
            <a:br>
              <a:rPr lang="fa-IR" altLang="en-US" sz="2800">
                <a:solidFill>
                  <a:srgbClr val="990000"/>
                </a:solidFill>
                <a:ea typeface="Times New Roman" panose="02020603050405020304" pitchFamily="18" charset="0"/>
                <a:cs typeface="B Koodak" panose="00000700000000000000" pitchFamily="2" charset="-78"/>
              </a:rPr>
            </a:br>
            <a:r>
              <a:rPr lang="fa-IR" altLang="en-US" sz="2800">
                <a:solidFill>
                  <a:srgbClr val="0033CC"/>
                </a:solidFill>
                <a:ea typeface="Times New Roman" panose="02020603050405020304" pitchFamily="18" charset="0"/>
                <a:cs typeface="B Koodak" panose="00000700000000000000" pitchFamily="2" charset="-78"/>
              </a:rPr>
              <a:t>«برترين واسطه گري ها ، واسطه گري در امر ازدواج است.»</a:t>
            </a:r>
            <a:br>
              <a:rPr lang="fa-IR" altLang="en-US" sz="2800">
                <a:solidFill>
                  <a:srgbClr val="0033CC"/>
                </a:solidFill>
                <a:ea typeface="Times New Roman" panose="02020603050405020304" pitchFamily="18" charset="0"/>
                <a:cs typeface="B Koodak" panose="00000700000000000000" pitchFamily="2" charset="-78"/>
              </a:rPr>
            </a:br>
            <a:br>
              <a:rPr lang="fa-IR" altLang="en-US" sz="2800">
                <a:solidFill>
                  <a:srgbClr val="0033CC"/>
                </a:solidFill>
                <a:ea typeface="Times New Roman" panose="02020603050405020304" pitchFamily="18" charset="0"/>
                <a:cs typeface="B Koodak" panose="00000700000000000000" pitchFamily="2" charset="-78"/>
              </a:rPr>
            </a:br>
            <a:r>
              <a:rPr lang="fa-IR" altLang="en-US" sz="2800">
                <a:solidFill>
                  <a:srgbClr val="990000"/>
                </a:solidFill>
                <a:ea typeface="Times New Roman" panose="02020603050405020304" pitchFamily="18" charset="0"/>
                <a:cs typeface="B Koodak" panose="00000700000000000000" pitchFamily="2" charset="-78"/>
              </a:rPr>
              <a:t>پيامبر اكرم (ص)مي فرمايند: </a:t>
            </a:r>
            <a:r>
              <a:rPr lang="fa-IR" altLang="en-US" sz="2800">
                <a:solidFill>
                  <a:srgbClr val="0033CC"/>
                </a:solidFill>
                <a:ea typeface="Times New Roman" panose="02020603050405020304" pitchFamily="18" charset="0"/>
                <a:cs typeface="B Koodak" panose="00000700000000000000" pitchFamily="2" charset="-78"/>
              </a:rPr>
              <a:t>«من عمل في تزويج بين مومنين حتي يجمعهما ،زوجه الله الف امراه من الحورالعين كل امراه في قصر  من دُرّ او ياقوت ، وكان له بكل خطوه خطاها او بكل كلمه تكلم بها في ذلك عمل سنه قيام ليلها و صيام نهارها»</a:t>
            </a:r>
            <a:endParaRPr lang="en-US" altLang="en-US" sz="2800">
              <a:solidFill>
                <a:srgbClr val="0033CC"/>
              </a:solidFill>
              <a:ea typeface="Times New Roman" panose="02020603050405020304" pitchFamily="18" charset="0"/>
              <a:cs typeface="B Koodak" panose="00000700000000000000" pitchFamily="2" charset="-78"/>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randombar(horizontal)">
                                      <p:cBhvr>
                                        <p:cTn id="7"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BAEDC43-CE95-409A-9F0E-424CA2B1C545}"/>
              </a:ext>
            </a:extLst>
          </p:cNvPr>
          <p:cNvSpPr>
            <a:spLocks noGrp="1" noChangeArrowheads="1"/>
          </p:cNvSpPr>
          <p:nvPr>
            <p:ph type="title"/>
          </p:nvPr>
        </p:nvSpPr>
        <p:spPr>
          <a:xfrm>
            <a:off x="971550" y="5732463"/>
            <a:ext cx="3744913" cy="936625"/>
          </a:xfrm>
        </p:spPr>
        <p:txBody>
          <a:bodyPr/>
          <a:lstStyle/>
          <a:p>
            <a:r>
              <a:rPr lang="fa-IR" altLang="en-US" sz="2800">
                <a:cs typeface="B Koodak" panose="00000700000000000000" pitchFamily="2" charset="-78"/>
              </a:rPr>
              <a:t>سوره نور آيه 32 و 33</a:t>
            </a:r>
            <a:endParaRPr lang="en-US" altLang="en-US" sz="2800">
              <a:cs typeface="B Koodak" panose="00000700000000000000" pitchFamily="2" charset="-78"/>
            </a:endParaRPr>
          </a:p>
        </p:txBody>
      </p:sp>
      <p:pic>
        <p:nvPicPr>
          <p:cNvPr id="4100" name="Picture 4">
            <a:extLst>
              <a:ext uri="{FF2B5EF4-FFF2-40B4-BE49-F238E27FC236}">
                <a16:creationId xmlns:a16="http://schemas.microsoft.com/office/drawing/2014/main" id="{7DD7E4D9-4E86-4FF2-B4EE-4F84CC7DE6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88913"/>
            <a:ext cx="7704137" cy="57277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noor 32 ta 33.mp3">
            <a:hlinkClick r:id="" action="ppaction://media"/>
            <a:extLst>
              <a:ext uri="{FF2B5EF4-FFF2-40B4-BE49-F238E27FC236}">
                <a16:creationId xmlns:a16="http://schemas.microsoft.com/office/drawing/2014/main" id="{42BD07B9-D92A-45C2-9E37-8C95AA2D4586}"/>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900113" y="5876925"/>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74345" fill="hold"/>
                                        <p:tgtEl>
                                          <p:spTgt spid="410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101"/>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CFF6C61C-D0ED-42BE-9B32-83FCDD899352}"/>
              </a:ext>
            </a:extLst>
          </p:cNvPr>
          <p:cNvSpPr>
            <a:spLocks noGrp="1" noChangeArrowheads="1"/>
          </p:cNvSpPr>
          <p:nvPr>
            <p:ph type="title"/>
          </p:nvPr>
        </p:nvSpPr>
        <p:spPr>
          <a:xfrm>
            <a:off x="879475" y="-100013"/>
            <a:ext cx="8229600" cy="1143001"/>
          </a:xfrm>
        </p:spPr>
        <p:txBody>
          <a:bodyPr/>
          <a:lstStyle/>
          <a:p>
            <a:pPr algn="r"/>
            <a:r>
              <a:rPr lang="fa-IR" altLang="en-US" sz="2800">
                <a:solidFill>
                  <a:srgbClr val="000000"/>
                </a:solidFill>
                <a:ea typeface="Times New Roman" panose="02020603050405020304" pitchFamily="18" charset="0"/>
                <a:cs typeface="B Koodak" panose="00000700000000000000" pitchFamily="2" charset="-78"/>
              </a:rPr>
              <a:t>16- شرايط يك همسر خوب كدامند؟</a:t>
            </a:r>
            <a:endParaRPr lang="en-US" altLang="en-US" sz="2800">
              <a:solidFill>
                <a:srgbClr val="000000"/>
              </a:solidFill>
              <a:ea typeface="Times New Roman" panose="02020603050405020304" pitchFamily="18" charset="0"/>
              <a:cs typeface="B Koodak" panose="00000700000000000000" pitchFamily="2" charset="-78"/>
            </a:endParaRPr>
          </a:p>
        </p:txBody>
      </p:sp>
      <p:sp>
        <p:nvSpPr>
          <p:cNvPr id="23556" name="Rectangle 4">
            <a:extLst>
              <a:ext uri="{FF2B5EF4-FFF2-40B4-BE49-F238E27FC236}">
                <a16:creationId xmlns:a16="http://schemas.microsoft.com/office/drawing/2014/main" id="{2D028644-E165-486E-9AEB-E81E5F81DF12}"/>
              </a:ext>
            </a:extLst>
          </p:cNvPr>
          <p:cNvSpPr>
            <a:spLocks noChangeArrowheads="1"/>
          </p:cNvSpPr>
          <p:nvPr/>
        </p:nvSpPr>
        <p:spPr bwMode="auto">
          <a:xfrm>
            <a:off x="0" y="908050"/>
            <a:ext cx="8964613" cy="580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fa-IR" altLang="en-US" sz="2800">
                <a:solidFill>
                  <a:srgbClr val="990000"/>
                </a:solidFill>
                <a:ea typeface="Times New Roman" panose="02020603050405020304" pitchFamily="18" charset="0"/>
                <a:cs typeface="B Koodak" panose="00000700000000000000" pitchFamily="2" charset="-78"/>
              </a:rPr>
              <a:t>شرايط همسر خوب عبارتند از :</a:t>
            </a:r>
            <a:br>
              <a:rPr lang="fa-IR" altLang="en-US" sz="2800">
                <a:solidFill>
                  <a:srgbClr val="990000"/>
                </a:solidFill>
                <a:ea typeface="Times New Roman" panose="02020603050405020304" pitchFamily="18" charset="0"/>
                <a:cs typeface="B Koodak" panose="00000700000000000000" pitchFamily="2" charset="-78"/>
              </a:rPr>
            </a:br>
            <a:r>
              <a:rPr lang="fa-IR" altLang="en-US" sz="2800">
                <a:solidFill>
                  <a:srgbClr val="990000"/>
                </a:solidFill>
                <a:ea typeface="Times New Roman" panose="02020603050405020304" pitchFamily="18" charset="0"/>
                <a:cs typeface="B Koodak" panose="00000700000000000000" pitchFamily="2" charset="-78"/>
              </a:rPr>
              <a:t>الف)اصالت خانوادگي</a:t>
            </a:r>
            <a:br>
              <a:rPr lang="fa-IR" altLang="en-US" sz="2800">
                <a:solidFill>
                  <a:srgbClr val="990000"/>
                </a:solidFill>
                <a:ea typeface="Times New Roman" panose="02020603050405020304" pitchFamily="18" charset="0"/>
                <a:cs typeface="B Koodak" panose="00000700000000000000" pitchFamily="2" charset="-78"/>
              </a:rPr>
            </a:br>
            <a:r>
              <a:rPr lang="fa-IR" altLang="en-US" sz="2800">
                <a:solidFill>
                  <a:srgbClr val="990000"/>
                </a:solidFill>
                <a:ea typeface="Times New Roman" panose="02020603050405020304" pitchFamily="18" charset="0"/>
                <a:cs typeface="B Koodak" panose="00000700000000000000" pitchFamily="2" charset="-78"/>
              </a:rPr>
              <a:t>پيامبراكرم(ص)فرمودند: از خضراءالدمن بپرهيزيد.پرسيدند خضرالدمن چيست؟</a:t>
            </a:r>
            <a:br>
              <a:rPr lang="fa-IR" altLang="en-US" sz="2800">
                <a:solidFill>
                  <a:srgbClr val="990000"/>
                </a:solidFill>
                <a:ea typeface="Times New Roman" panose="02020603050405020304" pitchFamily="18" charset="0"/>
                <a:cs typeface="B Koodak" panose="00000700000000000000" pitchFamily="2" charset="-78"/>
              </a:rPr>
            </a:br>
            <a:r>
              <a:rPr lang="fa-IR" altLang="en-US" sz="2800">
                <a:solidFill>
                  <a:srgbClr val="990000"/>
                </a:solidFill>
                <a:ea typeface="Times New Roman" panose="02020603050405020304" pitchFamily="18" charset="0"/>
                <a:cs typeface="B Koodak" panose="00000700000000000000" pitchFamily="2" charset="-78"/>
              </a:rPr>
              <a:t>فرمودند: </a:t>
            </a:r>
            <a:r>
              <a:rPr lang="fa-IR" altLang="en-US" sz="2800">
                <a:solidFill>
                  <a:srgbClr val="0033CC"/>
                </a:solidFill>
                <a:ea typeface="Times New Roman" panose="02020603050405020304" pitchFamily="18" charset="0"/>
                <a:cs typeface="B Koodak" panose="00000700000000000000" pitchFamily="2" charset="-78"/>
              </a:rPr>
              <a:t>«المره الحسناءفي منبت السوء»</a:t>
            </a:r>
            <a:r>
              <a:rPr lang="fa-IR" altLang="en-US" sz="2800">
                <a:solidFill>
                  <a:srgbClr val="990000"/>
                </a:solidFill>
                <a:ea typeface="Times New Roman" panose="02020603050405020304" pitchFamily="18" charset="0"/>
                <a:cs typeface="B Koodak" panose="00000700000000000000" pitchFamily="2" charset="-78"/>
              </a:rPr>
              <a:t> يعني خانم زيبايي كه در خانواده بدي رشد كرده باشند.</a:t>
            </a:r>
            <a:br>
              <a:rPr lang="fa-IR" altLang="en-US" sz="2800">
                <a:solidFill>
                  <a:srgbClr val="990000"/>
                </a:solidFill>
                <a:ea typeface="Times New Roman" panose="02020603050405020304" pitchFamily="18" charset="0"/>
                <a:cs typeface="B Koodak" panose="00000700000000000000" pitchFamily="2" charset="-78"/>
              </a:rPr>
            </a:br>
            <a:r>
              <a:rPr lang="fa-IR" altLang="en-US" sz="2800">
                <a:solidFill>
                  <a:srgbClr val="990000"/>
                </a:solidFill>
                <a:ea typeface="Times New Roman" panose="02020603050405020304" pitchFamily="18" charset="0"/>
                <a:cs typeface="B Koodak" panose="00000700000000000000" pitchFamily="2" charset="-78"/>
              </a:rPr>
              <a:t>ب)تقوا  وتدين</a:t>
            </a:r>
            <a:br>
              <a:rPr lang="fa-IR" altLang="en-US" sz="2800">
                <a:solidFill>
                  <a:srgbClr val="990000"/>
                </a:solidFill>
                <a:ea typeface="Times New Roman" panose="02020603050405020304" pitchFamily="18" charset="0"/>
                <a:cs typeface="B Koodak" panose="00000700000000000000" pitchFamily="2" charset="-78"/>
              </a:rPr>
            </a:br>
            <a:r>
              <a:rPr lang="fa-IR" altLang="en-US" sz="2800">
                <a:solidFill>
                  <a:srgbClr val="990000"/>
                </a:solidFill>
                <a:ea typeface="Times New Roman" panose="02020603050405020304" pitchFamily="18" charset="0"/>
                <a:cs typeface="B Koodak" panose="00000700000000000000" pitchFamily="2" charset="-78"/>
              </a:rPr>
              <a:t>قرآن كريم مي فرمايد: </a:t>
            </a:r>
            <a:r>
              <a:rPr lang="fa-IR" altLang="en-US" sz="2800">
                <a:solidFill>
                  <a:srgbClr val="0033CC"/>
                </a:solidFill>
                <a:ea typeface="Times New Roman" panose="02020603050405020304" pitchFamily="18" charset="0"/>
                <a:cs typeface="B Koodak" panose="00000700000000000000" pitchFamily="2" charset="-78"/>
              </a:rPr>
              <a:t>«ان اكرمكم عنداللله اتقاكم»</a:t>
            </a:r>
            <a:br>
              <a:rPr lang="fa-IR" altLang="en-US" sz="2800">
                <a:solidFill>
                  <a:srgbClr val="0033CC"/>
                </a:solidFill>
                <a:ea typeface="Times New Roman" panose="02020603050405020304" pitchFamily="18" charset="0"/>
                <a:cs typeface="B Koodak" panose="00000700000000000000" pitchFamily="2" charset="-78"/>
              </a:rPr>
            </a:br>
            <a:r>
              <a:rPr lang="fa-IR" altLang="en-US" sz="2800">
                <a:solidFill>
                  <a:srgbClr val="990000"/>
                </a:solidFill>
                <a:ea typeface="Times New Roman" panose="02020603050405020304" pitchFamily="18" charset="0"/>
                <a:cs typeface="B Koodak" panose="00000700000000000000" pitchFamily="2" charset="-78"/>
              </a:rPr>
              <a:t>امام صادق نيز در اين رايطه مي فرمايند: </a:t>
            </a:r>
            <a:r>
              <a:rPr lang="fa-IR" altLang="en-US" sz="2800">
                <a:solidFill>
                  <a:srgbClr val="0033CC"/>
                </a:solidFill>
                <a:ea typeface="Times New Roman" panose="02020603050405020304" pitchFamily="18" charset="0"/>
                <a:cs typeface="B Koodak" panose="00000700000000000000" pitchFamily="2" charset="-78"/>
              </a:rPr>
              <a:t>«اذا تزوج الرجل المراه لجمالها او مالها ، وكل الي ذلك و اذا تزوج لدينها ، رزقه الله الجمال و المال»</a:t>
            </a:r>
            <a:br>
              <a:rPr lang="fa-IR" altLang="en-US" sz="2800">
                <a:solidFill>
                  <a:srgbClr val="0033CC"/>
                </a:solidFill>
                <a:ea typeface="Times New Roman" panose="02020603050405020304" pitchFamily="18" charset="0"/>
                <a:cs typeface="B Koodak" panose="00000700000000000000" pitchFamily="2" charset="-78"/>
              </a:rPr>
            </a:br>
            <a:r>
              <a:rPr lang="fa-IR" altLang="en-US" sz="2800">
                <a:solidFill>
                  <a:srgbClr val="990000"/>
                </a:solidFill>
                <a:ea typeface="Times New Roman" panose="02020603050405020304" pitchFamily="18" charset="0"/>
                <a:cs typeface="B Koodak" panose="00000700000000000000" pitchFamily="2" charset="-78"/>
              </a:rPr>
              <a:t>ج)اخلاق نيكو</a:t>
            </a:r>
            <a:br>
              <a:rPr lang="fa-IR" altLang="en-US" sz="2800">
                <a:solidFill>
                  <a:srgbClr val="33CC33"/>
                </a:solidFill>
                <a:ea typeface="Times New Roman" panose="02020603050405020304" pitchFamily="18" charset="0"/>
                <a:cs typeface="B Koodak" panose="00000700000000000000" pitchFamily="2" charset="-78"/>
              </a:rPr>
            </a:br>
            <a:r>
              <a:rPr lang="fa-IR" altLang="en-US" sz="2800">
                <a:solidFill>
                  <a:srgbClr val="33CC33"/>
                </a:solidFill>
                <a:ea typeface="Times New Roman" panose="02020603050405020304" pitchFamily="18" charset="0"/>
                <a:cs typeface="B Koodak" panose="00000700000000000000" pitchFamily="2" charset="-78"/>
              </a:rPr>
              <a:t>                            </a:t>
            </a:r>
            <a:r>
              <a:rPr lang="fa-IR" altLang="en-US" sz="2800">
                <a:solidFill>
                  <a:srgbClr val="006600"/>
                </a:solidFill>
                <a:ea typeface="Times New Roman" panose="02020603050405020304" pitchFamily="18" charset="0"/>
                <a:cs typeface="B Koodak" panose="00000700000000000000" pitchFamily="2" charset="-78"/>
              </a:rPr>
              <a:t>«اخلاق زيبا بهتر است از ظاهر زيبا»</a:t>
            </a:r>
            <a:br>
              <a:rPr lang="fa-IR" altLang="en-US" sz="2800">
                <a:solidFill>
                  <a:srgbClr val="009900"/>
                </a:solidFill>
                <a:ea typeface="Times New Roman" panose="02020603050405020304" pitchFamily="18" charset="0"/>
                <a:cs typeface="B Koodak" panose="00000700000000000000" pitchFamily="2" charset="-78"/>
              </a:rPr>
            </a:br>
            <a:r>
              <a:rPr lang="fa-IR" altLang="en-US" sz="2800">
                <a:solidFill>
                  <a:srgbClr val="990000"/>
                </a:solidFill>
                <a:ea typeface="Times New Roman" panose="02020603050405020304" pitchFamily="18" charset="0"/>
                <a:cs typeface="B Koodak" panose="00000700000000000000" pitchFamily="2" charset="-78"/>
              </a:rPr>
              <a:t>شرايط ديگري نيز لازم است كه در كتاب ذكر نشده مثل : همفكر بودن ، تناسب خانوادگي-تحصيلي – سني - جسمي و امثال اين ها.</a:t>
            </a:r>
            <a:endParaRPr lang="en-US" altLang="en-US" sz="2800">
              <a:solidFill>
                <a:srgbClr val="990000"/>
              </a:solidFill>
              <a:ea typeface="Times New Roman" panose="02020603050405020304" pitchFamily="18" charset="0"/>
              <a:cs typeface="B Koodak" panose="00000700000000000000" pitchFamily="2" charset="-78"/>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randombar(horizontal)">
                                      <p:cBhvr>
                                        <p:cTn id="7"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E14A6F8-97B4-482F-91E9-2606717A098D}"/>
              </a:ext>
            </a:extLst>
          </p:cNvPr>
          <p:cNvSpPr>
            <a:spLocks noGrp="1" noChangeArrowheads="1"/>
          </p:cNvSpPr>
          <p:nvPr>
            <p:ph type="title"/>
          </p:nvPr>
        </p:nvSpPr>
        <p:spPr>
          <a:xfrm>
            <a:off x="755650" y="-171450"/>
            <a:ext cx="8229600" cy="1143000"/>
          </a:xfrm>
        </p:spPr>
        <p:txBody>
          <a:bodyPr/>
          <a:lstStyle/>
          <a:p>
            <a:pPr algn="r"/>
            <a:r>
              <a:rPr lang="fa-IR" altLang="en-US" sz="2800">
                <a:solidFill>
                  <a:srgbClr val="000000"/>
                </a:solidFill>
                <a:ea typeface="Times New Roman" panose="02020603050405020304" pitchFamily="18" charset="0"/>
                <a:cs typeface="B Koodak" panose="00000700000000000000" pitchFamily="2" charset="-78"/>
              </a:rPr>
              <a:t>17- فضايل اخلاقي مربوط به غريزه جنسي كدامند؟</a:t>
            </a:r>
            <a:endParaRPr lang="en-US" altLang="en-US" sz="2800">
              <a:solidFill>
                <a:srgbClr val="000000"/>
              </a:solidFill>
              <a:ea typeface="Times New Roman" panose="02020603050405020304" pitchFamily="18" charset="0"/>
              <a:cs typeface="B Koodak" panose="00000700000000000000" pitchFamily="2" charset="-78"/>
            </a:endParaRPr>
          </a:p>
        </p:txBody>
      </p:sp>
      <p:sp>
        <p:nvSpPr>
          <p:cNvPr id="24580" name="Rectangle 4">
            <a:extLst>
              <a:ext uri="{FF2B5EF4-FFF2-40B4-BE49-F238E27FC236}">
                <a16:creationId xmlns:a16="http://schemas.microsoft.com/office/drawing/2014/main" id="{297079D5-4733-4261-9958-FEBF737E2475}"/>
              </a:ext>
            </a:extLst>
          </p:cNvPr>
          <p:cNvSpPr>
            <a:spLocks noChangeArrowheads="1"/>
          </p:cNvSpPr>
          <p:nvPr/>
        </p:nvSpPr>
        <p:spPr bwMode="auto">
          <a:xfrm>
            <a:off x="250825" y="620713"/>
            <a:ext cx="82804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fa-IR" altLang="en-US" sz="2800">
                <a:solidFill>
                  <a:srgbClr val="990000"/>
                </a:solidFill>
                <a:ea typeface="Times New Roman" panose="02020603050405020304" pitchFamily="18" charset="0"/>
                <a:cs typeface="B Koodak" panose="00000700000000000000" pitchFamily="2" charset="-78"/>
              </a:rPr>
              <a:t>الف)عفت وپاكدامني</a:t>
            </a:r>
            <a:br>
              <a:rPr lang="fa-IR" altLang="en-US" sz="2800">
                <a:solidFill>
                  <a:srgbClr val="990000"/>
                </a:solidFill>
                <a:ea typeface="Times New Roman" panose="02020603050405020304" pitchFamily="18" charset="0"/>
                <a:cs typeface="B Koodak" panose="00000700000000000000" pitchFamily="2" charset="-78"/>
              </a:rPr>
            </a:br>
            <a:r>
              <a:rPr lang="fa-IR" altLang="en-US" sz="2800">
                <a:solidFill>
                  <a:srgbClr val="990000"/>
                </a:solidFill>
                <a:ea typeface="Times New Roman" panose="02020603050405020304" pitchFamily="18" charset="0"/>
                <a:cs typeface="B Koodak" panose="00000700000000000000" pitchFamily="2" charset="-78"/>
              </a:rPr>
              <a:t>ب)غيرت و جوانمردي	</a:t>
            </a:r>
            <a:br>
              <a:rPr lang="fa-IR" altLang="en-US" sz="2800">
                <a:solidFill>
                  <a:srgbClr val="990000"/>
                </a:solidFill>
                <a:ea typeface="Times New Roman" panose="02020603050405020304" pitchFamily="18" charset="0"/>
                <a:cs typeface="B Koodak" panose="00000700000000000000" pitchFamily="2" charset="-78"/>
              </a:rPr>
            </a:br>
            <a:r>
              <a:rPr lang="fa-IR" altLang="en-US" sz="2800">
                <a:solidFill>
                  <a:srgbClr val="990000"/>
                </a:solidFill>
                <a:ea typeface="Times New Roman" panose="02020603050405020304" pitchFamily="18" charset="0"/>
                <a:cs typeface="B Koodak" panose="00000700000000000000" pitchFamily="2" charset="-78"/>
              </a:rPr>
              <a:t>ج)حجاب و حفظ خود از نامحرم		                         د)خودداري از نگاه غريزي و چشم چراني </a:t>
            </a:r>
            <a:endParaRPr lang="en-US" altLang="en-US" sz="2800">
              <a:solidFill>
                <a:srgbClr val="990000"/>
              </a:solidFill>
              <a:ea typeface="Times New Roman" panose="02020603050405020304" pitchFamily="18" charset="0"/>
              <a:cs typeface="B Koodak" panose="00000700000000000000" pitchFamily="2" charset="-78"/>
            </a:endParaRPr>
          </a:p>
        </p:txBody>
      </p:sp>
      <p:sp>
        <p:nvSpPr>
          <p:cNvPr id="24581" name="Rectangle 5">
            <a:extLst>
              <a:ext uri="{FF2B5EF4-FFF2-40B4-BE49-F238E27FC236}">
                <a16:creationId xmlns:a16="http://schemas.microsoft.com/office/drawing/2014/main" id="{DB31E36D-CAD7-4833-9345-78CE205AF5CC}"/>
              </a:ext>
            </a:extLst>
          </p:cNvPr>
          <p:cNvSpPr>
            <a:spLocks noChangeArrowheads="1"/>
          </p:cNvSpPr>
          <p:nvPr/>
        </p:nvSpPr>
        <p:spPr bwMode="auto">
          <a:xfrm>
            <a:off x="766763" y="20701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fa-IR" altLang="en-US" sz="2800">
                <a:solidFill>
                  <a:srgbClr val="000000"/>
                </a:solidFill>
                <a:ea typeface="Times New Roman" panose="02020603050405020304" pitchFamily="18" charset="0"/>
                <a:cs typeface="B Koodak" panose="00000700000000000000" pitchFamily="2" charset="-78"/>
              </a:rPr>
              <a:t>18- عفت چيست؟</a:t>
            </a:r>
            <a:endParaRPr lang="en-US" altLang="en-US" sz="2800">
              <a:solidFill>
                <a:srgbClr val="000000"/>
              </a:solidFill>
              <a:ea typeface="Times New Roman" panose="02020603050405020304" pitchFamily="18" charset="0"/>
              <a:cs typeface="B Koodak" panose="00000700000000000000" pitchFamily="2" charset="-78"/>
            </a:endParaRPr>
          </a:p>
        </p:txBody>
      </p:sp>
      <p:sp>
        <p:nvSpPr>
          <p:cNvPr id="24582" name="Rectangle 6">
            <a:extLst>
              <a:ext uri="{FF2B5EF4-FFF2-40B4-BE49-F238E27FC236}">
                <a16:creationId xmlns:a16="http://schemas.microsoft.com/office/drawing/2014/main" id="{47136F14-FB84-4285-BD03-14309C86805C}"/>
              </a:ext>
            </a:extLst>
          </p:cNvPr>
          <p:cNvSpPr>
            <a:spLocks noChangeArrowheads="1"/>
          </p:cNvSpPr>
          <p:nvPr/>
        </p:nvSpPr>
        <p:spPr bwMode="auto">
          <a:xfrm>
            <a:off x="109538" y="2924175"/>
            <a:ext cx="8855075" cy="378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fa-IR" altLang="en-US" sz="2800">
                <a:solidFill>
                  <a:srgbClr val="990000"/>
                </a:solidFill>
                <a:ea typeface="Times New Roman" panose="02020603050405020304" pitchFamily="18" charset="0"/>
                <a:cs typeface="B Koodak" panose="00000700000000000000" pitchFamily="2" charset="-78"/>
              </a:rPr>
              <a:t>عفت جنسي يعني كنترل كردن غريزه جنسي ومحدود نمودن آن درچهار چوبه عقل و شرع كه همان ازدواج است.</a:t>
            </a:r>
            <a:br>
              <a:rPr lang="fa-IR" altLang="en-US" sz="2800">
                <a:solidFill>
                  <a:srgbClr val="990000"/>
                </a:solidFill>
                <a:ea typeface="Times New Roman" panose="02020603050405020304" pitchFamily="18" charset="0"/>
                <a:cs typeface="B Koodak" panose="00000700000000000000" pitchFamily="2" charset="-78"/>
              </a:rPr>
            </a:br>
            <a:r>
              <a:rPr lang="fa-IR" altLang="en-US" sz="2800">
                <a:solidFill>
                  <a:srgbClr val="990000"/>
                </a:solidFill>
                <a:ea typeface="Times New Roman" panose="02020603050405020304" pitchFamily="18" charset="0"/>
                <a:cs typeface="B Koodak" panose="00000700000000000000" pitchFamily="2" charset="-78"/>
              </a:rPr>
              <a:t>در روايات اسلامي عفت از خوردن و شكمبارگي و عفت از غريزه ورزي و شهوت راني زياد مطرح شده  مثلا امير المومنين(ع)مي فرمايند:</a:t>
            </a:r>
            <a:br>
              <a:rPr lang="fa-IR" altLang="en-US" sz="2800">
                <a:solidFill>
                  <a:srgbClr val="990000"/>
                </a:solidFill>
                <a:ea typeface="Times New Roman" panose="02020603050405020304" pitchFamily="18" charset="0"/>
                <a:cs typeface="B Koodak" panose="00000700000000000000" pitchFamily="2" charset="-78"/>
              </a:rPr>
            </a:br>
            <a:r>
              <a:rPr lang="fa-IR" altLang="en-US" sz="2800">
                <a:solidFill>
                  <a:srgbClr val="0033CC"/>
                </a:solidFill>
                <a:ea typeface="Times New Roman" panose="02020603050405020304" pitchFamily="18" charset="0"/>
                <a:cs typeface="B Koodak" panose="00000700000000000000" pitchFamily="2" charset="-78"/>
              </a:rPr>
              <a:t>«اذا اراد الله بعبد خيرا ، اعف بطنه عن الطعام و فرجه عن الحرام»</a:t>
            </a:r>
            <a:br>
              <a:rPr lang="fa-IR" altLang="en-US" sz="2800">
                <a:solidFill>
                  <a:srgbClr val="0033CC"/>
                </a:solidFill>
                <a:ea typeface="Times New Roman" panose="02020603050405020304" pitchFamily="18" charset="0"/>
                <a:cs typeface="B Koodak" panose="00000700000000000000" pitchFamily="2" charset="-78"/>
              </a:rPr>
            </a:br>
            <a:r>
              <a:rPr lang="fa-IR" altLang="en-US" sz="2800">
                <a:solidFill>
                  <a:srgbClr val="990000"/>
                </a:solidFill>
                <a:ea typeface="Times New Roman" panose="02020603050405020304" pitchFamily="18" charset="0"/>
                <a:cs typeface="B Koodak" panose="00000700000000000000" pitchFamily="2" charset="-78"/>
              </a:rPr>
              <a:t>هنگامي كه خداوند خير وخوبي بنده اش را بخواهد،در برابر غذاهاي حرام عفت شكم و در برابر محرمات جنسي عفت جنسي به او عطا مي فرمايد.</a:t>
            </a:r>
            <a:br>
              <a:rPr lang="fa-IR" altLang="en-US" sz="2800">
                <a:solidFill>
                  <a:srgbClr val="990000"/>
                </a:solidFill>
                <a:ea typeface="Times New Roman" panose="02020603050405020304" pitchFamily="18" charset="0"/>
                <a:cs typeface="B Koodak" panose="00000700000000000000" pitchFamily="2" charset="-78"/>
              </a:rPr>
            </a:br>
            <a:r>
              <a:rPr lang="fa-IR" altLang="en-US" sz="2800">
                <a:solidFill>
                  <a:srgbClr val="009900"/>
                </a:solidFill>
                <a:ea typeface="Times New Roman" panose="02020603050405020304" pitchFamily="18" charset="0"/>
                <a:cs typeface="B Koodak" panose="00000700000000000000" pitchFamily="2" charset="-78"/>
              </a:rPr>
              <a:t>در اين مورد عفت يوسف و غريزه ورزي برصيصاي عابد نمونه هاي خوبي هستند.</a:t>
            </a:r>
            <a:endParaRPr lang="en-US" altLang="en-US" sz="2800">
              <a:solidFill>
                <a:srgbClr val="009900"/>
              </a:solidFill>
              <a:ea typeface="Times New Roman" panose="02020603050405020304" pitchFamily="18" charset="0"/>
              <a:cs typeface="B Koodak" panose="00000700000000000000" pitchFamily="2" charset="-78"/>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randombar(horizontal)">
                                      <p:cBhvr>
                                        <p:cTn id="7" dur="500"/>
                                        <p:tgtEl>
                                          <p:spTgt spid="245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581"/>
                                        </p:tgtEl>
                                        <p:attrNameLst>
                                          <p:attrName>style.visibility</p:attrName>
                                        </p:attrNameLst>
                                      </p:cBhvr>
                                      <p:to>
                                        <p:strVal val="visible"/>
                                      </p:to>
                                    </p:set>
                                    <p:animEffect transition="in" filter="randombar(horizontal)">
                                      <p:cBhvr>
                                        <p:cTn id="12" dur="500"/>
                                        <p:tgtEl>
                                          <p:spTgt spid="245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4582"/>
                                        </p:tgtEl>
                                        <p:attrNameLst>
                                          <p:attrName>style.visibility</p:attrName>
                                        </p:attrNameLst>
                                      </p:cBhvr>
                                      <p:to>
                                        <p:strVal val="visible"/>
                                      </p:to>
                                    </p:set>
                                    <p:animEffect transition="in" filter="randombar(horizontal)">
                                      <p:cBhvr>
                                        <p:cTn id="17" dur="5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1" grpId="0"/>
      <p:bldP spid="2458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ED1476A-A686-4AD4-824E-EB01E393DAA0}"/>
              </a:ext>
            </a:extLst>
          </p:cNvPr>
          <p:cNvSpPr>
            <a:spLocks noGrp="1" noChangeArrowheads="1"/>
          </p:cNvSpPr>
          <p:nvPr>
            <p:ph type="title"/>
          </p:nvPr>
        </p:nvSpPr>
        <p:spPr/>
        <p:txBody>
          <a:bodyPr/>
          <a:lstStyle/>
          <a:p>
            <a:pPr algn="r"/>
            <a:r>
              <a:rPr lang="fa-IR" altLang="en-US" sz="2800">
                <a:solidFill>
                  <a:srgbClr val="000000"/>
                </a:solidFill>
                <a:ea typeface="Times New Roman" panose="02020603050405020304" pitchFamily="18" charset="0"/>
                <a:cs typeface="B Koodak" panose="00000700000000000000" pitchFamily="2" charset="-78"/>
              </a:rPr>
              <a:t>19- غيرت را  به طور مختصر تعريف كنيد؟</a:t>
            </a:r>
            <a:endParaRPr lang="en-US" altLang="en-US" sz="2800">
              <a:solidFill>
                <a:srgbClr val="000000"/>
              </a:solidFill>
              <a:ea typeface="Times New Roman" panose="02020603050405020304" pitchFamily="18" charset="0"/>
              <a:cs typeface="B Koodak" panose="00000700000000000000" pitchFamily="2" charset="-78"/>
            </a:endParaRPr>
          </a:p>
        </p:txBody>
      </p:sp>
      <p:sp>
        <p:nvSpPr>
          <p:cNvPr id="25604" name="Rectangle 4">
            <a:extLst>
              <a:ext uri="{FF2B5EF4-FFF2-40B4-BE49-F238E27FC236}">
                <a16:creationId xmlns:a16="http://schemas.microsoft.com/office/drawing/2014/main" id="{F82A92F5-372D-4736-8089-0F87D781F4B0}"/>
              </a:ext>
            </a:extLst>
          </p:cNvPr>
          <p:cNvSpPr>
            <a:spLocks noChangeArrowheads="1"/>
          </p:cNvSpPr>
          <p:nvPr/>
        </p:nvSpPr>
        <p:spPr bwMode="auto">
          <a:xfrm>
            <a:off x="287338" y="1268413"/>
            <a:ext cx="8532812"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fa-IR" altLang="en-US" sz="2800">
                <a:solidFill>
                  <a:srgbClr val="990000"/>
                </a:solidFill>
                <a:ea typeface="Times New Roman" panose="02020603050405020304" pitchFamily="18" charset="0"/>
                <a:cs typeface="B Koodak" panose="00000700000000000000" pitchFamily="2" charset="-78"/>
              </a:rPr>
              <a:t>غيرت به معني دفاع و حفاظت از چيزهايي است كه ارزشمند و مورد احترام انسان هستند و در غريزه جنسي به معني دفاع از ناموس و حفظ او از نامحرمان است.</a:t>
            </a:r>
            <a:br>
              <a:rPr lang="fa-IR" altLang="en-US" sz="2800">
                <a:solidFill>
                  <a:srgbClr val="990000"/>
                </a:solidFill>
                <a:ea typeface="Times New Roman" panose="02020603050405020304" pitchFamily="18" charset="0"/>
                <a:cs typeface="B Koodak" panose="00000700000000000000" pitchFamily="2" charset="-78"/>
              </a:rPr>
            </a:br>
            <a:r>
              <a:rPr lang="fa-IR" altLang="en-US" sz="2800">
                <a:solidFill>
                  <a:srgbClr val="990000"/>
                </a:solidFill>
                <a:ea typeface="Times New Roman" panose="02020603050405020304" pitchFamily="18" charset="0"/>
                <a:cs typeface="B Koodak" panose="00000700000000000000" pitchFamily="2" charset="-78"/>
              </a:rPr>
              <a:t>شخص غيرتمند نه تنها از ناموس خود دفاع ميكند بلكه مي خواهد جامعه را  از بي عفتي حفظ نمايد.</a:t>
            </a:r>
            <a:br>
              <a:rPr lang="fa-IR" altLang="en-US" sz="2800">
                <a:solidFill>
                  <a:srgbClr val="990000"/>
                </a:solidFill>
                <a:ea typeface="Times New Roman" panose="02020603050405020304" pitchFamily="18" charset="0"/>
                <a:cs typeface="B Koodak" panose="00000700000000000000" pitchFamily="2" charset="-78"/>
              </a:rPr>
            </a:br>
            <a:r>
              <a:rPr lang="fa-IR" altLang="en-US" sz="2800">
                <a:solidFill>
                  <a:srgbClr val="990000"/>
                </a:solidFill>
                <a:ea typeface="Times New Roman" panose="02020603050405020304" pitchFamily="18" charset="0"/>
                <a:cs typeface="B Koodak" panose="00000700000000000000" pitchFamily="2" charset="-78"/>
              </a:rPr>
              <a:t>خداوند غيرت را بيشتر در مردان قرار داده تا از اختلاط نسل ها جلوگيري شود .در برابر به خانم ها حياء بيشتري داده تا زيبايي هاي خود را از نامحران حفظ نمايد.</a:t>
            </a:r>
            <a:endParaRPr lang="en-US" altLang="en-US" sz="2800">
              <a:solidFill>
                <a:srgbClr val="990000"/>
              </a:solidFill>
              <a:ea typeface="Times New Roman" panose="02020603050405020304" pitchFamily="18" charset="0"/>
              <a:cs typeface="B Koodak" panose="00000700000000000000" pitchFamily="2" charset="-78"/>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randombar(horizontal)">
                                      <p:cBhvr>
                                        <p:cTn id="7"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E013FC7A-6A2F-424E-82B9-AB081B66ADF0}"/>
              </a:ext>
            </a:extLst>
          </p:cNvPr>
          <p:cNvSpPr>
            <a:spLocks noGrp="1" noChangeArrowheads="1"/>
          </p:cNvSpPr>
          <p:nvPr>
            <p:ph type="title"/>
          </p:nvPr>
        </p:nvSpPr>
        <p:spPr/>
        <p:txBody>
          <a:bodyPr/>
          <a:lstStyle/>
          <a:p>
            <a:pPr algn="r"/>
            <a:r>
              <a:rPr lang="fa-IR" altLang="en-US" sz="2800">
                <a:solidFill>
                  <a:srgbClr val="000000"/>
                </a:solidFill>
                <a:ea typeface="Times New Roman" panose="02020603050405020304" pitchFamily="18" charset="0"/>
                <a:cs typeface="B Koodak" panose="00000700000000000000" pitchFamily="2" charset="-78"/>
              </a:rPr>
              <a:t>20- چرا خداوند حجاب و ترك خود آرايي را در جامعه واجب كرده است؟</a:t>
            </a:r>
            <a:endParaRPr lang="en-US" altLang="en-US" sz="2800">
              <a:solidFill>
                <a:srgbClr val="000000"/>
              </a:solidFill>
              <a:ea typeface="Times New Roman" panose="02020603050405020304" pitchFamily="18" charset="0"/>
              <a:cs typeface="B Koodak" panose="00000700000000000000" pitchFamily="2" charset="-78"/>
            </a:endParaRPr>
          </a:p>
        </p:txBody>
      </p:sp>
      <p:sp>
        <p:nvSpPr>
          <p:cNvPr id="26629" name="Rectangle 5">
            <a:extLst>
              <a:ext uri="{FF2B5EF4-FFF2-40B4-BE49-F238E27FC236}">
                <a16:creationId xmlns:a16="http://schemas.microsoft.com/office/drawing/2014/main" id="{07049F9E-4614-4F68-A68B-8B6B45E0AE6F}"/>
              </a:ext>
            </a:extLst>
          </p:cNvPr>
          <p:cNvSpPr>
            <a:spLocks noChangeArrowheads="1"/>
          </p:cNvSpPr>
          <p:nvPr/>
        </p:nvSpPr>
        <p:spPr bwMode="auto">
          <a:xfrm>
            <a:off x="6013450" y="1628775"/>
            <a:ext cx="28432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fa-IR" altLang="en-US" sz="2800">
                <a:solidFill>
                  <a:srgbClr val="990000"/>
                </a:solidFill>
                <a:ea typeface="Times New Roman" panose="02020603050405020304" pitchFamily="18" charset="0"/>
                <a:cs typeface="B Koodak" panose="00000700000000000000" pitchFamily="2" charset="-78"/>
              </a:rPr>
              <a:t>فلسفه وجوب حجاب </a:t>
            </a:r>
            <a:br>
              <a:rPr lang="fa-IR" altLang="en-US" sz="2800">
                <a:solidFill>
                  <a:srgbClr val="990000"/>
                </a:solidFill>
                <a:ea typeface="Times New Roman" panose="02020603050405020304" pitchFamily="18" charset="0"/>
                <a:cs typeface="B Koodak" panose="00000700000000000000" pitchFamily="2" charset="-78"/>
              </a:rPr>
            </a:br>
            <a:endParaRPr lang="en-US" altLang="en-US" sz="2800">
              <a:solidFill>
                <a:srgbClr val="990000"/>
              </a:solidFill>
              <a:ea typeface="Times New Roman" panose="02020603050405020304" pitchFamily="18" charset="0"/>
              <a:cs typeface="B Koodak" panose="00000700000000000000" pitchFamily="2" charset="-78"/>
            </a:endParaRPr>
          </a:p>
        </p:txBody>
      </p:sp>
      <p:sp>
        <p:nvSpPr>
          <p:cNvPr id="26644" name="Rectangle 20">
            <a:extLst>
              <a:ext uri="{FF2B5EF4-FFF2-40B4-BE49-F238E27FC236}">
                <a16:creationId xmlns:a16="http://schemas.microsoft.com/office/drawing/2014/main" id="{CF7BC6B4-D1F3-4BB0-9B09-EF79E494C506}"/>
              </a:ext>
            </a:extLst>
          </p:cNvPr>
          <p:cNvSpPr>
            <a:spLocks noChangeArrowheads="1"/>
          </p:cNvSpPr>
          <p:nvPr/>
        </p:nvSpPr>
        <p:spPr bwMode="auto">
          <a:xfrm>
            <a:off x="179388" y="2132013"/>
            <a:ext cx="5329237"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fa-IR" altLang="en-US" sz="2800">
                <a:solidFill>
                  <a:srgbClr val="990000"/>
                </a:solidFill>
                <a:ea typeface="Times New Roman" panose="02020603050405020304" pitchFamily="18" charset="0"/>
                <a:cs typeface="B Koodak" panose="00000700000000000000" pitchFamily="2" charset="-78"/>
              </a:rPr>
              <a:t>الف)به بهداشت رواني جامعه كمك مي كند.</a:t>
            </a:r>
            <a:br>
              <a:rPr lang="fa-IR" altLang="en-US" sz="2800">
                <a:solidFill>
                  <a:srgbClr val="990000"/>
                </a:solidFill>
                <a:ea typeface="Times New Roman" panose="02020603050405020304" pitchFamily="18" charset="0"/>
                <a:cs typeface="B Koodak" panose="00000700000000000000" pitchFamily="2" charset="-78"/>
              </a:rPr>
            </a:br>
            <a:endParaRPr lang="en-US" altLang="en-US" sz="2800">
              <a:solidFill>
                <a:srgbClr val="990000"/>
              </a:solidFill>
              <a:ea typeface="Times New Roman" panose="02020603050405020304" pitchFamily="18" charset="0"/>
              <a:cs typeface="B Koodak" panose="00000700000000000000" pitchFamily="2" charset="-78"/>
            </a:endParaRPr>
          </a:p>
        </p:txBody>
      </p:sp>
      <p:sp>
        <p:nvSpPr>
          <p:cNvPr id="26645" name="Rectangle 21">
            <a:extLst>
              <a:ext uri="{FF2B5EF4-FFF2-40B4-BE49-F238E27FC236}">
                <a16:creationId xmlns:a16="http://schemas.microsoft.com/office/drawing/2014/main" id="{F2DE9E47-0EDA-4442-A27E-8CD3E351C584}"/>
              </a:ext>
            </a:extLst>
          </p:cNvPr>
          <p:cNvSpPr>
            <a:spLocks noChangeArrowheads="1"/>
          </p:cNvSpPr>
          <p:nvPr/>
        </p:nvSpPr>
        <p:spPr bwMode="auto">
          <a:xfrm>
            <a:off x="107950" y="2933700"/>
            <a:ext cx="60833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fa-IR" altLang="en-US" sz="2800">
                <a:solidFill>
                  <a:srgbClr val="990000"/>
                </a:solidFill>
                <a:ea typeface="Times New Roman" panose="02020603050405020304" pitchFamily="18" charset="0"/>
                <a:cs typeface="B Koodak" panose="00000700000000000000" pitchFamily="2" charset="-78"/>
              </a:rPr>
              <a:t>ب)روابط خانوادگي را محكم كرده و از فروپاشي نظام خانواده جلوگيري مي كند.</a:t>
            </a:r>
            <a:br>
              <a:rPr lang="fa-IR" altLang="en-US" sz="2800">
                <a:solidFill>
                  <a:srgbClr val="990000"/>
                </a:solidFill>
                <a:ea typeface="Times New Roman" panose="02020603050405020304" pitchFamily="18" charset="0"/>
                <a:cs typeface="B Koodak" panose="00000700000000000000" pitchFamily="2" charset="-78"/>
              </a:rPr>
            </a:br>
            <a:endParaRPr lang="en-US" altLang="en-US" sz="2800">
              <a:solidFill>
                <a:srgbClr val="990000"/>
              </a:solidFill>
              <a:ea typeface="Times New Roman" panose="02020603050405020304" pitchFamily="18" charset="0"/>
              <a:cs typeface="B Koodak" panose="00000700000000000000" pitchFamily="2" charset="-78"/>
            </a:endParaRPr>
          </a:p>
        </p:txBody>
      </p:sp>
      <p:sp>
        <p:nvSpPr>
          <p:cNvPr id="26646" name="Rectangle 22">
            <a:extLst>
              <a:ext uri="{FF2B5EF4-FFF2-40B4-BE49-F238E27FC236}">
                <a16:creationId xmlns:a16="http://schemas.microsoft.com/office/drawing/2014/main" id="{69A09EA0-5D9B-4937-BDC0-1DA1939BCD5F}"/>
              </a:ext>
            </a:extLst>
          </p:cNvPr>
          <p:cNvSpPr>
            <a:spLocks noChangeArrowheads="1"/>
          </p:cNvSpPr>
          <p:nvPr/>
        </p:nvSpPr>
        <p:spPr bwMode="auto">
          <a:xfrm>
            <a:off x="433388" y="4076700"/>
            <a:ext cx="644366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fa-IR" altLang="en-US" sz="2800">
                <a:solidFill>
                  <a:srgbClr val="990000"/>
                </a:solidFill>
                <a:ea typeface="Times New Roman" panose="02020603050405020304" pitchFamily="18" charset="0"/>
                <a:cs typeface="B Koodak" panose="00000700000000000000" pitchFamily="2" charset="-78"/>
              </a:rPr>
              <a:t>ج)شخصيت و كرامت زن را تامين كرده و او را بازيچه مردان قرار نمي دهد.</a:t>
            </a:r>
            <a:br>
              <a:rPr lang="fa-IR" altLang="en-US" sz="2800">
                <a:solidFill>
                  <a:srgbClr val="990000"/>
                </a:solidFill>
                <a:ea typeface="Times New Roman" panose="02020603050405020304" pitchFamily="18" charset="0"/>
                <a:cs typeface="B Koodak" panose="00000700000000000000" pitchFamily="2" charset="-78"/>
              </a:rPr>
            </a:br>
            <a:endParaRPr lang="en-US" altLang="en-US" sz="2800">
              <a:solidFill>
                <a:srgbClr val="990000"/>
              </a:solidFill>
              <a:ea typeface="Times New Roman" panose="02020603050405020304" pitchFamily="18" charset="0"/>
              <a:cs typeface="B Koodak" panose="00000700000000000000" pitchFamily="2" charset="-78"/>
            </a:endParaRPr>
          </a:p>
        </p:txBody>
      </p:sp>
      <p:sp>
        <p:nvSpPr>
          <p:cNvPr id="26647" name="Rectangle 23">
            <a:extLst>
              <a:ext uri="{FF2B5EF4-FFF2-40B4-BE49-F238E27FC236}">
                <a16:creationId xmlns:a16="http://schemas.microsoft.com/office/drawing/2014/main" id="{C3425E63-72C8-4E05-AF3B-6FF1C9177C57}"/>
              </a:ext>
            </a:extLst>
          </p:cNvPr>
          <p:cNvSpPr>
            <a:spLocks noChangeArrowheads="1"/>
          </p:cNvSpPr>
          <p:nvPr/>
        </p:nvSpPr>
        <p:spPr bwMode="auto">
          <a:xfrm>
            <a:off x="144463" y="5229225"/>
            <a:ext cx="7524750"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fa-IR" altLang="en-US" sz="2800">
                <a:solidFill>
                  <a:srgbClr val="990000"/>
                </a:solidFill>
                <a:ea typeface="Times New Roman" panose="02020603050405020304" pitchFamily="18" charset="0"/>
                <a:cs typeface="B Koodak" panose="00000700000000000000" pitchFamily="2" charset="-78"/>
              </a:rPr>
              <a:t>د)حريم اجتماعي را از بي عفتي و آلودگي هاي جنسي حفظ مي كند.</a:t>
            </a:r>
            <a:br>
              <a:rPr lang="fa-IR" altLang="en-US" sz="2800">
                <a:solidFill>
                  <a:srgbClr val="990000"/>
                </a:solidFill>
                <a:ea typeface="Times New Roman" panose="02020603050405020304" pitchFamily="18" charset="0"/>
                <a:cs typeface="B Koodak" panose="00000700000000000000" pitchFamily="2" charset="-78"/>
              </a:rPr>
            </a:br>
            <a:endParaRPr lang="en-US" altLang="en-US" sz="2800">
              <a:solidFill>
                <a:srgbClr val="990000"/>
              </a:solidFill>
              <a:ea typeface="Times New Roman" panose="02020603050405020304" pitchFamily="18" charset="0"/>
              <a:cs typeface="B Koodak" panose="00000700000000000000" pitchFamily="2" charset="-78"/>
            </a:endParaRPr>
          </a:p>
        </p:txBody>
      </p:sp>
      <p:sp>
        <p:nvSpPr>
          <p:cNvPr id="26648" name="Line 24">
            <a:extLst>
              <a:ext uri="{FF2B5EF4-FFF2-40B4-BE49-F238E27FC236}">
                <a16:creationId xmlns:a16="http://schemas.microsoft.com/office/drawing/2014/main" id="{01728560-8F4A-425E-9A4E-8107CDD15138}"/>
              </a:ext>
            </a:extLst>
          </p:cNvPr>
          <p:cNvSpPr>
            <a:spLocks noChangeShapeType="1"/>
          </p:cNvSpPr>
          <p:nvPr/>
        </p:nvSpPr>
        <p:spPr bwMode="auto">
          <a:xfrm flipH="1">
            <a:off x="5653088" y="1987550"/>
            <a:ext cx="792162"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9" name="Line 25">
            <a:extLst>
              <a:ext uri="{FF2B5EF4-FFF2-40B4-BE49-F238E27FC236}">
                <a16:creationId xmlns:a16="http://schemas.microsoft.com/office/drawing/2014/main" id="{C18C44D0-F135-425D-9A23-3B9156C13312}"/>
              </a:ext>
            </a:extLst>
          </p:cNvPr>
          <p:cNvSpPr>
            <a:spLocks noChangeShapeType="1"/>
          </p:cNvSpPr>
          <p:nvPr/>
        </p:nvSpPr>
        <p:spPr bwMode="auto">
          <a:xfrm flipH="1">
            <a:off x="6300788" y="2132013"/>
            <a:ext cx="936625"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50" name="Line 26">
            <a:extLst>
              <a:ext uri="{FF2B5EF4-FFF2-40B4-BE49-F238E27FC236}">
                <a16:creationId xmlns:a16="http://schemas.microsoft.com/office/drawing/2014/main" id="{077618F3-3CCE-4367-B39A-C1A87129A06D}"/>
              </a:ext>
            </a:extLst>
          </p:cNvPr>
          <p:cNvSpPr>
            <a:spLocks noChangeShapeType="1"/>
          </p:cNvSpPr>
          <p:nvPr/>
        </p:nvSpPr>
        <p:spPr bwMode="auto">
          <a:xfrm flipH="1">
            <a:off x="6877050" y="1987550"/>
            <a:ext cx="1008063" cy="2089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51" name="Line 27">
            <a:extLst>
              <a:ext uri="{FF2B5EF4-FFF2-40B4-BE49-F238E27FC236}">
                <a16:creationId xmlns:a16="http://schemas.microsoft.com/office/drawing/2014/main" id="{50DBC3B0-7C55-4F93-9CA0-968BCB61ED89}"/>
              </a:ext>
            </a:extLst>
          </p:cNvPr>
          <p:cNvSpPr>
            <a:spLocks noChangeShapeType="1"/>
          </p:cNvSpPr>
          <p:nvPr/>
        </p:nvSpPr>
        <p:spPr bwMode="auto">
          <a:xfrm flipH="1">
            <a:off x="7667625" y="2132013"/>
            <a:ext cx="793750" cy="29527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9"/>
                                        </p:tgtEl>
                                        <p:attrNameLst>
                                          <p:attrName>style.visibility</p:attrName>
                                        </p:attrNameLst>
                                      </p:cBhvr>
                                      <p:to>
                                        <p:strVal val="visible"/>
                                      </p:to>
                                    </p:set>
                                    <p:animEffect transition="in" filter="blinds(horizontal)">
                                      <p:cBhvr>
                                        <p:cTn id="7" dur="500"/>
                                        <p:tgtEl>
                                          <p:spTgt spid="266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26648"/>
                                        </p:tgtEl>
                                        <p:attrNameLst>
                                          <p:attrName>style.visibility</p:attrName>
                                        </p:attrNameLst>
                                      </p:cBhvr>
                                      <p:to>
                                        <p:strVal val="visible"/>
                                      </p:to>
                                    </p:set>
                                    <p:animEffect transition="in" filter="randombar(horizontal)">
                                      <p:cBhvr>
                                        <p:cTn id="12" dur="500"/>
                                        <p:tgtEl>
                                          <p:spTgt spid="266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6644"/>
                                        </p:tgtEl>
                                        <p:attrNameLst>
                                          <p:attrName>style.visibility</p:attrName>
                                        </p:attrNameLst>
                                      </p:cBhvr>
                                      <p:to>
                                        <p:strVal val="visible"/>
                                      </p:to>
                                    </p:set>
                                    <p:animEffect transition="in" filter="randombar(horizontal)">
                                      <p:cBhvr>
                                        <p:cTn id="17" dur="500"/>
                                        <p:tgtEl>
                                          <p:spTgt spid="266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26649"/>
                                        </p:tgtEl>
                                        <p:attrNameLst>
                                          <p:attrName>style.visibility</p:attrName>
                                        </p:attrNameLst>
                                      </p:cBhvr>
                                      <p:to>
                                        <p:strVal val="visible"/>
                                      </p:to>
                                    </p:set>
                                    <p:animEffect transition="in" filter="randombar(horizontal)">
                                      <p:cBhvr>
                                        <p:cTn id="22" dur="500"/>
                                        <p:tgtEl>
                                          <p:spTgt spid="2664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6645"/>
                                        </p:tgtEl>
                                        <p:attrNameLst>
                                          <p:attrName>style.visibility</p:attrName>
                                        </p:attrNameLst>
                                      </p:cBhvr>
                                      <p:to>
                                        <p:strVal val="visible"/>
                                      </p:to>
                                    </p:set>
                                    <p:animEffect transition="in" filter="randombar(horizontal)">
                                      <p:cBhvr>
                                        <p:cTn id="27" dur="500"/>
                                        <p:tgtEl>
                                          <p:spTgt spid="2664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nodeType="clickEffect">
                                  <p:stCondLst>
                                    <p:cond delay="0"/>
                                  </p:stCondLst>
                                  <p:childTnLst>
                                    <p:set>
                                      <p:cBhvr>
                                        <p:cTn id="31" dur="1" fill="hold">
                                          <p:stCondLst>
                                            <p:cond delay="0"/>
                                          </p:stCondLst>
                                        </p:cTn>
                                        <p:tgtEl>
                                          <p:spTgt spid="26650"/>
                                        </p:tgtEl>
                                        <p:attrNameLst>
                                          <p:attrName>style.visibility</p:attrName>
                                        </p:attrNameLst>
                                      </p:cBhvr>
                                      <p:to>
                                        <p:strVal val="visible"/>
                                      </p:to>
                                    </p:set>
                                    <p:animEffect transition="in" filter="randombar(horizontal)">
                                      <p:cBhvr>
                                        <p:cTn id="32" dur="500"/>
                                        <p:tgtEl>
                                          <p:spTgt spid="2665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6646"/>
                                        </p:tgtEl>
                                        <p:attrNameLst>
                                          <p:attrName>style.visibility</p:attrName>
                                        </p:attrNameLst>
                                      </p:cBhvr>
                                      <p:to>
                                        <p:strVal val="visible"/>
                                      </p:to>
                                    </p:set>
                                    <p:animEffect transition="in" filter="randombar(horizontal)">
                                      <p:cBhvr>
                                        <p:cTn id="37" dur="500"/>
                                        <p:tgtEl>
                                          <p:spTgt spid="2664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nodeType="clickEffect">
                                  <p:stCondLst>
                                    <p:cond delay="0"/>
                                  </p:stCondLst>
                                  <p:childTnLst>
                                    <p:set>
                                      <p:cBhvr>
                                        <p:cTn id="41" dur="1" fill="hold">
                                          <p:stCondLst>
                                            <p:cond delay="0"/>
                                          </p:stCondLst>
                                        </p:cTn>
                                        <p:tgtEl>
                                          <p:spTgt spid="26651"/>
                                        </p:tgtEl>
                                        <p:attrNameLst>
                                          <p:attrName>style.visibility</p:attrName>
                                        </p:attrNameLst>
                                      </p:cBhvr>
                                      <p:to>
                                        <p:strVal val="visible"/>
                                      </p:to>
                                    </p:set>
                                    <p:animEffect transition="in" filter="randombar(horizontal)">
                                      <p:cBhvr>
                                        <p:cTn id="42" dur="500"/>
                                        <p:tgtEl>
                                          <p:spTgt spid="2665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6647"/>
                                        </p:tgtEl>
                                        <p:attrNameLst>
                                          <p:attrName>style.visibility</p:attrName>
                                        </p:attrNameLst>
                                      </p:cBhvr>
                                      <p:to>
                                        <p:strVal val="visible"/>
                                      </p:to>
                                    </p:set>
                                    <p:animEffect transition="in" filter="randombar(horizontal)">
                                      <p:cBhvr>
                                        <p:cTn id="47" dur="500"/>
                                        <p:tgtEl>
                                          <p:spTgt spid="26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P spid="26644" grpId="0"/>
      <p:bldP spid="26645" grpId="0"/>
      <p:bldP spid="26646" grpId="0"/>
      <p:bldP spid="2664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9D04B3C-5CE2-4F43-A338-F44B6195ADD1}"/>
              </a:ext>
            </a:extLst>
          </p:cNvPr>
          <p:cNvSpPr>
            <a:spLocks noGrp="1" noChangeArrowheads="1"/>
          </p:cNvSpPr>
          <p:nvPr>
            <p:ph type="title"/>
          </p:nvPr>
        </p:nvSpPr>
        <p:spPr>
          <a:xfrm>
            <a:off x="0" y="1412875"/>
            <a:ext cx="2195513" cy="1800225"/>
          </a:xfrm>
        </p:spPr>
        <p:txBody>
          <a:bodyPr/>
          <a:lstStyle/>
          <a:p>
            <a:r>
              <a:rPr lang="fa-IR" altLang="en-US" sz="3200">
                <a:cs typeface="B Koodak" panose="00000700000000000000" pitchFamily="2" charset="-78"/>
              </a:rPr>
              <a:t>سوره نور آيه 30 و 31</a:t>
            </a:r>
            <a:endParaRPr lang="en-US" altLang="en-US" sz="3200">
              <a:cs typeface="B Koodak" panose="00000700000000000000" pitchFamily="2" charset="-78"/>
            </a:endParaRPr>
          </a:p>
        </p:txBody>
      </p:sp>
      <p:pic>
        <p:nvPicPr>
          <p:cNvPr id="28676" name="Picture 4">
            <a:extLst>
              <a:ext uri="{FF2B5EF4-FFF2-40B4-BE49-F238E27FC236}">
                <a16:creationId xmlns:a16="http://schemas.microsoft.com/office/drawing/2014/main" id="{D674FD06-8C8A-4CC2-8F07-DC77D13F8B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46038"/>
            <a:ext cx="5983288" cy="6767512"/>
          </a:xfrm>
          <a:prstGeom prst="rect">
            <a:avLst/>
          </a:prstGeom>
          <a:noFill/>
          <a:extLst>
            <a:ext uri="{909E8E84-426E-40DD-AFC4-6F175D3DCCD1}">
              <a14:hiddenFill xmlns:a14="http://schemas.microsoft.com/office/drawing/2010/main">
                <a:solidFill>
                  <a:srgbClr val="FFFFFF"/>
                </a:solidFill>
              </a14:hiddenFill>
            </a:ext>
          </a:extLst>
        </p:spPr>
      </p:pic>
      <p:pic>
        <p:nvPicPr>
          <p:cNvPr id="28677" name="noor 30 ta 31.mp3">
            <a:hlinkClick r:id="" action="ppaction://media"/>
            <a:extLst>
              <a:ext uri="{FF2B5EF4-FFF2-40B4-BE49-F238E27FC236}">
                <a16:creationId xmlns:a16="http://schemas.microsoft.com/office/drawing/2014/main" id="{70A53BBA-14DE-4CA9-B457-90A5AE3A2DFB}"/>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2051050" y="638175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34061" fill="hold"/>
                                        <p:tgtEl>
                                          <p:spTgt spid="2867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8677"/>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CA7CE37-CE80-4160-9A98-451140EBAAC7}"/>
              </a:ext>
            </a:extLst>
          </p:cNvPr>
          <p:cNvSpPr>
            <a:spLocks noGrp="1" noChangeArrowheads="1"/>
          </p:cNvSpPr>
          <p:nvPr>
            <p:ph type="title"/>
          </p:nvPr>
        </p:nvSpPr>
        <p:spPr>
          <a:xfrm>
            <a:off x="0" y="4005263"/>
            <a:ext cx="3527425" cy="1143000"/>
          </a:xfrm>
        </p:spPr>
        <p:txBody>
          <a:bodyPr/>
          <a:lstStyle/>
          <a:p>
            <a:r>
              <a:rPr lang="fa-IR" altLang="en-US" sz="3200">
                <a:cs typeface="B Koodak" panose="00000700000000000000" pitchFamily="2" charset="-78"/>
              </a:rPr>
              <a:t>احزاب آيه 59</a:t>
            </a:r>
            <a:endParaRPr lang="en-US" altLang="en-US" sz="3200">
              <a:cs typeface="B Koodak" panose="00000700000000000000" pitchFamily="2" charset="-78"/>
            </a:endParaRPr>
          </a:p>
        </p:txBody>
      </p:sp>
      <p:pic>
        <p:nvPicPr>
          <p:cNvPr id="29700" name="Picture 4">
            <a:extLst>
              <a:ext uri="{FF2B5EF4-FFF2-40B4-BE49-F238E27FC236}">
                <a16:creationId xmlns:a16="http://schemas.microsoft.com/office/drawing/2014/main" id="{27815CA0-8075-47EB-974C-CE6F3ECFD1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268413"/>
            <a:ext cx="8713787" cy="2835275"/>
          </a:xfrm>
          <a:prstGeom prst="rect">
            <a:avLst/>
          </a:prstGeom>
          <a:noFill/>
          <a:extLst>
            <a:ext uri="{909E8E84-426E-40DD-AFC4-6F175D3DCCD1}">
              <a14:hiddenFill xmlns:a14="http://schemas.microsoft.com/office/drawing/2010/main">
                <a:solidFill>
                  <a:srgbClr val="FFFFFF"/>
                </a:solidFill>
              </a14:hiddenFill>
            </a:ext>
          </a:extLst>
        </p:spPr>
      </p:pic>
      <p:pic>
        <p:nvPicPr>
          <p:cNvPr id="29701" name="ahzab 59.mp3">
            <a:hlinkClick r:id="" action="ppaction://media"/>
            <a:extLst>
              <a:ext uri="{FF2B5EF4-FFF2-40B4-BE49-F238E27FC236}">
                <a16:creationId xmlns:a16="http://schemas.microsoft.com/office/drawing/2014/main" id="{CE5CEB1D-22BE-42E1-B441-346D1EB82A4F}"/>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179388" y="38608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1556" fill="hold"/>
                                        <p:tgtEl>
                                          <p:spTgt spid="2970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9701"/>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5">
            <a:extLst>
              <a:ext uri="{FF2B5EF4-FFF2-40B4-BE49-F238E27FC236}">
                <a16:creationId xmlns:a16="http://schemas.microsoft.com/office/drawing/2014/main" id="{6954F1C6-8489-4A88-891B-9E1BDC043F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a:extLst>
              <a:ext uri="{FF2B5EF4-FFF2-40B4-BE49-F238E27FC236}">
                <a16:creationId xmlns:a16="http://schemas.microsoft.com/office/drawing/2014/main" id="{27B0593F-B711-4F19-B9B2-0BCDD727DD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31800"/>
            <a:ext cx="4321175" cy="6237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trips dir="ld"/>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9" name="Rectangle 11"/>
          <p:cNvSpPr>
            <a:spLocks noGrp="1" noChangeAspect="1" noChangeArrowheads="1"/>
          </p:cNvSpPr>
          <p:nvPr>
            <p:ph type="title" idx="4294967295"/>
          </p:nvPr>
        </p:nvSpPr>
        <p:spPr>
          <a:xfrm>
            <a:off x="0" y="71438"/>
            <a:ext cx="8229600" cy="796925"/>
          </a:xfrm>
        </p:spPr>
        <p:txBody>
          <a:bodyPr/>
          <a:lstStyle/>
          <a:p>
            <a:r>
              <a:rPr lang="en-GB" altLang="en-US" dirty="0"/>
              <a:t>Conditions o use</a:t>
            </a:r>
          </a:p>
        </p:txBody>
      </p:sp>
      <p:sp>
        <p:nvSpPr>
          <p:cNvPr id="62466" name="Rectangle 2"/>
          <p:cNvSpPr>
            <a:spLocks noChangeAspect="1" noChangeArrowheads="1"/>
          </p:cNvSpPr>
          <p:nvPr/>
        </p:nvSpPr>
        <p:spPr bwMode="auto">
          <a:xfrm>
            <a:off x="-19050" y="0"/>
            <a:ext cx="9144000" cy="6858000"/>
          </a:xfrm>
          <a:prstGeom prst="rect">
            <a:avLst/>
          </a:prstGeom>
          <a:gradFill>
            <a:gsLst>
              <a:gs pos="0">
                <a:schemeClr val="lt1">
                  <a:tint val="40000"/>
                  <a:satMod val="350000"/>
                </a:schemeClr>
              </a:gs>
              <a:gs pos="40000">
                <a:schemeClr val="lt1">
                  <a:tint val="45000"/>
                  <a:shade val="99000"/>
                  <a:satMod val="350000"/>
                </a:schemeClr>
              </a:gs>
              <a:gs pos="100000">
                <a:schemeClr val="bg1">
                  <a:lumMod val="85000"/>
                </a:schemeClr>
              </a:gs>
            </a:gsLst>
            <a:path path="circle">
              <a:fillToRect l="50000" t="-80000" r="50000" b="180000"/>
            </a:path>
          </a:gradFill>
          <a:ln w="9525">
            <a:solidFill>
              <a:schemeClr val="bg1"/>
            </a:solidFill>
            <a:miter lim="800000"/>
            <a:headEnd/>
            <a:tailEnd/>
          </a:ln>
          <a:effectLst/>
        </p:spPr>
        <p:style>
          <a:lnRef idx="0">
            <a:scrgbClr r="0" g="0" b="0"/>
          </a:lnRef>
          <a:fillRef idx="1002">
            <a:schemeClr val="lt1"/>
          </a:fillRef>
          <a:effectRef idx="0">
            <a:scrgbClr r="0" g="0" b="0"/>
          </a:effectRef>
          <a:fontRef idx="major"/>
        </p:style>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Verdana"/>
              <a:ea typeface="+mj-ea"/>
              <a:cs typeface="Arial"/>
            </a:endParaRPr>
          </a:p>
        </p:txBody>
      </p:sp>
      <p:sp>
        <p:nvSpPr>
          <p:cNvPr id="41993" name="Line 8"/>
          <p:cNvSpPr>
            <a:spLocks noChangeShapeType="1"/>
          </p:cNvSpPr>
          <p:nvPr/>
        </p:nvSpPr>
        <p:spPr bwMode="auto">
          <a:xfrm>
            <a:off x="3348038" y="1390650"/>
            <a:ext cx="0" cy="446405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1994" name="Rectangle 10"/>
          <p:cNvSpPr>
            <a:spLocks noChangeArrowheads="1"/>
          </p:cNvSpPr>
          <p:nvPr/>
        </p:nvSpPr>
        <p:spPr bwMode="auto">
          <a:xfrm>
            <a:off x="5025592" y="3789382"/>
            <a:ext cx="202651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hlinkClick r:id="rId3"/>
              </a:rPr>
              <a:t>http://www.ravanpoint.ir</a:t>
            </a:r>
            <a:endParaRPr kumimoji="0" lang="fa-IR" altLang="en-US"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altLang="en-US"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rPr>
              <a:t>Contact: info@ravanpoint.ir </a:t>
            </a:r>
          </a:p>
        </p:txBody>
      </p:sp>
      <p:sp>
        <p:nvSpPr>
          <p:cNvPr id="3" name="Rectangle 2"/>
          <p:cNvSpPr/>
          <p:nvPr/>
        </p:nvSpPr>
        <p:spPr>
          <a:xfrm>
            <a:off x="250825" y="3919537"/>
            <a:ext cx="2736850" cy="423863"/>
          </a:xfrm>
          <a:prstGeom prst="rect">
            <a:avLst/>
          </a:prstGeom>
          <a:ln/>
        </p:spPr>
        <p:style>
          <a:lnRef idx="3">
            <a:schemeClr val="lt1"/>
          </a:lnRef>
          <a:fillRef idx="1">
            <a:schemeClr val="accent5"/>
          </a:fillRef>
          <a:effectRef idx="1">
            <a:schemeClr val="accent5"/>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62480" name="Rectangle 16"/>
          <p:cNvSpPr>
            <a:spLocks noChangeArrowheads="1"/>
          </p:cNvSpPr>
          <p:nvPr/>
        </p:nvSpPr>
        <p:spPr bwMode="auto">
          <a:xfrm>
            <a:off x="250825" y="2582614"/>
            <a:ext cx="2832100" cy="1754326"/>
          </a:xfrm>
          <a:prstGeom prst="rect">
            <a:avLst/>
          </a:prstGeom>
          <a:noFill/>
          <a:ln w="9525">
            <a:noFill/>
            <a:miter lim="800000"/>
            <a:headEnd/>
            <a:tailEnd/>
          </a:ln>
          <a:effectLst/>
        </p:spPr>
        <p:txBody>
          <a:bodyPr>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fa-IR" sz="2000" b="1" i="0" u="none" strike="noStrike" kern="1200" cap="none" spc="0" normalizeH="0" baseline="0" noProof="0" dirty="0">
                <a:ln>
                  <a:noFill/>
                </a:ln>
                <a:solidFill>
                  <a:prstClr val="black"/>
                </a:solidFill>
                <a:effectLst/>
                <a:uLnTx/>
                <a:uFillTx/>
                <a:latin typeface="Verdana" panose="020B0604030504040204" pitchFamily="34" charset="0"/>
                <a:ea typeface="+mn-ea"/>
                <a:cs typeface="B Nazanin" panose="00000400000000000000" pitchFamily="2" charset="-78"/>
              </a:rPr>
              <a:t>دانلود رایگان پاورپوینت های روانشناسی</a:t>
            </a:r>
            <a:endParaRPr kumimoji="0" lang="en-GB" sz="2000" b="1" i="0" u="none" strike="noStrike" kern="1200" cap="none" spc="0" normalizeH="0" baseline="0" noProof="0" dirty="0">
              <a:ln>
                <a:noFill/>
              </a:ln>
              <a:solidFill>
                <a:prstClr val="black"/>
              </a:solidFill>
              <a:effectLst/>
              <a:uLnTx/>
              <a:uFillTx/>
              <a:latin typeface="Verdana" panose="020B0604030504040204" pitchFamily="34" charset="0"/>
              <a:ea typeface="+mn-ea"/>
              <a:cs typeface="B Nazanin" panose="00000400000000000000"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Verdana" panose="020B060403050404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sz="1600" b="0"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mn-ea"/>
                <a:cs typeface="Times New Roman" panose="02020603050405020304" pitchFamily="18" charset="0"/>
              </a:rPr>
            </a:br>
            <a:r>
              <a:rPr kumimoji="0" lang="en-US" sz="1800" b="0"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mn-ea"/>
                <a:cs typeface="Times New Roman" panose="02020603050405020304" pitchFamily="18" charset="0"/>
              </a:rPr>
              <a:t>© Copyright Ravanpoint.ir</a:t>
            </a:r>
            <a:endParaRPr kumimoji="0" lang="en-GB" sz="1800" b="1"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5486" y="2368159"/>
            <a:ext cx="3866728" cy="1397884"/>
          </a:xfrm>
          <a:prstGeom prst="rect">
            <a:avLst/>
          </a:prstGeom>
        </p:spPr>
      </p:pic>
    </p:spTree>
    <p:extLst>
      <p:ext uri="{BB962C8B-B14F-4D97-AF65-F5344CB8AC3E}">
        <p14:creationId xmlns:p14="http://schemas.microsoft.com/office/powerpoint/2010/main" val="63729823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fade">
                                      <p:cBhvr>
                                        <p:cTn id="7" dur="1000"/>
                                        <p:tgtEl>
                                          <p:spTgt spid="41989"/>
                                        </p:tgtEl>
                                      </p:cBhvr>
                                    </p:animEffect>
                                    <p:anim calcmode="lin" valueType="num">
                                      <p:cBhvr>
                                        <p:cTn id="8" dur="1000" fill="hold"/>
                                        <p:tgtEl>
                                          <p:spTgt spid="41989"/>
                                        </p:tgtEl>
                                        <p:attrNameLst>
                                          <p:attrName>ppt_x</p:attrName>
                                        </p:attrNameLst>
                                      </p:cBhvr>
                                      <p:tavLst>
                                        <p:tav tm="0">
                                          <p:val>
                                            <p:strVal val="#ppt_x"/>
                                          </p:val>
                                        </p:tav>
                                        <p:tav tm="100000">
                                          <p:val>
                                            <p:strVal val="#ppt_x"/>
                                          </p:val>
                                        </p:tav>
                                      </p:tavLst>
                                    </p:anim>
                                    <p:anim calcmode="lin" valueType="num">
                                      <p:cBhvr>
                                        <p:cTn id="9" dur="898" decel="100000" fill="hold"/>
                                        <p:tgtEl>
                                          <p:spTgt spid="41989"/>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4198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459106D-88EC-4DDE-A730-8419DCF7410C}"/>
              </a:ext>
            </a:extLst>
          </p:cNvPr>
          <p:cNvSpPr>
            <a:spLocks noGrp="1" noChangeArrowheads="1"/>
          </p:cNvSpPr>
          <p:nvPr>
            <p:ph type="title"/>
          </p:nvPr>
        </p:nvSpPr>
        <p:spPr>
          <a:xfrm>
            <a:off x="395288" y="4076700"/>
            <a:ext cx="2962275" cy="777875"/>
          </a:xfrm>
        </p:spPr>
        <p:txBody>
          <a:bodyPr/>
          <a:lstStyle/>
          <a:p>
            <a:r>
              <a:rPr lang="fa-IR" altLang="en-US" sz="2800">
                <a:latin typeface="Akram" pitchFamily="2" charset="2"/>
                <a:cs typeface="B Koodak" panose="00000700000000000000" pitchFamily="2" charset="-78"/>
              </a:rPr>
              <a:t>سوره روم آيه 20 و21</a:t>
            </a:r>
            <a:endParaRPr lang="en-US" altLang="en-US" sz="2800">
              <a:latin typeface="Akram" pitchFamily="2" charset="2"/>
              <a:cs typeface="B Koodak" panose="00000700000000000000" pitchFamily="2" charset="-78"/>
            </a:endParaRPr>
          </a:p>
        </p:txBody>
      </p:sp>
      <p:pic>
        <p:nvPicPr>
          <p:cNvPr id="5124" name="Picture 4">
            <a:extLst>
              <a:ext uri="{FF2B5EF4-FFF2-40B4-BE49-F238E27FC236}">
                <a16:creationId xmlns:a16="http://schemas.microsoft.com/office/drawing/2014/main" id="{5F5DF986-44EC-4EA1-8618-E14DA66BC5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620713"/>
            <a:ext cx="8280400" cy="3484562"/>
          </a:xfrm>
          <a:prstGeom prst="rect">
            <a:avLst/>
          </a:prstGeom>
          <a:noFill/>
          <a:extLst>
            <a:ext uri="{909E8E84-426E-40DD-AFC4-6F175D3DCCD1}">
              <a14:hiddenFill xmlns:a14="http://schemas.microsoft.com/office/drawing/2010/main">
                <a:solidFill>
                  <a:srgbClr val="FFFFFF"/>
                </a:solidFill>
              </a14:hiddenFill>
            </a:ext>
          </a:extLst>
        </p:spPr>
      </p:pic>
      <p:pic>
        <p:nvPicPr>
          <p:cNvPr id="5125" name="noor 32 ta 33.mp3">
            <a:hlinkClick r:id="" action="ppaction://media"/>
            <a:extLst>
              <a:ext uri="{FF2B5EF4-FFF2-40B4-BE49-F238E27FC236}">
                <a16:creationId xmlns:a16="http://schemas.microsoft.com/office/drawing/2014/main" id="{804215CE-1C30-43BB-AB8D-D025C4B73F4B}"/>
              </a:ext>
            </a:extLst>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room 20 ta 21.mp3">
            <a:hlinkClick r:id="" action="ppaction://media"/>
            <a:extLst>
              <a:ext uri="{FF2B5EF4-FFF2-40B4-BE49-F238E27FC236}">
                <a16:creationId xmlns:a16="http://schemas.microsoft.com/office/drawing/2014/main" id="{0E69DD74-38DE-49E8-80F2-290F32A5D644}"/>
              </a:ext>
            </a:extLst>
          </p:cNvPr>
          <p:cNvPicPr>
            <a:picLocks noRot="1" noChangeAspect="1" noChangeArrowheads="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468313" y="3789363"/>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2058" fill="hold"/>
                                        <p:tgtEl>
                                          <p:spTgt spid="512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125"/>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mediacall" presetSubtype="0" fill="hold" nodeType="clickEffect">
                                  <p:stCondLst>
                                    <p:cond delay="0"/>
                                  </p:stCondLst>
                                  <p:childTnLst>
                                    <p:cmd type="call" cmd="playFrom(0.0)">
                                      <p:cBhvr>
                                        <p:cTn id="11" dur="74345" fill="hold"/>
                                        <p:tgtEl>
                                          <p:spTgt spid="5125"/>
                                        </p:tgtEl>
                                      </p:cBhvr>
                                    </p:cmd>
                                  </p:childTnLst>
                                </p:cTn>
                              </p:par>
                            </p:childTnLst>
                          </p:cTn>
                        </p:par>
                      </p:childTnLst>
                    </p:cTn>
                  </p:par>
                </p:childTnLst>
              </p:cTn>
              <p:nextCondLst>
                <p:cond evt="onClick" delay="0">
                  <p:tgtEl>
                    <p:spTgt spid="5125"/>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5125"/>
                </p:tgtEl>
              </p:cMediaNode>
            </p:audio>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512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887D6FF-FC4C-4E79-99AB-75B7F03DE75E}"/>
              </a:ext>
            </a:extLst>
          </p:cNvPr>
          <p:cNvSpPr>
            <a:spLocks noGrp="1" noChangeArrowheads="1"/>
          </p:cNvSpPr>
          <p:nvPr>
            <p:ph type="title"/>
          </p:nvPr>
        </p:nvSpPr>
        <p:spPr>
          <a:xfrm>
            <a:off x="4067175" y="188913"/>
            <a:ext cx="4897438" cy="1143000"/>
          </a:xfrm>
        </p:spPr>
        <p:txBody>
          <a:bodyPr/>
          <a:lstStyle/>
          <a:p>
            <a:pPr algn="r"/>
            <a:r>
              <a:rPr lang="fa-IR" altLang="en-US" sz="4000">
                <a:solidFill>
                  <a:srgbClr val="000000"/>
                </a:solidFill>
                <a:ea typeface="Times New Roman" panose="02020603050405020304" pitchFamily="18" charset="0"/>
                <a:cs typeface="B Koodak" panose="00000700000000000000" pitchFamily="2" charset="-78"/>
              </a:rPr>
              <a:t>فصل هفتم :</a:t>
            </a:r>
            <a:br>
              <a:rPr lang="fa-IR" altLang="en-US" sz="4000">
                <a:solidFill>
                  <a:srgbClr val="000000"/>
                </a:solidFill>
                <a:ea typeface="Times New Roman" panose="02020603050405020304" pitchFamily="18" charset="0"/>
                <a:cs typeface="B Koodak" panose="00000700000000000000" pitchFamily="2" charset="-78"/>
              </a:rPr>
            </a:br>
            <a:endParaRPr lang="en-US" altLang="en-US" sz="4000">
              <a:solidFill>
                <a:srgbClr val="000000"/>
              </a:solidFill>
              <a:ea typeface="Times New Roman" panose="02020603050405020304" pitchFamily="18" charset="0"/>
              <a:cs typeface="B Koodak" panose="00000700000000000000" pitchFamily="2" charset="-78"/>
            </a:endParaRPr>
          </a:p>
        </p:txBody>
      </p:sp>
      <p:sp>
        <p:nvSpPr>
          <p:cNvPr id="3076" name="Rectangle 4">
            <a:extLst>
              <a:ext uri="{FF2B5EF4-FFF2-40B4-BE49-F238E27FC236}">
                <a16:creationId xmlns:a16="http://schemas.microsoft.com/office/drawing/2014/main" id="{FD12F253-0FE2-4C23-93AA-5C2BE24C8EF8}"/>
              </a:ext>
            </a:extLst>
          </p:cNvPr>
          <p:cNvSpPr>
            <a:spLocks noChangeArrowheads="1"/>
          </p:cNvSpPr>
          <p:nvPr/>
        </p:nvSpPr>
        <p:spPr bwMode="auto">
          <a:xfrm>
            <a:off x="2617788" y="981075"/>
            <a:ext cx="36099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fa-IR" altLang="en-US">
                <a:solidFill>
                  <a:srgbClr val="000000"/>
                </a:solidFill>
                <a:ea typeface="Times New Roman" panose="02020603050405020304" pitchFamily="18" charset="0"/>
                <a:cs typeface="B Koodak" panose="00000700000000000000" pitchFamily="2" charset="-78"/>
              </a:rPr>
              <a:t>اخلاق جنسي</a:t>
            </a:r>
            <a:endParaRPr lang="en-US" altLang="en-US">
              <a:solidFill>
                <a:srgbClr val="000000"/>
              </a:solidFill>
              <a:ea typeface="Times New Roman" panose="02020603050405020304" pitchFamily="18" charset="0"/>
              <a:cs typeface="B Koodak" panose="00000700000000000000" pitchFamily="2" charset="-78"/>
            </a:endParaRPr>
          </a:p>
        </p:txBody>
      </p:sp>
      <p:sp>
        <p:nvSpPr>
          <p:cNvPr id="3077" name="Rectangle 5">
            <a:extLst>
              <a:ext uri="{FF2B5EF4-FFF2-40B4-BE49-F238E27FC236}">
                <a16:creationId xmlns:a16="http://schemas.microsoft.com/office/drawing/2014/main" id="{1E801901-DAD2-4A1B-A0DA-B42800C143FA}"/>
              </a:ext>
            </a:extLst>
          </p:cNvPr>
          <p:cNvSpPr>
            <a:spLocks noChangeArrowheads="1"/>
          </p:cNvSpPr>
          <p:nvPr/>
        </p:nvSpPr>
        <p:spPr bwMode="auto">
          <a:xfrm>
            <a:off x="5426075" y="2214563"/>
            <a:ext cx="36099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fa-IR" altLang="en-US">
                <a:solidFill>
                  <a:srgbClr val="000000"/>
                </a:solidFill>
                <a:ea typeface="Times New Roman" panose="02020603050405020304" pitchFamily="18" charset="0"/>
                <a:cs typeface="B Koodak" panose="00000700000000000000" pitchFamily="2" charset="-78"/>
              </a:rPr>
              <a:t>اهداف اين فصل : </a:t>
            </a:r>
            <a:endParaRPr lang="en-US" altLang="en-US">
              <a:solidFill>
                <a:srgbClr val="000000"/>
              </a:solidFill>
              <a:ea typeface="Times New Roman" panose="02020603050405020304" pitchFamily="18" charset="0"/>
              <a:cs typeface="B Koodak" panose="00000700000000000000" pitchFamily="2" charset="-78"/>
            </a:endParaRPr>
          </a:p>
        </p:txBody>
      </p:sp>
      <p:sp>
        <p:nvSpPr>
          <p:cNvPr id="3078" name="Rectangle 6">
            <a:extLst>
              <a:ext uri="{FF2B5EF4-FFF2-40B4-BE49-F238E27FC236}">
                <a16:creationId xmlns:a16="http://schemas.microsoft.com/office/drawing/2014/main" id="{84F2792B-B9ED-4440-ABD9-082EB90EB5E8}"/>
              </a:ext>
            </a:extLst>
          </p:cNvPr>
          <p:cNvSpPr>
            <a:spLocks noChangeArrowheads="1"/>
          </p:cNvSpPr>
          <p:nvPr/>
        </p:nvSpPr>
        <p:spPr bwMode="auto">
          <a:xfrm>
            <a:off x="5570538" y="3068638"/>
            <a:ext cx="36099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fa-IR" altLang="en-US" sz="3600">
                <a:solidFill>
                  <a:srgbClr val="000000"/>
                </a:solidFill>
                <a:ea typeface="Times New Roman" panose="02020603050405020304" pitchFamily="18" charset="0"/>
                <a:cs typeface="B Koodak" panose="00000700000000000000" pitchFamily="2" charset="-78"/>
              </a:rPr>
              <a:t>اهداف دانشي</a:t>
            </a:r>
            <a:endParaRPr lang="en-US" altLang="en-US" sz="3600">
              <a:solidFill>
                <a:srgbClr val="000000"/>
              </a:solidFill>
              <a:ea typeface="Times New Roman" panose="02020603050405020304" pitchFamily="18" charset="0"/>
              <a:cs typeface="B Koodak" panose="00000700000000000000" pitchFamily="2" charset="-78"/>
            </a:endParaRPr>
          </a:p>
        </p:txBody>
      </p:sp>
      <p:sp>
        <p:nvSpPr>
          <p:cNvPr id="3079" name="Rectangle 7">
            <a:extLst>
              <a:ext uri="{FF2B5EF4-FFF2-40B4-BE49-F238E27FC236}">
                <a16:creationId xmlns:a16="http://schemas.microsoft.com/office/drawing/2014/main" id="{0B0AAA58-D119-44A3-93D5-709AE8F80B06}"/>
              </a:ext>
            </a:extLst>
          </p:cNvPr>
          <p:cNvSpPr>
            <a:spLocks noChangeArrowheads="1"/>
          </p:cNvSpPr>
          <p:nvPr/>
        </p:nvSpPr>
        <p:spPr bwMode="auto">
          <a:xfrm>
            <a:off x="385763" y="4005263"/>
            <a:ext cx="857885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fa-IR" altLang="en-US" sz="2800">
                <a:solidFill>
                  <a:srgbClr val="000000"/>
                </a:solidFill>
                <a:ea typeface="Times New Roman" panose="02020603050405020304" pitchFamily="18" charset="0"/>
                <a:cs typeface="B Koodak" panose="00000700000000000000" pitchFamily="2" charset="-78"/>
              </a:rPr>
              <a:t>1- شناخت ديدگاه اسلام درباره ي غريزه جنسي</a:t>
            </a:r>
            <a:endParaRPr lang="en-US" altLang="en-US" sz="2800">
              <a:solidFill>
                <a:srgbClr val="000000"/>
              </a:solidFill>
              <a:ea typeface="Times New Roman" panose="02020603050405020304" pitchFamily="18" charset="0"/>
              <a:cs typeface="B Koodak" panose="00000700000000000000" pitchFamily="2" charset="-78"/>
            </a:endParaRPr>
          </a:p>
        </p:txBody>
      </p:sp>
      <p:sp>
        <p:nvSpPr>
          <p:cNvPr id="3080" name="Rectangle 8">
            <a:extLst>
              <a:ext uri="{FF2B5EF4-FFF2-40B4-BE49-F238E27FC236}">
                <a16:creationId xmlns:a16="http://schemas.microsoft.com/office/drawing/2014/main" id="{A1542F8C-5B14-46E1-A4A3-B0EAD177DBDE}"/>
              </a:ext>
            </a:extLst>
          </p:cNvPr>
          <p:cNvSpPr>
            <a:spLocks noChangeArrowheads="1"/>
          </p:cNvSpPr>
          <p:nvPr/>
        </p:nvSpPr>
        <p:spPr bwMode="auto">
          <a:xfrm>
            <a:off x="395288" y="4652963"/>
            <a:ext cx="857885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fa-IR" altLang="en-US" sz="2800">
                <a:solidFill>
                  <a:srgbClr val="000000"/>
                </a:solidFill>
                <a:ea typeface="Times New Roman" panose="02020603050405020304" pitchFamily="18" charset="0"/>
                <a:cs typeface="B Koodak" panose="00000700000000000000" pitchFamily="2" charset="-78"/>
              </a:rPr>
              <a:t>2- آشنا شدن با معيار هاي صحيح ازدواج</a:t>
            </a:r>
            <a:endParaRPr lang="en-US" altLang="en-US" sz="2800">
              <a:solidFill>
                <a:srgbClr val="000000"/>
              </a:solidFill>
              <a:ea typeface="Times New Roman" panose="02020603050405020304" pitchFamily="18" charset="0"/>
              <a:cs typeface="B Koodak" panose="00000700000000000000" pitchFamily="2" charset="-78"/>
            </a:endParaRPr>
          </a:p>
        </p:txBody>
      </p:sp>
      <p:sp>
        <p:nvSpPr>
          <p:cNvPr id="3081" name="Rectangle 9">
            <a:extLst>
              <a:ext uri="{FF2B5EF4-FFF2-40B4-BE49-F238E27FC236}">
                <a16:creationId xmlns:a16="http://schemas.microsoft.com/office/drawing/2014/main" id="{73FFE5D3-D526-4BDA-A320-2C60C0FA6EF1}"/>
              </a:ext>
            </a:extLst>
          </p:cNvPr>
          <p:cNvSpPr>
            <a:spLocks noChangeArrowheads="1"/>
          </p:cNvSpPr>
          <p:nvPr/>
        </p:nvSpPr>
        <p:spPr bwMode="auto">
          <a:xfrm>
            <a:off x="34925" y="5445125"/>
            <a:ext cx="8893175"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fa-IR" altLang="en-US" sz="2800">
                <a:solidFill>
                  <a:srgbClr val="000000"/>
                </a:solidFill>
                <a:ea typeface="Times New Roman" panose="02020603050405020304" pitchFamily="18" charset="0"/>
                <a:cs typeface="B Koodak" panose="00000700000000000000" pitchFamily="2" charset="-78"/>
              </a:rPr>
              <a:t>3- آشنا شدن با فضائل اخلاقي مربوط به غريزه جنسي مثل : عفت ،غيرت ،حجاب ،رعايت نگاه و.............</a:t>
            </a:r>
            <a:endParaRPr lang="en-US" altLang="en-US" sz="2800">
              <a:solidFill>
                <a:srgbClr val="000000"/>
              </a:solidFill>
              <a:ea typeface="Times New Roman" panose="02020603050405020304" pitchFamily="18" charset="0"/>
              <a:cs typeface="B Koodak" panose="00000700000000000000" pitchFamily="2" charset="-78"/>
            </a:endParaRPr>
          </a:p>
        </p:txBody>
      </p:sp>
      <p:sp>
        <p:nvSpPr>
          <p:cNvPr id="3082" name="Rectangle 10">
            <a:extLst>
              <a:ext uri="{FF2B5EF4-FFF2-40B4-BE49-F238E27FC236}">
                <a16:creationId xmlns:a16="http://schemas.microsoft.com/office/drawing/2014/main" id="{41AC947D-A06D-4905-AF1A-FC607C573C5F}"/>
              </a:ext>
            </a:extLst>
          </p:cNvPr>
          <p:cNvSpPr>
            <a:spLocks noChangeArrowheads="1"/>
          </p:cNvSpPr>
          <p:nvPr/>
        </p:nvSpPr>
        <p:spPr bwMode="auto">
          <a:xfrm>
            <a:off x="0" y="2205038"/>
            <a:ext cx="48974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fa-IR" altLang="en-US" sz="4000">
                <a:solidFill>
                  <a:srgbClr val="000000"/>
                </a:solidFill>
                <a:ea typeface="Times New Roman" panose="02020603050405020304" pitchFamily="18" charset="0"/>
                <a:cs typeface="B Koodak" panose="00000700000000000000" pitchFamily="2" charset="-78"/>
              </a:rPr>
              <a:t>جلسه دوازدهم وسيزدهم</a:t>
            </a:r>
            <a:endParaRPr lang="en-US" altLang="en-US" sz="4000">
              <a:solidFill>
                <a:srgbClr val="000000"/>
              </a:solidFill>
              <a:ea typeface="Times New Roman" panose="02020603050405020304" pitchFamily="18" charset="0"/>
              <a:cs typeface="B Koodak" panose="00000700000000000000" pitchFamily="2" charset="-78"/>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randombar(horizontal)">
                                      <p:cBhvr>
                                        <p:cTn id="7" dur="500"/>
                                        <p:tgtEl>
                                          <p:spTgt spid="30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randombar(horizontal)">
                                      <p:cBhvr>
                                        <p:cTn id="12" dur="500"/>
                                        <p:tgtEl>
                                          <p:spTgt spid="30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randombar(horizontal)">
                                      <p:cBhvr>
                                        <p:cTn id="17" dur="500"/>
                                        <p:tgtEl>
                                          <p:spTgt spid="307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079"/>
                                        </p:tgtEl>
                                        <p:attrNameLst>
                                          <p:attrName>style.visibility</p:attrName>
                                        </p:attrNameLst>
                                      </p:cBhvr>
                                      <p:to>
                                        <p:strVal val="visible"/>
                                      </p:to>
                                    </p:set>
                                    <p:animEffect transition="in" filter="randombar(horizontal)">
                                      <p:cBhvr>
                                        <p:cTn id="22" dur="500"/>
                                        <p:tgtEl>
                                          <p:spTgt spid="307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080"/>
                                        </p:tgtEl>
                                        <p:attrNameLst>
                                          <p:attrName>style.visibility</p:attrName>
                                        </p:attrNameLst>
                                      </p:cBhvr>
                                      <p:to>
                                        <p:strVal val="visible"/>
                                      </p:to>
                                    </p:set>
                                    <p:animEffect transition="in" filter="randombar(horizontal)">
                                      <p:cBhvr>
                                        <p:cTn id="27" dur="500"/>
                                        <p:tgtEl>
                                          <p:spTgt spid="308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081"/>
                                        </p:tgtEl>
                                        <p:attrNameLst>
                                          <p:attrName>style.visibility</p:attrName>
                                        </p:attrNameLst>
                                      </p:cBhvr>
                                      <p:to>
                                        <p:strVal val="visible"/>
                                      </p:to>
                                    </p:set>
                                    <p:animEffect transition="in" filter="randombar(horizontal)">
                                      <p:cBhvr>
                                        <p:cTn id="32" dur="50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7" grpId="0"/>
      <p:bldP spid="3078" grpId="0"/>
      <p:bldP spid="3079" grpId="0"/>
      <p:bldP spid="3080" grpId="0"/>
      <p:bldP spid="308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E517114F-E609-4DD4-A10F-D823869695B0}"/>
              </a:ext>
            </a:extLst>
          </p:cNvPr>
          <p:cNvSpPr>
            <a:spLocks noGrp="1" noChangeArrowheads="1"/>
          </p:cNvSpPr>
          <p:nvPr>
            <p:ph type="title"/>
          </p:nvPr>
        </p:nvSpPr>
        <p:spPr>
          <a:xfrm>
            <a:off x="611188" y="719138"/>
            <a:ext cx="8229600" cy="1143000"/>
          </a:xfrm>
        </p:spPr>
        <p:txBody>
          <a:bodyPr/>
          <a:lstStyle/>
          <a:p>
            <a:pPr algn="r"/>
            <a:r>
              <a:rPr lang="fa-IR" altLang="en-US" sz="2800">
                <a:solidFill>
                  <a:srgbClr val="000000"/>
                </a:solidFill>
                <a:ea typeface="Times New Roman" panose="02020603050405020304" pitchFamily="18" charset="0"/>
                <a:cs typeface="B Koodak" panose="00000700000000000000" pitchFamily="2" charset="-78"/>
              </a:rPr>
              <a:t>1- توانايي نقد ديدگاه هاي افراطي يا تفريطي در امر غريزه جنسي را پيدا كنيم.</a:t>
            </a:r>
            <a:endParaRPr lang="en-US" altLang="en-US" sz="2800">
              <a:solidFill>
                <a:srgbClr val="000000"/>
              </a:solidFill>
              <a:ea typeface="Times New Roman" panose="02020603050405020304" pitchFamily="18" charset="0"/>
              <a:cs typeface="B Koodak" panose="00000700000000000000" pitchFamily="2" charset="-78"/>
            </a:endParaRPr>
          </a:p>
        </p:txBody>
      </p:sp>
      <p:sp>
        <p:nvSpPr>
          <p:cNvPr id="6148" name="Rectangle 4">
            <a:extLst>
              <a:ext uri="{FF2B5EF4-FFF2-40B4-BE49-F238E27FC236}">
                <a16:creationId xmlns:a16="http://schemas.microsoft.com/office/drawing/2014/main" id="{1819C7CC-C40F-415F-895F-348E810100FC}"/>
              </a:ext>
            </a:extLst>
          </p:cNvPr>
          <p:cNvSpPr>
            <a:spLocks noChangeArrowheads="1"/>
          </p:cNvSpPr>
          <p:nvPr/>
        </p:nvSpPr>
        <p:spPr bwMode="auto">
          <a:xfrm>
            <a:off x="5919788" y="-73025"/>
            <a:ext cx="3224212"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fa-IR" altLang="en-US" sz="3600">
                <a:solidFill>
                  <a:srgbClr val="000000"/>
                </a:solidFill>
                <a:ea typeface="Times New Roman" panose="02020603050405020304" pitchFamily="18" charset="0"/>
                <a:cs typeface="B Koodak" panose="00000700000000000000" pitchFamily="2" charset="-78"/>
              </a:rPr>
              <a:t>اهداف مهارتي</a:t>
            </a:r>
            <a:endParaRPr lang="en-US" altLang="en-US" sz="3600">
              <a:solidFill>
                <a:srgbClr val="000000"/>
              </a:solidFill>
              <a:ea typeface="Times New Roman" panose="02020603050405020304" pitchFamily="18" charset="0"/>
              <a:cs typeface="B Koodak" panose="00000700000000000000" pitchFamily="2" charset="-78"/>
            </a:endParaRPr>
          </a:p>
        </p:txBody>
      </p:sp>
      <p:sp>
        <p:nvSpPr>
          <p:cNvPr id="6149" name="Rectangle 5">
            <a:extLst>
              <a:ext uri="{FF2B5EF4-FFF2-40B4-BE49-F238E27FC236}">
                <a16:creationId xmlns:a16="http://schemas.microsoft.com/office/drawing/2014/main" id="{495BDAD1-37EE-4B10-98BE-D576080F18A2}"/>
              </a:ext>
            </a:extLst>
          </p:cNvPr>
          <p:cNvSpPr>
            <a:spLocks noChangeArrowheads="1"/>
          </p:cNvSpPr>
          <p:nvPr/>
        </p:nvSpPr>
        <p:spPr bwMode="auto">
          <a:xfrm>
            <a:off x="539750" y="194468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fa-IR" altLang="en-US" sz="2800">
                <a:solidFill>
                  <a:srgbClr val="000000"/>
                </a:solidFill>
                <a:ea typeface="Times New Roman" panose="02020603050405020304" pitchFamily="18" charset="0"/>
                <a:cs typeface="B Koodak" panose="00000700000000000000" pitchFamily="2" charset="-78"/>
              </a:rPr>
              <a:t>2- سنت هاي غلط و دست و پاگير ازداج در جامعه را شناسايي و نقد كنيم. </a:t>
            </a:r>
            <a:endParaRPr lang="en-US" altLang="en-US" sz="2800">
              <a:solidFill>
                <a:srgbClr val="000000"/>
              </a:solidFill>
              <a:ea typeface="Times New Roman" panose="02020603050405020304" pitchFamily="18" charset="0"/>
              <a:cs typeface="B Koodak" panose="00000700000000000000" pitchFamily="2" charset="-78"/>
            </a:endParaRPr>
          </a:p>
        </p:txBody>
      </p:sp>
      <p:sp>
        <p:nvSpPr>
          <p:cNvPr id="6150" name="Rectangle 6">
            <a:extLst>
              <a:ext uri="{FF2B5EF4-FFF2-40B4-BE49-F238E27FC236}">
                <a16:creationId xmlns:a16="http://schemas.microsoft.com/office/drawing/2014/main" id="{0A62225A-D6F0-4531-9E1E-4C10409937BE}"/>
              </a:ext>
            </a:extLst>
          </p:cNvPr>
          <p:cNvSpPr>
            <a:spLocks noChangeArrowheads="1"/>
          </p:cNvSpPr>
          <p:nvPr/>
        </p:nvSpPr>
        <p:spPr bwMode="auto">
          <a:xfrm>
            <a:off x="5919788" y="2952750"/>
            <a:ext cx="3224212"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fa-IR" altLang="en-US" sz="3600">
                <a:solidFill>
                  <a:srgbClr val="000000"/>
                </a:solidFill>
                <a:ea typeface="Times New Roman" panose="02020603050405020304" pitchFamily="18" charset="0"/>
                <a:cs typeface="B Koodak" panose="00000700000000000000" pitchFamily="2" charset="-78"/>
              </a:rPr>
              <a:t>اهداف رفتاري</a:t>
            </a:r>
            <a:endParaRPr lang="en-US" altLang="en-US" sz="3600">
              <a:solidFill>
                <a:srgbClr val="000000"/>
              </a:solidFill>
              <a:ea typeface="Times New Roman" panose="02020603050405020304" pitchFamily="18" charset="0"/>
              <a:cs typeface="B Koodak" panose="00000700000000000000" pitchFamily="2" charset="-78"/>
            </a:endParaRPr>
          </a:p>
        </p:txBody>
      </p:sp>
      <p:sp>
        <p:nvSpPr>
          <p:cNvPr id="6151" name="Rectangle 7">
            <a:extLst>
              <a:ext uri="{FF2B5EF4-FFF2-40B4-BE49-F238E27FC236}">
                <a16:creationId xmlns:a16="http://schemas.microsoft.com/office/drawing/2014/main" id="{4C804C49-E37B-482F-98E1-A223095D771C}"/>
              </a:ext>
            </a:extLst>
          </p:cNvPr>
          <p:cNvSpPr>
            <a:spLocks noChangeArrowheads="1"/>
          </p:cNvSpPr>
          <p:nvPr/>
        </p:nvSpPr>
        <p:spPr bwMode="auto">
          <a:xfrm>
            <a:off x="374650" y="3600450"/>
            <a:ext cx="85899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fa-IR" altLang="en-US" sz="2800">
                <a:solidFill>
                  <a:srgbClr val="000000"/>
                </a:solidFill>
                <a:ea typeface="Times New Roman" panose="02020603050405020304" pitchFamily="18" charset="0"/>
                <a:cs typeface="B Koodak" panose="00000700000000000000" pitchFamily="2" charset="-78"/>
              </a:rPr>
              <a:t>1- با توجه به راه كار هاي اسلامي ، غريزه خود را كنترل نموده و طبق عقل و شرع عمل كنيد.</a:t>
            </a:r>
            <a:endParaRPr lang="en-US" altLang="en-US" sz="2800">
              <a:solidFill>
                <a:srgbClr val="000000"/>
              </a:solidFill>
              <a:ea typeface="Times New Roman" panose="02020603050405020304" pitchFamily="18" charset="0"/>
              <a:cs typeface="B Koodak" panose="00000700000000000000" pitchFamily="2" charset="-78"/>
            </a:endParaRPr>
          </a:p>
        </p:txBody>
      </p:sp>
      <p:sp>
        <p:nvSpPr>
          <p:cNvPr id="6152" name="Rectangle 8">
            <a:extLst>
              <a:ext uri="{FF2B5EF4-FFF2-40B4-BE49-F238E27FC236}">
                <a16:creationId xmlns:a16="http://schemas.microsoft.com/office/drawing/2014/main" id="{0EA8B6F8-C46D-4744-9019-33A605473B7C}"/>
              </a:ext>
            </a:extLst>
          </p:cNvPr>
          <p:cNvSpPr>
            <a:spLocks noChangeArrowheads="1"/>
          </p:cNvSpPr>
          <p:nvPr/>
        </p:nvSpPr>
        <p:spPr bwMode="auto">
          <a:xfrm>
            <a:off x="323850" y="4606925"/>
            <a:ext cx="8589963"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fa-IR" altLang="en-US" sz="2800">
                <a:solidFill>
                  <a:srgbClr val="000000"/>
                </a:solidFill>
                <a:ea typeface="Times New Roman" panose="02020603050405020304" pitchFamily="18" charset="0"/>
                <a:cs typeface="B Koodak" panose="00000700000000000000" pitchFamily="2" charset="-78"/>
              </a:rPr>
              <a:t>2- در امر ازدواج سختگيري هاي بي مورد را كنار گذاشته و اقدام كنيم.</a:t>
            </a:r>
            <a:endParaRPr lang="en-US" altLang="en-US" sz="2800">
              <a:solidFill>
                <a:srgbClr val="000000"/>
              </a:solidFill>
              <a:ea typeface="Times New Roman" panose="02020603050405020304" pitchFamily="18" charset="0"/>
              <a:cs typeface="B Koodak" panose="00000700000000000000" pitchFamily="2" charset="-78"/>
            </a:endParaRPr>
          </a:p>
        </p:txBody>
      </p:sp>
      <p:sp>
        <p:nvSpPr>
          <p:cNvPr id="6153" name="Rectangle 9">
            <a:extLst>
              <a:ext uri="{FF2B5EF4-FFF2-40B4-BE49-F238E27FC236}">
                <a16:creationId xmlns:a16="http://schemas.microsoft.com/office/drawing/2014/main" id="{4EE770A2-AF0F-453E-98DC-CD9F301AD0CA}"/>
              </a:ext>
            </a:extLst>
          </p:cNvPr>
          <p:cNvSpPr>
            <a:spLocks noChangeArrowheads="1"/>
          </p:cNvSpPr>
          <p:nvPr/>
        </p:nvSpPr>
        <p:spPr bwMode="auto">
          <a:xfrm>
            <a:off x="323850" y="5300663"/>
            <a:ext cx="8589963" cy="6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fa-IR" altLang="en-US" sz="2800">
                <a:solidFill>
                  <a:srgbClr val="000000"/>
                </a:solidFill>
                <a:ea typeface="Times New Roman" panose="02020603050405020304" pitchFamily="18" charset="0"/>
                <a:cs typeface="B Koodak" panose="00000700000000000000" pitchFamily="2" charset="-78"/>
              </a:rPr>
              <a:t>3- فضائل اخلاقي عفت ،غيرت ،حجاب و.... را رعايت كنيم.</a:t>
            </a:r>
            <a:endParaRPr lang="en-US" altLang="en-US" sz="2800">
              <a:solidFill>
                <a:srgbClr val="000000"/>
              </a:solidFill>
              <a:ea typeface="Times New Roman" panose="02020603050405020304" pitchFamily="18" charset="0"/>
              <a:cs typeface="B Koodak" panose="00000700000000000000" pitchFamily="2" charset="-78"/>
            </a:endParaRPr>
          </a:p>
        </p:txBody>
      </p:sp>
      <p:sp>
        <p:nvSpPr>
          <p:cNvPr id="6154" name="Rectangle 10">
            <a:extLst>
              <a:ext uri="{FF2B5EF4-FFF2-40B4-BE49-F238E27FC236}">
                <a16:creationId xmlns:a16="http://schemas.microsoft.com/office/drawing/2014/main" id="{57D129B1-F197-47B7-AEC7-46E1B2D2D7C1}"/>
              </a:ext>
            </a:extLst>
          </p:cNvPr>
          <p:cNvSpPr>
            <a:spLocks noChangeArrowheads="1"/>
          </p:cNvSpPr>
          <p:nvPr/>
        </p:nvSpPr>
        <p:spPr bwMode="auto">
          <a:xfrm>
            <a:off x="323850" y="6019800"/>
            <a:ext cx="8589963"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fa-IR" altLang="en-US" sz="2800">
                <a:solidFill>
                  <a:srgbClr val="000000"/>
                </a:solidFill>
                <a:ea typeface="Times New Roman" panose="02020603050405020304" pitchFamily="18" charset="0"/>
                <a:cs typeface="B Koodak" panose="00000700000000000000" pitchFamily="2" charset="-78"/>
              </a:rPr>
              <a:t>4- با سنت هاي غلط در امر ازدواج عملا مقابله كنيم.</a:t>
            </a:r>
            <a:endParaRPr lang="en-US" altLang="en-US" sz="2800">
              <a:solidFill>
                <a:srgbClr val="000000"/>
              </a:solidFill>
              <a:ea typeface="Times New Roman" panose="02020603050405020304" pitchFamily="18" charset="0"/>
              <a:cs typeface="B Koodak" panose="00000700000000000000" pitchFamily="2" charset="-78"/>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randombar(horizontal)">
                                      <p:cBhvr>
                                        <p:cTn id="7" dur="5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149"/>
                                        </p:tgtEl>
                                        <p:attrNameLst>
                                          <p:attrName>style.visibility</p:attrName>
                                        </p:attrNameLst>
                                      </p:cBhvr>
                                      <p:to>
                                        <p:strVal val="visible"/>
                                      </p:to>
                                    </p:set>
                                    <p:animEffect transition="in" filter="randombar(horizontal)">
                                      <p:cBhvr>
                                        <p:cTn id="12" dur="500"/>
                                        <p:tgtEl>
                                          <p:spTgt spid="61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150"/>
                                        </p:tgtEl>
                                        <p:attrNameLst>
                                          <p:attrName>style.visibility</p:attrName>
                                        </p:attrNameLst>
                                      </p:cBhvr>
                                      <p:to>
                                        <p:strVal val="visible"/>
                                      </p:to>
                                    </p:set>
                                    <p:animEffect transition="in" filter="randombar(horizontal)">
                                      <p:cBhvr>
                                        <p:cTn id="17" dur="500"/>
                                        <p:tgtEl>
                                          <p:spTgt spid="61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151"/>
                                        </p:tgtEl>
                                        <p:attrNameLst>
                                          <p:attrName>style.visibility</p:attrName>
                                        </p:attrNameLst>
                                      </p:cBhvr>
                                      <p:to>
                                        <p:strVal val="visible"/>
                                      </p:to>
                                    </p:set>
                                    <p:animEffect transition="in" filter="randombar(horizontal)">
                                      <p:cBhvr>
                                        <p:cTn id="22" dur="500"/>
                                        <p:tgtEl>
                                          <p:spTgt spid="615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152"/>
                                        </p:tgtEl>
                                        <p:attrNameLst>
                                          <p:attrName>style.visibility</p:attrName>
                                        </p:attrNameLst>
                                      </p:cBhvr>
                                      <p:to>
                                        <p:strVal val="visible"/>
                                      </p:to>
                                    </p:set>
                                    <p:animEffect transition="in" filter="randombar(horizontal)">
                                      <p:cBhvr>
                                        <p:cTn id="27" dur="500"/>
                                        <p:tgtEl>
                                          <p:spTgt spid="615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153"/>
                                        </p:tgtEl>
                                        <p:attrNameLst>
                                          <p:attrName>style.visibility</p:attrName>
                                        </p:attrNameLst>
                                      </p:cBhvr>
                                      <p:to>
                                        <p:strVal val="visible"/>
                                      </p:to>
                                    </p:set>
                                    <p:animEffect transition="in" filter="randombar(horizontal)">
                                      <p:cBhvr>
                                        <p:cTn id="32" dur="500"/>
                                        <p:tgtEl>
                                          <p:spTgt spid="615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6154"/>
                                        </p:tgtEl>
                                        <p:attrNameLst>
                                          <p:attrName>style.visibility</p:attrName>
                                        </p:attrNameLst>
                                      </p:cBhvr>
                                      <p:to>
                                        <p:strVal val="visible"/>
                                      </p:to>
                                    </p:set>
                                    <p:animEffect transition="in" filter="randombar(horizontal)">
                                      <p:cBhvr>
                                        <p:cTn id="37" dur="500"/>
                                        <p:tgtEl>
                                          <p:spTgt spid="6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9" grpId="0"/>
      <p:bldP spid="6150" grpId="0"/>
      <p:bldP spid="6151" grpId="0"/>
      <p:bldP spid="6152" grpId="0"/>
      <p:bldP spid="6153" grpId="0"/>
      <p:bldP spid="61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6B1DE3A-C70B-4FB5-B5E0-24DF2F0ED7FD}"/>
              </a:ext>
            </a:extLst>
          </p:cNvPr>
          <p:cNvSpPr>
            <a:spLocks noGrp="1" noChangeArrowheads="1"/>
          </p:cNvSpPr>
          <p:nvPr>
            <p:ph type="title"/>
          </p:nvPr>
        </p:nvSpPr>
        <p:spPr>
          <a:xfrm>
            <a:off x="5354638" y="44450"/>
            <a:ext cx="3754437" cy="1143000"/>
          </a:xfrm>
        </p:spPr>
        <p:txBody>
          <a:bodyPr/>
          <a:lstStyle/>
          <a:p>
            <a:r>
              <a:rPr lang="fa-IR" altLang="en-US">
                <a:solidFill>
                  <a:srgbClr val="000000"/>
                </a:solidFill>
                <a:ea typeface="Times New Roman" panose="02020603050405020304" pitchFamily="18" charset="0"/>
                <a:cs typeface="B Koodak" panose="00000700000000000000" pitchFamily="2" charset="-78"/>
              </a:rPr>
              <a:t>سوالات اين فصل :</a:t>
            </a:r>
            <a:endParaRPr lang="en-US" altLang="en-US">
              <a:solidFill>
                <a:srgbClr val="000000"/>
              </a:solidFill>
              <a:ea typeface="Times New Roman" panose="02020603050405020304" pitchFamily="18" charset="0"/>
              <a:cs typeface="B Koodak" panose="00000700000000000000" pitchFamily="2" charset="-78"/>
            </a:endParaRPr>
          </a:p>
        </p:txBody>
      </p:sp>
      <p:sp>
        <p:nvSpPr>
          <p:cNvPr id="7172" name="Rectangle 4">
            <a:extLst>
              <a:ext uri="{FF2B5EF4-FFF2-40B4-BE49-F238E27FC236}">
                <a16:creationId xmlns:a16="http://schemas.microsoft.com/office/drawing/2014/main" id="{1BDB452A-A61D-4308-B130-6333DD861233}"/>
              </a:ext>
            </a:extLst>
          </p:cNvPr>
          <p:cNvSpPr>
            <a:spLocks noChangeArrowheads="1"/>
          </p:cNvSpPr>
          <p:nvPr/>
        </p:nvSpPr>
        <p:spPr bwMode="auto">
          <a:xfrm>
            <a:off x="323850" y="836613"/>
            <a:ext cx="86756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fa-IR" altLang="en-US" sz="2800">
                <a:solidFill>
                  <a:srgbClr val="000000"/>
                </a:solidFill>
                <a:ea typeface="Times New Roman" panose="02020603050405020304" pitchFamily="18" charset="0"/>
                <a:cs typeface="B Koodak" panose="00000700000000000000" pitchFamily="2" charset="-78"/>
              </a:rPr>
              <a:t>1- كساني كه فعلا امكان ازدواج براي آن ها نيست ،چه بايد بكنند؟</a:t>
            </a:r>
            <a:endParaRPr lang="en-US" altLang="en-US" sz="2800">
              <a:solidFill>
                <a:srgbClr val="000000"/>
              </a:solidFill>
              <a:ea typeface="Times New Roman" panose="02020603050405020304" pitchFamily="18" charset="0"/>
              <a:cs typeface="B Koodak" panose="00000700000000000000" pitchFamily="2" charset="-78"/>
            </a:endParaRPr>
          </a:p>
        </p:txBody>
      </p:sp>
      <p:sp>
        <p:nvSpPr>
          <p:cNvPr id="7173" name="Rectangle 5">
            <a:extLst>
              <a:ext uri="{FF2B5EF4-FFF2-40B4-BE49-F238E27FC236}">
                <a16:creationId xmlns:a16="http://schemas.microsoft.com/office/drawing/2014/main" id="{3F94CD44-660B-4B38-9B96-77447A7F2CBB}"/>
              </a:ext>
            </a:extLst>
          </p:cNvPr>
          <p:cNvSpPr>
            <a:spLocks noChangeArrowheads="1"/>
          </p:cNvSpPr>
          <p:nvPr/>
        </p:nvSpPr>
        <p:spPr bwMode="auto">
          <a:xfrm>
            <a:off x="-36513" y="1773238"/>
            <a:ext cx="9144001"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fa-IR" altLang="en-US" sz="2800">
                <a:solidFill>
                  <a:srgbClr val="990000"/>
                </a:solidFill>
                <a:ea typeface="Times New Roman" panose="02020603050405020304" pitchFamily="18" charset="0"/>
                <a:cs typeface="B Koodak" panose="00000700000000000000" pitchFamily="2" charset="-78"/>
              </a:rPr>
              <a:t>طبق دستور قرآن بايد عفاف و پاكدامني پيشه كنند و با توكل به خدا و عبادت خالصانه از او طلب كمك كنند تا خدا از فضل خودش مشكل آنان را حل فرمايد.</a:t>
            </a:r>
            <a:br>
              <a:rPr lang="fa-IR" altLang="en-US" sz="2800">
                <a:solidFill>
                  <a:srgbClr val="990000"/>
                </a:solidFill>
                <a:ea typeface="Times New Roman" panose="02020603050405020304" pitchFamily="18" charset="0"/>
                <a:cs typeface="B Koodak" panose="00000700000000000000" pitchFamily="2" charset="-78"/>
              </a:rPr>
            </a:br>
            <a:r>
              <a:rPr lang="fa-IR" altLang="en-US" sz="2400">
                <a:solidFill>
                  <a:srgbClr val="0033CC"/>
                </a:solidFill>
                <a:ea typeface="Times New Roman" panose="02020603050405020304" pitchFamily="18" charset="0"/>
                <a:cs typeface="Traffic" pitchFamily="2" charset="0"/>
              </a:rPr>
              <a:t>«روزه داري كه يك عبادت خالص است كمك بزرگي در مهار كردن غريزه جنسي است.»</a:t>
            </a:r>
            <a:endParaRPr lang="en-US" altLang="en-US" sz="2400">
              <a:solidFill>
                <a:srgbClr val="0033CC"/>
              </a:solidFill>
              <a:ea typeface="Times New Roman" panose="02020603050405020304" pitchFamily="18" charset="0"/>
              <a:cs typeface="Traffic" pitchFamily="2" charset="0"/>
            </a:endParaRPr>
          </a:p>
        </p:txBody>
      </p:sp>
      <p:sp>
        <p:nvSpPr>
          <p:cNvPr id="7174" name="Rectangle 6">
            <a:extLst>
              <a:ext uri="{FF2B5EF4-FFF2-40B4-BE49-F238E27FC236}">
                <a16:creationId xmlns:a16="http://schemas.microsoft.com/office/drawing/2014/main" id="{DA32D928-1943-4426-ABF3-8EB61A19B540}"/>
              </a:ext>
            </a:extLst>
          </p:cNvPr>
          <p:cNvSpPr>
            <a:spLocks noChangeArrowheads="1"/>
          </p:cNvSpPr>
          <p:nvPr/>
        </p:nvSpPr>
        <p:spPr bwMode="auto">
          <a:xfrm>
            <a:off x="323850" y="3860800"/>
            <a:ext cx="8675688"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fa-IR" altLang="en-US" sz="2800">
                <a:solidFill>
                  <a:srgbClr val="000000"/>
                </a:solidFill>
                <a:ea typeface="Times New Roman" panose="02020603050405020304" pitchFamily="18" charset="0"/>
                <a:cs typeface="B Koodak" panose="00000700000000000000" pitchFamily="2" charset="-78"/>
              </a:rPr>
              <a:t>2- غريزه جنسي چيست؟وچگونه بايد پاسخ داده شود؟</a:t>
            </a:r>
            <a:endParaRPr lang="en-US" altLang="en-US" sz="2800">
              <a:solidFill>
                <a:srgbClr val="000000"/>
              </a:solidFill>
              <a:ea typeface="Times New Roman" panose="02020603050405020304" pitchFamily="18" charset="0"/>
              <a:cs typeface="B Koodak" panose="00000700000000000000" pitchFamily="2" charset="-78"/>
            </a:endParaRPr>
          </a:p>
        </p:txBody>
      </p:sp>
      <p:sp>
        <p:nvSpPr>
          <p:cNvPr id="7175" name="Rectangle 7">
            <a:extLst>
              <a:ext uri="{FF2B5EF4-FFF2-40B4-BE49-F238E27FC236}">
                <a16:creationId xmlns:a16="http://schemas.microsoft.com/office/drawing/2014/main" id="{7E3EF3BA-C4E1-48AB-B882-0B12FCE907FE}"/>
              </a:ext>
            </a:extLst>
          </p:cNvPr>
          <p:cNvSpPr>
            <a:spLocks noChangeArrowheads="1"/>
          </p:cNvSpPr>
          <p:nvPr/>
        </p:nvSpPr>
        <p:spPr bwMode="auto">
          <a:xfrm>
            <a:off x="179388" y="4508500"/>
            <a:ext cx="8785225"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fa-IR" altLang="en-US" sz="2800">
                <a:solidFill>
                  <a:srgbClr val="990000"/>
                </a:solidFill>
                <a:ea typeface="Times New Roman" panose="02020603050405020304" pitchFamily="18" charset="0"/>
                <a:cs typeface="B Koodak" panose="00000700000000000000" pitchFamily="2" charset="-78"/>
              </a:rPr>
              <a:t>در نهاد انسان يك سري جاذبه ها و طلب هايي وجود دارد كه اصولا به 2 دسته تقسيم مي شوند:</a:t>
            </a:r>
            <a:br>
              <a:rPr lang="fa-IR" altLang="en-US" sz="2800">
                <a:solidFill>
                  <a:srgbClr val="990000"/>
                </a:solidFill>
                <a:ea typeface="Times New Roman" panose="02020603050405020304" pitchFamily="18" charset="0"/>
                <a:cs typeface="B Koodak" panose="00000700000000000000" pitchFamily="2" charset="-78"/>
              </a:rPr>
            </a:br>
            <a:r>
              <a:rPr lang="fa-IR" altLang="en-US" sz="2800">
                <a:solidFill>
                  <a:srgbClr val="990000"/>
                </a:solidFill>
                <a:ea typeface="Times New Roman" panose="02020603050405020304" pitchFamily="18" charset="0"/>
                <a:cs typeface="B Koodak" panose="00000700000000000000" pitchFamily="2" charset="-78"/>
              </a:rPr>
              <a:t>الف)گرايش ها و طلب هاي عالي و معنوي كه از روخ انسان سرچشمه مي گيرند.مثل:خداطلبي ،علم طلبي ،گرايش به خوبي ها و . . . </a:t>
            </a:r>
            <a:br>
              <a:rPr lang="fa-IR" altLang="en-US" sz="2800">
                <a:solidFill>
                  <a:srgbClr val="990000"/>
                </a:solidFill>
                <a:ea typeface="Times New Roman" panose="02020603050405020304" pitchFamily="18" charset="0"/>
                <a:cs typeface="B Koodak" panose="00000700000000000000" pitchFamily="2" charset="-78"/>
              </a:rPr>
            </a:br>
            <a:r>
              <a:rPr lang="fa-IR" altLang="en-US" sz="2800">
                <a:solidFill>
                  <a:srgbClr val="990000"/>
                </a:solidFill>
                <a:ea typeface="Times New Roman" panose="02020603050405020304" pitchFamily="18" charset="0"/>
                <a:cs typeface="B Koodak" panose="00000700000000000000" pitchFamily="2" charset="-78"/>
              </a:rPr>
              <a:t>اين نوع گرايشات را فطريات نيز مي نامند.</a:t>
            </a:r>
            <a:endParaRPr lang="en-US" altLang="en-US" sz="2800">
              <a:solidFill>
                <a:srgbClr val="990000"/>
              </a:solidFill>
              <a:ea typeface="Times New Roman" panose="02020603050405020304" pitchFamily="18" charset="0"/>
              <a:cs typeface="B Koodak" panose="00000700000000000000" pitchFamily="2" charset="-78"/>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randombar(horizontal)">
                                      <p:cBhvr>
                                        <p:cTn id="7" dur="500"/>
                                        <p:tgtEl>
                                          <p:spTgt spid="71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173"/>
                                        </p:tgtEl>
                                        <p:attrNameLst>
                                          <p:attrName>style.visibility</p:attrName>
                                        </p:attrNameLst>
                                      </p:cBhvr>
                                      <p:to>
                                        <p:strVal val="visible"/>
                                      </p:to>
                                    </p:set>
                                    <p:animEffect transition="in" filter="randombar(horizontal)">
                                      <p:cBhvr>
                                        <p:cTn id="12" dur="500"/>
                                        <p:tgtEl>
                                          <p:spTgt spid="71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174"/>
                                        </p:tgtEl>
                                        <p:attrNameLst>
                                          <p:attrName>style.visibility</p:attrName>
                                        </p:attrNameLst>
                                      </p:cBhvr>
                                      <p:to>
                                        <p:strVal val="visible"/>
                                      </p:to>
                                    </p:set>
                                    <p:animEffect transition="in" filter="randombar(horizontal)">
                                      <p:cBhvr>
                                        <p:cTn id="17" dur="500"/>
                                        <p:tgtEl>
                                          <p:spTgt spid="71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175"/>
                                        </p:tgtEl>
                                        <p:attrNameLst>
                                          <p:attrName>style.visibility</p:attrName>
                                        </p:attrNameLst>
                                      </p:cBhvr>
                                      <p:to>
                                        <p:strVal val="visible"/>
                                      </p:to>
                                    </p:set>
                                    <p:animEffect transition="in" filter="randombar(horizontal)">
                                      <p:cBhvr>
                                        <p:cTn id="22"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3" grpId="0"/>
      <p:bldP spid="7174" grpId="0"/>
      <p:bldP spid="71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A07EC02-65B2-43FB-A518-00386E8A4E0D}"/>
              </a:ext>
            </a:extLst>
          </p:cNvPr>
          <p:cNvSpPr>
            <a:spLocks noGrp="1" noChangeArrowheads="1"/>
          </p:cNvSpPr>
          <p:nvPr>
            <p:ph type="title"/>
          </p:nvPr>
        </p:nvSpPr>
        <p:spPr>
          <a:xfrm>
            <a:off x="106363" y="404813"/>
            <a:ext cx="8713787" cy="5616575"/>
          </a:xfrm>
        </p:spPr>
        <p:txBody>
          <a:bodyPr/>
          <a:lstStyle/>
          <a:p>
            <a:pPr algn="r"/>
            <a:r>
              <a:rPr lang="fa-IR" altLang="en-US" sz="2800">
                <a:solidFill>
                  <a:srgbClr val="990000"/>
                </a:solidFill>
                <a:ea typeface="Times New Roman" panose="02020603050405020304" pitchFamily="18" charset="0"/>
                <a:cs typeface="B Koodak" panose="00000700000000000000" pitchFamily="2" charset="-78"/>
              </a:rPr>
              <a:t>ب)گرايش هاي داني و مادي كه آ نها را غرايز مي نامند و از جسم انسان منشا مي گيرند.مثل:غذاطلبي ،آب طلبي ،ثروت طلبي و غريزه جنسي هم يكي از همين گرايشهاي جسماني است.</a:t>
            </a:r>
            <a:br>
              <a:rPr lang="fa-IR" altLang="en-US" sz="2800">
                <a:solidFill>
                  <a:srgbClr val="990000"/>
                </a:solidFill>
                <a:ea typeface="Times New Roman" panose="02020603050405020304" pitchFamily="18" charset="0"/>
                <a:cs typeface="B Koodak" panose="00000700000000000000" pitchFamily="2" charset="-78"/>
              </a:rPr>
            </a:br>
            <a:r>
              <a:rPr lang="fa-IR" altLang="en-US" sz="2800">
                <a:solidFill>
                  <a:srgbClr val="990000"/>
                </a:solidFill>
                <a:ea typeface="Times New Roman" panose="02020603050405020304" pitchFamily="18" charset="0"/>
                <a:cs typeface="B Koodak" panose="00000700000000000000" pitchFamily="2" charset="-78"/>
              </a:rPr>
              <a:t>خداوند : همين غريزه جنسي را يكي از نعمت هاي بزرگ در خلقت معرفي مي فرمايند كه صاحبان انديشه عظمت آن را مي فهمند.</a:t>
            </a:r>
            <a:br>
              <a:rPr lang="fa-IR" altLang="en-US" sz="2800">
                <a:solidFill>
                  <a:srgbClr val="990000"/>
                </a:solidFill>
                <a:ea typeface="Times New Roman" panose="02020603050405020304" pitchFamily="18" charset="0"/>
                <a:cs typeface="B Koodak" panose="00000700000000000000" pitchFamily="2" charset="-78"/>
              </a:rPr>
            </a:br>
            <a:r>
              <a:rPr lang="fa-IR" altLang="en-US" sz="2800">
                <a:solidFill>
                  <a:srgbClr val="990000"/>
                </a:solidFill>
                <a:ea typeface="Times New Roman" panose="02020603050405020304" pitchFamily="18" charset="0"/>
                <a:cs typeface="B Koodak" panose="00000700000000000000" pitchFamily="2" charset="-78"/>
              </a:rPr>
              <a:t>غريزه جنسي از ابتداء جواني شروع به رشد مي كند و در بلوغ تكليفي هم يكي از علائم بلوغ در خانم ها و آقايان به شمار مي رود.در اوج اين گرايش آقايان علاقه خاصي نسبت به خانمها و بالعكس خانمها علاقمند به آقايان مي شوند.</a:t>
            </a:r>
            <a:br>
              <a:rPr lang="fa-IR" altLang="en-US" sz="2800">
                <a:solidFill>
                  <a:srgbClr val="990000"/>
                </a:solidFill>
                <a:ea typeface="Times New Roman" panose="02020603050405020304" pitchFamily="18" charset="0"/>
                <a:cs typeface="B Koodak" panose="00000700000000000000" pitchFamily="2" charset="-78"/>
              </a:rPr>
            </a:br>
            <a:r>
              <a:rPr lang="fa-IR" altLang="en-US" sz="2800">
                <a:solidFill>
                  <a:srgbClr val="990000"/>
                </a:solidFill>
                <a:ea typeface="Times New Roman" panose="02020603050405020304" pitchFamily="18" charset="0"/>
                <a:cs typeface="B Koodak" panose="00000700000000000000" pitchFamily="2" charset="-78"/>
              </a:rPr>
              <a:t>پاسخ صحيح به اين درخواست ازدواج و تشكيل خانواده است كه موجب آرامش و توليد نسل انساني است. بر همين اساس قرآن تاكيد بر امر ازدواج دارد وبه بزرگتر ها سفارش مي فرمايد كه كمك كنند و وسيله ازدواج جوانان را فراهم نمايند.</a:t>
            </a:r>
            <a:endParaRPr lang="en-US" altLang="en-US" sz="2800">
              <a:solidFill>
                <a:srgbClr val="990000"/>
              </a:solidFill>
              <a:ea typeface="Times New Roman" panose="02020603050405020304" pitchFamily="18" charset="0"/>
              <a:cs typeface="B Koodak" panose="00000700000000000000" pitchFamily="2" charset="-78"/>
            </a:endParaRPr>
          </a:p>
        </p:txBody>
      </p:sp>
    </p:spTree>
  </p:cSld>
  <p:clrMapOvr>
    <a:masterClrMapping/>
  </p:clrMapOvr>
  <p:transition>
    <p:strips dir="l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2B5CCA1-1CCC-4C2F-AD51-4097C84809B4}"/>
              </a:ext>
            </a:extLst>
          </p:cNvPr>
          <p:cNvSpPr>
            <a:spLocks noGrp="1" noChangeArrowheads="1"/>
          </p:cNvSpPr>
          <p:nvPr>
            <p:ph type="title"/>
          </p:nvPr>
        </p:nvSpPr>
        <p:spPr>
          <a:xfrm>
            <a:off x="3708400" y="188913"/>
            <a:ext cx="5183188" cy="1143000"/>
          </a:xfrm>
        </p:spPr>
        <p:txBody>
          <a:bodyPr/>
          <a:lstStyle/>
          <a:p>
            <a:pPr algn="r"/>
            <a:r>
              <a:rPr lang="fa-IR" altLang="en-US" sz="2800">
                <a:solidFill>
                  <a:srgbClr val="000000"/>
                </a:solidFill>
                <a:ea typeface="Times New Roman" panose="02020603050405020304" pitchFamily="18" charset="0"/>
                <a:cs typeface="B Koodak" panose="00000700000000000000" pitchFamily="2" charset="-78"/>
              </a:rPr>
              <a:t>3- آيا اخلاق جنسي نسبيت پذير است؟</a:t>
            </a:r>
            <a:endParaRPr lang="en-US" altLang="en-US" sz="2800">
              <a:solidFill>
                <a:srgbClr val="000000"/>
              </a:solidFill>
              <a:ea typeface="Times New Roman" panose="02020603050405020304" pitchFamily="18" charset="0"/>
              <a:cs typeface="B Koodak" panose="00000700000000000000" pitchFamily="2" charset="-78"/>
            </a:endParaRPr>
          </a:p>
        </p:txBody>
      </p:sp>
      <p:sp>
        <p:nvSpPr>
          <p:cNvPr id="9220" name="Rectangle 4">
            <a:extLst>
              <a:ext uri="{FF2B5EF4-FFF2-40B4-BE49-F238E27FC236}">
                <a16:creationId xmlns:a16="http://schemas.microsoft.com/office/drawing/2014/main" id="{63B2D887-F890-494E-BEA3-213C30275252}"/>
              </a:ext>
            </a:extLst>
          </p:cNvPr>
          <p:cNvSpPr>
            <a:spLocks noChangeArrowheads="1"/>
          </p:cNvSpPr>
          <p:nvPr/>
        </p:nvSpPr>
        <p:spPr bwMode="auto">
          <a:xfrm>
            <a:off x="323850" y="1125538"/>
            <a:ext cx="8639175" cy="143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fa-IR" altLang="en-US" sz="2800">
                <a:solidFill>
                  <a:srgbClr val="990000"/>
                </a:solidFill>
                <a:ea typeface="Times New Roman" panose="02020603050405020304" pitchFamily="18" charset="0"/>
                <a:cs typeface="B Koodak" panose="00000700000000000000" pitchFamily="2" charset="-78"/>
              </a:rPr>
              <a:t>خير ، زيرا مربوط به غريزه جنسي است و اين غريزه در همه انسان ها ، در همه زمان ها و مكان ها وجود دارد.پس همانطور كه غريزه نسبي نيست بلكه مطلق انسان ها آن را دارند ،پس اخلاق آن هم مطلق است.</a:t>
            </a:r>
            <a:endParaRPr lang="en-US" altLang="en-US" sz="2800">
              <a:solidFill>
                <a:srgbClr val="990000"/>
              </a:solidFill>
              <a:ea typeface="Times New Roman" panose="02020603050405020304" pitchFamily="18" charset="0"/>
              <a:cs typeface="B Koodak" panose="00000700000000000000" pitchFamily="2" charset="-78"/>
            </a:endParaRPr>
          </a:p>
        </p:txBody>
      </p:sp>
      <p:sp>
        <p:nvSpPr>
          <p:cNvPr id="9221" name="Rectangle 5">
            <a:extLst>
              <a:ext uri="{FF2B5EF4-FFF2-40B4-BE49-F238E27FC236}">
                <a16:creationId xmlns:a16="http://schemas.microsoft.com/office/drawing/2014/main" id="{F84643DA-36E0-420D-AEBC-A4945CFF113C}"/>
              </a:ext>
            </a:extLst>
          </p:cNvPr>
          <p:cNvSpPr>
            <a:spLocks noChangeArrowheads="1"/>
          </p:cNvSpPr>
          <p:nvPr/>
        </p:nvSpPr>
        <p:spPr bwMode="auto">
          <a:xfrm>
            <a:off x="827088" y="2565400"/>
            <a:ext cx="83169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fa-IR" altLang="en-US" sz="2800">
                <a:solidFill>
                  <a:srgbClr val="000000"/>
                </a:solidFill>
                <a:ea typeface="Times New Roman" panose="02020603050405020304" pitchFamily="18" charset="0"/>
                <a:cs typeface="B Koodak" panose="00000700000000000000" pitchFamily="2" charset="-78"/>
              </a:rPr>
              <a:t>4- ديدگاه هاي مختلف درعلاقه و گرايش جنسي را بيان كنيد؟</a:t>
            </a:r>
            <a:endParaRPr lang="en-US" altLang="en-US" sz="2800">
              <a:solidFill>
                <a:srgbClr val="000000"/>
              </a:solidFill>
              <a:ea typeface="Times New Roman" panose="02020603050405020304" pitchFamily="18" charset="0"/>
              <a:cs typeface="B Koodak" panose="00000700000000000000" pitchFamily="2" charset="-78"/>
            </a:endParaRPr>
          </a:p>
        </p:txBody>
      </p:sp>
      <p:sp>
        <p:nvSpPr>
          <p:cNvPr id="9222" name="Rectangle 6">
            <a:extLst>
              <a:ext uri="{FF2B5EF4-FFF2-40B4-BE49-F238E27FC236}">
                <a16:creationId xmlns:a16="http://schemas.microsoft.com/office/drawing/2014/main" id="{44BB8B68-23CE-4C83-B72D-DB803D323A56}"/>
              </a:ext>
            </a:extLst>
          </p:cNvPr>
          <p:cNvSpPr>
            <a:spLocks noChangeArrowheads="1"/>
          </p:cNvSpPr>
          <p:nvPr/>
        </p:nvSpPr>
        <p:spPr bwMode="auto">
          <a:xfrm>
            <a:off x="34925" y="3716338"/>
            <a:ext cx="8964613" cy="2449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fa-IR" altLang="en-US" sz="2800">
                <a:solidFill>
                  <a:srgbClr val="990000"/>
                </a:solidFill>
                <a:ea typeface="Times New Roman" panose="02020603050405020304" pitchFamily="18" charset="0"/>
                <a:cs typeface="B Koodak" panose="00000700000000000000" pitchFamily="2" charset="-78"/>
              </a:rPr>
              <a:t>به طور كلي مي توان ديدگاه هاي مختلف در اين باره را به 3 دسته تقسيم كرد:</a:t>
            </a:r>
            <a:br>
              <a:rPr lang="fa-IR" altLang="en-US" sz="2800">
                <a:solidFill>
                  <a:srgbClr val="990000"/>
                </a:solidFill>
                <a:ea typeface="Times New Roman" panose="02020603050405020304" pitchFamily="18" charset="0"/>
                <a:cs typeface="B Koodak" panose="00000700000000000000" pitchFamily="2" charset="-78"/>
              </a:rPr>
            </a:br>
            <a:r>
              <a:rPr lang="fa-IR" altLang="en-US" sz="2800">
                <a:solidFill>
                  <a:srgbClr val="990000"/>
                </a:solidFill>
                <a:ea typeface="Times New Roman" panose="02020603050405020304" pitchFamily="18" charset="0"/>
                <a:cs typeface="B Koodak" panose="00000700000000000000" pitchFamily="2" charset="-78"/>
              </a:rPr>
              <a:t>1)تفريطي و حبس غريزه</a:t>
            </a:r>
            <a:br>
              <a:rPr lang="fa-IR" altLang="en-US" sz="2800">
                <a:solidFill>
                  <a:srgbClr val="990000"/>
                </a:solidFill>
                <a:ea typeface="Times New Roman" panose="02020603050405020304" pitchFamily="18" charset="0"/>
                <a:cs typeface="B Koodak" panose="00000700000000000000" pitchFamily="2" charset="-78"/>
              </a:rPr>
            </a:br>
            <a:r>
              <a:rPr lang="fa-IR" altLang="en-US" sz="2800">
                <a:solidFill>
                  <a:srgbClr val="990000"/>
                </a:solidFill>
                <a:ea typeface="Times New Roman" panose="02020603050405020304" pitchFamily="18" charset="0"/>
                <a:cs typeface="B Koodak" panose="00000700000000000000" pitchFamily="2" charset="-78"/>
              </a:rPr>
              <a:t>2)افراطي و آزادي غريزه</a:t>
            </a:r>
            <a:br>
              <a:rPr lang="fa-IR" altLang="en-US" sz="2800">
                <a:solidFill>
                  <a:srgbClr val="990000"/>
                </a:solidFill>
                <a:ea typeface="Times New Roman" panose="02020603050405020304" pitchFamily="18" charset="0"/>
                <a:cs typeface="B Koodak" panose="00000700000000000000" pitchFamily="2" charset="-78"/>
              </a:rPr>
            </a:br>
            <a:r>
              <a:rPr lang="fa-IR" altLang="en-US" sz="2800">
                <a:solidFill>
                  <a:srgbClr val="990000"/>
                </a:solidFill>
                <a:ea typeface="Times New Roman" panose="02020603050405020304" pitchFamily="18" charset="0"/>
                <a:cs typeface="B Koodak" panose="00000700000000000000" pitchFamily="2" charset="-78"/>
              </a:rPr>
              <a:t>3)اعتدال و استفاده صحيح از غريزه</a:t>
            </a:r>
            <a:br>
              <a:rPr lang="fa-IR" altLang="en-US" sz="2800">
                <a:solidFill>
                  <a:srgbClr val="990000"/>
                </a:solidFill>
                <a:ea typeface="Times New Roman" panose="02020603050405020304" pitchFamily="18" charset="0"/>
                <a:cs typeface="B Koodak" panose="00000700000000000000" pitchFamily="2" charset="-78"/>
              </a:rPr>
            </a:br>
            <a:r>
              <a:rPr lang="fa-IR" altLang="en-US" sz="2800">
                <a:solidFill>
                  <a:srgbClr val="990000"/>
                </a:solidFill>
                <a:ea typeface="Times New Roman" panose="02020603050405020304" pitchFamily="18" charset="0"/>
                <a:cs typeface="B Koodak" panose="00000700000000000000" pitchFamily="2" charset="-78"/>
              </a:rPr>
              <a:t>در اينجا به بررسي هر سه ديدگاه و نقد ادله آن ها مي پردازيم تا ديدگاه صحيح پيدا شود.</a:t>
            </a:r>
            <a:endParaRPr lang="en-US" altLang="en-US" sz="2800">
              <a:solidFill>
                <a:srgbClr val="990000"/>
              </a:solidFill>
              <a:ea typeface="Times New Roman" panose="02020603050405020304" pitchFamily="18" charset="0"/>
              <a:cs typeface="B Koodak" panose="00000700000000000000" pitchFamily="2" charset="-78"/>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randombar(horizontal)">
                                      <p:cBhvr>
                                        <p:cTn id="7" dur="500"/>
                                        <p:tgtEl>
                                          <p:spTgt spid="92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221"/>
                                        </p:tgtEl>
                                        <p:attrNameLst>
                                          <p:attrName>style.visibility</p:attrName>
                                        </p:attrNameLst>
                                      </p:cBhvr>
                                      <p:to>
                                        <p:strVal val="visible"/>
                                      </p:to>
                                    </p:set>
                                    <p:animEffect transition="in" filter="randombar(horizontal)">
                                      <p:cBhvr>
                                        <p:cTn id="12" dur="500"/>
                                        <p:tgtEl>
                                          <p:spTgt spid="92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222"/>
                                        </p:tgtEl>
                                        <p:attrNameLst>
                                          <p:attrName>style.visibility</p:attrName>
                                        </p:attrNameLst>
                                      </p:cBhvr>
                                      <p:to>
                                        <p:strVal val="visible"/>
                                      </p:to>
                                    </p:set>
                                    <p:animEffect transition="in" filter="randombar(horizontal)">
                                      <p:cBhvr>
                                        <p:cTn id="17"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1" grpId="0"/>
      <p:bldP spid="92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F74F308-0D28-4659-8514-32FFD4C377E3}"/>
              </a:ext>
            </a:extLst>
          </p:cNvPr>
          <p:cNvSpPr>
            <a:spLocks noGrp="1" noChangeArrowheads="1"/>
          </p:cNvSpPr>
          <p:nvPr>
            <p:ph type="title"/>
          </p:nvPr>
        </p:nvSpPr>
        <p:spPr>
          <a:xfrm>
            <a:off x="806450" y="188913"/>
            <a:ext cx="8229600" cy="863600"/>
          </a:xfrm>
        </p:spPr>
        <p:txBody>
          <a:bodyPr/>
          <a:lstStyle/>
          <a:p>
            <a:pPr algn="r"/>
            <a:r>
              <a:rPr lang="fa-IR" altLang="en-US" sz="2800">
                <a:solidFill>
                  <a:srgbClr val="000000"/>
                </a:solidFill>
                <a:ea typeface="Times New Roman" panose="02020603050405020304" pitchFamily="18" charset="0"/>
                <a:cs typeface="B Koodak" panose="00000700000000000000" pitchFamily="2" charset="-78"/>
              </a:rPr>
              <a:t>5-ديدگاه تفريطي در غريزه جنسي چيست وطرفداران آن كيانند؟</a:t>
            </a:r>
            <a:endParaRPr lang="en-US" altLang="en-US" sz="2800">
              <a:solidFill>
                <a:srgbClr val="000000"/>
              </a:solidFill>
              <a:ea typeface="Times New Roman" panose="02020603050405020304" pitchFamily="18" charset="0"/>
              <a:cs typeface="B Koodak" panose="00000700000000000000" pitchFamily="2" charset="-78"/>
            </a:endParaRPr>
          </a:p>
        </p:txBody>
      </p:sp>
      <p:sp>
        <p:nvSpPr>
          <p:cNvPr id="10244" name="Rectangle 4">
            <a:extLst>
              <a:ext uri="{FF2B5EF4-FFF2-40B4-BE49-F238E27FC236}">
                <a16:creationId xmlns:a16="http://schemas.microsoft.com/office/drawing/2014/main" id="{E82AC570-3B36-464B-83C3-6713DECA8076}"/>
              </a:ext>
            </a:extLst>
          </p:cNvPr>
          <p:cNvSpPr>
            <a:spLocks noChangeArrowheads="1"/>
          </p:cNvSpPr>
          <p:nvPr/>
        </p:nvSpPr>
        <p:spPr bwMode="auto">
          <a:xfrm>
            <a:off x="144463" y="1052513"/>
            <a:ext cx="8820150"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fa-IR" altLang="en-US" sz="2800">
                <a:solidFill>
                  <a:srgbClr val="990000"/>
                </a:solidFill>
                <a:ea typeface="Times New Roman" panose="02020603050405020304" pitchFamily="18" charset="0"/>
                <a:cs typeface="B Koodak" panose="00000700000000000000" pitchFamily="2" charset="-78"/>
              </a:rPr>
              <a:t>در طول تاريخ بوده و هستند افراد و گروه هايي كه علاقه جنسي را غريزه اي پليد و زشت و شيطاني مي دانند و معتقدند عامل اصلي تباهي فرد و جامعه است.</a:t>
            </a:r>
            <a:br>
              <a:rPr lang="fa-IR" altLang="en-US" sz="2800">
                <a:solidFill>
                  <a:srgbClr val="990000"/>
                </a:solidFill>
                <a:latin typeface="Times New Roman" panose="02020603050405020304" pitchFamily="18" charset="0"/>
                <a:ea typeface="Times New Roman" panose="02020603050405020304" pitchFamily="18" charset="0"/>
                <a:cs typeface="B Koodak" panose="00000700000000000000" pitchFamily="2" charset="-78"/>
              </a:rPr>
            </a:br>
            <a:r>
              <a:rPr lang="fa-IR" altLang="en-US" sz="2800">
                <a:solidFill>
                  <a:srgbClr val="990000"/>
                </a:solidFill>
                <a:latin typeface="Times New Roman" panose="02020603050405020304" pitchFamily="18" charset="0"/>
                <a:ea typeface="Times New Roman" panose="02020603050405020304" pitchFamily="18" charset="0"/>
                <a:cs typeface="B Koodak" panose="00000700000000000000" pitchFamily="2" charset="-78"/>
              </a:rPr>
              <a:t>به عنوان نمونه</a:t>
            </a:r>
            <a:r>
              <a:rPr lang="fa-IR" altLang="en-US" sz="2800">
                <a:solidFill>
                  <a:srgbClr val="990000"/>
                </a:solidFill>
                <a:ea typeface="Times New Roman" panose="02020603050405020304" pitchFamily="18" charset="0"/>
                <a:cs typeface="B Koodak" panose="00000700000000000000" pitchFamily="2" charset="-78"/>
              </a:rPr>
              <a:t> :</a:t>
            </a:r>
            <a:endParaRPr lang="en-US" altLang="en-US" sz="2800">
              <a:solidFill>
                <a:srgbClr val="990000"/>
              </a:solidFill>
              <a:ea typeface="Times New Roman" panose="02020603050405020304" pitchFamily="18" charset="0"/>
              <a:cs typeface="B Koodak" panose="00000700000000000000" pitchFamily="2" charset="-78"/>
            </a:endParaRPr>
          </a:p>
        </p:txBody>
      </p:sp>
      <p:sp>
        <p:nvSpPr>
          <p:cNvPr id="10245" name="Rectangle 5">
            <a:extLst>
              <a:ext uri="{FF2B5EF4-FFF2-40B4-BE49-F238E27FC236}">
                <a16:creationId xmlns:a16="http://schemas.microsoft.com/office/drawing/2014/main" id="{BB8552B3-834B-4EEC-89DC-A113CD2F61F9}"/>
              </a:ext>
            </a:extLst>
          </p:cNvPr>
          <p:cNvSpPr>
            <a:spLocks noChangeArrowheads="1"/>
          </p:cNvSpPr>
          <p:nvPr/>
        </p:nvSpPr>
        <p:spPr bwMode="auto">
          <a:xfrm>
            <a:off x="179388" y="2709863"/>
            <a:ext cx="8820150"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fa-IR" altLang="en-US" sz="2800">
                <a:solidFill>
                  <a:srgbClr val="990000"/>
                </a:solidFill>
                <a:latin typeface="Times New Roman" panose="02020603050405020304" pitchFamily="18" charset="0"/>
                <a:ea typeface="Times New Roman" panose="02020603050405020304" pitchFamily="18" charset="0"/>
                <a:cs typeface="B Koodak" panose="00000700000000000000" pitchFamily="2" charset="-78"/>
              </a:rPr>
              <a:t>* برهمنان آيين بودا ، معتقدند كسي مي تواند به مقامات بالاي معنوي دست يابد كه همه تعلقات مربوط به غريزه جنسي را كنار بگذارد .آنان مي گويند حتي علاقه به فرزند  نيز با معنويت بيگانه است .</a:t>
            </a:r>
            <a:endParaRPr lang="en-US" altLang="en-US" sz="2800">
              <a:solidFill>
                <a:srgbClr val="990000"/>
              </a:solidFill>
              <a:latin typeface="Times New Roman" panose="02020603050405020304" pitchFamily="18" charset="0"/>
              <a:ea typeface="Times New Roman" panose="02020603050405020304" pitchFamily="18" charset="0"/>
              <a:cs typeface="B Koodak" panose="00000700000000000000" pitchFamily="2" charset="-78"/>
            </a:endParaRPr>
          </a:p>
        </p:txBody>
      </p:sp>
      <p:sp>
        <p:nvSpPr>
          <p:cNvPr id="10248" name="Rectangle 8">
            <a:extLst>
              <a:ext uri="{FF2B5EF4-FFF2-40B4-BE49-F238E27FC236}">
                <a16:creationId xmlns:a16="http://schemas.microsoft.com/office/drawing/2014/main" id="{82893E0B-67EA-443E-AFA4-AC264EBF40C2}"/>
              </a:ext>
            </a:extLst>
          </p:cNvPr>
          <p:cNvSpPr>
            <a:spLocks noChangeArrowheads="1"/>
          </p:cNvSpPr>
          <p:nvPr/>
        </p:nvSpPr>
        <p:spPr bwMode="auto">
          <a:xfrm>
            <a:off x="107950" y="4221163"/>
            <a:ext cx="889317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fa-IR" altLang="en-US" sz="2800">
                <a:solidFill>
                  <a:srgbClr val="990000"/>
                </a:solidFill>
                <a:latin typeface="Times New Roman" panose="02020603050405020304" pitchFamily="18" charset="0"/>
                <a:ea typeface="Times New Roman" panose="02020603050405020304" pitchFamily="18" charset="0"/>
                <a:cs typeface="B Koodak" panose="00000700000000000000" pitchFamily="2" charset="-78"/>
              </a:rPr>
              <a:t>* در ميان مكاتب اخلاقي يونان باستان ، كلبيان ،بر اين باورند كه حكومت،ثروث ،ازدواج و تمام لذات حسي در تضاد با معنويت وكمالند .</a:t>
            </a:r>
            <a:endParaRPr lang="en-US" altLang="en-US" sz="2800">
              <a:solidFill>
                <a:srgbClr val="990000"/>
              </a:solidFill>
              <a:latin typeface="Times New Roman" panose="02020603050405020304" pitchFamily="18" charset="0"/>
              <a:ea typeface="Times New Roman" panose="02020603050405020304" pitchFamily="18" charset="0"/>
              <a:cs typeface="B Koodak" panose="00000700000000000000" pitchFamily="2" charset="-78"/>
            </a:endParaRPr>
          </a:p>
        </p:txBody>
      </p:sp>
      <p:sp>
        <p:nvSpPr>
          <p:cNvPr id="10249" name="Rectangle 9">
            <a:extLst>
              <a:ext uri="{FF2B5EF4-FFF2-40B4-BE49-F238E27FC236}">
                <a16:creationId xmlns:a16="http://schemas.microsoft.com/office/drawing/2014/main" id="{D10857ED-A8DB-46BE-8DAE-0CD2C30444BE}"/>
              </a:ext>
            </a:extLst>
          </p:cNvPr>
          <p:cNvSpPr>
            <a:spLocks noChangeArrowheads="1"/>
          </p:cNvSpPr>
          <p:nvPr/>
        </p:nvSpPr>
        <p:spPr bwMode="auto">
          <a:xfrm>
            <a:off x="179388" y="5302250"/>
            <a:ext cx="889317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fa-IR" altLang="en-US" sz="2800">
                <a:solidFill>
                  <a:srgbClr val="990000"/>
                </a:solidFill>
                <a:latin typeface="Times New Roman" panose="02020603050405020304" pitchFamily="18" charset="0"/>
                <a:ea typeface="Times New Roman" panose="02020603050405020304" pitchFamily="18" charset="0"/>
                <a:cs typeface="B Koodak" panose="00000700000000000000" pitchFamily="2" charset="-78"/>
              </a:rPr>
              <a:t>* رهبران مسيحي نيز ازدواج و پاسخگويي به غرايز جنسي را بد مي دانند و براي كشيشان و ارباب كليسا ازدواج را حرام كرده اند .</a:t>
            </a:r>
            <a:endParaRPr lang="en-US" altLang="en-US" sz="2800">
              <a:solidFill>
                <a:srgbClr val="990000"/>
              </a:solidFill>
              <a:latin typeface="Times New Roman" panose="02020603050405020304" pitchFamily="18" charset="0"/>
              <a:ea typeface="Times New Roman" panose="02020603050405020304" pitchFamily="18" charset="0"/>
              <a:cs typeface="B Koodak" panose="00000700000000000000" pitchFamily="2" charset="-78"/>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randombar(horizontal)">
                                      <p:cBhvr>
                                        <p:cTn id="7" dur="500"/>
                                        <p:tgtEl>
                                          <p:spTgt spid="102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245"/>
                                        </p:tgtEl>
                                        <p:attrNameLst>
                                          <p:attrName>style.visibility</p:attrName>
                                        </p:attrNameLst>
                                      </p:cBhvr>
                                      <p:to>
                                        <p:strVal val="visible"/>
                                      </p:to>
                                    </p:set>
                                    <p:animEffect transition="in" filter="randombar(horizontal)">
                                      <p:cBhvr>
                                        <p:cTn id="12" dur="500"/>
                                        <p:tgtEl>
                                          <p:spTgt spid="102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248"/>
                                        </p:tgtEl>
                                        <p:attrNameLst>
                                          <p:attrName>style.visibility</p:attrName>
                                        </p:attrNameLst>
                                      </p:cBhvr>
                                      <p:to>
                                        <p:strVal val="visible"/>
                                      </p:to>
                                    </p:set>
                                    <p:animEffect transition="in" filter="randombar(horizontal)">
                                      <p:cBhvr>
                                        <p:cTn id="17" dur="500"/>
                                        <p:tgtEl>
                                          <p:spTgt spid="102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249"/>
                                        </p:tgtEl>
                                        <p:attrNameLst>
                                          <p:attrName>style.visibility</p:attrName>
                                        </p:attrNameLst>
                                      </p:cBhvr>
                                      <p:to>
                                        <p:strVal val="visible"/>
                                      </p:to>
                                    </p:set>
                                    <p:animEffect transition="in" filter="randombar(horizontal)">
                                      <p:cBhvr>
                                        <p:cTn id="22" dur="500"/>
                                        <p:tgtEl>
                                          <p:spTgt spid="10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5" grpId="0"/>
      <p:bldP spid="10248" grpId="0"/>
      <p:bldP spid="10249"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lt1">
                <a:tint val="40000"/>
                <a:satMod val="350000"/>
              </a:schemeClr>
            </a:gs>
            <a:gs pos="40000">
              <a:schemeClr val="lt1">
                <a:tint val="45000"/>
                <a:shade val="99000"/>
                <a:satMod val="350000"/>
              </a:schemeClr>
            </a:gs>
            <a:gs pos="100000">
              <a:schemeClr val="bg1">
                <a:lumMod val="85000"/>
              </a:schemeClr>
            </a:gs>
          </a:gsLst>
        </a:gradFill>
        <a:ln w="9525">
          <a:solidFill>
            <a:schemeClr val="bg1"/>
          </a:solidFill>
          <a:miter lim="800000"/>
          <a:headEnd/>
          <a:tailEnd/>
        </a:ln>
        <a:effectLst/>
      </a:spPr>
      <a:bodyPr wrap="none" anchor="ctr"/>
      <a:lstStyle>
        <a:defPPr>
          <a:defRPr>
            <a:solidFill>
              <a:prstClr val="black"/>
            </a:solidFill>
          </a:defRPr>
        </a:defPPr>
      </a:lstStyle>
      <a:style>
        <a:lnRef idx="0">
          <a:scrgbClr r="0" g="0" b="0"/>
        </a:lnRef>
        <a:fillRef idx="1002">
          <a:schemeClr val="lt1"/>
        </a:fillRef>
        <a:effectRef idx="0">
          <a:scrgbClr r="0" g="0" b="0"/>
        </a:effectRef>
        <a:fontRef idx="major"/>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2517</Words>
  <Application>Microsoft Office PowerPoint</Application>
  <PresentationFormat>On-screen Show (4:3)</PresentationFormat>
  <Paragraphs>82</Paragraphs>
  <Slides>27</Slides>
  <Notes>1</Notes>
  <HiddenSlides>0</HiddenSlides>
  <MMClips>7</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Akram</vt:lpstr>
      <vt:lpstr>Arial</vt:lpstr>
      <vt:lpstr>Calibri</vt:lpstr>
      <vt:lpstr>Times New Roman</vt:lpstr>
      <vt:lpstr>Verdana</vt:lpstr>
      <vt:lpstr>Wingdings</vt:lpstr>
      <vt:lpstr>Default Design</vt:lpstr>
      <vt:lpstr>Profile</vt:lpstr>
      <vt:lpstr>PowerPoint Presentation</vt:lpstr>
      <vt:lpstr>سوره نور آيه 32 و 33</vt:lpstr>
      <vt:lpstr>سوره روم آيه 20 و21</vt:lpstr>
      <vt:lpstr>فصل هفتم : </vt:lpstr>
      <vt:lpstr>1- توانايي نقد ديدگاه هاي افراطي يا تفريطي در امر غريزه جنسي را پيدا كنيم.</vt:lpstr>
      <vt:lpstr>سوالات اين فصل :</vt:lpstr>
      <vt:lpstr>ب)گرايش هاي داني و مادي كه آ نها را غرايز مي نامند و از جسم انسان منشا مي گيرند.مثل:غذاطلبي ،آب طلبي ،ثروت طلبي و غريزه جنسي هم يكي از همين گرايشهاي جسماني است. خداوند : همين غريزه جنسي را يكي از نعمت هاي بزرگ در خلقت معرفي مي فرمايند كه صاحبان انديشه عظمت آن را مي فهمند. غريزه جنسي از ابتداء جواني شروع به رشد مي كند و در بلوغ تكليفي هم يكي از علائم بلوغ در خانم ها و آقايان به شمار مي رود.در اوج اين گرايش آقايان علاقه خاصي نسبت به خانمها و بالعكس خانمها علاقمند به آقايان مي شوند. پاسخ صحيح به اين درخواست ازدواج و تشكيل خانواده است كه موجب آرامش و توليد نسل انساني است. بر همين اساس قرآن تاكيد بر امر ازدواج دارد وبه بزرگتر ها سفارش مي فرمايد كه كمك كنند و وسيله ازدواج جوانان را فراهم نمايند.</vt:lpstr>
      <vt:lpstr>3- آيا اخلاق جنسي نسبيت پذير است؟</vt:lpstr>
      <vt:lpstr>5-ديدگاه تفريطي در غريزه جنسي چيست وطرفداران آن كيانند؟</vt:lpstr>
      <vt:lpstr>* برخي از صوفيان در اسلام ، نيز توصيه مي كنند كه انسان بايد براي رسدن به كمال ومعنويت نياز هاي جنسي خود را ناديده بگيرد. اينان به اشتباه ،جهاد با نفس را نفس كشي و رهانيت گرفته اند.  * درزمان پيامبر اسلام و اميرالمومنين نيز افرادي اقدام به اين معنا كردند كه به شدت مورد نهي قرار گرفته اند.</vt:lpstr>
      <vt:lpstr>8- ديدگاه افراطي در نظريه ي «فرويد»در غريزه جنسي چيست؟</vt:lpstr>
      <vt:lpstr>9- ادله ي طرفداران نظريه ي (فرويد) چيست؟</vt:lpstr>
      <vt:lpstr>10- فرق انسان با حيونان در غريزه جنسي چگونه است؟</vt:lpstr>
      <vt:lpstr>11-مطلق گرايي جنسي چيست؟</vt:lpstr>
      <vt:lpstr>12- ديدگاه اسلام در غريزه جنسي چيست؟</vt:lpstr>
      <vt:lpstr>13- عوامل شهوت راني و شهوت پرستي چيست؟</vt:lpstr>
      <vt:lpstr>زلزال آيه 6 تا 8</vt:lpstr>
      <vt:lpstr>14- اهميت ازدواج در اسلام را بيان كنيد؟</vt:lpstr>
      <vt:lpstr>15- اجر و مزد واسطه شدن در امر ازدواج چيست؟</vt:lpstr>
      <vt:lpstr>16- شرايط يك همسر خوب كدامند؟</vt:lpstr>
      <vt:lpstr>17- فضايل اخلاقي مربوط به غريزه جنسي كدامند؟</vt:lpstr>
      <vt:lpstr>19- غيرت را  به طور مختصر تعريف كنيد؟</vt:lpstr>
      <vt:lpstr>20- چرا خداوند حجاب و ترك خود آرايي را در جامعه واجب كرده است؟</vt:lpstr>
      <vt:lpstr>سوره نور آيه 30 و 31</vt:lpstr>
      <vt:lpstr>احزاب آيه 59</vt:lpstr>
      <vt:lpstr>PowerPoint Presentation</vt:lpstr>
      <vt:lpstr>Conditions o use</vt:lpstr>
    </vt:vector>
  </TitlesOfParts>
  <Company>Computer NasleJavan (Mashhad)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hadi</dc:creator>
  <cp:lastModifiedBy>hamayel</cp:lastModifiedBy>
  <cp:revision>99</cp:revision>
  <dcterms:created xsi:type="dcterms:W3CDTF">2008-11-29T20:17:15Z</dcterms:created>
  <dcterms:modified xsi:type="dcterms:W3CDTF">2020-06-19T19:43:39Z</dcterms:modified>
</cp:coreProperties>
</file>