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0"/>
  </p:notesMasterIdLst>
  <p:sldIdLst>
    <p:sldId id="257" r:id="rId3"/>
    <p:sldId id="269" r:id="rId4"/>
    <p:sldId id="270" r:id="rId5"/>
    <p:sldId id="271" r:id="rId6"/>
    <p:sldId id="258" r:id="rId7"/>
    <p:sldId id="259" r:id="rId8"/>
    <p:sldId id="275" r:id="rId9"/>
    <p:sldId id="276" r:id="rId10"/>
    <p:sldId id="272" r:id="rId11"/>
    <p:sldId id="279" r:id="rId12"/>
    <p:sldId id="280" r:id="rId13"/>
    <p:sldId id="260" r:id="rId14"/>
    <p:sldId id="261" r:id="rId15"/>
    <p:sldId id="262" r:id="rId16"/>
    <p:sldId id="277" r:id="rId17"/>
    <p:sldId id="273" r:id="rId18"/>
    <p:sldId id="263" r:id="rId19"/>
    <p:sldId id="264" r:id="rId20"/>
    <p:sldId id="281" r:id="rId21"/>
    <p:sldId id="274" r:id="rId22"/>
    <p:sldId id="282" r:id="rId23"/>
    <p:sldId id="265" r:id="rId24"/>
    <p:sldId id="266" r:id="rId25"/>
    <p:sldId id="278" r:id="rId26"/>
    <p:sldId id="267" r:id="rId27"/>
    <p:sldId id="268" r:id="rId28"/>
    <p:sldId id="305"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576"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522219-2070-4991-8BDF-43DE2A1D05AE}" type="datetimeFigureOut">
              <a:rPr lang="en-US" smtClean="0"/>
              <a:t>6/20/2020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9A7662-C09D-448B-869E-E1383FCFD656}" type="slidenum">
              <a:rPr lang="en-US" smtClean="0"/>
              <a:t>‹#›</a:t>
            </a:fld>
            <a:endParaRPr lang="en-US"/>
          </a:p>
        </p:txBody>
      </p:sp>
    </p:spTree>
    <p:extLst>
      <p:ext uri="{BB962C8B-B14F-4D97-AF65-F5344CB8AC3E}">
        <p14:creationId xmlns:p14="http://schemas.microsoft.com/office/powerpoint/2010/main" val="3856182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fld id="{EE095FC5-32BB-436E-9879-6D97CF20B14F}" type="slidenum">
              <a:rPr kumimoji="0" lang="en-US" altLang="en-US" sz="1200" b="0" i="0" u="none" strike="noStrike" kern="1200" cap="none" spc="0" normalizeH="0" baseline="0" noProof="0" smtClean="0">
                <a:ln>
                  <a:noFill/>
                </a:ln>
                <a:solidFill>
                  <a:srgbClr val="000000"/>
                </a:solidFill>
                <a:effectLst/>
                <a:uLnTx/>
                <a:uFillTx/>
                <a:latin typeface="Verdana" panose="020B0604030504040204" pitchFamily="34" charset="0"/>
                <a:ea typeface="+mn-ea"/>
                <a:cs typeface="Arial" panose="020B0604020202020204" pitchFamily="34" charset="0"/>
              </a:rPr>
              <a:pPr marL="0" marR="0" lvl="0" indent="0" algn="r" defTabSz="914400" rtl="1"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Verdana" panose="020B0604030504040204" pitchFamily="34" charset="0"/>
              <a:ea typeface="+mn-ea"/>
              <a:cs typeface="Arial" panose="020B0604020202020204" pitchFamily="34" charset="0"/>
            </a:endParaRPr>
          </a:p>
        </p:txBody>
      </p:sp>
      <p:sp>
        <p:nvSpPr>
          <p:cNvPr id="430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en-US">
              <a:cs typeface="Arial" panose="020B0604020202020204" pitchFamily="34" charset="0"/>
            </a:endParaRPr>
          </a:p>
        </p:txBody>
      </p:sp>
    </p:spTree>
    <p:extLst>
      <p:ext uri="{BB962C8B-B14F-4D97-AF65-F5344CB8AC3E}">
        <p14:creationId xmlns:p14="http://schemas.microsoft.com/office/powerpoint/2010/main" val="326583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a:t>Click to edit Master title style</a:t>
            </a:r>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bwMode="auto">
          <a:xfrm rot="5400000">
            <a:off x="7764621" y="1174097"/>
            <a:ext cx="2286000" cy="381000"/>
          </a:xfrm>
        </p:spPr>
        <p:txBody>
          <a:bodyPr/>
          <a:lstStyle/>
          <a:p>
            <a:fld id="{6137C332-E421-45ED-B67A-09A0ABA52D22}" type="datetimeFigureOut">
              <a:rPr lang="en-US" smtClean="0"/>
              <a:pPr/>
              <a:t>6/20/2020</a:t>
            </a:fld>
            <a:endParaRPr lang="en-US"/>
          </a:p>
        </p:txBody>
      </p:sp>
      <p:sp>
        <p:nvSpPr>
          <p:cNvPr id="17" name="Footer Placeholder 16"/>
          <p:cNvSpPr>
            <a:spLocks noGrp="1"/>
          </p:cNvSpPr>
          <p:nvPr>
            <p:ph type="ftr" sz="quarter" idx="11"/>
          </p:nvPr>
        </p:nvSpPr>
        <p:spPr bwMode="auto">
          <a:xfrm rot="5400000">
            <a:off x="7077269" y="4181669"/>
            <a:ext cx="3657600" cy="384048"/>
          </a:xfrm>
        </p:spPr>
        <p:txBody>
          <a:bodyPr/>
          <a:lstStyle/>
          <a:p>
            <a:endParaRPr lang="en-US"/>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bwMode="auto">
          <a:xfrm>
            <a:off x="1325544" y="4928702"/>
            <a:ext cx="609600" cy="517524"/>
          </a:xfrm>
        </p:spPr>
        <p:txBody>
          <a:bodyPr/>
          <a:lstStyle/>
          <a:p>
            <a:fld id="{D268F388-03E3-4917-A52B-3DD5E7A66DD9}" type="slidenum">
              <a:rPr lang="en-US" smtClean="0"/>
              <a:pPr/>
              <a:t>‹#›</a:t>
            </a:fld>
            <a:endParaRPr lang="en-US"/>
          </a:p>
        </p:txBody>
      </p:sp>
      <p:sp>
        <p:nvSpPr>
          <p:cNvPr id="30" name="Rectangle 29">
            <a:extLst>
              <a:ext uri="{FF2B5EF4-FFF2-40B4-BE49-F238E27FC236}">
                <a16:creationId xmlns:a16="http://schemas.microsoft.com/office/drawing/2014/main" id="{AA3FB6CF-8249-475D-9F1C-38FBF3E14A81}"/>
              </a:ext>
            </a:extLst>
          </p:cNvPr>
          <p:cNvSpPr/>
          <p:nvPr userDrawn="1"/>
        </p:nvSpPr>
        <p:spPr>
          <a:xfrm rot="5400000">
            <a:off x="8588188" y="5506108"/>
            <a:ext cx="2088232" cy="615553"/>
          </a:xfrm>
          <a:prstGeom prst="rect">
            <a:avLst/>
          </a:prstGeom>
        </p:spPr>
        <p:txBody>
          <a:bodyPr wrap="square">
            <a:spAutoFit/>
          </a:bodyPr>
          <a:lstStyle/>
          <a:p>
            <a:pPr eaLnBrk="0" fontAlgn="base" hangingPunct="0">
              <a:spcBef>
                <a:spcPct val="0"/>
              </a:spcBef>
              <a:spcAft>
                <a:spcPct val="0"/>
              </a:spcAft>
              <a:defRPr/>
            </a:pPr>
            <a:br>
              <a:rPr lang="en-US" sz="1600" b="1" dirty="0">
                <a:solidFill>
                  <a:prstClr val="black"/>
                </a:solidFill>
                <a:latin typeface="Times New Roman" panose="02020603050405020304" pitchFamily="18" charset="0"/>
                <a:cs typeface="Times New Roman" panose="02020603050405020304" pitchFamily="18" charset="0"/>
              </a:rPr>
            </a:br>
            <a:r>
              <a:rPr lang="en-US" sz="1600" b="1" dirty="0">
                <a:solidFill>
                  <a:prstClr val="black"/>
                </a:solidFill>
                <a:latin typeface="Times New Roman" panose="02020603050405020304" pitchFamily="18" charset="0"/>
                <a:cs typeface="Times New Roman" panose="02020603050405020304" pitchFamily="18" charset="0"/>
              </a:rPr>
              <a:t>w</a:t>
            </a:r>
            <a:r>
              <a:rPr lang="en-US" b="1" dirty="0">
                <a:solidFill>
                  <a:prstClr val="black"/>
                </a:solidFill>
                <a:latin typeface="Times New Roman" panose="02020603050405020304" pitchFamily="18" charset="0"/>
                <a:cs typeface="Times New Roman" panose="02020603050405020304" pitchFamily="18" charset="0"/>
              </a:rPr>
              <a:t>ww.Ravanpoint.ir</a:t>
            </a:r>
            <a:endParaRPr lang="en-GB" b="1" dirty="0">
              <a:solidFill>
                <a:prstClr val="black"/>
              </a:solidFill>
              <a:latin typeface="Times New Roman" panose="02020603050405020304" pitchFamily="18" charset="0"/>
              <a:cs typeface="Times New Roman" panose="02020603050405020304" pitchFamily="18" charset="0"/>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137C332-E421-45ED-B67A-09A0ABA52D22}" type="datetimeFigureOut">
              <a:rPr lang="en-US" smtClean="0"/>
              <a:pPr/>
              <a:t>6/20/2020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68F388-03E3-4917-A52B-3DD5E7A66DD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137C332-E421-45ED-B67A-09A0ABA52D22}" type="datetimeFigureOut">
              <a:rPr lang="en-US" smtClean="0"/>
              <a:pPr/>
              <a:t>6/20/2020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68F388-03E3-4917-A52B-3DD5E7A66DD9}"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4" name="AutoShape 7"/>
          <p:cNvSpPr>
            <a:spLocks noChangeArrowheads="1"/>
          </p:cNvSpPr>
          <p:nvPr/>
        </p:nvSpPr>
        <p:spPr bwMode="auto">
          <a:xfrm>
            <a:off x="685800" y="2393950"/>
            <a:ext cx="7772400" cy="109538"/>
          </a:xfrm>
          <a:custGeom>
            <a:avLst/>
            <a:gdLst>
              <a:gd name="T0" fmla="*/ 0 w 1000"/>
              <a:gd name="T1" fmla="*/ 0 h 1000"/>
              <a:gd name="T2" fmla="*/ 2147483646 w 1000"/>
              <a:gd name="T3" fmla="*/ 0 h 1000"/>
              <a:gd name="T4" fmla="*/ 2147483646 w 1000"/>
              <a:gd name="T5" fmla="*/ 11998573 h 1000"/>
              <a:gd name="T6" fmla="*/ 0 w 1000"/>
              <a:gd name="T7" fmla="*/ 11998573 h 1000"/>
              <a:gd name="T8" fmla="*/ 0 w 1000"/>
              <a:gd name="T9" fmla="*/ 0 h 1000"/>
              <a:gd name="T10" fmla="*/ 2147483646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618" y="0"/>
                </a:lnTo>
                <a:lnTo>
                  <a:pt x="618"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panose="020B0604030504040204" pitchFamily="34" charset="0"/>
              <a:ea typeface="+mn-ea"/>
              <a:cs typeface="Arial" panose="020B0604020202020204" pitchFamily="34" charset="0"/>
            </a:endParaRPr>
          </a:p>
        </p:txBody>
      </p:sp>
      <p:sp>
        <p:nvSpPr>
          <p:cNvPr id="2050" name="Rectangle 2"/>
          <p:cNvSpPr>
            <a:spLocks noGrp="1" noChangeArrowheads="1"/>
          </p:cNvSpPr>
          <p:nvPr>
            <p:ph type="ctrTitle"/>
          </p:nvPr>
        </p:nvSpPr>
        <p:spPr>
          <a:xfrm>
            <a:off x="685800" y="990600"/>
            <a:ext cx="7772400" cy="1371600"/>
          </a:xfrm>
        </p:spPr>
        <p:txBody>
          <a:bodyPr/>
          <a:lstStyle>
            <a:lvl1pPr>
              <a:defRPr sz="4000"/>
            </a:lvl1pPr>
          </a:lstStyle>
          <a:p>
            <a:r>
              <a:rPr lang="en-US"/>
              <a:t>Click to edit Master title style</a:t>
            </a:r>
          </a:p>
        </p:txBody>
      </p:sp>
      <p:sp>
        <p:nvSpPr>
          <p:cNvPr id="2051" name="Rectangle 3"/>
          <p:cNvSpPr>
            <a:spLocks noGrp="1" noChangeArrowheads="1"/>
          </p:cNvSpPr>
          <p:nvPr>
            <p:ph type="subTitle" idx="1"/>
          </p:nvPr>
        </p:nvSpPr>
        <p:spPr>
          <a:xfrm>
            <a:off x="1447800" y="3429000"/>
            <a:ext cx="7010400" cy="1600200"/>
          </a:xfrm>
        </p:spPr>
        <p:txBody>
          <a:bodyPr/>
          <a:lstStyle>
            <a:lvl1pPr marL="0" indent="0">
              <a:buFont typeface="Wingdings" pitchFamily="2" charset="2"/>
              <a:buNone/>
              <a:defRPr sz="2800"/>
            </a:lvl1pPr>
          </a:lstStyle>
          <a:p>
            <a:r>
              <a:rPr lang="en-US"/>
              <a:t>Click to edit Master subtitle style</a:t>
            </a:r>
          </a:p>
        </p:txBody>
      </p:sp>
      <p:sp>
        <p:nvSpPr>
          <p:cNvPr id="5" name="Date Placeholder 4"/>
          <p:cNvSpPr>
            <a:spLocks noGrp="1" noChangeArrowheads="1"/>
          </p:cNvSpPr>
          <p:nvPr>
            <p:ph type="dt" sz="half" idx="10"/>
          </p:nvPr>
        </p:nvSpPr>
        <p:spPr>
          <a:xfrm>
            <a:off x="685800" y="6248400"/>
            <a:ext cx="1905000" cy="457200"/>
          </a:xfr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Verdana" panose="020B0604030504040204" pitchFamily="34" charset="0"/>
              <a:ea typeface="+mn-ea"/>
              <a:cs typeface="Arial" panose="020B0604020202020204" pitchFamily="34" charset="0"/>
            </a:endParaRPr>
          </a:p>
        </p:txBody>
      </p:sp>
      <p:sp>
        <p:nvSpPr>
          <p:cNvPr id="6" name="Footer Placeholder 5"/>
          <p:cNvSpPr>
            <a:spLocks noGrp="1" noChangeArrowheads="1"/>
          </p:cNvSpPr>
          <p:nvPr>
            <p:ph type="ftr" sz="quarter" idx="11"/>
          </p:nvPr>
        </p:nvSpPr>
        <p:spPr>
          <a:xfrm>
            <a:off x="3124200" y="6248400"/>
            <a:ext cx="2895600" cy="457200"/>
          </a:xfr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Verdana" panose="020B0604030504040204" pitchFamily="34" charset="0"/>
              <a:ea typeface="+mn-ea"/>
              <a:cs typeface="Arial" panose="020B0604020202020204" pitchFamily="34" charset="0"/>
            </a:endParaRPr>
          </a:p>
        </p:txBody>
      </p:sp>
      <p:sp>
        <p:nvSpPr>
          <p:cNvPr id="7" name="Slide Number Placeholder 6"/>
          <p:cNvSpPr>
            <a:spLocks noGrp="1" noChangeArrowheads="1"/>
          </p:cNvSpPr>
          <p:nvPr>
            <p:ph type="sldNum" sz="quarter" idx="12"/>
          </p:nvPr>
        </p:nvSpPr>
        <p:spPr>
          <a:xfrm>
            <a:off x="6553200" y="6248400"/>
            <a:ext cx="1905000" cy="457200"/>
          </a:xfr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64FF933-A1CE-4302-BB78-1AA886482F6B}" type="slidenum">
              <a:rPr kumimoji="0" lang="ar-SA" altLang="en-US" sz="1200" b="0" i="0" u="none" strike="noStrike" kern="1200" cap="none" spc="0" normalizeH="0" baseline="0" noProof="0">
                <a:ln>
                  <a:noFill/>
                </a:ln>
                <a:solidFill>
                  <a:srgbClr val="000000"/>
                </a:solidFill>
                <a:effectLst/>
                <a:uLnTx/>
                <a:uFillTx/>
                <a:latin typeface="Verdan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000000"/>
              </a:solidFill>
              <a:effectLst/>
              <a:uLnTx/>
              <a:uFillTx/>
              <a:latin typeface="Verdan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3513361039"/>
      </p:ext>
    </p:extLst>
  </p:cSld>
  <p:clrMapOvr>
    <a:masterClrMapping/>
  </p:clrMapOvr>
  <p:transition>
    <p:wipe di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Verdana" panose="020B0604030504040204" pitchFamily="34" charset="0"/>
              <a:ea typeface="+mn-ea"/>
              <a:cs typeface="Arial" panose="020B0604020202020204" pitchFamily="34" charset="0"/>
            </a:endParaRPr>
          </a:p>
        </p:txBody>
      </p:sp>
      <p:sp>
        <p:nvSpPr>
          <p:cNvPr id="5" name="Rectangle 7"/>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Verdana" panose="020B0604030504040204" pitchFamily="34" charset="0"/>
              <a:ea typeface="+mn-ea"/>
              <a:cs typeface="Arial" panose="020B0604020202020204" pitchFamily="34" charset="0"/>
            </a:endParaRPr>
          </a:p>
        </p:txBody>
      </p:sp>
      <p:sp>
        <p:nvSpPr>
          <p:cNvPr id="6" name="Rectangle 8"/>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807CA11-969E-4804-B301-047C3B24F6B8}" type="slidenum">
              <a:rPr kumimoji="0" lang="ar-SA" altLang="en-US" sz="1200" b="0" i="0" u="none" strike="noStrike" kern="1200" cap="none" spc="0" normalizeH="0" baseline="0" noProof="0">
                <a:ln>
                  <a:noFill/>
                </a:ln>
                <a:solidFill>
                  <a:srgbClr val="000000"/>
                </a:solidFill>
                <a:effectLst/>
                <a:uLnTx/>
                <a:uFillTx/>
                <a:latin typeface="Verdan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000000"/>
              </a:solidFill>
              <a:effectLst/>
              <a:uLnTx/>
              <a:uFillTx/>
              <a:latin typeface="Verdan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2140417319"/>
      </p:ext>
    </p:extLst>
  </p:cSld>
  <p:clrMapOvr>
    <a:masterClrMapping/>
  </p:clrMapOvr>
  <p:transition>
    <p:wipe dir="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Verdana" panose="020B0604030504040204" pitchFamily="34" charset="0"/>
              <a:ea typeface="+mn-ea"/>
              <a:cs typeface="Arial" panose="020B0604020202020204" pitchFamily="34" charset="0"/>
            </a:endParaRPr>
          </a:p>
        </p:txBody>
      </p:sp>
      <p:sp>
        <p:nvSpPr>
          <p:cNvPr id="5" name="Rectangle 7"/>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Verdana" panose="020B0604030504040204" pitchFamily="34" charset="0"/>
              <a:ea typeface="+mn-ea"/>
              <a:cs typeface="Arial" panose="020B0604020202020204" pitchFamily="34" charset="0"/>
            </a:endParaRPr>
          </a:p>
        </p:txBody>
      </p:sp>
      <p:sp>
        <p:nvSpPr>
          <p:cNvPr id="6" name="Rectangle 8"/>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84BB5D8-8DD7-4072-BDE2-E1F772E309C9}" type="slidenum">
              <a:rPr kumimoji="0" lang="ar-SA" altLang="en-US" sz="1200" b="0" i="0" u="none" strike="noStrike" kern="1200" cap="none" spc="0" normalizeH="0" baseline="0" noProof="0">
                <a:ln>
                  <a:noFill/>
                </a:ln>
                <a:solidFill>
                  <a:srgbClr val="000000"/>
                </a:solidFill>
                <a:effectLst/>
                <a:uLnTx/>
                <a:uFillTx/>
                <a:latin typeface="Verdan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000000"/>
              </a:solidFill>
              <a:effectLst/>
              <a:uLnTx/>
              <a:uFillTx/>
              <a:latin typeface="Verdan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3024027751"/>
      </p:ext>
    </p:extLst>
  </p:cSld>
  <p:clrMapOvr>
    <a:masterClrMapping/>
  </p:clrMapOvr>
  <p:transition>
    <p:wipe dir="d"/>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667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34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Verdana" panose="020B0604030504040204" pitchFamily="34" charset="0"/>
              <a:ea typeface="+mn-ea"/>
              <a:cs typeface="Arial" panose="020B0604020202020204" pitchFamily="34" charset="0"/>
            </a:endParaRPr>
          </a:p>
        </p:txBody>
      </p:sp>
      <p:sp>
        <p:nvSpPr>
          <p:cNvPr id="6" name="Rectangle 7"/>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Verdana" panose="020B0604030504040204" pitchFamily="34" charset="0"/>
              <a:ea typeface="+mn-ea"/>
              <a:cs typeface="Arial" panose="020B0604020202020204" pitchFamily="34" charset="0"/>
            </a:endParaRPr>
          </a:p>
        </p:txBody>
      </p:sp>
      <p:sp>
        <p:nvSpPr>
          <p:cNvPr id="7" name="Rectangle 8"/>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5917532-73BD-4B3C-96D4-A44383F69DA1}" type="slidenum">
              <a:rPr kumimoji="0" lang="ar-SA" altLang="en-US" sz="1200" b="0" i="0" u="none" strike="noStrike" kern="1200" cap="none" spc="0" normalizeH="0" baseline="0" noProof="0">
                <a:ln>
                  <a:noFill/>
                </a:ln>
                <a:solidFill>
                  <a:srgbClr val="000000"/>
                </a:solidFill>
                <a:effectLst/>
                <a:uLnTx/>
                <a:uFillTx/>
                <a:latin typeface="Verdan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000000"/>
              </a:solidFill>
              <a:effectLst/>
              <a:uLnTx/>
              <a:uFillTx/>
              <a:latin typeface="Verdan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1012261939"/>
      </p:ext>
    </p:extLst>
  </p:cSld>
  <p:clrMapOvr>
    <a:masterClrMapping/>
  </p:clrMapOvr>
  <p:transition>
    <p:wipe dir="d"/>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Verdana" panose="020B0604030504040204" pitchFamily="34" charset="0"/>
              <a:ea typeface="+mn-ea"/>
              <a:cs typeface="Arial" panose="020B0604020202020204" pitchFamily="34" charset="0"/>
            </a:endParaRPr>
          </a:p>
        </p:txBody>
      </p:sp>
      <p:sp>
        <p:nvSpPr>
          <p:cNvPr id="8" name="Rectangle 7"/>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Verdana" panose="020B0604030504040204" pitchFamily="34" charset="0"/>
              <a:ea typeface="+mn-ea"/>
              <a:cs typeface="Arial" panose="020B0604020202020204" pitchFamily="34" charset="0"/>
            </a:endParaRPr>
          </a:p>
        </p:txBody>
      </p:sp>
      <p:sp>
        <p:nvSpPr>
          <p:cNvPr id="9" name="Rectangle 8"/>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910113C-F37C-4AAD-A126-6B0573B4B8C2}" type="slidenum">
              <a:rPr kumimoji="0" lang="ar-SA" altLang="en-US" sz="1200" b="0" i="0" u="none" strike="noStrike" kern="1200" cap="none" spc="0" normalizeH="0" baseline="0" noProof="0">
                <a:ln>
                  <a:noFill/>
                </a:ln>
                <a:solidFill>
                  <a:srgbClr val="000000"/>
                </a:solidFill>
                <a:effectLst/>
                <a:uLnTx/>
                <a:uFillTx/>
                <a:latin typeface="Verdan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000000"/>
              </a:solidFill>
              <a:effectLst/>
              <a:uLnTx/>
              <a:uFillTx/>
              <a:latin typeface="Verdan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3643171674"/>
      </p:ext>
    </p:extLst>
  </p:cSld>
  <p:clrMapOvr>
    <a:masterClrMapping/>
  </p:clrMapOvr>
  <p:transition>
    <p:wipe dir="d"/>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Verdana" panose="020B0604030504040204" pitchFamily="34" charset="0"/>
              <a:ea typeface="+mn-ea"/>
              <a:cs typeface="Arial" panose="020B0604020202020204" pitchFamily="34" charset="0"/>
            </a:endParaRPr>
          </a:p>
        </p:txBody>
      </p:sp>
      <p:sp>
        <p:nvSpPr>
          <p:cNvPr id="4" name="Rectangle 7"/>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Verdana" panose="020B0604030504040204" pitchFamily="34" charset="0"/>
              <a:ea typeface="+mn-ea"/>
              <a:cs typeface="Arial" panose="020B0604020202020204" pitchFamily="34" charset="0"/>
            </a:endParaRPr>
          </a:p>
        </p:txBody>
      </p:sp>
      <p:sp>
        <p:nvSpPr>
          <p:cNvPr id="5" name="Rectangle 8"/>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3E2EB27-4759-4CF0-A754-DC2CD630B433}" type="slidenum">
              <a:rPr kumimoji="0" lang="ar-SA" altLang="en-US" sz="1200" b="0" i="0" u="none" strike="noStrike" kern="1200" cap="none" spc="0" normalizeH="0" baseline="0" noProof="0">
                <a:ln>
                  <a:noFill/>
                </a:ln>
                <a:solidFill>
                  <a:srgbClr val="000000"/>
                </a:solidFill>
                <a:effectLst/>
                <a:uLnTx/>
                <a:uFillTx/>
                <a:latin typeface="Verdan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000000"/>
              </a:solidFill>
              <a:effectLst/>
              <a:uLnTx/>
              <a:uFillTx/>
              <a:latin typeface="Verdan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2446399718"/>
      </p:ext>
    </p:extLst>
  </p:cSld>
  <p:clrMapOvr>
    <a:masterClrMapping/>
  </p:clrMapOvr>
  <p:transition>
    <p:wipe dir="d"/>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Verdana" panose="020B0604030504040204" pitchFamily="34" charset="0"/>
              <a:ea typeface="+mn-ea"/>
              <a:cs typeface="Arial" panose="020B0604020202020204" pitchFamily="34" charset="0"/>
            </a:endParaRPr>
          </a:p>
        </p:txBody>
      </p:sp>
      <p:sp>
        <p:nvSpPr>
          <p:cNvPr id="3" name="Rectangle 7"/>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Verdana" panose="020B0604030504040204" pitchFamily="34" charset="0"/>
              <a:ea typeface="+mn-ea"/>
              <a:cs typeface="Arial" panose="020B0604020202020204" pitchFamily="34" charset="0"/>
            </a:endParaRPr>
          </a:p>
        </p:txBody>
      </p:sp>
      <p:sp>
        <p:nvSpPr>
          <p:cNvPr id="4" name="Rectangle 8"/>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F20E04E-E5C2-47C9-8432-F7A25DE7FF8E}" type="slidenum">
              <a:rPr kumimoji="0" lang="ar-SA" altLang="en-US" sz="1200" b="0" i="0" u="none" strike="noStrike" kern="1200" cap="none" spc="0" normalizeH="0" baseline="0" noProof="0">
                <a:ln>
                  <a:noFill/>
                </a:ln>
                <a:solidFill>
                  <a:srgbClr val="000000"/>
                </a:solidFill>
                <a:effectLst/>
                <a:uLnTx/>
                <a:uFillTx/>
                <a:latin typeface="Verdan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000000"/>
              </a:solidFill>
              <a:effectLst/>
              <a:uLnTx/>
              <a:uFillTx/>
              <a:latin typeface="Verdana" panose="020B0604030504040204" pitchFamily="34" charset="0"/>
              <a:ea typeface="+mn-ea"/>
              <a:cs typeface="Arial" panose="020B0604020202020204" pitchFamily="34" charset="0"/>
            </a:endParaRPr>
          </a:p>
        </p:txBody>
      </p:sp>
      <p:sp>
        <p:nvSpPr>
          <p:cNvPr id="5" name="Rectangle 4"/>
          <p:cNvSpPr/>
          <p:nvPr userDrawn="1"/>
        </p:nvSpPr>
        <p:spPr>
          <a:xfrm rot="5400000">
            <a:off x="8588188" y="5506108"/>
            <a:ext cx="2088232" cy="615553"/>
          </a:xfrm>
          <a:prstGeom prst="rect">
            <a:avLst/>
          </a:prstGeom>
        </p:spPr>
        <p:txBody>
          <a:bodyPr wrap="square">
            <a:spAutoFit/>
          </a:bodyPr>
          <a:lstStyle/>
          <a:p>
            <a:pPr>
              <a:defRPr/>
            </a:pPr>
            <a:br>
              <a:rPr lang="en-US" sz="1600" b="1" dirty="0">
                <a:latin typeface="Times New Roman" panose="02020603050405020304" pitchFamily="18" charset="0"/>
                <a:cs typeface="Times New Roman" panose="02020603050405020304" pitchFamily="18" charset="0"/>
              </a:rPr>
            </a:br>
            <a:r>
              <a:rPr lang="en-US" sz="1600" b="1" dirty="0">
                <a:latin typeface="Times New Roman" panose="02020603050405020304" pitchFamily="18" charset="0"/>
                <a:cs typeface="Times New Roman" panose="02020603050405020304" pitchFamily="18" charset="0"/>
              </a:rPr>
              <a:t>w</a:t>
            </a:r>
            <a:r>
              <a:rPr lang="en-US" b="1" dirty="0">
                <a:latin typeface="Times New Roman" panose="02020603050405020304" pitchFamily="18" charset="0"/>
                <a:cs typeface="Times New Roman" panose="02020603050405020304" pitchFamily="18" charset="0"/>
              </a:rPr>
              <a:t>ww.Ravanpoint.ir</a:t>
            </a:r>
            <a:endParaRPr lang="en-GB"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03137761"/>
      </p:ext>
    </p:extLst>
  </p:cSld>
  <p:clrMapOvr>
    <a:masterClrMapping/>
  </p:clrMapOvr>
  <p:transition>
    <p:wipe dir="d"/>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Verdana" panose="020B0604030504040204" pitchFamily="34" charset="0"/>
              <a:ea typeface="+mn-ea"/>
              <a:cs typeface="Arial" panose="020B0604020202020204" pitchFamily="34" charset="0"/>
            </a:endParaRPr>
          </a:p>
        </p:txBody>
      </p:sp>
      <p:sp>
        <p:nvSpPr>
          <p:cNvPr id="6" name="Rectangle 7"/>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Verdana" panose="020B0604030504040204" pitchFamily="34" charset="0"/>
              <a:ea typeface="+mn-ea"/>
              <a:cs typeface="Arial" panose="020B0604020202020204" pitchFamily="34" charset="0"/>
            </a:endParaRPr>
          </a:p>
        </p:txBody>
      </p:sp>
      <p:sp>
        <p:nvSpPr>
          <p:cNvPr id="7" name="Rectangle 8"/>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EB35D15-43AD-4E18-BB07-0249036D3975}" type="slidenum">
              <a:rPr kumimoji="0" lang="ar-SA" altLang="en-US" sz="1200" b="0" i="0" u="none" strike="noStrike" kern="1200" cap="none" spc="0" normalizeH="0" baseline="0" noProof="0">
                <a:ln>
                  <a:noFill/>
                </a:ln>
                <a:solidFill>
                  <a:srgbClr val="000000"/>
                </a:solidFill>
                <a:effectLst/>
                <a:uLnTx/>
                <a:uFillTx/>
                <a:latin typeface="Verdan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000000"/>
              </a:solidFill>
              <a:effectLst/>
              <a:uLnTx/>
              <a:uFillTx/>
              <a:latin typeface="Verdan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1023390485"/>
      </p:ext>
    </p:extLst>
  </p:cSld>
  <p:clrMapOvr>
    <a:masterClrMapping/>
  </p:clrMapOvr>
  <p:transition>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4"/>
          </p:nvPr>
        </p:nvSpPr>
        <p:spPr/>
        <p:txBody>
          <a:bodyPr rtlCol="0"/>
          <a:lstStyle/>
          <a:p>
            <a:fld id="{6137C332-E421-45ED-B67A-09A0ABA52D22}" type="datetimeFigureOut">
              <a:rPr lang="en-US" smtClean="0"/>
              <a:pPr/>
              <a:t>6/20/2020</a:t>
            </a:fld>
            <a:endParaRPr lang="en-US"/>
          </a:p>
        </p:txBody>
      </p:sp>
      <p:sp>
        <p:nvSpPr>
          <p:cNvPr id="9" name="Slide Number Placeholder 8"/>
          <p:cNvSpPr>
            <a:spLocks noGrp="1"/>
          </p:cNvSpPr>
          <p:nvPr>
            <p:ph type="sldNum" sz="quarter" idx="15"/>
          </p:nvPr>
        </p:nvSpPr>
        <p:spPr/>
        <p:txBody>
          <a:bodyPr rtlCol="0"/>
          <a:lstStyle/>
          <a:p>
            <a:fld id="{D268F388-03E3-4917-A52B-3DD5E7A66DD9}" type="slidenum">
              <a:rPr lang="en-US" smtClean="0"/>
              <a:pPr/>
              <a:t>‹#›</a:t>
            </a:fld>
            <a:endParaRPr lang="en-US"/>
          </a:p>
        </p:txBody>
      </p:sp>
      <p:sp>
        <p:nvSpPr>
          <p:cNvPr id="10" name="Footer Placeholder 9"/>
          <p:cNvSpPr>
            <a:spLocks noGrp="1"/>
          </p:cNvSpPr>
          <p:nvPr>
            <p:ph type="ftr" sz="quarter" idx="16"/>
          </p:nvPr>
        </p:nvSpPr>
        <p:spPr/>
        <p:txBody>
          <a:bodyPr rtlCol="0"/>
          <a:lstStyle/>
          <a:p>
            <a:endParaRPr lang="en-US"/>
          </a:p>
        </p:txBody>
      </p:sp>
      <p:sp>
        <p:nvSpPr>
          <p:cNvPr id="11" name="Rectangle 10">
            <a:extLst>
              <a:ext uri="{FF2B5EF4-FFF2-40B4-BE49-F238E27FC236}">
                <a16:creationId xmlns:a16="http://schemas.microsoft.com/office/drawing/2014/main" id="{A0F61AA9-628E-4EA6-AF67-5146BC50085B}"/>
              </a:ext>
            </a:extLst>
          </p:cNvPr>
          <p:cNvSpPr/>
          <p:nvPr userDrawn="1"/>
        </p:nvSpPr>
        <p:spPr>
          <a:xfrm rot="5400000">
            <a:off x="8588188" y="5506108"/>
            <a:ext cx="2088232" cy="615553"/>
          </a:xfrm>
          <a:prstGeom prst="rect">
            <a:avLst/>
          </a:prstGeom>
        </p:spPr>
        <p:txBody>
          <a:bodyPr wrap="square">
            <a:spAutoFit/>
          </a:bodyPr>
          <a:lstStyle/>
          <a:p>
            <a:pPr eaLnBrk="0" fontAlgn="base" hangingPunct="0">
              <a:spcBef>
                <a:spcPct val="0"/>
              </a:spcBef>
              <a:spcAft>
                <a:spcPct val="0"/>
              </a:spcAft>
              <a:defRPr/>
            </a:pPr>
            <a:br>
              <a:rPr lang="en-US" sz="1600" b="1" dirty="0">
                <a:solidFill>
                  <a:prstClr val="black"/>
                </a:solidFill>
                <a:latin typeface="Times New Roman" panose="02020603050405020304" pitchFamily="18" charset="0"/>
                <a:cs typeface="Times New Roman" panose="02020603050405020304" pitchFamily="18" charset="0"/>
              </a:rPr>
            </a:br>
            <a:r>
              <a:rPr lang="en-US" sz="1600" b="1" dirty="0">
                <a:solidFill>
                  <a:prstClr val="black"/>
                </a:solidFill>
                <a:latin typeface="Times New Roman" panose="02020603050405020304" pitchFamily="18" charset="0"/>
                <a:cs typeface="Times New Roman" panose="02020603050405020304" pitchFamily="18" charset="0"/>
              </a:rPr>
              <a:t>w</a:t>
            </a:r>
            <a:r>
              <a:rPr lang="en-US" b="1" dirty="0">
                <a:solidFill>
                  <a:prstClr val="black"/>
                </a:solidFill>
                <a:latin typeface="Times New Roman" panose="02020603050405020304" pitchFamily="18" charset="0"/>
                <a:cs typeface="Times New Roman" panose="02020603050405020304" pitchFamily="18" charset="0"/>
              </a:rPr>
              <a:t>ww.Ravanpoint.ir</a:t>
            </a:r>
            <a:endParaRPr lang="en-GB" b="1" dirty="0">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Verdana" panose="020B0604030504040204" pitchFamily="34" charset="0"/>
              <a:ea typeface="+mn-ea"/>
              <a:cs typeface="Arial" panose="020B0604020202020204" pitchFamily="34" charset="0"/>
            </a:endParaRPr>
          </a:p>
        </p:txBody>
      </p:sp>
      <p:sp>
        <p:nvSpPr>
          <p:cNvPr id="6" name="Rectangle 7"/>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Verdana" panose="020B0604030504040204" pitchFamily="34" charset="0"/>
              <a:ea typeface="+mn-ea"/>
              <a:cs typeface="Arial" panose="020B0604020202020204" pitchFamily="34" charset="0"/>
            </a:endParaRPr>
          </a:p>
        </p:txBody>
      </p:sp>
      <p:sp>
        <p:nvSpPr>
          <p:cNvPr id="7" name="Rectangle 8"/>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F4556CC-ECC1-4A5B-ABC0-E12E42A800E6}" type="slidenum">
              <a:rPr kumimoji="0" lang="ar-SA" altLang="en-US" sz="1200" b="0" i="0" u="none" strike="noStrike" kern="1200" cap="none" spc="0" normalizeH="0" baseline="0" noProof="0">
                <a:ln>
                  <a:noFill/>
                </a:ln>
                <a:solidFill>
                  <a:srgbClr val="000000"/>
                </a:solidFill>
                <a:effectLst/>
                <a:uLnTx/>
                <a:uFillTx/>
                <a:latin typeface="Verdan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000000"/>
              </a:solidFill>
              <a:effectLst/>
              <a:uLnTx/>
              <a:uFillTx/>
              <a:latin typeface="Verdan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1624308514"/>
      </p:ext>
    </p:extLst>
  </p:cSld>
  <p:clrMapOvr>
    <a:masterClrMapping/>
  </p:clrMapOvr>
  <p:transition>
    <p:wipe dir="d"/>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Verdana" panose="020B0604030504040204" pitchFamily="34" charset="0"/>
              <a:ea typeface="+mn-ea"/>
              <a:cs typeface="Arial" panose="020B0604020202020204" pitchFamily="34" charset="0"/>
            </a:endParaRPr>
          </a:p>
        </p:txBody>
      </p:sp>
      <p:sp>
        <p:nvSpPr>
          <p:cNvPr id="5" name="Rectangle 7"/>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Verdana" panose="020B0604030504040204" pitchFamily="34" charset="0"/>
              <a:ea typeface="+mn-ea"/>
              <a:cs typeface="Arial" panose="020B0604020202020204" pitchFamily="34" charset="0"/>
            </a:endParaRPr>
          </a:p>
        </p:txBody>
      </p:sp>
      <p:sp>
        <p:nvSpPr>
          <p:cNvPr id="6" name="Rectangle 8"/>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C72F292-EE0A-4854-8332-6347ED20EC1F}" type="slidenum">
              <a:rPr kumimoji="0" lang="ar-SA" altLang="en-US" sz="1200" b="0" i="0" u="none" strike="noStrike" kern="1200" cap="none" spc="0" normalizeH="0" baseline="0" noProof="0">
                <a:ln>
                  <a:noFill/>
                </a:ln>
                <a:solidFill>
                  <a:srgbClr val="000000"/>
                </a:solidFill>
                <a:effectLst/>
                <a:uLnTx/>
                <a:uFillTx/>
                <a:latin typeface="Verdan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000000"/>
              </a:solidFill>
              <a:effectLst/>
              <a:uLnTx/>
              <a:uFillTx/>
              <a:latin typeface="Verdan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1183438294"/>
      </p:ext>
    </p:extLst>
  </p:cSld>
  <p:clrMapOvr>
    <a:masterClrMapping/>
  </p:clrMapOvr>
  <p:transition>
    <p:wipe dir="d"/>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3838" y="304800"/>
            <a:ext cx="2001837"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66738" y="304800"/>
            <a:ext cx="58547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Verdana" panose="020B0604030504040204" pitchFamily="34" charset="0"/>
              <a:ea typeface="+mn-ea"/>
              <a:cs typeface="Arial" panose="020B0604020202020204" pitchFamily="34" charset="0"/>
            </a:endParaRPr>
          </a:p>
        </p:txBody>
      </p:sp>
      <p:sp>
        <p:nvSpPr>
          <p:cNvPr id="5" name="Rectangle 7"/>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Verdana" panose="020B0604030504040204" pitchFamily="34" charset="0"/>
              <a:ea typeface="+mn-ea"/>
              <a:cs typeface="Arial" panose="020B0604020202020204" pitchFamily="34" charset="0"/>
            </a:endParaRPr>
          </a:p>
        </p:txBody>
      </p:sp>
      <p:sp>
        <p:nvSpPr>
          <p:cNvPr id="6" name="Rectangle 8"/>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DAD7E3D-B7B3-4000-9392-CF790579B410}" type="slidenum">
              <a:rPr kumimoji="0" lang="ar-SA" altLang="en-US" sz="1200" b="0" i="0" u="none" strike="noStrike" kern="1200" cap="none" spc="0" normalizeH="0" baseline="0" noProof="0">
                <a:ln>
                  <a:noFill/>
                </a:ln>
                <a:solidFill>
                  <a:srgbClr val="000000"/>
                </a:solidFill>
                <a:effectLst/>
                <a:uLnTx/>
                <a:uFillTx/>
                <a:latin typeface="Verdan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000000"/>
              </a:solidFill>
              <a:effectLst/>
              <a:uLnTx/>
              <a:uFillTx/>
              <a:latin typeface="Verdan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3144379761"/>
      </p:ext>
    </p:extLst>
  </p:cSld>
  <p:clrMapOvr>
    <a:masterClrMapping/>
  </p:clrMapOvr>
  <p:transition>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a:t>Click to edit Master title style</a:t>
            </a:r>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fld id="{6137C332-E421-45ED-B67A-09A0ABA52D22}" type="datetimeFigureOut">
              <a:rPr lang="en-US" smtClean="0"/>
              <a:pPr/>
              <a:t>6/20/2020</a:t>
            </a:fld>
            <a:endParaRPr lang="en-US"/>
          </a:p>
        </p:txBody>
      </p:sp>
      <p:sp>
        <p:nvSpPr>
          <p:cNvPr id="5" name="Footer Placeholder 4"/>
          <p:cNvSpPr>
            <a:spLocks noGrp="1"/>
          </p:cNvSpPr>
          <p:nvPr>
            <p:ph type="ftr" sz="quarter" idx="11"/>
          </p:nvPr>
        </p:nvSpPr>
        <p:spPr bwMode="auto">
          <a:xfrm rot="5400000">
            <a:off x="7077456" y="4178808"/>
            <a:ext cx="3657600" cy="384048"/>
          </a:xfrm>
        </p:spPr>
        <p:txBody>
          <a:bodyPr/>
          <a:lstStyle/>
          <a:p>
            <a:endParaRPr lang="en-US"/>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ide Number Placeholder 5"/>
          <p:cNvSpPr>
            <a:spLocks noGrp="1"/>
          </p:cNvSpPr>
          <p:nvPr>
            <p:ph type="sldNum" sz="quarter" idx="12"/>
          </p:nvPr>
        </p:nvSpPr>
        <p:spPr bwMode="auto">
          <a:xfrm>
            <a:off x="1340616" y="4928702"/>
            <a:ext cx="609600" cy="517524"/>
          </a:xfrm>
        </p:spPr>
        <p:txBody>
          <a:bodyPr/>
          <a:lstStyle/>
          <a:p>
            <a:fld id="{D268F388-03E3-4917-A52B-3DD5E7A66DD9}"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6137C332-E421-45ED-B67A-09A0ABA52D22}" type="datetimeFigureOut">
              <a:rPr lang="en-US" smtClean="0"/>
              <a:pPr/>
              <a:t>6/20/2020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68F388-03E3-4917-A52B-3DD5E7A66DD9}" type="slidenum">
              <a:rPr lang="en-US" smtClean="0"/>
              <a:pPr/>
              <a:t>‹#›</a:t>
            </a:fld>
            <a:endParaRPr lang="en-US"/>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a:t>Click to edit Master title style</a:t>
            </a:r>
          </a:p>
        </p:txBody>
      </p:sp>
      <p:sp>
        <p:nvSpPr>
          <p:cNvPr id="7" name="Date Placeholder 6"/>
          <p:cNvSpPr>
            <a:spLocks noGrp="1"/>
          </p:cNvSpPr>
          <p:nvPr>
            <p:ph type="dt" sz="half" idx="10"/>
          </p:nvPr>
        </p:nvSpPr>
        <p:spPr/>
        <p:txBody>
          <a:bodyPr/>
          <a:lstStyle/>
          <a:p>
            <a:fld id="{6137C332-E421-45ED-B67A-09A0ABA52D22}" type="datetimeFigureOut">
              <a:rPr lang="en-US" smtClean="0"/>
              <a:pPr/>
              <a:t>6/20/2020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68F388-03E3-4917-A52B-3DD5E7A66DD9}" type="slidenum">
              <a:rPr lang="en-US" smtClean="0"/>
              <a:pPr/>
              <a:t>‹#›</a:t>
            </a:fld>
            <a:endParaRPr lang="en-US"/>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6" name="Date Placeholder 5"/>
          <p:cNvSpPr>
            <a:spLocks noGrp="1"/>
          </p:cNvSpPr>
          <p:nvPr>
            <p:ph type="dt" sz="half" idx="10"/>
          </p:nvPr>
        </p:nvSpPr>
        <p:spPr/>
        <p:txBody>
          <a:bodyPr rtlCol="0"/>
          <a:lstStyle/>
          <a:p>
            <a:fld id="{6137C332-E421-45ED-B67A-09A0ABA52D22}" type="datetimeFigureOut">
              <a:rPr lang="en-US" smtClean="0"/>
              <a:pPr/>
              <a:t>6/20/2020</a:t>
            </a:fld>
            <a:endParaRPr lang="en-US"/>
          </a:p>
        </p:txBody>
      </p:sp>
      <p:sp>
        <p:nvSpPr>
          <p:cNvPr id="7" name="Slide Number Placeholder 6"/>
          <p:cNvSpPr>
            <a:spLocks noGrp="1"/>
          </p:cNvSpPr>
          <p:nvPr>
            <p:ph type="sldNum" sz="quarter" idx="11"/>
          </p:nvPr>
        </p:nvSpPr>
        <p:spPr/>
        <p:txBody>
          <a:bodyPr rtlCol="0"/>
          <a:lstStyle/>
          <a:p>
            <a:fld id="{D268F388-03E3-4917-A52B-3DD5E7A66DD9}" type="slidenum">
              <a:rPr lang="en-US" smtClean="0"/>
              <a:pPr/>
              <a:t>‹#›</a:t>
            </a:fld>
            <a:endParaRPr lang="en-US"/>
          </a:p>
        </p:txBody>
      </p:sp>
      <p:sp>
        <p:nvSpPr>
          <p:cNvPr id="8" name="Footer Placeholder 7"/>
          <p:cNvSpPr>
            <a:spLocks noGrp="1"/>
          </p:cNvSpPr>
          <p:nvPr>
            <p:ph type="ftr" sz="quarter" idx="12"/>
          </p:nvPr>
        </p:nvSpPr>
        <p:spPr/>
        <p:txBody>
          <a:bodyPr rtlCol="0"/>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37C332-E421-45ED-B67A-09A0ABA52D22}" type="datetimeFigureOut">
              <a:rPr lang="en-US" smtClean="0"/>
              <a:pPr/>
              <a:t>6/20/2020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68F388-03E3-4917-A52B-3DD5E7A66DD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a:t>Click to edit Master title style</a:t>
            </a:r>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4"/>
          </p:nvPr>
        </p:nvSpPr>
        <p:spPr/>
        <p:txBody>
          <a:bodyPr rtlCol="0"/>
          <a:lstStyle/>
          <a:p>
            <a:fld id="{6137C332-E421-45ED-B67A-09A0ABA52D22}" type="datetimeFigureOut">
              <a:rPr lang="en-US" smtClean="0"/>
              <a:pPr/>
              <a:t>6/20/2020</a:t>
            </a:fld>
            <a:endParaRPr lang="en-US"/>
          </a:p>
        </p:txBody>
      </p:sp>
      <p:sp>
        <p:nvSpPr>
          <p:cNvPr id="22" name="Slide Number Placeholder 21"/>
          <p:cNvSpPr>
            <a:spLocks noGrp="1"/>
          </p:cNvSpPr>
          <p:nvPr>
            <p:ph type="sldNum" sz="quarter" idx="15"/>
          </p:nvPr>
        </p:nvSpPr>
        <p:spPr/>
        <p:txBody>
          <a:bodyPr rtlCol="0"/>
          <a:lstStyle/>
          <a:p>
            <a:fld id="{D268F388-03E3-4917-A52B-3DD5E7A66DD9}" type="slidenum">
              <a:rPr lang="en-US" smtClean="0"/>
              <a:pPr/>
              <a:t>‹#›</a:t>
            </a:fld>
            <a:endParaRPr lang="en-US"/>
          </a:p>
        </p:txBody>
      </p:sp>
      <p:sp>
        <p:nvSpPr>
          <p:cNvPr id="23" name="Footer Placeholder 22"/>
          <p:cNvSpPr>
            <a:spLocks noGrp="1"/>
          </p:cNvSpPr>
          <p:nvPr>
            <p:ph type="ftr" sz="quarter" idx="16"/>
          </p:nvPr>
        </p:nvSpPr>
        <p:spPr/>
        <p:txBody>
          <a:bodyPr rtlCol="0"/>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a:t>Click to edit Master title style</a:t>
            </a:r>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e Placeholder 16"/>
          <p:cNvSpPr>
            <a:spLocks noGrp="1"/>
          </p:cNvSpPr>
          <p:nvPr>
            <p:ph type="dt" sz="half" idx="10"/>
          </p:nvPr>
        </p:nvSpPr>
        <p:spPr/>
        <p:txBody>
          <a:bodyPr rtlCol="0"/>
          <a:lstStyle/>
          <a:p>
            <a:fld id="{6137C332-E421-45ED-B67A-09A0ABA52D22}" type="datetimeFigureOut">
              <a:rPr lang="en-US" smtClean="0"/>
              <a:pPr/>
              <a:t>6/20/2020</a:t>
            </a:fld>
            <a:endParaRPr lang="en-US"/>
          </a:p>
        </p:txBody>
      </p:sp>
      <p:sp>
        <p:nvSpPr>
          <p:cNvPr id="18" name="Slide Number Placeholder 17"/>
          <p:cNvSpPr>
            <a:spLocks noGrp="1"/>
          </p:cNvSpPr>
          <p:nvPr>
            <p:ph type="sldNum" sz="quarter" idx="11"/>
          </p:nvPr>
        </p:nvSpPr>
        <p:spPr/>
        <p:txBody>
          <a:bodyPr rtlCol="0"/>
          <a:lstStyle/>
          <a:p>
            <a:fld id="{D268F388-03E3-4917-A52B-3DD5E7A66DD9}" type="slidenum">
              <a:rPr lang="en-US" smtClean="0"/>
              <a:pPr/>
              <a:t>‹#›</a:t>
            </a:fld>
            <a:endParaRPr lang="en-US"/>
          </a:p>
        </p:txBody>
      </p:sp>
      <p:sp>
        <p:nvSpPr>
          <p:cNvPr id="21" name="Footer Placeholder 20"/>
          <p:cNvSpPr>
            <a:spLocks noGrp="1"/>
          </p:cNvSpPr>
          <p:nvPr>
            <p:ph type="ftr" sz="quarter" idx="12"/>
          </p:nvPr>
        </p:nvSpPr>
        <p:spPr/>
        <p:txBody>
          <a:bodyPr rtlCol="0"/>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6137C332-E421-45ED-B67A-09A0ABA52D22}" type="datetimeFigureOut">
              <a:rPr lang="en-US" smtClean="0"/>
              <a:pPr/>
              <a:t>6/20/2020</a:t>
            </a:fld>
            <a:endParaRPr lang="en-US"/>
          </a:p>
        </p:txBody>
      </p:sp>
      <p:sp>
        <p:nvSpPr>
          <p:cNvPr id="3"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en-US"/>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D268F388-03E3-4917-A52B-3DD5E7A66DD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74675" y="304800"/>
            <a:ext cx="8001000"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566738" y="1752600"/>
            <a:ext cx="8001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AutoShape 4"/>
          <p:cNvSpPr>
            <a:spLocks noChangeArrowheads="1"/>
          </p:cNvSpPr>
          <p:nvPr/>
        </p:nvSpPr>
        <p:spPr bwMode="auto">
          <a:xfrm>
            <a:off x="609600" y="1566863"/>
            <a:ext cx="7958138" cy="109537"/>
          </a:xfrm>
          <a:custGeom>
            <a:avLst/>
            <a:gdLst>
              <a:gd name="T0" fmla="*/ 0 w 1000"/>
              <a:gd name="T1" fmla="*/ 0 h 1000"/>
              <a:gd name="T2" fmla="*/ 2147483646 w 1000"/>
              <a:gd name="T3" fmla="*/ 0 h 1000"/>
              <a:gd name="T4" fmla="*/ 2147483646 w 1000"/>
              <a:gd name="T5" fmla="*/ 11998354 h 1000"/>
              <a:gd name="T6" fmla="*/ 0 w 1000"/>
              <a:gd name="T7" fmla="*/ 11998354 h 1000"/>
              <a:gd name="T8" fmla="*/ 0 w 1000"/>
              <a:gd name="T9" fmla="*/ 0 h 1000"/>
              <a:gd name="T10" fmla="*/ 2147483646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585" y="0"/>
                </a:lnTo>
                <a:lnTo>
                  <a:pt x="585"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panose="020B0604030504040204" pitchFamily="34" charset="0"/>
              <a:ea typeface="+mn-ea"/>
              <a:cs typeface="Arial" panose="020B0604020202020204" pitchFamily="34" charset="0"/>
            </a:endParaRPr>
          </a:p>
        </p:txBody>
      </p:sp>
      <p:sp>
        <p:nvSpPr>
          <p:cNvPr id="1029" name="Line 5"/>
          <p:cNvSpPr>
            <a:spLocks noChangeShapeType="1"/>
          </p:cNvSpPr>
          <p:nvPr/>
        </p:nvSpPr>
        <p:spPr bwMode="auto">
          <a:xfrm flipV="1">
            <a:off x="609600" y="6172200"/>
            <a:ext cx="7924800" cy="0"/>
          </a:xfrm>
          <a:prstGeom prst="line">
            <a:avLst/>
          </a:prstGeom>
          <a:noFill/>
          <a:ln w="3175">
            <a:solidFill>
              <a:schemeClr val="accent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panose="020B0604030504040204" pitchFamily="34" charset="0"/>
              <a:ea typeface="+mn-ea"/>
              <a:cs typeface="Arial" panose="020B0604020202020204" pitchFamily="34" charset="0"/>
            </a:endParaRPr>
          </a:p>
        </p:txBody>
      </p:sp>
      <p:sp>
        <p:nvSpPr>
          <p:cNvPr id="1030" name="Rectangle 6"/>
          <p:cNvSpPr>
            <a:spLocks noGrp="1" noChangeArrowheads="1"/>
          </p:cNvSpPr>
          <p:nvPr>
            <p:ph type="dt" sz="half" idx="2"/>
          </p:nvPr>
        </p:nvSpPr>
        <p:spPr bwMode="auto">
          <a:xfrm>
            <a:off x="609600" y="6245225"/>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hangingPunct="1">
              <a:defRPr sz="120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Verdana" panose="020B0604030504040204" pitchFamily="34" charset="0"/>
              <a:ea typeface="+mn-ea"/>
              <a:cs typeface="Arial" panose="020B0604020202020204" pitchFamily="34" charset="0"/>
            </a:endParaRPr>
          </a:p>
        </p:txBody>
      </p:sp>
      <p:sp>
        <p:nvSpPr>
          <p:cNvPr id="1031" name="Rectangle 7"/>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eaLnBrk="1" hangingPunct="1">
              <a:defRPr sz="1200"/>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Verdana" panose="020B0604030504040204" pitchFamily="34" charset="0"/>
              <a:ea typeface="+mn-ea"/>
              <a:cs typeface="Arial" panose="020B0604020202020204" pitchFamily="34" charset="0"/>
            </a:endParaRPr>
          </a:p>
        </p:txBody>
      </p:sp>
      <p:sp>
        <p:nvSpPr>
          <p:cNvPr id="1032" name="Rectangle 8"/>
          <p:cNvSpPr>
            <a:spLocks noGrp="1" noChangeArrowheads="1"/>
          </p:cNvSpPr>
          <p:nvPr>
            <p:ph type="sldNum" sz="quarter" idx="4"/>
          </p:nvPr>
        </p:nvSpPr>
        <p:spPr bwMode="auto">
          <a:xfrm>
            <a:off x="6553200" y="6245225"/>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rtl="0" eaLnBrk="1" hangingPunct="1">
              <a:defRPr sz="12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EBDADBA-29F1-45EB-8809-D9246A9B6932}" type="slidenum">
              <a:rPr kumimoji="0" lang="ar-SA" altLang="en-US" sz="1200" b="0" i="0" u="none" strike="noStrike" kern="1200" cap="none" spc="0" normalizeH="0" baseline="0" noProof="0">
                <a:ln>
                  <a:noFill/>
                </a:ln>
                <a:solidFill>
                  <a:srgbClr val="000000"/>
                </a:solidFill>
                <a:effectLst/>
                <a:uLnTx/>
                <a:uFillTx/>
                <a:latin typeface="Verdan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000000"/>
              </a:solidFill>
              <a:effectLst/>
              <a:uLnTx/>
              <a:uFillTx/>
              <a:latin typeface="Verdan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32217557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898" decel="100000" fill="hold"/>
                                        <p:tgtEl>
                                          <p:spTgt spid="1026"/>
                                        </p:tgtEl>
                                        <p:attrNameLst>
                                          <p:attrName>ppt_y</p:attrName>
                                        </p:attrNameLst>
                                      </p:cBhvr>
                                      <p:tavLst>
                                        <p:tav tm="0">
                                          <p:val>
                                            <p:strVal val="#ppt_y+1"/>
                                          </p:val>
                                        </p:tav>
                                        <p:tav tm="100000">
                                          <p:val>
                                            <p:strVal val="#ppt_y-.03"/>
                                          </p:val>
                                        </p:tav>
                                      </p:tavLst>
                                    </p:anim>
                                    <p:anim calcmode="lin" valueType="num">
                                      <p:cBhvr>
                                        <p:cTn id="10" dur="100" accel="100000" fill="hold">
                                          <p:stCondLst>
                                            <p:cond delay="898"/>
                                          </p:stCondLst>
                                        </p:cTn>
                                        <p:tgtEl>
                                          <p:spTgt spid="1026"/>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027">
                                            <p:txEl>
                                              <p:pRg st="0" end="0"/>
                                            </p:txEl>
                                          </p:spTgt>
                                        </p:tgtEl>
                                        <p:attrNameLst>
                                          <p:attrName>style.visibility</p:attrName>
                                        </p:attrNameLst>
                                      </p:cBhvr>
                                      <p:to>
                                        <p:strVal val="visible"/>
                                      </p:to>
                                    </p:set>
                                    <p:animEffect transition="in" filter="fade">
                                      <p:cBhvr>
                                        <p:cTn id="15" dur="1000"/>
                                        <p:tgtEl>
                                          <p:spTgt spid="1027">
                                            <p:txEl>
                                              <p:pRg st="0" end="0"/>
                                            </p:txEl>
                                          </p:spTgt>
                                        </p:tgtEl>
                                      </p:cBhvr>
                                    </p:animEffect>
                                    <p:anim calcmode="lin" valueType="num">
                                      <p:cBhvr>
                                        <p:cTn id="16" dur="1000" fill="hold"/>
                                        <p:tgtEl>
                                          <p:spTgt spid="1027">
                                            <p:txEl>
                                              <p:pRg st="0" end="0"/>
                                            </p:txEl>
                                          </p:spTgt>
                                        </p:tgtEl>
                                        <p:attrNameLst>
                                          <p:attrName>ppt_x</p:attrName>
                                        </p:attrNameLst>
                                      </p:cBhvr>
                                      <p:tavLst>
                                        <p:tav tm="0">
                                          <p:val>
                                            <p:strVal val="#ppt_x"/>
                                          </p:val>
                                        </p:tav>
                                        <p:tav tm="100000">
                                          <p:val>
                                            <p:strVal val="#ppt_x"/>
                                          </p:val>
                                        </p:tav>
                                      </p:tavLst>
                                    </p:anim>
                                    <p:anim calcmode="lin" valueType="num">
                                      <p:cBhvr>
                                        <p:cTn id="17" dur="898" decel="100000" fill="hold"/>
                                        <p:tgtEl>
                                          <p:spTgt spid="1027">
                                            <p:txEl>
                                              <p:pRg st="0" end="0"/>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898"/>
                                          </p:stCondLst>
                                        </p:cTn>
                                        <p:tgtEl>
                                          <p:spTgt spid="1027">
                                            <p:txEl>
                                              <p:pRg st="0" end="0"/>
                                            </p:txEl>
                                          </p:spTgt>
                                        </p:tgtEl>
                                        <p:attrNameLst>
                                          <p:attrName>ppt_y</p:attrName>
                                        </p:attrNameLst>
                                      </p:cBhvr>
                                      <p:tavLst>
                                        <p:tav tm="0">
                                          <p:val>
                                            <p:strVal val="#ppt_y-.03"/>
                                          </p:val>
                                        </p:tav>
                                        <p:tav tm="100000">
                                          <p:val>
                                            <p:strVal val="#ppt_y"/>
                                          </p:val>
                                        </p:tav>
                                      </p:tavLst>
                                    </p:anim>
                                  </p:childTnLst>
                                </p:cTn>
                              </p:par>
                              <p:par>
                                <p:cTn id="19" presetID="37" presetClass="entr" presetSubtype="0" fill="hold" grpId="0" nodeType="withEffect">
                                  <p:stCondLst>
                                    <p:cond delay="0"/>
                                  </p:stCondLst>
                                  <p:childTnLst>
                                    <p:set>
                                      <p:cBhvr>
                                        <p:cTn id="20" dur="1" fill="hold">
                                          <p:stCondLst>
                                            <p:cond delay="0"/>
                                          </p:stCondLst>
                                        </p:cTn>
                                        <p:tgtEl>
                                          <p:spTgt spid="1027">
                                            <p:txEl>
                                              <p:pRg st="1" end="1"/>
                                            </p:txEl>
                                          </p:spTgt>
                                        </p:tgtEl>
                                        <p:attrNameLst>
                                          <p:attrName>style.visibility</p:attrName>
                                        </p:attrNameLst>
                                      </p:cBhvr>
                                      <p:to>
                                        <p:strVal val="visible"/>
                                      </p:to>
                                    </p:set>
                                    <p:animEffect transition="in" filter="fade">
                                      <p:cBhvr>
                                        <p:cTn id="21" dur="1000"/>
                                        <p:tgtEl>
                                          <p:spTgt spid="1027">
                                            <p:txEl>
                                              <p:pRg st="1" end="1"/>
                                            </p:txEl>
                                          </p:spTgt>
                                        </p:tgtEl>
                                      </p:cBhvr>
                                    </p:animEffect>
                                    <p:anim calcmode="lin" valueType="num">
                                      <p:cBhvr>
                                        <p:cTn id="22" dur="1000" fill="hold"/>
                                        <p:tgtEl>
                                          <p:spTgt spid="1027">
                                            <p:txEl>
                                              <p:pRg st="1" end="1"/>
                                            </p:txEl>
                                          </p:spTgt>
                                        </p:tgtEl>
                                        <p:attrNameLst>
                                          <p:attrName>ppt_x</p:attrName>
                                        </p:attrNameLst>
                                      </p:cBhvr>
                                      <p:tavLst>
                                        <p:tav tm="0">
                                          <p:val>
                                            <p:strVal val="#ppt_x"/>
                                          </p:val>
                                        </p:tav>
                                        <p:tav tm="100000">
                                          <p:val>
                                            <p:strVal val="#ppt_x"/>
                                          </p:val>
                                        </p:tav>
                                      </p:tavLst>
                                    </p:anim>
                                    <p:anim calcmode="lin" valueType="num">
                                      <p:cBhvr>
                                        <p:cTn id="23" dur="898" decel="100000" fill="hold"/>
                                        <p:tgtEl>
                                          <p:spTgt spid="1027">
                                            <p:txEl>
                                              <p:pRg st="1" end="1"/>
                                            </p:txEl>
                                          </p:spTgt>
                                        </p:tgtEl>
                                        <p:attrNameLst>
                                          <p:attrName>ppt_y</p:attrName>
                                        </p:attrNameLst>
                                      </p:cBhvr>
                                      <p:tavLst>
                                        <p:tav tm="0">
                                          <p:val>
                                            <p:strVal val="#ppt_y+1"/>
                                          </p:val>
                                        </p:tav>
                                        <p:tav tm="100000">
                                          <p:val>
                                            <p:strVal val="#ppt_y-.03"/>
                                          </p:val>
                                        </p:tav>
                                      </p:tavLst>
                                    </p:anim>
                                    <p:anim calcmode="lin" valueType="num">
                                      <p:cBhvr>
                                        <p:cTn id="24" dur="100" accel="100000" fill="hold">
                                          <p:stCondLst>
                                            <p:cond delay="898"/>
                                          </p:stCondLst>
                                        </p:cTn>
                                        <p:tgtEl>
                                          <p:spTgt spid="1027">
                                            <p:txEl>
                                              <p:pRg st="1" end="1"/>
                                            </p:txEl>
                                          </p:spTgt>
                                        </p:tgtEl>
                                        <p:attrNameLst>
                                          <p:attrName>ppt_y</p:attrName>
                                        </p:attrNameLst>
                                      </p:cBhvr>
                                      <p:tavLst>
                                        <p:tav tm="0">
                                          <p:val>
                                            <p:strVal val="#ppt_y-.03"/>
                                          </p:val>
                                        </p:tav>
                                        <p:tav tm="100000">
                                          <p:val>
                                            <p:strVal val="#ppt_y"/>
                                          </p:val>
                                        </p:tav>
                                      </p:tavLst>
                                    </p:anim>
                                  </p:childTnLst>
                                </p:cTn>
                              </p:par>
                              <p:par>
                                <p:cTn id="25" presetID="37" presetClass="entr" presetSubtype="0" fill="hold" grpId="0" nodeType="withEffect">
                                  <p:stCondLst>
                                    <p:cond delay="0"/>
                                  </p:stCondLst>
                                  <p:childTnLst>
                                    <p:set>
                                      <p:cBhvr>
                                        <p:cTn id="26" dur="1" fill="hold">
                                          <p:stCondLst>
                                            <p:cond delay="0"/>
                                          </p:stCondLst>
                                        </p:cTn>
                                        <p:tgtEl>
                                          <p:spTgt spid="1027">
                                            <p:txEl>
                                              <p:pRg st="2" end="2"/>
                                            </p:txEl>
                                          </p:spTgt>
                                        </p:tgtEl>
                                        <p:attrNameLst>
                                          <p:attrName>style.visibility</p:attrName>
                                        </p:attrNameLst>
                                      </p:cBhvr>
                                      <p:to>
                                        <p:strVal val="visible"/>
                                      </p:to>
                                    </p:set>
                                    <p:animEffect transition="in" filter="fade">
                                      <p:cBhvr>
                                        <p:cTn id="27" dur="1000"/>
                                        <p:tgtEl>
                                          <p:spTgt spid="1027">
                                            <p:txEl>
                                              <p:pRg st="2" end="2"/>
                                            </p:txEl>
                                          </p:spTgt>
                                        </p:tgtEl>
                                      </p:cBhvr>
                                    </p:animEffect>
                                    <p:anim calcmode="lin" valueType="num">
                                      <p:cBhvr>
                                        <p:cTn id="28" dur="1000" fill="hold"/>
                                        <p:tgtEl>
                                          <p:spTgt spid="1027">
                                            <p:txEl>
                                              <p:pRg st="2" end="2"/>
                                            </p:txEl>
                                          </p:spTgt>
                                        </p:tgtEl>
                                        <p:attrNameLst>
                                          <p:attrName>ppt_x</p:attrName>
                                        </p:attrNameLst>
                                      </p:cBhvr>
                                      <p:tavLst>
                                        <p:tav tm="0">
                                          <p:val>
                                            <p:strVal val="#ppt_x"/>
                                          </p:val>
                                        </p:tav>
                                        <p:tav tm="100000">
                                          <p:val>
                                            <p:strVal val="#ppt_x"/>
                                          </p:val>
                                        </p:tav>
                                      </p:tavLst>
                                    </p:anim>
                                    <p:anim calcmode="lin" valueType="num">
                                      <p:cBhvr>
                                        <p:cTn id="29" dur="898" decel="100000" fill="hold"/>
                                        <p:tgtEl>
                                          <p:spTgt spid="1027">
                                            <p:txEl>
                                              <p:pRg st="2" end="2"/>
                                            </p:txEl>
                                          </p:spTgt>
                                        </p:tgtEl>
                                        <p:attrNameLst>
                                          <p:attrName>ppt_y</p:attrName>
                                        </p:attrNameLst>
                                      </p:cBhvr>
                                      <p:tavLst>
                                        <p:tav tm="0">
                                          <p:val>
                                            <p:strVal val="#ppt_y+1"/>
                                          </p:val>
                                        </p:tav>
                                        <p:tav tm="100000">
                                          <p:val>
                                            <p:strVal val="#ppt_y-.03"/>
                                          </p:val>
                                        </p:tav>
                                      </p:tavLst>
                                    </p:anim>
                                    <p:anim calcmode="lin" valueType="num">
                                      <p:cBhvr>
                                        <p:cTn id="30" dur="100" accel="100000" fill="hold">
                                          <p:stCondLst>
                                            <p:cond delay="898"/>
                                          </p:stCondLst>
                                        </p:cTn>
                                        <p:tgtEl>
                                          <p:spTgt spid="1027">
                                            <p:txEl>
                                              <p:pRg st="2" end="2"/>
                                            </p:txEl>
                                          </p:spTgt>
                                        </p:tgtEl>
                                        <p:attrNameLst>
                                          <p:attrName>ppt_y</p:attrName>
                                        </p:attrNameLst>
                                      </p:cBhvr>
                                      <p:tavLst>
                                        <p:tav tm="0">
                                          <p:val>
                                            <p:strVal val="#ppt_y-.03"/>
                                          </p:val>
                                        </p:tav>
                                        <p:tav tm="100000">
                                          <p:val>
                                            <p:strVal val="#ppt_y"/>
                                          </p:val>
                                        </p:tav>
                                      </p:tavLst>
                                    </p:anim>
                                  </p:childTnLst>
                                </p:cTn>
                              </p:par>
                              <p:par>
                                <p:cTn id="31" presetID="37" presetClass="entr" presetSubtype="0" fill="hold" grpId="0" nodeType="withEffect">
                                  <p:stCondLst>
                                    <p:cond delay="0"/>
                                  </p:stCondLst>
                                  <p:childTnLst>
                                    <p:set>
                                      <p:cBhvr>
                                        <p:cTn id="32" dur="1" fill="hold">
                                          <p:stCondLst>
                                            <p:cond delay="0"/>
                                          </p:stCondLst>
                                        </p:cTn>
                                        <p:tgtEl>
                                          <p:spTgt spid="1027">
                                            <p:txEl>
                                              <p:pRg st="3" end="3"/>
                                            </p:txEl>
                                          </p:spTgt>
                                        </p:tgtEl>
                                        <p:attrNameLst>
                                          <p:attrName>style.visibility</p:attrName>
                                        </p:attrNameLst>
                                      </p:cBhvr>
                                      <p:to>
                                        <p:strVal val="visible"/>
                                      </p:to>
                                    </p:set>
                                    <p:animEffect transition="in" filter="fade">
                                      <p:cBhvr>
                                        <p:cTn id="33" dur="1000"/>
                                        <p:tgtEl>
                                          <p:spTgt spid="1027">
                                            <p:txEl>
                                              <p:pRg st="3" end="3"/>
                                            </p:txEl>
                                          </p:spTgt>
                                        </p:tgtEl>
                                      </p:cBhvr>
                                    </p:animEffect>
                                    <p:anim calcmode="lin" valueType="num">
                                      <p:cBhvr>
                                        <p:cTn id="34" dur="1000" fill="hold"/>
                                        <p:tgtEl>
                                          <p:spTgt spid="1027">
                                            <p:txEl>
                                              <p:pRg st="3" end="3"/>
                                            </p:txEl>
                                          </p:spTgt>
                                        </p:tgtEl>
                                        <p:attrNameLst>
                                          <p:attrName>ppt_x</p:attrName>
                                        </p:attrNameLst>
                                      </p:cBhvr>
                                      <p:tavLst>
                                        <p:tav tm="0">
                                          <p:val>
                                            <p:strVal val="#ppt_x"/>
                                          </p:val>
                                        </p:tav>
                                        <p:tav tm="100000">
                                          <p:val>
                                            <p:strVal val="#ppt_x"/>
                                          </p:val>
                                        </p:tav>
                                      </p:tavLst>
                                    </p:anim>
                                    <p:anim calcmode="lin" valueType="num">
                                      <p:cBhvr>
                                        <p:cTn id="35" dur="898" decel="100000" fill="hold"/>
                                        <p:tgtEl>
                                          <p:spTgt spid="1027">
                                            <p:txEl>
                                              <p:pRg st="3" end="3"/>
                                            </p:txEl>
                                          </p:spTgt>
                                        </p:tgtEl>
                                        <p:attrNameLst>
                                          <p:attrName>ppt_y</p:attrName>
                                        </p:attrNameLst>
                                      </p:cBhvr>
                                      <p:tavLst>
                                        <p:tav tm="0">
                                          <p:val>
                                            <p:strVal val="#ppt_y+1"/>
                                          </p:val>
                                        </p:tav>
                                        <p:tav tm="100000">
                                          <p:val>
                                            <p:strVal val="#ppt_y-.03"/>
                                          </p:val>
                                        </p:tav>
                                      </p:tavLst>
                                    </p:anim>
                                    <p:anim calcmode="lin" valueType="num">
                                      <p:cBhvr>
                                        <p:cTn id="36" dur="100" accel="100000" fill="hold">
                                          <p:stCondLst>
                                            <p:cond delay="898"/>
                                          </p:stCondLst>
                                        </p:cTn>
                                        <p:tgtEl>
                                          <p:spTgt spid="1027">
                                            <p:txEl>
                                              <p:pRg st="3" end="3"/>
                                            </p:txEl>
                                          </p:spTgt>
                                        </p:tgtEl>
                                        <p:attrNameLst>
                                          <p:attrName>ppt_y</p:attrName>
                                        </p:attrNameLst>
                                      </p:cBhvr>
                                      <p:tavLst>
                                        <p:tav tm="0">
                                          <p:val>
                                            <p:strVal val="#ppt_y-.03"/>
                                          </p:val>
                                        </p:tav>
                                        <p:tav tm="100000">
                                          <p:val>
                                            <p:strVal val="#ppt_y"/>
                                          </p:val>
                                        </p:tav>
                                      </p:tavLst>
                                    </p:anim>
                                  </p:childTnLst>
                                </p:cTn>
                              </p:par>
                              <p:par>
                                <p:cTn id="37" presetID="37" presetClass="entr" presetSubtype="0" fill="hold" grpId="0" nodeType="withEffect">
                                  <p:stCondLst>
                                    <p:cond delay="0"/>
                                  </p:stCondLst>
                                  <p:childTnLst>
                                    <p:set>
                                      <p:cBhvr>
                                        <p:cTn id="38" dur="1" fill="hold">
                                          <p:stCondLst>
                                            <p:cond delay="0"/>
                                          </p:stCondLst>
                                        </p:cTn>
                                        <p:tgtEl>
                                          <p:spTgt spid="1027">
                                            <p:txEl>
                                              <p:pRg st="4" end="4"/>
                                            </p:txEl>
                                          </p:spTgt>
                                        </p:tgtEl>
                                        <p:attrNameLst>
                                          <p:attrName>style.visibility</p:attrName>
                                        </p:attrNameLst>
                                      </p:cBhvr>
                                      <p:to>
                                        <p:strVal val="visible"/>
                                      </p:to>
                                    </p:set>
                                    <p:animEffect transition="in" filter="fade">
                                      <p:cBhvr>
                                        <p:cTn id="39" dur="1000"/>
                                        <p:tgtEl>
                                          <p:spTgt spid="1027">
                                            <p:txEl>
                                              <p:pRg st="4" end="4"/>
                                            </p:txEl>
                                          </p:spTgt>
                                        </p:tgtEl>
                                      </p:cBhvr>
                                    </p:animEffect>
                                    <p:anim calcmode="lin" valueType="num">
                                      <p:cBhvr>
                                        <p:cTn id="40" dur="1000" fill="hold"/>
                                        <p:tgtEl>
                                          <p:spTgt spid="1027">
                                            <p:txEl>
                                              <p:pRg st="4" end="4"/>
                                            </p:txEl>
                                          </p:spTgt>
                                        </p:tgtEl>
                                        <p:attrNameLst>
                                          <p:attrName>ppt_x</p:attrName>
                                        </p:attrNameLst>
                                      </p:cBhvr>
                                      <p:tavLst>
                                        <p:tav tm="0">
                                          <p:val>
                                            <p:strVal val="#ppt_x"/>
                                          </p:val>
                                        </p:tav>
                                        <p:tav tm="100000">
                                          <p:val>
                                            <p:strVal val="#ppt_x"/>
                                          </p:val>
                                        </p:tav>
                                      </p:tavLst>
                                    </p:anim>
                                    <p:anim calcmode="lin" valueType="num">
                                      <p:cBhvr>
                                        <p:cTn id="41" dur="898" decel="100000" fill="hold"/>
                                        <p:tgtEl>
                                          <p:spTgt spid="1027">
                                            <p:txEl>
                                              <p:pRg st="4" end="4"/>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898"/>
                                          </p:stCondLst>
                                        </p:cTn>
                                        <p:tgtEl>
                                          <p:spTgt spid="1027">
                                            <p:txEl>
                                              <p:pRg st="4" end="4"/>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37"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anim calcmode="lin" valueType="num">
                      <p:cBhvr>
                        <p:cTn dur="1000" fill="hold"/>
                        <p:tgtEl>
                          <p:spTgt spid="1027"/>
                        </p:tgtEl>
                        <p:attrNameLst>
                          <p:attrName>ppt_x</p:attrName>
                        </p:attrNameLst>
                      </p:cBhvr>
                      <p:tavLst>
                        <p:tav tm="0">
                          <p:val>
                            <p:strVal val="#ppt_x"/>
                          </p:val>
                        </p:tav>
                        <p:tav tm="100000">
                          <p:val>
                            <p:strVal val="#ppt_x"/>
                          </p:val>
                        </p:tav>
                      </p:tavLst>
                    </p:anim>
                    <p:anim calcmode="lin" valueType="num">
                      <p:cBhvr>
                        <p:cTn dur="898" decel="100000" fill="hold"/>
                        <p:tgtEl>
                          <p:spTgt spid="1027"/>
                        </p:tgtEl>
                        <p:attrNameLst>
                          <p:attrName>ppt_y</p:attrName>
                        </p:attrNameLst>
                      </p:cBhvr>
                      <p:tavLst>
                        <p:tav tm="0">
                          <p:val>
                            <p:strVal val="#ppt_y+1"/>
                          </p:val>
                        </p:tav>
                        <p:tav tm="100000">
                          <p:val>
                            <p:strVal val="#ppt_y-.03"/>
                          </p:val>
                        </p:tav>
                      </p:tavLst>
                    </p:anim>
                    <p:anim calcmode="lin" valueType="num">
                      <p:cBhvr>
                        <p:cTn dur="100" accel="100000" fill="hold">
                          <p:stCondLst>
                            <p:cond delay="898"/>
                          </p:stCondLst>
                        </p:cTn>
                        <p:tgtEl>
                          <p:spTgt spid="1027"/>
                        </p:tgtEl>
                        <p:attrNameLst>
                          <p:attrName>ppt_y</p:attrName>
                        </p:attrNameLst>
                      </p:cBhvr>
                      <p:tavLst>
                        <p:tav tm="0">
                          <p:val>
                            <p:strVal val="#ppt_y-.03"/>
                          </p:val>
                        </p:tav>
                        <p:tav tm="100000">
                          <p:val>
                            <p:strVal val="#ppt_y"/>
                          </p:val>
                        </p:tav>
                      </p:tavLst>
                    </p:anim>
                  </p:childTnLst>
                </p:cTn>
              </p:par>
            </p:tnLst>
          </p:tmpl>
          <p:tmpl lvl="2">
            <p:tnLst>
              <p:par>
                <p:cTn presetID="37"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anim calcmode="lin" valueType="num">
                      <p:cBhvr>
                        <p:cTn dur="1000" fill="hold"/>
                        <p:tgtEl>
                          <p:spTgt spid="1027"/>
                        </p:tgtEl>
                        <p:attrNameLst>
                          <p:attrName>ppt_x</p:attrName>
                        </p:attrNameLst>
                      </p:cBhvr>
                      <p:tavLst>
                        <p:tav tm="0">
                          <p:val>
                            <p:strVal val="#ppt_x"/>
                          </p:val>
                        </p:tav>
                        <p:tav tm="100000">
                          <p:val>
                            <p:strVal val="#ppt_x"/>
                          </p:val>
                        </p:tav>
                      </p:tavLst>
                    </p:anim>
                    <p:anim calcmode="lin" valueType="num">
                      <p:cBhvr>
                        <p:cTn dur="898" decel="100000" fill="hold"/>
                        <p:tgtEl>
                          <p:spTgt spid="1027"/>
                        </p:tgtEl>
                        <p:attrNameLst>
                          <p:attrName>ppt_y</p:attrName>
                        </p:attrNameLst>
                      </p:cBhvr>
                      <p:tavLst>
                        <p:tav tm="0">
                          <p:val>
                            <p:strVal val="#ppt_y+1"/>
                          </p:val>
                        </p:tav>
                        <p:tav tm="100000">
                          <p:val>
                            <p:strVal val="#ppt_y-.03"/>
                          </p:val>
                        </p:tav>
                      </p:tavLst>
                    </p:anim>
                    <p:anim calcmode="lin" valueType="num">
                      <p:cBhvr>
                        <p:cTn dur="100" accel="100000" fill="hold">
                          <p:stCondLst>
                            <p:cond delay="898"/>
                          </p:stCondLst>
                        </p:cTn>
                        <p:tgtEl>
                          <p:spTgt spid="1027"/>
                        </p:tgtEl>
                        <p:attrNameLst>
                          <p:attrName>ppt_y</p:attrName>
                        </p:attrNameLst>
                      </p:cBhvr>
                      <p:tavLst>
                        <p:tav tm="0">
                          <p:val>
                            <p:strVal val="#ppt_y-.03"/>
                          </p:val>
                        </p:tav>
                        <p:tav tm="100000">
                          <p:val>
                            <p:strVal val="#ppt_y"/>
                          </p:val>
                        </p:tav>
                      </p:tavLst>
                    </p:anim>
                  </p:childTnLst>
                </p:cTn>
              </p:par>
            </p:tnLst>
          </p:tmpl>
          <p:tmpl lvl="3">
            <p:tnLst>
              <p:par>
                <p:cTn presetID="37"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anim calcmode="lin" valueType="num">
                      <p:cBhvr>
                        <p:cTn dur="1000" fill="hold"/>
                        <p:tgtEl>
                          <p:spTgt spid="1027"/>
                        </p:tgtEl>
                        <p:attrNameLst>
                          <p:attrName>ppt_x</p:attrName>
                        </p:attrNameLst>
                      </p:cBhvr>
                      <p:tavLst>
                        <p:tav tm="0">
                          <p:val>
                            <p:strVal val="#ppt_x"/>
                          </p:val>
                        </p:tav>
                        <p:tav tm="100000">
                          <p:val>
                            <p:strVal val="#ppt_x"/>
                          </p:val>
                        </p:tav>
                      </p:tavLst>
                    </p:anim>
                    <p:anim calcmode="lin" valueType="num">
                      <p:cBhvr>
                        <p:cTn dur="898" decel="100000" fill="hold"/>
                        <p:tgtEl>
                          <p:spTgt spid="1027"/>
                        </p:tgtEl>
                        <p:attrNameLst>
                          <p:attrName>ppt_y</p:attrName>
                        </p:attrNameLst>
                      </p:cBhvr>
                      <p:tavLst>
                        <p:tav tm="0">
                          <p:val>
                            <p:strVal val="#ppt_y+1"/>
                          </p:val>
                        </p:tav>
                        <p:tav tm="100000">
                          <p:val>
                            <p:strVal val="#ppt_y-.03"/>
                          </p:val>
                        </p:tav>
                      </p:tavLst>
                    </p:anim>
                    <p:anim calcmode="lin" valueType="num">
                      <p:cBhvr>
                        <p:cTn dur="100" accel="100000" fill="hold">
                          <p:stCondLst>
                            <p:cond delay="898"/>
                          </p:stCondLst>
                        </p:cTn>
                        <p:tgtEl>
                          <p:spTgt spid="1027"/>
                        </p:tgtEl>
                        <p:attrNameLst>
                          <p:attrName>ppt_y</p:attrName>
                        </p:attrNameLst>
                      </p:cBhvr>
                      <p:tavLst>
                        <p:tav tm="0">
                          <p:val>
                            <p:strVal val="#ppt_y-.03"/>
                          </p:val>
                        </p:tav>
                        <p:tav tm="100000">
                          <p:val>
                            <p:strVal val="#ppt_y"/>
                          </p:val>
                        </p:tav>
                      </p:tavLst>
                    </p:anim>
                  </p:childTnLst>
                </p:cTn>
              </p:par>
            </p:tnLst>
          </p:tmpl>
          <p:tmpl lvl="4">
            <p:tnLst>
              <p:par>
                <p:cTn presetID="37"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anim calcmode="lin" valueType="num">
                      <p:cBhvr>
                        <p:cTn dur="1000" fill="hold"/>
                        <p:tgtEl>
                          <p:spTgt spid="1027"/>
                        </p:tgtEl>
                        <p:attrNameLst>
                          <p:attrName>ppt_x</p:attrName>
                        </p:attrNameLst>
                      </p:cBhvr>
                      <p:tavLst>
                        <p:tav tm="0">
                          <p:val>
                            <p:strVal val="#ppt_x"/>
                          </p:val>
                        </p:tav>
                        <p:tav tm="100000">
                          <p:val>
                            <p:strVal val="#ppt_x"/>
                          </p:val>
                        </p:tav>
                      </p:tavLst>
                    </p:anim>
                    <p:anim calcmode="lin" valueType="num">
                      <p:cBhvr>
                        <p:cTn dur="898" decel="100000" fill="hold"/>
                        <p:tgtEl>
                          <p:spTgt spid="1027"/>
                        </p:tgtEl>
                        <p:attrNameLst>
                          <p:attrName>ppt_y</p:attrName>
                        </p:attrNameLst>
                      </p:cBhvr>
                      <p:tavLst>
                        <p:tav tm="0">
                          <p:val>
                            <p:strVal val="#ppt_y+1"/>
                          </p:val>
                        </p:tav>
                        <p:tav tm="100000">
                          <p:val>
                            <p:strVal val="#ppt_y-.03"/>
                          </p:val>
                        </p:tav>
                      </p:tavLst>
                    </p:anim>
                    <p:anim calcmode="lin" valueType="num">
                      <p:cBhvr>
                        <p:cTn dur="100" accel="100000" fill="hold">
                          <p:stCondLst>
                            <p:cond delay="898"/>
                          </p:stCondLst>
                        </p:cTn>
                        <p:tgtEl>
                          <p:spTgt spid="1027"/>
                        </p:tgtEl>
                        <p:attrNameLst>
                          <p:attrName>ppt_y</p:attrName>
                        </p:attrNameLst>
                      </p:cBhvr>
                      <p:tavLst>
                        <p:tav tm="0">
                          <p:val>
                            <p:strVal val="#ppt_y-.03"/>
                          </p:val>
                        </p:tav>
                        <p:tav tm="100000">
                          <p:val>
                            <p:strVal val="#ppt_y"/>
                          </p:val>
                        </p:tav>
                      </p:tavLst>
                    </p:anim>
                  </p:childTnLst>
                </p:cTn>
              </p:par>
            </p:tnLst>
          </p:tmpl>
          <p:tmpl lvl="5">
            <p:tnLst>
              <p:par>
                <p:cTn presetID="37"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anim calcmode="lin" valueType="num">
                      <p:cBhvr>
                        <p:cTn dur="1000" fill="hold"/>
                        <p:tgtEl>
                          <p:spTgt spid="1027"/>
                        </p:tgtEl>
                        <p:attrNameLst>
                          <p:attrName>ppt_x</p:attrName>
                        </p:attrNameLst>
                      </p:cBhvr>
                      <p:tavLst>
                        <p:tav tm="0">
                          <p:val>
                            <p:strVal val="#ppt_x"/>
                          </p:val>
                        </p:tav>
                        <p:tav tm="100000">
                          <p:val>
                            <p:strVal val="#ppt_x"/>
                          </p:val>
                        </p:tav>
                      </p:tavLst>
                    </p:anim>
                    <p:anim calcmode="lin" valueType="num">
                      <p:cBhvr>
                        <p:cTn dur="898" decel="100000" fill="hold"/>
                        <p:tgtEl>
                          <p:spTgt spid="1027"/>
                        </p:tgtEl>
                        <p:attrNameLst>
                          <p:attrName>ppt_y</p:attrName>
                        </p:attrNameLst>
                      </p:cBhvr>
                      <p:tavLst>
                        <p:tav tm="0">
                          <p:val>
                            <p:strVal val="#ppt_y+1"/>
                          </p:val>
                        </p:tav>
                        <p:tav tm="100000">
                          <p:val>
                            <p:strVal val="#ppt_y-.03"/>
                          </p:val>
                        </p:tav>
                      </p:tavLst>
                    </p:anim>
                    <p:anim calcmode="lin" valueType="num">
                      <p:cBhvr>
                        <p:cTn dur="100" accel="100000" fill="hold">
                          <p:stCondLst>
                            <p:cond delay="898"/>
                          </p:stCondLst>
                        </p:cTn>
                        <p:tgtEl>
                          <p:spTgt spid="1027"/>
                        </p:tgtEl>
                        <p:attrNameLst>
                          <p:attrName>ppt_y</p:attrName>
                        </p:attrNameLst>
                      </p:cBhvr>
                      <p:tavLst>
                        <p:tav tm="0">
                          <p:val>
                            <p:strVal val="#ppt_y-.03"/>
                          </p:val>
                        </p:tav>
                        <p:tav tm="100000">
                          <p:val>
                            <p:strVal val="#ppt_y"/>
                          </p:val>
                        </p:tav>
                      </p:tavLst>
                    </p:anim>
                  </p:childTnLst>
                </p:cTn>
              </p:par>
            </p:tnLst>
          </p:tmpl>
        </p:tmplLst>
      </p:bldP>
    </p:bldLst>
  </p:timing>
  <p:txStyles>
    <p:titleStyle>
      <a:lvl1pPr algn="l" rtl="1" eaLnBrk="0" fontAlgn="base" hangingPunct="0">
        <a:spcBef>
          <a:spcPct val="0"/>
        </a:spcBef>
        <a:spcAft>
          <a:spcPct val="0"/>
        </a:spcAft>
        <a:defRPr sz="3800">
          <a:solidFill>
            <a:schemeClr val="tx2"/>
          </a:solidFill>
          <a:latin typeface="+mj-lt"/>
          <a:ea typeface="+mj-ea"/>
          <a:cs typeface="+mj-cs"/>
        </a:defRPr>
      </a:lvl1pPr>
      <a:lvl2pPr algn="l" rtl="1" eaLnBrk="0" fontAlgn="base" hangingPunct="0">
        <a:spcBef>
          <a:spcPct val="0"/>
        </a:spcBef>
        <a:spcAft>
          <a:spcPct val="0"/>
        </a:spcAft>
        <a:defRPr sz="3800">
          <a:solidFill>
            <a:schemeClr val="tx2"/>
          </a:solidFill>
          <a:latin typeface="Verdana" pitchFamily="34" charset="0"/>
          <a:cs typeface="Arial" pitchFamily="34" charset="0"/>
        </a:defRPr>
      </a:lvl2pPr>
      <a:lvl3pPr algn="l" rtl="1" eaLnBrk="0" fontAlgn="base" hangingPunct="0">
        <a:spcBef>
          <a:spcPct val="0"/>
        </a:spcBef>
        <a:spcAft>
          <a:spcPct val="0"/>
        </a:spcAft>
        <a:defRPr sz="3800">
          <a:solidFill>
            <a:schemeClr val="tx2"/>
          </a:solidFill>
          <a:latin typeface="Verdana" pitchFamily="34" charset="0"/>
          <a:cs typeface="Arial" pitchFamily="34" charset="0"/>
        </a:defRPr>
      </a:lvl3pPr>
      <a:lvl4pPr algn="l" rtl="1" eaLnBrk="0" fontAlgn="base" hangingPunct="0">
        <a:spcBef>
          <a:spcPct val="0"/>
        </a:spcBef>
        <a:spcAft>
          <a:spcPct val="0"/>
        </a:spcAft>
        <a:defRPr sz="3800">
          <a:solidFill>
            <a:schemeClr val="tx2"/>
          </a:solidFill>
          <a:latin typeface="Verdana" pitchFamily="34" charset="0"/>
          <a:cs typeface="Arial" pitchFamily="34" charset="0"/>
        </a:defRPr>
      </a:lvl4pPr>
      <a:lvl5pPr algn="l" rtl="1" eaLnBrk="0" fontAlgn="base" hangingPunct="0">
        <a:spcBef>
          <a:spcPct val="0"/>
        </a:spcBef>
        <a:spcAft>
          <a:spcPct val="0"/>
        </a:spcAft>
        <a:defRPr sz="3800">
          <a:solidFill>
            <a:schemeClr val="tx2"/>
          </a:solidFill>
          <a:latin typeface="Verdana" pitchFamily="34" charset="0"/>
          <a:cs typeface="Arial" pitchFamily="34" charset="0"/>
        </a:defRPr>
      </a:lvl5pPr>
      <a:lvl6pPr marL="457200" algn="l" rtl="1" fontAlgn="base">
        <a:spcBef>
          <a:spcPct val="0"/>
        </a:spcBef>
        <a:spcAft>
          <a:spcPct val="0"/>
        </a:spcAft>
        <a:defRPr sz="3800">
          <a:solidFill>
            <a:schemeClr val="tx2"/>
          </a:solidFill>
          <a:latin typeface="Verdana" pitchFamily="34" charset="0"/>
          <a:cs typeface="Arial" pitchFamily="34" charset="0"/>
        </a:defRPr>
      </a:lvl6pPr>
      <a:lvl7pPr marL="914400" algn="l" rtl="1" fontAlgn="base">
        <a:spcBef>
          <a:spcPct val="0"/>
        </a:spcBef>
        <a:spcAft>
          <a:spcPct val="0"/>
        </a:spcAft>
        <a:defRPr sz="3800">
          <a:solidFill>
            <a:schemeClr val="tx2"/>
          </a:solidFill>
          <a:latin typeface="Verdana" pitchFamily="34" charset="0"/>
          <a:cs typeface="Arial" pitchFamily="34" charset="0"/>
        </a:defRPr>
      </a:lvl7pPr>
      <a:lvl8pPr marL="1371600" algn="l" rtl="1" fontAlgn="base">
        <a:spcBef>
          <a:spcPct val="0"/>
        </a:spcBef>
        <a:spcAft>
          <a:spcPct val="0"/>
        </a:spcAft>
        <a:defRPr sz="3800">
          <a:solidFill>
            <a:schemeClr val="tx2"/>
          </a:solidFill>
          <a:latin typeface="Verdana" pitchFamily="34" charset="0"/>
          <a:cs typeface="Arial" pitchFamily="34" charset="0"/>
        </a:defRPr>
      </a:lvl8pPr>
      <a:lvl9pPr marL="1828800" algn="l" rtl="1" fontAlgn="base">
        <a:spcBef>
          <a:spcPct val="0"/>
        </a:spcBef>
        <a:spcAft>
          <a:spcPct val="0"/>
        </a:spcAft>
        <a:defRPr sz="3800">
          <a:solidFill>
            <a:schemeClr val="tx2"/>
          </a:solidFill>
          <a:latin typeface="Verdana" pitchFamily="34" charset="0"/>
          <a:cs typeface="Arial" pitchFamily="34" charset="0"/>
        </a:defRPr>
      </a:lvl9pPr>
    </p:titleStyle>
    <p:bodyStyle>
      <a:lvl1pPr marL="469900" indent="-469900" algn="r" rtl="1" eaLnBrk="0" fontAlgn="base" hangingPunct="0">
        <a:spcBef>
          <a:spcPct val="20000"/>
        </a:spcBef>
        <a:spcAft>
          <a:spcPct val="0"/>
        </a:spcAft>
        <a:buClr>
          <a:schemeClr val="accent2"/>
        </a:buClr>
        <a:buFont typeface="Wingdings" panose="05000000000000000000" pitchFamily="2" charset="2"/>
        <a:buChar char="o"/>
        <a:defRPr sz="3000">
          <a:solidFill>
            <a:schemeClr val="tx1"/>
          </a:solidFill>
          <a:latin typeface="+mn-lt"/>
          <a:ea typeface="+mn-ea"/>
          <a:cs typeface="+mn-cs"/>
        </a:defRPr>
      </a:lvl1pPr>
      <a:lvl2pPr marL="908050" indent="-436563" algn="r" rtl="1" eaLnBrk="0" fontAlgn="base" hangingPunct="0">
        <a:spcBef>
          <a:spcPct val="20000"/>
        </a:spcBef>
        <a:spcAft>
          <a:spcPct val="0"/>
        </a:spcAft>
        <a:buClr>
          <a:schemeClr val="accent2"/>
        </a:buClr>
        <a:buFont typeface="Wingdings" panose="05000000000000000000" pitchFamily="2" charset="2"/>
        <a:buChar char="n"/>
        <a:defRPr sz="2600">
          <a:solidFill>
            <a:schemeClr val="tx1"/>
          </a:solidFill>
          <a:latin typeface="+mn-lt"/>
          <a:cs typeface="+mn-cs"/>
        </a:defRPr>
      </a:lvl2pPr>
      <a:lvl3pPr marL="1304925" indent="-395288" algn="r" rtl="1" eaLnBrk="0" fontAlgn="base" hangingPunct="0">
        <a:spcBef>
          <a:spcPct val="20000"/>
        </a:spcBef>
        <a:spcAft>
          <a:spcPct val="0"/>
        </a:spcAft>
        <a:buClr>
          <a:schemeClr val="accent2"/>
        </a:buClr>
        <a:buFont typeface="Wingdings" panose="05000000000000000000" pitchFamily="2" charset="2"/>
        <a:buChar char="o"/>
        <a:defRPr sz="2300">
          <a:solidFill>
            <a:schemeClr val="tx1"/>
          </a:solidFill>
          <a:latin typeface="+mn-lt"/>
          <a:cs typeface="+mn-cs"/>
        </a:defRPr>
      </a:lvl3pPr>
      <a:lvl4pPr marL="1693863" indent="-387350" algn="r" rtl="1" eaLnBrk="0" fontAlgn="base" hangingPunct="0">
        <a:spcBef>
          <a:spcPct val="20000"/>
        </a:spcBef>
        <a:spcAft>
          <a:spcPct val="0"/>
        </a:spcAft>
        <a:buClr>
          <a:schemeClr val="accent2"/>
        </a:buClr>
        <a:buFont typeface="Wingdings" panose="05000000000000000000" pitchFamily="2" charset="2"/>
        <a:buChar char="n"/>
        <a:defRPr sz="2000">
          <a:solidFill>
            <a:schemeClr val="tx1"/>
          </a:solidFill>
          <a:latin typeface="+mn-lt"/>
          <a:cs typeface="+mn-cs"/>
        </a:defRPr>
      </a:lvl4pPr>
      <a:lvl5pPr marL="2093913" indent="-398463" algn="r" rtl="1"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mn-lt"/>
          <a:cs typeface="+mn-cs"/>
        </a:defRPr>
      </a:lvl5pPr>
      <a:lvl6pPr marL="2551113" indent="-398463" algn="r" rtl="1" fontAlgn="base">
        <a:spcBef>
          <a:spcPct val="25000"/>
        </a:spcBef>
        <a:spcAft>
          <a:spcPct val="0"/>
        </a:spcAft>
        <a:buClr>
          <a:schemeClr val="accent2"/>
        </a:buClr>
        <a:buFont typeface="Wingdings" pitchFamily="2" charset="2"/>
        <a:buChar char="§"/>
        <a:defRPr sz="2000">
          <a:solidFill>
            <a:schemeClr val="tx1"/>
          </a:solidFill>
          <a:latin typeface="+mn-lt"/>
          <a:cs typeface="+mn-cs"/>
        </a:defRPr>
      </a:lvl6pPr>
      <a:lvl7pPr marL="3008313" indent="-398463" algn="r" rtl="1" fontAlgn="base">
        <a:spcBef>
          <a:spcPct val="25000"/>
        </a:spcBef>
        <a:spcAft>
          <a:spcPct val="0"/>
        </a:spcAft>
        <a:buClr>
          <a:schemeClr val="accent2"/>
        </a:buClr>
        <a:buFont typeface="Wingdings" pitchFamily="2" charset="2"/>
        <a:buChar char="§"/>
        <a:defRPr sz="2000">
          <a:solidFill>
            <a:schemeClr val="tx1"/>
          </a:solidFill>
          <a:latin typeface="+mn-lt"/>
          <a:cs typeface="+mn-cs"/>
        </a:defRPr>
      </a:lvl7pPr>
      <a:lvl8pPr marL="3465513" indent="-398463" algn="r" rtl="1" fontAlgn="base">
        <a:spcBef>
          <a:spcPct val="25000"/>
        </a:spcBef>
        <a:spcAft>
          <a:spcPct val="0"/>
        </a:spcAft>
        <a:buClr>
          <a:schemeClr val="accent2"/>
        </a:buClr>
        <a:buFont typeface="Wingdings" pitchFamily="2" charset="2"/>
        <a:buChar char="§"/>
        <a:defRPr sz="2000">
          <a:solidFill>
            <a:schemeClr val="tx1"/>
          </a:solidFill>
          <a:latin typeface="+mn-lt"/>
          <a:cs typeface="+mn-cs"/>
        </a:defRPr>
      </a:lvl8pPr>
      <a:lvl9pPr marL="3922713" indent="-398463" algn="r" rtl="1" fontAlgn="base">
        <a:spcBef>
          <a:spcPct val="25000"/>
        </a:spcBef>
        <a:spcAft>
          <a:spcPct val="0"/>
        </a:spcAft>
        <a:buClr>
          <a:schemeClr val="accent2"/>
        </a:buClr>
        <a:buFont typeface="Wingdings" pitchFamily="2"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www.powershow.ir/" TargetMode="External"/><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685800"/>
            <a:ext cx="6172200" cy="1894362"/>
          </a:xfrm>
        </p:spPr>
        <p:txBody>
          <a:bodyPr/>
          <a:lstStyle/>
          <a:p>
            <a:pPr algn="ctr"/>
            <a:r>
              <a:rPr lang="fa-IR" dirty="0">
                <a:cs typeface="B Titr" pitchFamily="2" charset="-78"/>
              </a:rPr>
              <a:t>به نام خدا</a:t>
            </a:r>
            <a:endParaRPr lang="en-US" dirty="0">
              <a:cs typeface="B Titr" pitchFamily="2" charset="-78"/>
            </a:endParaRPr>
          </a:p>
        </p:txBody>
      </p:sp>
      <p:sp>
        <p:nvSpPr>
          <p:cNvPr id="3" name="Subtitle 2"/>
          <p:cNvSpPr>
            <a:spLocks noGrp="1"/>
          </p:cNvSpPr>
          <p:nvPr>
            <p:ph type="subTitle" idx="1"/>
          </p:nvPr>
        </p:nvSpPr>
        <p:spPr>
          <a:xfrm>
            <a:off x="2667000" y="3124200"/>
            <a:ext cx="5257800" cy="1371600"/>
          </a:xfrm>
        </p:spPr>
        <p:txBody>
          <a:bodyPr>
            <a:normAutofit/>
          </a:bodyPr>
          <a:lstStyle/>
          <a:p>
            <a:pPr algn="ctr" rtl="1"/>
            <a:r>
              <a:rPr lang="fa-IR" sz="4400" dirty="0">
                <a:solidFill>
                  <a:schemeClr val="accent3"/>
                </a:solidFill>
                <a:cs typeface="B Titr" pitchFamily="2" charset="-78"/>
              </a:rPr>
              <a:t>آموزش تفسیر وکسلر 4</a:t>
            </a:r>
          </a:p>
        </p:txBody>
      </p:sp>
      <p:pic>
        <p:nvPicPr>
          <p:cNvPr id="4" name="Picture 3">
            <a:extLst>
              <a:ext uri="{FF2B5EF4-FFF2-40B4-BE49-F238E27FC236}">
                <a16:creationId xmlns:a16="http://schemas.microsoft.com/office/drawing/2014/main" id="{E3198C67-23AE-447D-A297-049C29B48B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29830" y="4648200"/>
            <a:ext cx="1932139" cy="19115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a:xfrm>
            <a:off x="0" y="0"/>
            <a:ext cx="8839200" cy="6858000"/>
          </a:xfrm>
        </p:spPr>
        <p:txBody>
          <a:bodyPr/>
          <a:lstStyle/>
          <a:p>
            <a:pPr algn="ctr" rtl="1">
              <a:buNone/>
            </a:pPr>
            <a:r>
              <a:rPr lang="fa-IR" b="1" dirty="0">
                <a:solidFill>
                  <a:srgbClr val="C00000"/>
                </a:solidFill>
                <a:cs typeface="B Titr" pitchFamily="2" charset="-78"/>
              </a:rPr>
              <a:t>رمز گذاری</a:t>
            </a:r>
          </a:p>
          <a:p>
            <a:pPr algn="r" rtl="1"/>
            <a:r>
              <a:rPr lang="fa-IR" sz="1800" b="1" dirty="0">
                <a:solidFill>
                  <a:srgbClr val="002060"/>
                </a:solidFill>
                <a:cs typeface="B Nazanin" pitchFamily="2" charset="-78"/>
              </a:rPr>
              <a:t>سرعت پردازش ارتباط نزدیکی با حافظه فعال دارد در واقع همپوشی قابل توجهی بین این دو مقیاس وجود دارد</a:t>
            </a:r>
          </a:p>
          <a:p>
            <a:pPr algn="r" rtl="1"/>
            <a:r>
              <a:rPr lang="fa-IR" sz="1800" b="1" dirty="0">
                <a:solidFill>
                  <a:srgbClr val="002060"/>
                </a:solidFill>
                <a:cs typeface="B Nazanin" pitchFamily="2" charset="-78"/>
              </a:rPr>
              <a:t>سرعت پردازش حساسیت فزاینده ای را به عوارض عصب شناختی نشان می دهد</a:t>
            </a:r>
          </a:p>
          <a:p>
            <a:pPr algn="r" rtl="1"/>
            <a:r>
              <a:rPr lang="fa-IR" sz="1800" b="1" dirty="0">
                <a:solidFill>
                  <a:srgbClr val="002060"/>
                </a:solidFill>
                <a:cs typeface="B Nazanin" pitchFamily="2" charset="-78"/>
              </a:rPr>
              <a:t>پیگرد دیداری : الگوی حرکت چشم ها برای تثبیت بخش های متفاوت یک یا چند محرک دیداری و کشف سریع و موثر اطلاعات مرتبط با برخی سرنخ ها(محرک های ویژه )</a:t>
            </a:r>
          </a:p>
          <a:p>
            <a:pPr algn="r" rtl="1"/>
            <a:r>
              <a:rPr lang="fa-IR" sz="1800" b="1" dirty="0">
                <a:solidFill>
                  <a:srgbClr val="002060"/>
                </a:solidFill>
                <a:cs typeface="B Nazanin" pitchFamily="2" charset="-78"/>
              </a:rPr>
              <a:t>پیگرد دیداری به میلین مربوط می شود.</a:t>
            </a:r>
          </a:p>
          <a:p>
            <a:pPr algn="r" rtl="1"/>
            <a:endParaRPr lang="en-US" dirty="0"/>
          </a:p>
        </p:txBody>
      </p:sp>
      <p:pic>
        <p:nvPicPr>
          <p:cNvPr id="5" name="Picture 4" descr="img092.jpg"/>
          <p:cNvPicPr>
            <a:picLocks noChangeAspect="1"/>
          </p:cNvPicPr>
          <p:nvPr/>
        </p:nvPicPr>
        <p:blipFill>
          <a:blip r:embed="rId2" cstate="print"/>
          <a:stretch>
            <a:fillRect/>
          </a:stretch>
        </p:blipFill>
        <p:spPr>
          <a:xfrm>
            <a:off x="381000" y="2438400"/>
            <a:ext cx="8382000" cy="44196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g093.jpg"/>
          <p:cNvPicPr>
            <a:picLocks noGrp="1" noChangeAspect="1"/>
          </p:cNvPicPr>
          <p:nvPr>
            <p:ph sz="quarter" idx="1"/>
          </p:nvPr>
        </p:nvPicPr>
        <p:blipFill>
          <a:blip r:embed="rId2" cstate="print"/>
          <a:stretch>
            <a:fillRect/>
          </a:stretch>
        </p:blipFill>
        <p:spPr>
          <a:xfrm>
            <a:off x="5257800" y="457200"/>
            <a:ext cx="3352800" cy="5711825"/>
          </a:xfrm>
          <a:prstGeom prst="rect">
            <a:avLst/>
          </a:prstGeom>
          <a:ln w="88900" cap="sq" cmpd="thickThin">
            <a:solidFill>
              <a:srgbClr val="000000"/>
            </a:solidFill>
            <a:prstDash val="solid"/>
            <a:miter lim="800000"/>
          </a:ln>
          <a:effectLst>
            <a:innerShdw blurRad="76200">
              <a:srgbClr val="000000"/>
            </a:innerShdw>
          </a:effectLst>
        </p:spPr>
      </p:pic>
      <p:pic>
        <p:nvPicPr>
          <p:cNvPr id="5" name="Picture 4" descr="img094.jpg"/>
          <p:cNvPicPr>
            <a:picLocks noChangeAspect="1"/>
          </p:cNvPicPr>
          <p:nvPr/>
        </p:nvPicPr>
        <p:blipFill>
          <a:blip r:embed="rId3" cstate="print"/>
          <a:stretch>
            <a:fillRect/>
          </a:stretch>
        </p:blipFill>
        <p:spPr>
          <a:xfrm>
            <a:off x="533400" y="457200"/>
            <a:ext cx="3438749" cy="579120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a:xfrm>
            <a:off x="0" y="0"/>
            <a:ext cx="8839200" cy="6473952"/>
          </a:xfrm>
        </p:spPr>
        <p:txBody>
          <a:bodyPr>
            <a:normAutofit fontScale="92500" lnSpcReduction="20000"/>
          </a:bodyPr>
          <a:lstStyle/>
          <a:p>
            <a:pPr algn="ctr" rtl="1">
              <a:buNone/>
            </a:pPr>
            <a:r>
              <a:rPr lang="fa-IR" sz="2800" dirty="0">
                <a:solidFill>
                  <a:srgbClr val="C00000"/>
                </a:solidFill>
                <a:cs typeface="B Titr" pitchFamily="2" charset="-78"/>
              </a:rPr>
              <a:t>واژگان</a:t>
            </a:r>
          </a:p>
          <a:p>
            <a:pPr algn="r" rtl="1">
              <a:lnSpc>
                <a:spcPct val="150000"/>
              </a:lnSpc>
            </a:pPr>
            <a:r>
              <a:rPr lang="fa-IR" b="1" dirty="0">
                <a:solidFill>
                  <a:srgbClr val="002060"/>
                </a:solidFill>
                <a:cs typeface="B Nazanin" pitchFamily="2" charset="-78"/>
              </a:rPr>
              <a:t>در این آزمون تصاویری به آزمودنی ارائه می شود و آزمودنی باید نام آن تصویر را بازگو نماید و برخی از کلمات را تعریف کند که ابتدا توانایی مفهوم سازی کلامی و پس از آن ، بیان کلامی نقش تعین کننده ای بر عهده دارد.</a:t>
            </a:r>
          </a:p>
          <a:p>
            <a:pPr algn="r" rtl="1">
              <a:lnSpc>
                <a:spcPct val="150000"/>
              </a:lnSpc>
            </a:pPr>
            <a:r>
              <a:rPr lang="fa-IR" b="1" dirty="0">
                <a:solidFill>
                  <a:srgbClr val="002060"/>
                </a:solidFill>
                <a:cs typeface="B Nazanin" pitchFamily="2" charset="-78"/>
              </a:rPr>
              <a:t>دراین آزمون شکل گیری مفهوم – دانش معنا شناختی کلمه و توانایی یادگیری ،میزان رشد زبان و حافظه بلند مدت اندازه گیری می شود.</a:t>
            </a:r>
          </a:p>
          <a:p>
            <a:pPr algn="r" rtl="1">
              <a:lnSpc>
                <a:spcPct val="150000"/>
              </a:lnSpc>
            </a:pPr>
            <a:r>
              <a:rPr lang="fa-IR" b="1" dirty="0">
                <a:solidFill>
                  <a:srgbClr val="002060"/>
                </a:solidFill>
                <a:cs typeface="B Nazanin" pitchFamily="2" charset="-78"/>
              </a:rPr>
              <a:t>این آزمون تفکر انتزاعی و مفهوم سازی کلامی را اندازه گیری میکند بنابراین همبستگی معنی داری بین این آزمون و آزمون شباهت ها وجود دارد.</a:t>
            </a:r>
          </a:p>
          <a:p>
            <a:pPr algn="r" rtl="1">
              <a:lnSpc>
                <a:spcPct val="150000"/>
              </a:lnSpc>
            </a:pPr>
            <a:r>
              <a:rPr lang="fa-IR" b="1" dirty="0">
                <a:solidFill>
                  <a:srgbClr val="002060"/>
                </a:solidFill>
                <a:cs typeface="B Nazanin" pitchFamily="2" charset="-78"/>
              </a:rPr>
              <a:t>تجارب فرهنگی در این آزمون کارکرد آزمودنی را افزایش می دهد.</a:t>
            </a:r>
          </a:p>
          <a:p>
            <a:pPr algn="r" rtl="1">
              <a:lnSpc>
                <a:spcPct val="150000"/>
              </a:lnSpc>
            </a:pPr>
            <a:r>
              <a:rPr lang="fa-IR" b="1" dirty="0">
                <a:solidFill>
                  <a:srgbClr val="002060"/>
                </a:solidFill>
                <a:cs typeface="B Nazanin" pitchFamily="2" charset="-78"/>
              </a:rPr>
              <a:t>عملکرد ضعیف آزمودنی در این آزمون می تواند ناشی از ناتوانی یادگیری – اختلالات زبان – گفتار .آسیب مغزی و تاخیر افتادگی در رشد باشد.</a:t>
            </a:r>
          </a:p>
          <a:p>
            <a:pPr algn="r" rtl="1">
              <a:lnSpc>
                <a:spcPct val="150000"/>
              </a:lnSpc>
            </a:pPr>
            <a:r>
              <a:rPr lang="fa-IR" b="1" dirty="0">
                <a:solidFill>
                  <a:srgbClr val="002060"/>
                </a:solidFill>
                <a:cs typeface="B Nazanin" pitchFamily="2" charset="-78"/>
              </a:rPr>
              <a:t>در تفسیر عملکرد پایین باید به زمینه های اقتصادی – اجتماعی و مهاجرت و دو زبانه بودن کودک نیز تاکید ویژه ای نمود.همچنین افراد اوتیسم در این خرده آزمون نمره کم می آورند.</a:t>
            </a:r>
            <a:endParaRPr lang="en-US" b="1" dirty="0">
              <a:solidFill>
                <a:srgbClr val="002060"/>
              </a:solidFill>
              <a:cs typeface="B Nazanin" pitchFamily="2" charset="-78"/>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a:xfrm>
            <a:off x="0" y="0"/>
            <a:ext cx="8839200" cy="6858000"/>
          </a:xfrm>
        </p:spPr>
        <p:txBody>
          <a:bodyPr>
            <a:normAutofit fontScale="85000" lnSpcReduction="20000"/>
          </a:bodyPr>
          <a:lstStyle/>
          <a:p>
            <a:pPr algn="r" rtl="1">
              <a:lnSpc>
                <a:spcPct val="170000"/>
              </a:lnSpc>
              <a:buNone/>
            </a:pPr>
            <a:r>
              <a:rPr lang="fa-IR" b="1" dirty="0">
                <a:solidFill>
                  <a:srgbClr val="0070C0"/>
                </a:solidFill>
                <a:cs typeface="B Nazanin" pitchFamily="2" charset="-78"/>
              </a:rPr>
              <a:t>کاپلان با تاکید بر چهار سوال تصویری در این آزمون به چهار موقعیت در فرایند آزمون تاکید می کند که آزمونگر باید در فرایند اجرا،نمره گذاری و تفسیر سوال های تصویری این آزمون به تحلیل نقادانه پاسخ های آزمودنی توجه نماید و سوال های متفاوتی را از آزمودنی بپرسد.</a:t>
            </a:r>
            <a:endParaRPr lang="fa-IR" b="1" dirty="0">
              <a:cs typeface="B Nazanin" pitchFamily="2" charset="-78"/>
            </a:endParaRPr>
          </a:p>
          <a:p>
            <a:pPr algn="r" rtl="1">
              <a:lnSpc>
                <a:spcPct val="170000"/>
              </a:lnSpc>
              <a:buNone/>
            </a:pPr>
            <a:r>
              <a:rPr lang="fa-IR" b="1" dirty="0">
                <a:cs typeface="B Nazanin" pitchFamily="2" charset="-78"/>
              </a:rPr>
              <a:t>1 – </a:t>
            </a:r>
            <a:r>
              <a:rPr lang="fa-IR" sz="2600" b="1" dirty="0">
                <a:solidFill>
                  <a:srgbClr val="FF0000"/>
                </a:solidFill>
                <a:cs typeface="B Nazanin" pitchFamily="2" charset="-78"/>
              </a:rPr>
              <a:t>پاسخ های حاشیه ای </a:t>
            </a:r>
            <a:r>
              <a:rPr lang="fa-IR" b="1" dirty="0">
                <a:cs typeface="B Nazanin" pitchFamily="2" charset="-78"/>
              </a:rPr>
              <a:t>: آزمودنی پاسخ مرتبط با یک سوال را ارائه می کند ولی این پاسخ برای آن سوال مناسب نبوده و پاسخ وی به جنبه های پیرامونی و فرعی سوال معطوف است .</a:t>
            </a:r>
          </a:p>
          <a:p>
            <a:pPr algn="r" rtl="1">
              <a:lnSpc>
                <a:spcPct val="170000"/>
              </a:lnSpc>
              <a:buNone/>
            </a:pPr>
            <a:r>
              <a:rPr lang="fa-IR" b="1" dirty="0">
                <a:cs typeface="B Nazanin" pitchFamily="2" charset="-78"/>
              </a:rPr>
              <a:t>2 – </a:t>
            </a:r>
            <a:r>
              <a:rPr lang="fa-IR" sz="2600" b="1" dirty="0">
                <a:solidFill>
                  <a:srgbClr val="FF0000"/>
                </a:solidFill>
                <a:cs typeface="B Nazanin" pitchFamily="2" charset="-78"/>
              </a:rPr>
              <a:t>پاسخ های تعمیم یافته </a:t>
            </a:r>
            <a:r>
              <a:rPr lang="fa-IR" b="1" dirty="0">
                <a:cs typeface="B Nazanin" pitchFamily="2" charset="-78"/>
              </a:rPr>
              <a:t>: آزمودنی به طیف وسیعی از پاسخ های مرتبط با یک سوال تاکید می کند.</a:t>
            </a:r>
          </a:p>
          <a:p>
            <a:pPr algn="r" rtl="1">
              <a:lnSpc>
                <a:spcPct val="170000"/>
              </a:lnSpc>
              <a:buNone/>
            </a:pPr>
            <a:r>
              <a:rPr lang="fa-IR" b="1" dirty="0">
                <a:cs typeface="B Nazanin" pitchFamily="2" charset="-78"/>
              </a:rPr>
              <a:t>3 – </a:t>
            </a:r>
            <a:r>
              <a:rPr lang="fa-IR" sz="2600" b="1" dirty="0">
                <a:solidFill>
                  <a:srgbClr val="FF0000"/>
                </a:solidFill>
                <a:cs typeface="B Nazanin" pitchFamily="2" charset="-78"/>
              </a:rPr>
              <a:t>پاسخ های کارکردی </a:t>
            </a:r>
            <a:r>
              <a:rPr lang="fa-IR" b="1" dirty="0">
                <a:cs typeface="B Nazanin" pitchFamily="2" charset="-78"/>
              </a:rPr>
              <a:t>: آزمودنی به جای اینکه نام تصویر را عنوان نماید به کارکرد آن تاکید می کند .</a:t>
            </a:r>
          </a:p>
          <a:p>
            <a:pPr algn="r" rtl="1">
              <a:lnSpc>
                <a:spcPct val="170000"/>
              </a:lnSpc>
              <a:buNone/>
            </a:pPr>
            <a:r>
              <a:rPr lang="fa-IR" b="1" dirty="0">
                <a:cs typeface="B Nazanin" pitchFamily="2" charset="-78"/>
              </a:rPr>
              <a:t>4 – </a:t>
            </a:r>
            <a:r>
              <a:rPr lang="fa-IR" sz="2600" b="1" dirty="0">
                <a:solidFill>
                  <a:srgbClr val="FF0000"/>
                </a:solidFill>
                <a:cs typeface="B Nazanin" pitchFamily="2" charset="-78"/>
              </a:rPr>
              <a:t>حالت های دست </a:t>
            </a:r>
            <a:r>
              <a:rPr lang="fa-IR" b="1" dirty="0">
                <a:cs typeface="B Nazanin" pitchFamily="2" charset="-78"/>
              </a:rPr>
              <a:t>: آزمودنی با توجه به سوال ، حالت های دست متفاوتی را نشان می دهد .</a:t>
            </a:r>
          </a:p>
          <a:p>
            <a:pPr algn="r" rtl="1">
              <a:lnSpc>
                <a:spcPct val="170000"/>
              </a:lnSpc>
            </a:pPr>
            <a:r>
              <a:rPr lang="fa-IR" b="1" dirty="0">
                <a:solidFill>
                  <a:srgbClr val="7030A0"/>
                </a:solidFill>
                <a:cs typeface="B Nazanin" pitchFamily="2" charset="-78"/>
              </a:rPr>
              <a:t>در 32 سوال کلامی اگر آزمودنی خواهان تکرار کلمه باشد به میزان ضروری باید تکرار شود . </a:t>
            </a:r>
          </a:p>
          <a:p>
            <a:pPr algn="r" rtl="1">
              <a:lnSpc>
                <a:spcPct val="170000"/>
              </a:lnSpc>
            </a:pPr>
            <a:r>
              <a:rPr lang="fa-IR" b="1" dirty="0">
                <a:solidFill>
                  <a:srgbClr val="7030A0"/>
                </a:solidFill>
                <a:cs typeface="B Nazanin" pitchFamily="2" charset="-78"/>
              </a:rPr>
              <a:t>در هنگام تلفظ کلمه در چندین بار نباید تلفظ آن کلمه تغییر کند.همچنین تلفظ منطقه ای کلمه ایرادی ندارد .</a:t>
            </a:r>
          </a:p>
          <a:p>
            <a:pPr algn="r" rtl="1">
              <a:lnSpc>
                <a:spcPct val="170000"/>
              </a:lnSpc>
            </a:pPr>
            <a:r>
              <a:rPr lang="fa-IR" b="1" dirty="0">
                <a:solidFill>
                  <a:srgbClr val="7030A0"/>
                </a:solidFill>
                <a:cs typeface="B Nazanin" pitchFamily="2" charset="-78"/>
              </a:rPr>
              <a:t>اگر پاسخ آزمودنی در این آزمون واضح نباشد باید به او گفت که </a:t>
            </a:r>
            <a:r>
              <a:rPr lang="fa-IR" sz="2600" b="1" u="sng" dirty="0">
                <a:solidFill>
                  <a:srgbClr val="7030A0"/>
                </a:solidFill>
                <a:effectLst>
                  <a:outerShdw blurRad="38100" dist="38100" dir="2700000" algn="tl">
                    <a:srgbClr val="000000">
                      <a:alpha val="43137"/>
                    </a:srgbClr>
                  </a:outerShdw>
                </a:effectLst>
                <a:cs typeface="B Nazanin" pitchFamily="2" charset="-78"/>
              </a:rPr>
              <a:t>معنی آن چیست ؟ به من بیشتر توضیح بده.</a:t>
            </a:r>
          </a:p>
          <a:p>
            <a:pPr algn="r" rtl="1">
              <a:lnSpc>
                <a:spcPct val="170000"/>
              </a:lnSpc>
            </a:pPr>
            <a:endParaRPr lang="en-US" b="1" dirty="0">
              <a:cs typeface="B Nazanin" pitchFamily="2" charset="-78"/>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g068.jpg"/>
          <p:cNvPicPr>
            <a:picLocks noGrp="1" noChangeAspect="1"/>
          </p:cNvPicPr>
          <p:nvPr>
            <p:ph sz="quarter" idx="1"/>
          </p:nvPr>
        </p:nvPicPr>
        <p:blipFill>
          <a:blip r:embed="rId2" cstate="print"/>
          <a:stretch>
            <a:fillRect/>
          </a:stretch>
        </p:blipFill>
        <p:spPr>
          <a:xfrm>
            <a:off x="762000" y="0"/>
            <a:ext cx="7086600" cy="6858000"/>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a:xfrm>
            <a:off x="0" y="0"/>
            <a:ext cx="8763000" cy="6858000"/>
          </a:xfrm>
        </p:spPr>
        <p:txBody>
          <a:bodyPr>
            <a:normAutofit/>
          </a:bodyPr>
          <a:lstStyle/>
          <a:p>
            <a:pPr algn="r" rtl="1">
              <a:buNone/>
            </a:pPr>
            <a:r>
              <a:rPr lang="fa-IR" sz="1800" dirty="0">
                <a:solidFill>
                  <a:srgbClr val="C00000"/>
                </a:solidFill>
                <a:cs typeface="B Titr" pitchFamily="2" charset="-78"/>
              </a:rPr>
              <a:t>                          توالی عدد – حرف</a:t>
            </a:r>
          </a:p>
          <a:p>
            <a:pPr algn="r" rtl="1">
              <a:buNone/>
            </a:pPr>
            <a:r>
              <a:rPr lang="fa-IR" sz="1800" b="1" dirty="0">
                <a:solidFill>
                  <a:srgbClr val="7030A0"/>
                </a:solidFill>
                <a:cs typeface="B Nazanin" pitchFamily="2" charset="-78"/>
              </a:rPr>
              <a:t>توالی ، دستکاری ذهنی ، توجه ، </a:t>
            </a:r>
          </a:p>
          <a:p>
            <a:pPr algn="r" rtl="1">
              <a:buNone/>
            </a:pPr>
            <a:r>
              <a:rPr lang="fa-IR" sz="1800" b="1" dirty="0">
                <a:solidFill>
                  <a:srgbClr val="7030A0"/>
                </a:solidFill>
                <a:cs typeface="B Nazanin" pitchFamily="2" charset="-78"/>
              </a:rPr>
              <a:t>حافظه کوتاه مدت شنیداری </a:t>
            </a:r>
          </a:p>
          <a:p>
            <a:pPr algn="r" rtl="1">
              <a:buNone/>
            </a:pPr>
            <a:r>
              <a:rPr lang="fa-IR" sz="1800" b="1" dirty="0">
                <a:solidFill>
                  <a:srgbClr val="7030A0"/>
                </a:solidFill>
                <a:cs typeface="B Nazanin" pitchFamily="2" charset="-78"/>
              </a:rPr>
              <a:t>تصویر سازی دیداری – شنیداری </a:t>
            </a:r>
          </a:p>
          <a:p>
            <a:pPr algn="r" rtl="1">
              <a:buNone/>
            </a:pPr>
            <a:r>
              <a:rPr lang="fa-IR" sz="1800" b="1" dirty="0">
                <a:solidFill>
                  <a:srgbClr val="FF0000"/>
                </a:solidFill>
                <a:cs typeface="B Titr" pitchFamily="2" charset="-78"/>
              </a:rPr>
              <a:t>                                     نکته</a:t>
            </a:r>
          </a:p>
          <a:p>
            <a:pPr algn="r" rtl="1"/>
            <a:r>
              <a:rPr lang="fa-IR" sz="1800" b="1" dirty="0">
                <a:solidFill>
                  <a:srgbClr val="002060"/>
                </a:solidFill>
                <a:cs typeface="B Nazanin" pitchFamily="2" charset="-78"/>
              </a:rPr>
              <a:t>اگر آزمودنی به سن 7 سال نرسیده </a:t>
            </a:r>
          </a:p>
          <a:p>
            <a:pPr algn="r" rtl="1">
              <a:buNone/>
            </a:pPr>
            <a:r>
              <a:rPr lang="fa-IR" sz="1800" b="1" dirty="0">
                <a:solidFill>
                  <a:srgbClr val="002060"/>
                </a:solidFill>
                <a:cs typeface="B Nazanin" pitchFamily="2" charset="-78"/>
              </a:rPr>
              <a:t>است از آزمون جانشین استفاده شود</a:t>
            </a:r>
          </a:p>
          <a:p>
            <a:pPr algn="r" rtl="1"/>
            <a:r>
              <a:rPr lang="fa-IR" sz="1800" b="1" dirty="0">
                <a:solidFill>
                  <a:srgbClr val="002060"/>
                </a:solidFill>
                <a:cs typeface="B Nazanin" pitchFamily="2" charset="-78"/>
              </a:rPr>
              <a:t>تلفظ بلند و سلیس آزمونگر در اجرا</a:t>
            </a:r>
          </a:p>
          <a:p>
            <a:pPr algn="r" rtl="1"/>
            <a:r>
              <a:rPr lang="fa-IR" sz="1800" b="1" dirty="0">
                <a:solidFill>
                  <a:srgbClr val="002060"/>
                </a:solidFill>
                <a:cs typeface="B Nazanin" pitchFamily="2" charset="-78"/>
              </a:rPr>
              <a:t>فاصله زمانی 1 ثانیه</a:t>
            </a:r>
          </a:p>
          <a:p>
            <a:pPr algn="r" rtl="1"/>
            <a:r>
              <a:rPr lang="fa-IR" sz="1800" b="1" dirty="0">
                <a:solidFill>
                  <a:srgbClr val="002060"/>
                </a:solidFill>
                <a:cs typeface="B Nazanin" pitchFamily="2" charset="-78"/>
              </a:rPr>
              <a:t>ریتم صدا یکسان باشد</a:t>
            </a:r>
          </a:p>
          <a:p>
            <a:pPr algn="r" rtl="1"/>
            <a:r>
              <a:rPr lang="fa-IR" sz="1800" b="1" dirty="0">
                <a:solidFill>
                  <a:srgbClr val="002060"/>
                </a:solidFill>
                <a:cs typeface="B Nazanin" pitchFamily="2" charset="-78"/>
              </a:rPr>
              <a:t>کوشش را نباید آزمونگر تکرار کند</a:t>
            </a:r>
          </a:p>
        </p:txBody>
      </p:sp>
      <p:pic>
        <p:nvPicPr>
          <p:cNvPr id="4" name="Picture 3" descr="img069.jpg"/>
          <p:cNvPicPr>
            <a:picLocks noChangeAspect="1"/>
          </p:cNvPicPr>
          <p:nvPr/>
        </p:nvPicPr>
        <p:blipFill>
          <a:blip r:embed="rId2" cstate="print"/>
          <a:stretch>
            <a:fillRect/>
          </a:stretch>
        </p:blipFill>
        <p:spPr>
          <a:xfrm>
            <a:off x="228600" y="381000"/>
            <a:ext cx="4415873" cy="6477000"/>
          </a:xfrm>
          <a:prstGeom prst="rect">
            <a:avLst/>
          </a:prstGeom>
        </p:spPr>
      </p:pic>
      <p:pic>
        <p:nvPicPr>
          <p:cNvPr id="5" name="Picture 4" descr="img087.jpg"/>
          <p:cNvPicPr>
            <a:picLocks noChangeAspect="1"/>
          </p:cNvPicPr>
          <p:nvPr/>
        </p:nvPicPr>
        <p:blipFill>
          <a:blip r:embed="rId3" cstate="print"/>
          <a:stretch>
            <a:fillRect/>
          </a:stretch>
        </p:blipFill>
        <p:spPr>
          <a:xfrm>
            <a:off x="4495800" y="3810000"/>
            <a:ext cx="4191000" cy="30480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7" name="Content Placeholder 6"/>
          <p:cNvSpPr>
            <a:spLocks noGrp="1"/>
          </p:cNvSpPr>
          <p:nvPr>
            <p:ph sz="quarter" idx="1"/>
          </p:nvPr>
        </p:nvSpPr>
        <p:spPr>
          <a:xfrm>
            <a:off x="0" y="0"/>
            <a:ext cx="8763000" cy="6858000"/>
          </a:xfrm>
        </p:spPr>
        <p:txBody>
          <a:bodyPr>
            <a:normAutofit lnSpcReduction="10000"/>
          </a:bodyPr>
          <a:lstStyle/>
          <a:p>
            <a:pPr algn="ctr" rtl="1">
              <a:buNone/>
            </a:pPr>
            <a:r>
              <a:rPr lang="fa-IR" sz="2000" b="1" dirty="0">
                <a:solidFill>
                  <a:srgbClr val="C00000"/>
                </a:solidFill>
                <a:cs typeface="B Titr" pitchFamily="2" charset="-78"/>
              </a:rPr>
              <a:t>استدلال ماتریس</a:t>
            </a:r>
          </a:p>
          <a:p>
            <a:pPr algn="ctr" rtl="1">
              <a:buNone/>
            </a:pPr>
            <a:r>
              <a:rPr lang="fa-IR" sz="1800" b="1" dirty="0">
                <a:solidFill>
                  <a:srgbClr val="7030A0"/>
                </a:solidFill>
                <a:cs typeface="B Nazanin" pitchFamily="2" charset="-78"/>
              </a:rPr>
              <a:t>نقص در آزمون استدلال ماتریس ، تشخیص مشکلات مرتبط با استمرار توجه و تمرکز را هموار می سازد.با این آزمون زمینه های غیر کلامی و استدلال سیال آزمودنی اندازه گیری می شود </a:t>
            </a:r>
          </a:p>
          <a:p>
            <a:pPr algn="r" rtl="1">
              <a:buNone/>
            </a:pPr>
            <a:endParaRPr lang="fa-IR" sz="1800" b="1" dirty="0">
              <a:solidFill>
                <a:srgbClr val="FF0000"/>
              </a:solidFill>
              <a:cs typeface="B Nazanin" pitchFamily="2" charset="-78"/>
            </a:endParaRPr>
          </a:p>
          <a:p>
            <a:pPr algn="r" rtl="1">
              <a:buNone/>
            </a:pPr>
            <a:r>
              <a:rPr lang="fa-IR" sz="1800" b="1" dirty="0">
                <a:solidFill>
                  <a:srgbClr val="FF0000"/>
                </a:solidFill>
                <a:cs typeface="B Nazanin" pitchFamily="2" charset="-78"/>
              </a:rPr>
              <a:t>تکمیل الگو گسسته </a:t>
            </a:r>
            <a:r>
              <a:rPr lang="fa-IR" sz="1800" b="1" dirty="0">
                <a:solidFill>
                  <a:srgbClr val="002060"/>
                </a:solidFill>
                <a:cs typeface="B Nazanin" pitchFamily="2" charset="-78"/>
              </a:rPr>
              <a:t>(سوال 1 تا 14)                                                                                                             </a:t>
            </a:r>
          </a:p>
          <a:p>
            <a:pPr algn="r" rtl="1">
              <a:buNone/>
            </a:pPr>
            <a:r>
              <a:rPr lang="fa-IR" sz="1800" b="1" dirty="0">
                <a:solidFill>
                  <a:srgbClr val="002060"/>
                </a:solidFill>
                <a:cs typeface="B Nazanin" pitchFamily="2" charset="-78"/>
              </a:rPr>
              <a:t>استمرار دقت و توجه نیاز دارد.</a:t>
            </a:r>
          </a:p>
          <a:p>
            <a:pPr algn="r" rtl="1">
              <a:buNone/>
            </a:pPr>
            <a:endParaRPr lang="fa-IR" sz="1800" b="1" dirty="0">
              <a:solidFill>
                <a:srgbClr val="002060"/>
              </a:solidFill>
              <a:cs typeface="B Nazanin" pitchFamily="2" charset="-78"/>
            </a:endParaRPr>
          </a:p>
          <a:p>
            <a:pPr algn="r" rtl="1">
              <a:buNone/>
            </a:pPr>
            <a:r>
              <a:rPr lang="fa-IR" sz="1800" b="1" dirty="0">
                <a:solidFill>
                  <a:srgbClr val="FF0000"/>
                </a:solidFill>
                <a:cs typeface="B Nazanin" pitchFamily="2" charset="-78"/>
              </a:rPr>
              <a:t>تکمیل الگو پیوسته </a:t>
            </a:r>
            <a:r>
              <a:rPr lang="fa-IR" sz="1800" b="1" dirty="0">
                <a:solidFill>
                  <a:srgbClr val="002060"/>
                </a:solidFill>
                <a:cs typeface="B Nazanin" pitchFamily="2" charset="-78"/>
              </a:rPr>
              <a:t>(سوال 15 تا 18 )</a:t>
            </a:r>
          </a:p>
          <a:p>
            <a:pPr algn="r" rtl="1">
              <a:buNone/>
            </a:pPr>
            <a:r>
              <a:rPr lang="fa-IR" sz="1800" b="1" dirty="0">
                <a:solidFill>
                  <a:srgbClr val="002060"/>
                </a:solidFill>
                <a:cs typeface="B Nazanin" pitchFamily="2" charset="-78"/>
              </a:rPr>
              <a:t>کشف نوع تغیر در ردیف اول .</a:t>
            </a:r>
          </a:p>
          <a:p>
            <a:pPr algn="r" rtl="1">
              <a:buNone/>
            </a:pPr>
            <a:endParaRPr lang="fa-IR" sz="1800" b="1" dirty="0">
              <a:solidFill>
                <a:srgbClr val="002060"/>
              </a:solidFill>
              <a:cs typeface="B Nazanin" pitchFamily="2" charset="-78"/>
            </a:endParaRPr>
          </a:p>
          <a:p>
            <a:pPr algn="r" rtl="1">
              <a:buNone/>
            </a:pPr>
            <a:endParaRPr lang="fa-IR" sz="1800" b="1" dirty="0">
              <a:solidFill>
                <a:srgbClr val="FF0000"/>
              </a:solidFill>
              <a:cs typeface="B Nazanin" pitchFamily="2" charset="-78"/>
            </a:endParaRPr>
          </a:p>
          <a:p>
            <a:pPr algn="r" rtl="1">
              <a:buNone/>
            </a:pPr>
            <a:r>
              <a:rPr lang="fa-IR" sz="1800" b="1" dirty="0">
                <a:solidFill>
                  <a:srgbClr val="FF0000"/>
                </a:solidFill>
                <a:cs typeface="B Nazanin" pitchFamily="2" charset="-78"/>
              </a:rPr>
              <a:t>استدلال تمثیل</a:t>
            </a:r>
            <a:r>
              <a:rPr lang="fa-IR" sz="1800" b="1" dirty="0">
                <a:solidFill>
                  <a:srgbClr val="002060"/>
                </a:solidFill>
                <a:cs typeface="B Nazanin" pitchFamily="2" charset="-78"/>
              </a:rPr>
              <a:t>(سوال 19 تا 22 )</a:t>
            </a:r>
          </a:p>
          <a:p>
            <a:pPr algn="r" rtl="1">
              <a:buNone/>
            </a:pPr>
            <a:r>
              <a:rPr lang="fa-IR" sz="1800" b="1" dirty="0">
                <a:solidFill>
                  <a:srgbClr val="002060"/>
                </a:solidFill>
                <a:cs typeface="B Nazanin" pitchFamily="2" charset="-78"/>
              </a:rPr>
              <a:t>مقایسه تصاویر پیچیده درسطروستون.</a:t>
            </a:r>
          </a:p>
          <a:p>
            <a:pPr algn="r" rtl="1">
              <a:buNone/>
            </a:pPr>
            <a:endParaRPr lang="fa-IR" sz="1800" b="1" dirty="0">
              <a:solidFill>
                <a:srgbClr val="FF0000"/>
              </a:solidFill>
              <a:cs typeface="B Nazanin" pitchFamily="2" charset="-78"/>
            </a:endParaRPr>
          </a:p>
          <a:p>
            <a:pPr algn="r" rtl="1">
              <a:buNone/>
            </a:pPr>
            <a:endParaRPr lang="fa-IR" sz="1800" b="1" dirty="0">
              <a:solidFill>
                <a:srgbClr val="FF0000"/>
              </a:solidFill>
              <a:cs typeface="B Nazanin" pitchFamily="2" charset="-78"/>
            </a:endParaRPr>
          </a:p>
          <a:p>
            <a:pPr algn="r" rtl="1">
              <a:buNone/>
            </a:pPr>
            <a:r>
              <a:rPr lang="fa-IR" sz="1800" b="1" dirty="0">
                <a:solidFill>
                  <a:srgbClr val="FF0000"/>
                </a:solidFill>
                <a:cs typeface="B Nazanin" pitchFamily="2" charset="-78"/>
              </a:rPr>
              <a:t>استدلال مجموعه ای</a:t>
            </a:r>
            <a:r>
              <a:rPr lang="fa-IR" sz="1800" b="1" dirty="0">
                <a:solidFill>
                  <a:srgbClr val="002060"/>
                </a:solidFill>
                <a:cs typeface="B Nazanin" pitchFamily="2" charset="-78"/>
              </a:rPr>
              <a:t>( سوال 23 تا 35 )</a:t>
            </a:r>
          </a:p>
          <a:p>
            <a:pPr algn="r" rtl="1">
              <a:buNone/>
            </a:pPr>
            <a:r>
              <a:rPr lang="fa-IR" sz="1800" b="1" dirty="0">
                <a:solidFill>
                  <a:srgbClr val="002060"/>
                </a:solidFill>
                <a:cs typeface="B Nazanin" pitchFamily="2" charset="-78"/>
              </a:rPr>
              <a:t>استدلال تمثیل – استدلال قیاس</a:t>
            </a:r>
          </a:p>
          <a:p>
            <a:pPr algn="r" rtl="1">
              <a:buNone/>
            </a:pPr>
            <a:r>
              <a:rPr lang="fa-IR" sz="1800" b="1" dirty="0">
                <a:solidFill>
                  <a:srgbClr val="002060"/>
                </a:solidFill>
                <a:cs typeface="B Nazanin" pitchFamily="2" charset="-78"/>
              </a:rPr>
              <a:t>روابط پیچیده درون مجموعه</a:t>
            </a:r>
          </a:p>
          <a:p>
            <a:pPr algn="r" rtl="1">
              <a:buNone/>
            </a:pPr>
            <a:r>
              <a:rPr lang="fa-IR" sz="1800" b="1" dirty="0">
                <a:solidFill>
                  <a:srgbClr val="002060"/>
                </a:solidFill>
                <a:cs typeface="B Nazanin" pitchFamily="2" charset="-78"/>
              </a:rPr>
              <a:t>ادراک کل نگر و ترتیب و توالی</a:t>
            </a:r>
          </a:p>
          <a:p>
            <a:pPr algn="r" rtl="1">
              <a:buNone/>
            </a:pPr>
            <a:r>
              <a:rPr lang="fa-IR" sz="1800" b="1" dirty="0">
                <a:solidFill>
                  <a:srgbClr val="002060"/>
                </a:solidFill>
                <a:cs typeface="B Nazanin" pitchFamily="2" charset="-78"/>
              </a:rPr>
              <a:t>شناسایی الگو های ارتباط در مجموعه</a:t>
            </a:r>
          </a:p>
          <a:p>
            <a:pPr algn="r" rtl="1">
              <a:buNone/>
            </a:pPr>
            <a:endParaRPr lang="fa-IR" sz="1800" b="1" dirty="0">
              <a:solidFill>
                <a:srgbClr val="002060"/>
              </a:solidFill>
              <a:cs typeface="B Nazanin" pitchFamily="2" charset="-78"/>
            </a:endParaRPr>
          </a:p>
          <a:p>
            <a:pPr algn="r" rtl="1">
              <a:buNone/>
            </a:pPr>
            <a:endParaRPr lang="fa-IR" sz="1800" b="1" dirty="0">
              <a:solidFill>
                <a:srgbClr val="002060"/>
              </a:solidFill>
              <a:cs typeface="B Nazanin" pitchFamily="2" charset="-78"/>
            </a:endParaRPr>
          </a:p>
          <a:p>
            <a:pPr algn="r" rtl="1">
              <a:buNone/>
            </a:pPr>
            <a:endParaRPr lang="fa-IR" sz="1800" b="1" dirty="0">
              <a:solidFill>
                <a:srgbClr val="002060"/>
              </a:solidFill>
              <a:cs typeface="B Nazanin" pitchFamily="2" charset="-78"/>
            </a:endParaRPr>
          </a:p>
          <a:p>
            <a:pPr algn="r" rtl="1">
              <a:buNone/>
            </a:pPr>
            <a:endParaRPr lang="fa-IR" sz="1800" b="1" dirty="0">
              <a:solidFill>
                <a:srgbClr val="002060"/>
              </a:solidFill>
              <a:cs typeface="B Nazanin" pitchFamily="2" charset="-78"/>
            </a:endParaRPr>
          </a:p>
          <a:p>
            <a:pPr algn="r" rtl="1">
              <a:buNone/>
            </a:pPr>
            <a:endParaRPr lang="fa-IR" sz="1800" b="1" dirty="0">
              <a:solidFill>
                <a:srgbClr val="002060"/>
              </a:solidFill>
              <a:cs typeface="B Nazanin" pitchFamily="2" charset="-78"/>
            </a:endParaRPr>
          </a:p>
          <a:p>
            <a:pPr algn="r" rtl="1">
              <a:buNone/>
            </a:pPr>
            <a:endParaRPr lang="en-US" dirty="0"/>
          </a:p>
        </p:txBody>
      </p:sp>
      <p:pic>
        <p:nvPicPr>
          <p:cNvPr id="8" name="Picture 7" descr="img081.jpg"/>
          <p:cNvPicPr>
            <a:picLocks noChangeAspect="1"/>
          </p:cNvPicPr>
          <p:nvPr/>
        </p:nvPicPr>
        <p:blipFill>
          <a:blip r:embed="rId2" cstate="print"/>
          <a:stretch>
            <a:fillRect/>
          </a:stretch>
        </p:blipFill>
        <p:spPr>
          <a:xfrm>
            <a:off x="0" y="1143000"/>
            <a:ext cx="5638800" cy="57150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a:xfrm>
            <a:off x="0" y="0"/>
            <a:ext cx="8839200" cy="6858000"/>
          </a:xfrm>
        </p:spPr>
        <p:txBody>
          <a:bodyPr>
            <a:normAutofit fontScale="70000" lnSpcReduction="20000"/>
          </a:bodyPr>
          <a:lstStyle/>
          <a:p>
            <a:pPr algn="ctr" rtl="1">
              <a:buNone/>
            </a:pPr>
            <a:r>
              <a:rPr lang="fa-IR" sz="2900" dirty="0">
                <a:solidFill>
                  <a:srgbClr val="C00000"/>
                </a:solidFill>
                <a:cs typeface="B Titr" pitchFamily="2" charset="-78"/>
              </a:rPr>
              <a:t>فهمیدن</a:t>
            </a:r>
          </a:p>
          <a:p>
            <a:pPr algn="ctr" rtl="1">
              <a:lnSpc>
                <a:spcPct val="170000"/>
              </a:lnSpc>
              <a:buNone/>
            </a:pPr>
            <a:r>
              <a:rPr lang="fa-IR" b="1" dirty="0">
                <a:solidFill>
                  <a:srgbClr val="00B050"/>
                </a:solidFill>
                <a:cs typeface="B Nazanin" pitchFamily="2" charset="-78"/>
              </a:rPr>
              <a:t>رشد یافتگی شخصیت در تعاملات بین فردی ، شناخت موقعیت های اجتماعی و رفتار های سازش یافته معرفه هایی از روایی محتوایی آزمون فهمیدن است که اطلاعات مرتبط با سازگاری اجتماعی را نشان می دهد.</a:t>
            </a:r>
          </a:p>
          <a:p>
            <a:pPr algn="r" rtl="1">
              <a:lnSpc>
                <a:spcPct val="170000"/>
              </a:lnSpc>
            </a:pPr>
            <a:r>
              <a:rPr lang="fa-IR" b="1" dirty="0">
                <a:solidFill>
                  <a:srgbClr val="002060"/>
                </a:solidFill>
                <a:cs typeface="B Nazanin" pitchFamily="2" charset="-78"/>
              </a:rPr>
              <a:t>از آزمودنی خواسته می شود تا به سوال هایی پیرامون فهم موقعیت اجتماعی و قوانین عمومی پاسخ دهد تا از این طریق بتوان مفهوم سازی ، استدلال کلامی ، بیان و فهم کلامی را با بهره گیری از تجارب گذشته و کاربرد اطلاعات عمومی مشخص نمود.</a:t>
            </a:r>
          </a:p>
          <a:p>
            <a:pPr algn="r" rtl="1">
              <a:lnSpc>
                <a:spcPct val="170000"/>
              </a:lnSpc>
            </a:pPr>
            <a:r>
              <a:rPr lang="fa-IR" b="1" dirty="0">
                <a:solidFill>
                  <a:srgbClr val="002060"/>
                </a:solidFill>
                <a:cs typeface="B Nazanin" pitchFamily="2" charset="-78"/>
              </a:rPr>
              <a:t>از طریق این آزمون می توان رسش ، قضاوت اجتماعی ، عقل سلیم و از همه مهمتر دانش استاندارد متعارف رفتار را اندازه گیری کرد(رفتار های متناسب با موقعیت های اجتماعی)</a:t>
            </a:r>
          </a:p>
          <a:p>
            <a:pPr algn="r" rtl="1">
              <a:lnSpc>
                <a:spcPct val="170000"/>
              </a:lnSpc>
            </a:pPr>
            <a:r>
              <a:rPr lang="fa-IR" b="1" dirty="0">
                <a:solidFill>
                  <a:srgbClr val="002060"/>
                </a:solidFill>
                <a:cs typeface="B Nazanin" pitchFamily="2" charset="-78"/>
              </a:rPr>
              <a:t>این آزمون هم به مانند شباهت ها و واژگان با مفهوم سازی کلامی ، بیان کلامی و استدلال سیال کلامی سروکار دارد.</a:t>
            </a:r>
          </a:p>
          <a:p>
            <a:pPr algn="r" rtl="1">
              <a:lnSpc>
                <a:spcPct val="170000"/>
              </a:lnSpc>
              <a:buNone/>
            </a:pPr>
            <a:r>
              <a:rPr lang="fa-IR" sz="2900" b="1" dirty="0">
                <a:solidFill>
                  <a:schemeClr val="accent3"/>
                </a:solidFill>
                <a:cs typeface="B Nazanin" pitchFamily="2" charset="-78"/>
              </a:rPr>
              <a:t>عوامل موثر بر عملکرد آزمودنی </a:t>
            </a:r>
            <a:r>
              <a:rPr lang="fa-IR" b="1" dirty="0">
                <a:solidFill>
                  <a:srgbClr val="002060"/>
                </a:solidFill>
                <a:cs typeface="B Nazanin" pitchFamily="2" charset="-78"/>
              </a:rPr>
              <a:t>: </a:t>
            </a:r>
            <a:r>
              <a:rPr lang="fa-IR" b="1" dirty="0">
                <a:solidFill>
                  <a:srgbClr val="7030A0"/>
                </a:solidFill>
                <a:cs typeface="B Nazanin" pitchFamily="2" charset="-78"/>
              </a:rPr>
              <a:t>شناخت اصول عمومی و قوانین متعارف اجتماعی </a:t>
            </a:r>
          </a:p>
          <a:p>
            <a:pPr algn="r" rtl="1">
              <a:lnSpc>
                <a:spcPct val="170000"/>
              </a:lnSpc>
            </a:pPr>
            <a:r>
              <a:rPr lang="fa-IR" b="1" dirty="0">
                <a:solidFill>
                  <a:srgbClr val="002060"/>
                </a:solidFill>
                <a:cs typeface="B Nazanin" pitchFamily="2" charset="-78"/>
              </a:rPr>
              <a:t>مفاهیم عمومی که در آزمون فهمیدن جای گرفته اند و به سازگاری شخصی – اجتماعی، حق و حقوق انظباط اجتماعی و رفاه انسان معطوف اند ، به دو طیف تحت عنوان </a:t>
            </a:r>
            <a:r>
              <a:rPr lang="fa-IR" b="1" u="sng" dirty="0">
                <a:solidFill>
                  <a:srgbClr val="7030A0"/>
                </a:solidFill>
                <a:effectLst>
                  <a:outerShdw blurRad="38100" dist="38100" dir="2700000" algn="tl">
                    <a:srgbClr val="000000">
                      <a:alpha val="43137"/>
                    </a:srgbClr>
                  </a:outerShdw>
                </a:effectLst>
                <a:cs typeface="B Nazanin" pitchFamily="2" charset="-78"/>
              </a:rPr>
              <a:t>مفاهیم عمومی مفرد و مفاهیم عمومی چند گانه </a:t>
            </a:r>
            <a:r>
              <a:rPr lang="fa-IR" b="1" dirty="0">
                <a:solidFill>
                  <a:srgbClr val="002060"/>
                </a:solidFill>
                <a:cs typeface="B Nazanin" pitchFamily="2" charset="-78"/>
              </a:rPr>
              <a:t>تقسیم می شوند. بنا بر این ، با افزایش شاخص دشواری سوال ها ، از مفاهیم عمومی مفرد کاسته شده و مفاهیم عمومی چند گانه عنوان می شود.</a:t>
            </a:r>
          </a:p>
          <a:p>
            <a:pPr algn="r" rtl="1">
              <a:lnSpc>
                <a:spcPct val="170000"/>
              </a:lnSpc>
            </a:pPr>
            <a:r>
              <a:rPr lang="fa-IR" b="1" dirty="0">
                <a:solidFill>
                  <a:srgbClr val="002060"/>
                </a:solidFill>
                <a:cs typeface="B Nazanin" pitchFamily="2" charset="-78"/>
              </a:rPr>
              <a:t>در این آزمون تشویق به منظور ترغیب آزمودنی به ادامه آزمون فقط در مورد کودکان</a:t>
            </a:r>
            <a:r>
              <a:rPr lang="fa-IR" b="1" u="sng" dirty="0">
                <a:solidFill>
                  <a:srgbClr val="7030A0"/>
                </a:solidFill>
                <a:effectLst>
                  <a:outerShdw blurRad="38100" dist="38100" dir="2700000" algn="tl">
                    <a:srgbClr val="000000">
                      <a:alpha val="43137"/>
                    </a:srgbClr>
                  </a:outerShdw>
                </a:effectLst>
                <a:cs typeface="B Nazanin" pitchFamily="2" charset="-78"/>
              </a:rPr>
              <a:t> مردد </a:t>
            </a:r>
            <a:r>
              <a:rPr lang="fa-IR" b="1" dirty="0">
                <a:solidFill>
                  <a:srgbClr val="002060"/>
                </a:solidFill>
                <a:cs typeface="B Nazanin" pitchFamily="2" charset="-78"/>
              </a:rPr>
              <a:t>مجاز است.</a:t>
            </a:r>
            <a:endParaRPr lang="en-US" b="1" dirty="0">
              <a:solidFill>
                <a:srgbClr val="002060"/>
              </a:solidFill>
              <a:cs typeface="B Nazanin" pitchFamily="2" charset="-78"/>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g073.jpg"/>
          <p:cNvPicPr>
            <a:picLocks noGrp="1" noChangeAspect="1"/>
          </p:cNvPicPr>
          <p:nvPr>
            <p:ph sz="quarter" idx="1"/>
          </p:nvPr>
        </p:nvPicPr>
        <p:blipFill>
          <a:blip r:embed="rId2" cstate="print"/>
          <a:stretch>
            <a:fillRect/>
          </a:stretch>
        </p:blipFill>
        <p:spPr>
          <a:xfrm>
            <a:off x="609600" y="0"/>
            <a:ext cx="7239000" cy="6858000"/>
          </a:xfr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a:xfrm>
            <a:off x="0" y="0"/>
            <a:ext cx="8915400" cy="6858000"/>
          </a:xfrm>
        </p:spPr>
        <p:txBody>
          <a:bodyPr/>
          <a:lstStyle/>
          <a:p>
            <a:pPr algn="ctr" rtl="1">
              <a:buNone/>
            </a:pPr>
            <a:r>
              <a:rPr lang="fa-IR" dirty="0">
                <a:solidFill>
                  <a:srgbClr val="C00000"/>
                </a:solidFill>
                <a:cs typeface="B Titr" pitchFamily="2" charset="-78"/>
              </a:rPr>
              <a:t>نماد یابی</a:t>
            </a:r>
          </a:p>
          <a:p>
            <a:pPr algn="r" rtl="1">
              <a:buNone/>
            </a:pPr>
            <a:r>
              <a:rPr lang="fa-IR" sz="1800" b="1" dirty="0">
                <a:solidFill>
                  <a:srgbClr val="002060"/>
                </a:solidFill>
              </a:rPr>
              <a:t>تصمیم گیری سریع و توجه سریع به جزئیات مد نظر است که متضمن صحنه برداری دیداری و ادراک دیداری می باشد</a:t>
            </a:r>
          </a:p>
          <a:p>
            <a:pPr algn="r" rtl="1"/>
            <a:endParaRPr lang="en-US" dirty="0"/>
          </a:p>
        </p:txBody>
      </p:sp>
      <p:pic>
        <p:nvPicPr>
          <p:cNvPr id="5" name="Picture 4" descr="img098.jpg"/>
          <p:cNvPicPr>
            <a:picLocks noChangeAspect="1"/>
          </p:cNvPicPr>
          <p:nvPr/>
        </p:nvPicPr>
        <p:blipFill>
          <a:blip r:embed="rId2" cstate="print"/>
          <a:stretch>
            <a:fillRect/>
          </a:stretch>
        </p:blipFill>
        <p:spPr>
          <a:xfrm>
            <a:off x="4572000" y="1143000"/>
            <a:ext cx="4191000" cy="4495800"/>
          </a:xfrm>
          <a:prstGeom prst="rect">
            <a:avLst/>
          </a:prstGeom>
        </p:spPr>
      </p:pic>
      <p:pic>
        <p:nvPicPr>
          <p:cNvPr id="6" name="Picture 5" descr="img099.jpg"/>
          <p:cNvPicPr>
            <a:picLocks noChangeAspect="1"/>
          </p:cNvPicPr>
          <p:nvPr/>
        </p:nvPicPr>
        <p:blipFill>
          <a:blip r:embed="rId3" cstate="print"/>
          <a:stretch>
            <a:fillRect/>
          </a:stretch>
        </p:blipFill>
        <p:spPr>
          <a:xfrm>
            <a:off x="4572000" y="4114800"/>
            <a:ext cx="4114800" cy="6324600"/>
          </a:xfrm>
          <a:prstGeom prst="rect">
            <a:avLst/>
          </a:prstGeom>
        </p:spPr>
      </p:pic>
      <p:pic>
        <p:nvPicPr>
          <p:cNvPr id="7" name="Picture 6" descr="img100.jpg"/>
          <p:cNvPicPr>
            <a:picLocks noChangeAspect="1"/>
          </p:cNvPicPr>
          <p:nvPr/>
        </p:nvPicPr>
        <p:blipFill>
          <a:blip r:embed="rId4" cstate="print"/>
          <a:stretch>
            <a:fillRect/>
          </a:stretch>
        </p:blipFill>
        <p:spPr>
          <a:xfrm>
            <a:off x="228600" y="1219200"/>
            <a:ext cx="4419600" cy="4267200"/>
          </a:xfrm>
          <a:prstGeom prst="rect">
            <a:avLst/>
          </a:prstGeom>
        </p:spPr>
      </p:pic>
      <p:pic>
        <p:nvPicPr>
          <p:cNvPr id="9" name="Picture 8" descr="img101.jpg"/>
          <p:cNvPicPr>
            <a:picLocks noChangeAspect="1"/>
          </p:cNvPicPr>
          <p:nvPr/>
        </p:nvPicPr>
        <p:blipFill>
          <a:blip r:embed="rId5" cstate="print"/>
          <a:stretch>
            <a:fillRect/>
          </a:stretch>
        </p:blipFill>
        <p:spPr>
          <a:xfrm>
            <a:off x="228600" y="4114800"/>
            <a:ext cx="4220337" cy="6858000"/>
          </a:xfrm>
          <a:prstGeom prst="rect">
            <a:avLst/>
          </a:prstGeom>
        </p:spPr>
      </p:pic>
      <p:pic>
        <p:nvPicPr>
          <p:cNvPr id="10" name="Picture 9" descr="img096.jpg"/>
          <p:cNvPicPr>
            <a:picLocks noChangeAspect="1"/>
          </p:cNvPicPr>
          <p:nvPr/>
        </p:nvPicPr>
        <p:blipFill>
          <a:blip r:embed="rId6" cstate="print"/>
          <a:stretch>
            <a:fillRect/>
          </a:stretch>
        </p:blipFill>
        <p:spPr>
          <a:xfrm>
            <a:off x="2514600" y="838200"/>
            <a:ext cx="4276344" cy="6096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a:xfrm>
            <a:off x="0" y="0"/>
            <a:ext cx="8839200" cy="6705600"/>
          </a:xfrm>
        </p:spPr>
        <p:txBody>
          <a:bodyPr>
            <a:normAutofit fontScale="92500" lnSpcReduction="20000"/>
          </a:bodyPr>
          <a:lstStyle/>
          <a:p>
            <a:pPr algn="ctr" rtl="1">
              <a:buNone/>
            </a:pPr>
            <a:r>
              <a:rPr lang="fa-IR" sz="2000" b="1" dirty="0">
                <a:solidFill>
                  <a:srgbClr val="C00000"/>
                </a:solidFill>
                <a:cs typeface="B Titr" pitchFamily="2" charset="-78"/>
              </a:rPr>
              <a:t>مکعب ها</a:t>
            </a:r>
          </a:p>
          <a:p>
            <a:pPr algn="r" rtl="1">
              <a:lnSpc>
                <a:spcPct val="150000"/>
              </a:lnSpc>
              <a:buNone/>
            </a:pPr>
            <a:r>
              <a:rPr lang="fa-IR" sz="2000" b="1" dirty="0">
                <a:solidFill>
                  <a:srgbClr val="7030A0"/>
                </a:solidFill>
                <a:cs typeface="B Nazanin" pitchFamily="2" charset="-78"/>
              </a:rPr>
              <a:t>در مقیاس استدلال ادراکی به تشخیص و شناسایی آسیب های مغزی می توان پرداخت در اکثر موارد ، نواقص ، آسیب ها و عوارض مغزی باعث می شود تا آزمودنی در مقیاس استدلال ادراکی نمرات پایین کسب کند. که آزمون طراحی با مکعب ها به عنوان کاربردی ترین آزمون در مقیاس استدلال ادراکی محسوب می شود که در راستای تشخیص و شناسایی آسیب های مغزی و ناتوانی روانی – حرکتی کاربرد دارد.</a:t>
            </a:r>
          </a:p>
          <a:p>
            <a:pPr algn="r" rtl="1">
              <a:lnSpc>
                <a:spcPct val="150000"/>
              </a:lnSpc>
              <a:buNone/>
            </a:pPr>
            <a:r>
              <a:rPr lang="fa-IR" sz="2000" b="1" dirty="0">
                <a:solidFill>
                  <a:srgbClr val="002060"/>
                </a:solidFill>
                <a:cs typeface="B Nazanin" pitchFamily="2" charset="-78"/>
              </a:rPr>
              <a:t>طراحی با مکعب که برای اولین بار در آزمون نظامی بتا کاربرد داشت هنوز هم به عنوان یک آزمون معتبر در مقیاس های هوشی قرار دارد.در این آزمون از آزمودنی خواسته می شود تا یک مدل ساختار یافته یا یک تصویر که از چیدن مکعب قرمز و سفید را مشاهده نماید و آن را بسازد.</a:t>
            </a:r>
          </a:p>
          <a:p>
            <a:pPr algn="r" rtl="1">
              <a:lnSpc>
                <a:spcPct val="150000"/>
              </a:lnSpc>
              <a:buNone/>
            </a:pPr>
            <a:endParaRPr lang="fa-IR" sz="2000" b="1" dirty="0">
              <a:solidFill>
                <a:srgbClr val="002060"/>
              </a:solidFill>
              <a:cs typeface="B Nazanin" pitchFamily="2" charset="-78"/>
            </a:endParaRPr>
          </a:p>
          <a:p>
            <a:pPr algn="r" rtl="1">
              <a:lnSpc>
                <a:spcPct val="150000"/>
              </a:lnSpc>
              <a:buNone/>
            </a:pPr>
            <a:r>
              <a:rPr lang="fa-IR" sz="2000" b="1" dirty="0">
                <a:solidFill>
                  <a:srgbClr val="00B050"/>
                </a:solidFill>
                <a:cs typeface="B Nazanin" pitchFamily="2" charset="-78"/>
              </a:rPr>
              <a:t>در این آزمون مدیریت زمان ، تصویر سازی چند بعدی و از همه مهمتر پردازش دیداری فضایی بسیار حائز اهمیت است.</a:t>
            </a:r>
          </a:p>
          <a:p>
            <a:pPr algn="r" rtl="1">
              <a:lnSpc>
                <a:spcPct val="150000"/>
              </a:lnSpc>
              <a:buNone/>
            </a:pPr>
            <a:endParaRPr lang="fa-IR" sz="2000" b="1" dirty="0">
              <a:solidFill>
                <a:srgbClr val="00B050"/>
              </a:solidFill>
              <a:cs typeface="B Nazanin" pitchFamily="2" charset="-78"/>
            </a:endParaRPr>
          </a:p>
          <a:p>
            <a:pPr algn="ctr" rtl="1">
              <a:lnSpc>
                <a:spcPct val="150000"/>
              </a:lnSpc>
              <a:buNone/>
            </a:pPr>
            <a:r>
              <a:rPr lang="fa-IR" sz="2000" b="1" dirty="0">
                <a:solidFill>
                  <a:srgbClr val="7030A0"/>
                </a:solidFill>
                <a:cs typeface="B Nazanin" pitchFamily="2" charset="-78"/>
              </a:rPr>
              <a:t>در فرایند نمره گذاری ، از امتیاز زمانی استفاده می شود و بدون امتیاز زمانی تنها به صحت و سقم طراحی با مکعب تاکید می شود.</a:t>
            </a:r>
          </a:p>
          <a:p>
            <a:pPr algn="ctr" rtl="1">
              <a:lnSpc>
                <a:spcPct val="150000"/>
              </a:lnSpc>
              <a:buNone/>
            </a:pPr>
            <a:endParaRPr lang="fa-IR" sz="2000" b="1" dirty="0">
              <a:solidFill>
                <a:srgbClr val="7030A0"/>
              </a:solidFill>
              <a:cs typeface="B Nazanin" pitchFamily="2" charset="-78"/>
            </a:endParaRPr>
          </a:p>
          <a:p>
            <a:pPr algn="r" rtl="1">
              <a:lnSpc>
                <a:spcPct val="150000"/>
              </a:lnSpc>
              <a:buNone/>
            </a:pPr>
            <a:r>
              <a:rPr lang="fa-IR" sz="2000" b="1" dirty="0">
                <a:cs typeface="B Nazanin" pitchFamily="2" charset="-78"/>
              </a:rPr>
              <a:t>در این آزمون ادراک دیداری یک عنصر بنیادی است و نقش تعیین کننده ای در عملکرد آزمودنی دارد و همچنین حرکت و شناخت با هم مرتبط هستند بنابراین فرایندهای شناختی با مهارت های حرکتی مرتبط است.</a:t>
            </a:r>
            <a:endParaRPr lang="en-US" sz="2000" b="1" dirty="0">
              <a:cs typeface="B Nazanin" pitchFamily="2" charset="-78"/>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a:xfrm>
            <a:off x="0" y="0"/>
            <a:ext cx="8839200" cy="6858000"/>
          </a:xfrm>
        </p:spPr>
        <p:txBody>
          <a:bodyPr/>
          <a:lstStyle/>
          <a:p>
            <a:pPr algn="ctr" rtl="1">
              <a:buNone/>
            </a:pPr>
            <a:r>
              <a:rPr lang="fa-IR" sz="2000" dirty="0">
                <a:solidFill>
                  <a:srgbClr val="C00000"/>
                </a:solidFill>
                <a:cs typeface="B Titr" pitchFamily="2" charset="-78"/>
              </a:rPr>
              <a:t>تکمیل تصاویر</a:t>
            </a:r>
          </a:p>
          <a:p>
            <a:pPr algn="r" rtl="1"/>
            <a:r>
              <a:rPr lang="fa-IR" sz="1800" b="1" dirty="0">
                <a:solidFill>
                  <a:srgbClr val="002060"/>
                </a:solidFill>
                <a:cs typeface="B Nazanin" pitchFamily="2" charset="-78"/>
              </a:rPr>
              <a:t>در این آزمون از آزمودنی خواسته می شود تا تصویر را مشاهده کند و پس از آن بخش مهم گمشده تصویر را از بین گزینه ها پیدا کند.</a:t>
            </a:r>
          </a:p>
          <a:p>
            <a:pPr algn="r" rtl="1"/>
            <a:r>
              <a:rPr lang="fa-IR" sz="1800" b="1" dirty="0">
                <a:solidFill>
                  <a:srgbClr val="7030A0"/>
                </a:solidFill>
                <a:cs typeface="B Nazanin" pitchFamily="2" charset="-78"/>
              </a:rPr>
              <a:t>از طریق آزمون تکمیل تصاویر ، سازمان دهی و ادراک دیداری ، توجه ، تمرکز مشخص می شود</a:t>
            </a:r>
            <a:endParaRPr lang="en-US" sz="1800" b="1" dirty="0">
              <a:solidFill>
                <a:srgbClr val="7030A0"/>
              </a:solidFill>
              <a:cs typeface="B Nazanin" pitchFamily="2" charset="-78"/>
            </a:endParaRPr>
          </a:p>
        </p:txBody>
      </p:sp>
      <p:pic>
        <p:nvPicPr>
          <p:cNvPr id="4" name="Picture 3" descr="img083.jpg"/>
          <p:cNvPicPr>
            <a:picLocks noChangeAspect="1"/>
          </p:cNvPicPr>
          <p:nvPr/>
        </p:nvPicPr>
        <p:blipFill>
          <a:blip r:embed="rId2" cstate="print"/>
          <a:stretch>
            <a:fillRect/>
          </a:stretch>
        </p:blipFill>
        <p:spPr>
          <a:xfrm>
            <a:off x="1143000" y="1371600"/>
            <a:ext cx="6040073" cy="54864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a:xfrm>
            <a:off x="0" y="0"/>
            <a:ext cx="8686800" cy="6858000"/>
          </a:xfrm>
        </p:spPr>
        <p:txBody>
          <a:bodyPr/>
          <a:lstStyle/>
          <a:p>
            <a:pPr algn="ctr" rtl="1">
              <a:buNone/>
            </a:pPr>
            <a:r>
              <a:rPr lang="fa-IR" sz="2000" dirty="0">
                <a:solidFill>
                  <a:srgbClr val="C00000"/>
                </a:solidFill>
                <a:cs typeface="B Titr" pitchFamily="2" charset="-78"/>
              </a:rPr>
              <a:t>حذف کردن</a:t>
            </a:r>
          </a:p>
          <a:p>
            <a:pPr algn="ctr" rtl="1">
              <a:buNone/>
            </a:pPr>
            <a:r>
              <a:rPr lang="fa-IR" sz="2000" b="1" dirty="0">
                <a:cs typeface="B Nazanin" pitchFamily="2" charset="-78"/>
              </a:rPr>
              <a:t>تمرکز ، توجه انتخابی ، تمیز دیداری ، آمادگی دیداری ، فضای دید و الگوی دیداری</a:t>
            </a:r>
          </a:p>
          <a:p>
            <a:pPr algn="ctr" rtl="1">
              <a:buNone/>
            </a:pPr>
            <a:endParaRPr lang="en-US" sz="2000" b="1" dirty="0">
              <a:cs typeface="B Nazanin" pitchFamily="2" charset="-78"/>
            </a:endParaRPr>
          </a:p>
        </p:txBody>
      </p:sp>
      <p:pic>
        <p:nvPicPr>
          <p:cNvPr id="4" name="Picture 3" descr="img106.jpg"/>
          <p:cNvPicPr>
            <a:picLocks noChangeAspect="1"/>
          </p:cNvPicPr>
          <p:nvPr/>
        </p:nvPicPr>
        <p:blipFill>
          <a:blip r:embed="rId2" cstate="print"/>
          <a:stretch>
            <a:fillRect/>
          </a:stretch>
        </p:blipFill>
        <p:spPr>
          <a:xfrm>
            <a:off x="685800" y="762001"/>
            <a:ext cx="7162800" cy="2666999"/>
          </a:xfrm>
          <a:prstGeom prst="rect">
            <a:avLst/>
          </a:prstGeom>
        </p:spPr>
      </p:pic>
      <p:pic>
        <p:nvPicPr>
          <p:cNvPr id="5" name="Picture 4" descr="img107.jpg"/>
          <p:cNvPicPr>
            <a:picLocks noChangeAspect="1"/>
          </p:cNvPicPr>
          <p:nvPr/>
        </p:nvPicPr>
        <p:blipFill>
          <a:blip r:embed="rId3" cstate="print"/>
          <a:stretch>
            <a:fillRect/>
          </a:stretch>
        </p:blipFill>
        <p:spPr>
          <a:xfrm>
            <a:off x="6324600" y="3733800"/>
            <a:ext cx="2819400" cy="3124200"/>
          </a:xfrm>
          <a:prstGeom prst="rect">
            <a:avLst/>
          </a:prstGeom>
          <a:ln w="88900" cap="sq" cmpd="thickThin">
            <a:solidFill>
              <a:srgbClr val="000000"/>
            </a:solidFill>
            <a:prstDash val="solid"/>
            <a:miter lim="800000"/>
          </a:ln>
          <a:effectLst>
            <a:innerShdw blurRad="76200">
              <a:srgbClr val="000000"/>
            </a:innerShdw>
          </a:effectLst>
        </p:spPr>
      </p:pic>
      <p:pic>
        <p:nvPicPr>
          <p:cNvPr id="6" name="Picture 5" descr="img108.jpg"/>
          <p:cNvPicPr>
            <a:picLocks noChangeAspect="1"/>
          </p:cNvPicPr>
          <p:nvPr/>
        </p:nvPicPr>
        <p:blipFill>
          <a:blip r:embed="rId4" cstate="print"/>
          <a:stretch>
            <a:fillRect/>
          </a:stretch>
        </p:blipFill>
        <p:spPr>
          <a:xfrm>
            <a:off x="0" y="3733800"/>
            <a:ext cx="2652493" cy="3124200"/>
          </a:xfrm>
          <a:prstGeom prst="rect">
            <a:avLst/>
          </a:prstGeom>
          <a:ln w="88900" cap="sq" cmpd="thickThin">
            <a:solidFill>
              <a:srgbClr val="000000"/>
            </a:solidFill>
            <a:prstDash val="solid"/>
            <a:miter lim="800000"/>
          </a:ln>
          <a:effectLst>
            <a:innerShdw blurRad="76200">
              <a:srgbClr val="000000"/>
            </a:innerShdw>
          </a:effectLst>
        </p:spPr>
      </p:pic>
      <p:pic>
        <p:nvPicPr>
          <p:cNvPr id="7" name="Picture 6" descr="img110.jpg"/>
          <p:cNvPicPr>
            <a:picLocks noChangeAspect="1"/>
          </p:cNvPicPr>
          <p:nvPr/>
        </p:nvPicPr>
        <p:blipFill>
          <a:blip r:embed="rId5" cstate="print"/>
          <a:stretch>
            <a:fillRect/>
          </a:stretch>
        </p:blipFill>
        <p:spPr>
          <a:xfrm>
            <a:off x="2743200" y="3657600"/>
            <a:ext cx="3481084" cy="32004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a:xfrm>
            <a:off x="0" y="457200"/>
            <a:ext cx="8839200" cy="6400800"/>
          </a:xfrm>
        </p:spPr>
        <p:txBody>
          <a:bodyPr>
            <a:normAutofit fontScale="92500"/>
          </a:bodyPr>
          <a:lstStyle/>
          <a:p>
            <a:pPr algn="ctr" rtl="1">
              <a:buNone/>
            </a:pPr>
            <a:r>
              <a:rPr lang="fa-IR" b="1" dirty="0">
                <a:solidFill>
                  <a:schemeClr val="accent3"/>
                </a:solidFill>
                <a:cs typeface="B Titr" pitchFamily="2" charset="-78"/>
              </a:rPr>
              <a:t>اطلاعات</a:t>
            </a:r>
            <a:r>
              <a:rPr lang="fa-IR" dirty="0"/>
              <a:t> </a:t>
            </a:r>
          </a:p>
          <a:p>
            <a:pPr algn="r" rtl="1">
              <a:lnSpc>
                <a:spcPct val="150000"/>
              </a:lnSpc>
            </a:pPr>
            <a:r>
              <a:rPr lang="fa-IR" b="1" dirty="0">
                <a:solidFill>
                  <a:srgbClr val="00B050"/>
                </a:solidFill>
                <a:cs typeface="B Nazanin" pitchFamily="2" charset="-78"/>
              </a:rPr>
              <a:t>در این آزمون سوال های  متنوع از آزمودنی پیرامون حیطه وسیعی از موضوعات دانش عمومی پرسیده می شود و به مانند هوش متبلور ، دانش اکتسابی از محیط و مدرسه اندازه گیری می شود.</a:t>
            </a:r>
          </a:p>
          <a:p>
            <a:pPr algn="r" rtl="1">
              <a:lnSpc>
                <a:spcPct val="150000"/>
              </a:lnSpc>
            </a:pPr>
            <a:r>
              <a:rPr lang="fa-IR" b="1" dirty="0">
                <a:solidFill>
                  <a:srgbClr val="002060"/>
                </a:solidFill>
                <a:cs typeface="B Nazanin" pitchFamily="2" charset="-78"/>
              </a:rPr>
              <a:t>توانایی آزمودنی در فراگیری مباحث درسی ، نشان دهنده عملکرد وی در آزمون اطلاعات است.</a:t>
            </a:r>
          </a:p>
          <a:p>
            <a:pPr algn="r" rtl="1">
              <a:lnSpc>
                <a:spcPct val="150000"/>
              </a:lnSpc>
            </a:pPr>
            <a:r>
              <a:rPr lang="fa-IR" b="1" dirty="0">
                <a:solidFill>
                  <a:srgbClr val="002060"/>
                </a:solidFill>
                <a:cs typeface="B Nazanin" pitchFamily="2" charset="-78"/>
              </a:rPr>
              <a:t>اطلاعات عمومی در زمینه قوانین و مقررات بین المللی ، زمینه های جغرافیای انسانی و طبیعی و قواعد و فنون علوم تجربی از جمله مباحثی است که در این آزمون مطرح می شود.</a:t>
            </a:r>
          </a:p>
          <a:p>
            <a:pPr algn="r" rtl="1">
              <a:lnSpc>
                <a:spcPct val="150000"/>
              </a:lnSpc>
            </a:pPr>
            <a:r>
              <a:rPr lang="fa-IR" b="1" dirty="0">
                <a:solidFill>
                  <a:srgbClr val="002060"/>
                </a:solidFill>
                <a:cs typeface="B Nazanin" pitchFamily="2" charset="-78"/>
              </a:rPr>
              <a:t>در این آزمون می توان به شناسایی حافظه بلند مدت و ظرفیت آزمودنی در یادگیری مباحث آموزشگاهی توجه نمود.</a:t>
            </a:r>
          </a:p>
          <a:p>
            <a:pPr algn="ctr" rtl="1">
              <a:lnSpc>
                <a:spcPct val="150000"/>
              </a:lnSpc>
              <a:buNone/>
            </a:pPr>
            <a:r>
              <a:rPr lang="fa-IR" b="1" dirty="0">
                <a:solidFill>
                  <a:srgbClr val="7030A0"/>
                </a:solidFill>
                <a:cs typeface="B Nazanin" pitchFamily="2" charset="-78"/>
              </a:rPr>
              <a:t>کاپلان اعتقاد دارد که استفاده از این آزمون می تواند سرنخ های مفیدی را پیرامون اکتساب ، اندوزش  و بازیابی ارائه کند و اگر آزمودنی نتواند اطلاعات آموزشگاهی را کسب ، اندوزش و بازیابی کند افت تحصیلی را در دروس مرتبط با علوم تجربی – جغرافیا – تاریخ نشان می دهد.</a:t>
            </a:r>
            <a:endParaRPr lang="en-US" b="1" dirty="0">
              <a:solidFill>
                <a:srgbClr val="7030A0"/>
              </a:solidFill>
              <a:cs typeface="B Nazanin" pitchFamily="2" charset="-78"/>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g079.jpg"/>
          <p:cNvPicPr>
            <a:picLocks noGrp="1" noChangeAspect="1"/>
          </p:cNvPicPr>
          <p:nvPr>
            <p:ph sz="quarter" idx="1"/>
          </p:nvPr>
        </p:nvPicPr>
        <p:blipFill>
          <a:blip r:embed="rId2" cstate="print"/>
          <a:stretch>
            <a:fillRect/>
          </a:stretch>
        </p:blipFill>
        <p:spPr>
          <a:xfrm>
            <a:off x="609600" y="232590"/>
            <a:ext cx="7237965" cy="6625410"/>
          </a:xfr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a:xfrm>
            <a:off x="0" y="0"/>
            <a:ext cx="8763000" cy="6858000"/>
          </a:xfrm>
        </p:spPr>
        <p:txBody>
          <a:bodyPr>
            <a:normAutofit/>
          </a:bodyPr>
          <a:lstStyle/>
          <a:p>
            <a:pPr algn="r" rtl="1">
              <a:buNone/>
            </a:pPr>
            <a:r>
              <a:rPr lang="fa-IR" sz="1800" dirty="0">
                <a:solidFill>
                  <a:srgbClr val="C00000"/>
                </a:solidFill>
                <a:cs typeface="B Titr" pitchFamily="2" charset="-78"/>
              </a:rPr>
              <a:t>                            محاسبات</a:t>
            </a:r>
          </a:p>
          <a:p>
            <a:pPr algn="r" rtl="1">
              <a:buNone/>
            </a:pPr>
            <a:endParaRPr lang="fa-IR" sz="1800" dirty="0">
              <a:solidFill>
                <a:srgbClr val="C00000"/>
              </a:solidFill>
              <a:cs typeface="B Titr" pitchFamily="2" charset="-78"/>
            </a:endParaRPr>
          </a:p>
          <a:p>
            <a:pPr algn="r" rtl="1"/>
            <a:r>
              <a:rPr lang="fa-IR" sz="1800" b="1" dirty="0">
                <a:solidFill>
                  <a:srgbClr val="002060"/>
                </a:solidFill>
                <a:cs typeface="B Nazanin" pitchFamily="2" charset="-78"/>
              </a:rPr>
              <a:t>توجه ،تمرکز ، توانایی استدلال عدد</a:t>
            </a:r>
          </a:p>
          <a:p>
            <a:pPr algn="r" rtl="1">
              <a:buNone/>
            </a:pPr>
            <a:r>
              <a:rPr lang="fa-IR" sz="1800" b="1" dirty="0">
                <a:solidFill>
                  <a:srgbClr val="002060"/>
                </a:solidFill>
                <a:cs typeface="B Nazanin" pitchFamily="2" charset="-78"/>
              </a:rPr>
              <a:t>حافظه کوتاه مدت و بلند مدت </a:t>
            </a:r>
          </a:p>
          <a:p>
            <a:pPr algn="r" rtl="1">
              <a:buNone/>
            </a:pPr>
            <a:r>
              <a:rPr lang="fa-IR" sz="1800" b="1" dirty="0">
                <a:solidFill>
                  <a:srgbClr val="002060"/>
                </a:solidFill>
                <a:cs typeface="B Nazanin" pitchFamily="2" charset="-78"/>
              </a:rPr>
              <a:t>هوشیاری ذهنی</a:t>
            </a:r>
          </a:p>
          <a:p>
            <a:pPr algn="r" rtl="1">
              <a:buNone/>
            </a:pPr>
            <a:r>
              <a:rPr lang="fa-IR" sz="1800" b="1" dirty="0">
                <a:solidFill>
                  <a:srgbClr val="002060"/>
                </a:solidFill>
                <a:cs typeface="B Nazanin" pitchFamily="2" charset="-78"/>
              </a:rPr>
              <a:t>محاسبات ریاضی ، دانش ریاضی و</a:t>
            </a:r>
          </a:p>
          <a:p>
            <a:pPr algn="r" rtl="1">
              <a:buNone/>
            </a:pPr>
            <a:r>
              <a:rPr lang="fa-IR" sz="1800" b="1" dirty="0">
                <a:solidFill>
                  <a:srgbClr val="002060"/>
                </a:solidFill>
                <a:cs typeface="B Nazanin" pitchFamily="2" charset="-78"/>
              </a:rPr>
              <a:t>استدلال ریاضی ، را اندازه گیری میکند.</a:t>
            </a:r>
          </a:p>
          <a:p>
            <a:pPr algn="r" rtl="1">
              <a:buNone/>
            </a:pPr>
            <a:endParaRPr lang="fa-IR" sz="1800" dirty="0">
              <a:cs typeface="B Nazanin" pitchFamily="2" charset="-78"/>
            </a:endParaRPr>
          </a:p>
          <a:p>
            <a:pPr algn="r" rtl="1">
              <a:buNone/>
            </a:pPr>
            <a:r>
              <a:rPr lang="fa-IR" sz="1800" b="1" dirty="0">
                <a:solidFill>
                  <a:srgbClr val="FF0000"/>
                </a:solidFill>
                <a:cs typeface="B Titr" pitchFamily="2" charset="-78"/>
              </a:rPr>
              <a:t>                               نکته </a:t>
            </a:r>
          </a:p>
          <a:p>
            <a:pPr algn="r" rtl="1">
              <a:buNone/>
            </a:pPr>
            <a:endParaRPr lang="fa-IR" sz="1800" dirty="0">
              <a:cs typeface="B Nazanin" pitchFamily="2" charset="-78"/>
            </a:endParaRPr>
          </a:p>
          <a:p>
            <a:pPr algn="r" rtl="1"/>
            <a:r>
              <a:rPr lang="fa-IR" sz="1800" b="1" dirty="0">
                <a:solidFill>
                  <a:srgbClr val="7030A0"/>
                </a:solidFill>
                <a:cs typeface="B Nazanin" pitchFamily="2" charset="-78"/>
              </a:rPr>
              <a:t>زمان بندی دقیق (30 ثانیه )</a:t>
            </a:r>
          </a:p>
          <a:p>
            <a:pPr algn="r" rtl="1"/>
            <a:endParaRPr lang="fa-IR" sz="1800" b="1" dirty="0">
              <a:solidFill>
                <a:srgbClr val="7030A0"/>
              </a:solidFill>
              <a:cs typeface="B Nazanin" pitchFamily="2" charset="-78"/>
            </a:endParaRPr>
          </a:p>
          <a:p>
            <a:pPr algn="r" rtl="1"/>
            <a:r>
              <a:rPr lang="fa-IR" sz="1800" b="1" dirty="0">
                <a:solidFill>
                  <a:srgbClr val="7030A0"/>
                </a:solidFill>
                <a:cs typeface="B Nazanin" pitchFamily="2" charset="-78"/>
              </a:rPr>
              <a:t>محدودیت در تکرار : نباید سوال را </a:t>
            </a:r>
          </a:p>
          <a:p>
            <a:pPr algn="r" rtl="1">
              <a:buNone/>
            </a:pPr>
            <a:r>
              <a:rPr lang="fa-IR" sz="1800" b="1" dirty="0">
                <a:solidFill>
                  <a:srgbClr val="7030A0"/>
                </a:solidFill>
                <a:cs typeface="B Nazanin" pitchFamily="2" charset="-78"/>
              </a:rPr>
              <a:t>بیشتر از دو بار تکرار کند ( سوال 6 تا 34)</a:t>
            </a:r>
          </a:p>
          <a:p>
            <a:pPr algn="r" rtl="1"/>
            <a:endParaRPr lang="en-US" sz="1800" dirty="0">
              <a:cs typeface="B Nazanin" pitchFamily="2" charset="-78"/>
            </a:endParaRPr>
          </a:p>
        </p:txBody>
      </p:sp>
      <p:pic>
        <p:nvPicPr>
          <p:cNvPr id="4" name="Picture 3" descr="img075.jpg"/>
          <p:cNvPicPr>
            <a:picLocks noChangeAspect="1"/>
          </p:cNvPicPr>
          <p:nvPr/>
        </p:nvPicPr>
        <p:blipFill>
          <a:blip r:embed="rId2" cstate="print"/>
          <a:stretch>
            <a:fillRect/>
          </a:stretch>
        </p:blipFill>
        <p:spPr>
          <a:xfrm>
            <a:off x="152400" y="0"/>
            <a:ext cx="4939862" cy="68580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a:xfrm>
            <a:off x="228600" y="0"/>
            <a:ext cx="8610600" cy="6858000"/>
          </a:xfrm>
        </p:spPr>
        <p:txBody>
          <a:bodyPr>
            <a:normAutofit lnSpcReduction="10000"/>
          </a:bodyPr>
          <a:lstStyle/>
          <a:p>
            <a:pPr algn="ctr" rtl="1">
              <a:buNone/>
            </a:pPr>
            <a:r>
              <a:rPr lang="fa-IR" b="1" dirty="0">
                <a:solidFill>
                  <a:srgbClr val="C00000"/>
                </a:solidFill>
                <a:cs typeface="B Titr" pitchFamily="2" charset="-78"/>
              </a:rPr>
              <a:t>استدلال کلمه </a:t>
            </a:r>
          </a:p>
          <a:p>
            <a:pPr algn="r" rtl="1">
              <a:lnSpc>
                <a:spcPct val="150000"/>
              </a:lnSpc>
            </a:pPr>
            <a:r>
              <a:rPr lang="fa-IR" b="1" dirty="0">
                <a:solidFill>
                  <a:srgbClr val="002060"/>
                </a:solidFill>
                <a:cs typeface="B Nazanin" pitchFamily="2" charset="-78"/>
              </a:rPr>
              <a:t>در این آزمون آزمودنی با بهره گیری از مجموعه ای از سر نخ ها در زمینه مفهوم یک واژه یا مجموعه ای از سر نخ های مرتبط با یک کلمه مشخص و ویژه ، با استفاده از استدلال کلامی ، تحلیل نموده و کلمه هدف یا چیستان را مشخص می کند. </a:t>
            </a:r>
          </a:p>
          <a:p>
            <a:pPr algn="r" rtl="1">
              <a:lnSpc>
                <a:spcPct val="150000"/>
              </a:lnSpc>
              <a:buNone/>
            </a:pPr>
            <a:r>
              <a:rPr lang="fa-IR" b="1" dirty="0">
                <a:solidFill>
                  <a:srgbClr val="00B050"/>
                </a:solidFill>
                <a:cs typeface="B Nazanin" pitchFamily="2" charset="-78"/>
              </a:rPr>
              <a:t>این آزمون توانایی اندازه گیری استدلال عمومی و تحلیلی ، انتزاع گرایی کلامی و از همه مهمتر ، توانایی تلفیق و ترکیب انواع متنوع اطلاعات برای تولید دیگر مفاهیم را دارد.</a:t>
            </a:r>
          </a:p>
          <a:p>
            <a:pPr algn="r" rtl="1">
              <a:lnSpc>
                <a:spcPct val="150000"/>
              </a:lnSpc>
            </a:pPr>
            <a:r>
              <a:rPr lang="fa-IR" b="1" dirty="0">
                <a:solidFill>
                  <a:srgbClr val="002060"/>
                </a:solidFill>
                <a:cs typeface="B Nazanin" pitchFamily="2" charset="-78"/>
              </a:rPr>
              <a:t>از سوال 1 تا 6 یک سر نخ و از سوال 7 تا 15 دو سرنخ و از سوال 16 تا 24 سه سرنخ برای هر کلمه هدف وجود دارد.</a:t>
            </a:r>
          </a:p>
          <a:p>
            <a:pPr algn="r" rtl="1">
              <a:lnSpc>
                <a:spcPct val="150000"/>
              </a:lnSpc>
              <a:buNone/>
            </a:pPr>
            <a:r>
              <a:rPr lang="fa-IR" b="1" dirty="0">
                <a:solidFill>
                  <a:srgbClr val="FF0000"/>
                </a:solidFill>
                <a:cs typeface="B Nazanin" pitchFamily="2" charset="-78"/>
              </a:rPr>
              <a:t>اولین قاعده </a:t>
            </a:r>
            <a:r>
              <a:rPr lang="fa-IR" b="1" dirty="0">
                <a:solidFill>
                  <a:srgbClr val="002060"/>
                </a:solidFill>
                <a:cs typeface="B Nazanin" pitchFamily="2" charset="-78"/>
              </a:rPr>
              <a:t>: زمان بین سر نخ ها 3 ثانیه.</a:t>
            </a:r>
          </a:p>
          <a:p>
            <a:pPr algn="r" rtl="1">
              <a:lnSpc>
                <a:spcPct val="150000"/>
              </a:lnSpc>
              <a:buNone/>
            </a:pPr>
            <a:r>
              <a:rPr lang="fa-IR" b="1" dirty="0">
                <a:solidFill>
                  <a:srgbClr val="FF0000"/>
                </a:solidFill>
                <a:cs typeface="B Nazanin" pitchFamily="2" charset="-78"/>
              </a:rPr>
              <a:t>دومین قاعده </a:t>
            </a:r>
            <a:r>
              <a:rPr lang="fa-IR" b="1" dirty="0">
                <a:solidFill>
                  <a:srgbClr val="002060"/>
                </a:solidFill>
                <a:cs typeface="B Nazanin" pitchFamily="2" charset="-78"/>
              </a:rPr>
              <a:t>: هر سر نخ فقط یک بار تکرار می شود و اگر آزمودنی خواستار تکرار آن بود 3 ثانیه مکث کرده و سر نخ قبل با سر نخ جدید دوباره ارائه می شود.</a:t>
            </a:r>
          </a:p>
          <a:p>
            <a:pPr algn="ctr" rtl="1">
              <a:lnSpc>
                <a:spcPct val="150000"/>
              </a:lnSpc>
              <a:buNone/>
            </a:pPr>
            <a:r>
              <a:rPr lang="fa-IR" b="1" dirty="0">
                <a:solidFill>
                  <a:srgbClr val="7030A0"/>
                </a:solidFill>
                <a:cs typeface="B Nazanin" pitchFamily="2" charset="-78"/>
              </a:rPr>
              <a:t>اگر آزمودنی به کلمه هدف یا مترادف اشاره کرد نمره 1 می گیرد.</a:t>
            </a:r>
            <a:endParaRPr lang="en-US" b="1" dirty="0">
              <a:solidFill>
                <a:srgbClr val="7030A0"/>
              </a:solidFill>
              <a:cs typeface="B Nazanin" pitchFamily="2" charset="-78"/>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g076.jpg"/>
          <p:cNvPicPr>
            <a:picLocks noGrp="1" noChangeAspect="1"/>
          </p:cNvPicPr>
          <p:nvPr>
            <p:ph sz="quarter" idx="1"/>
          </p:nvPr>
        </p:nvPicPr>
        <p:blipFill>
          <a:blip r:embed="rId2" cstate="print"/>
          <a:stretch>
            <a:fillRect/>
          </a:stretch>
        </p:blipFill>
        <p:spPr>
          <a:xfrm>
            <a:off x="990600" y="0"/>
            <a:ext cx="6629400" cy="6629400"/>
          </a:xfr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9" name="Rectangle 11"/>
          <p:cNvSpPr>
            <a:spLocks noGrp="1" noChangeAspect="1" noChangeArrowheads="1"/>
          </p:cNvSpPr>
          <p:nvPr>
            <p:ph type="title" idx="4294967295"/>
          </p:nvPr>
        </p:nvSpPr>
        <p:spPr>
          <a:xfrm>
            <a:off x="0" y="71438"/>
            <a:ext cx="8229600" cy="796925"/>
          </a:xfrm>
        </p:spPr>
        <p:txBody>
          <a:bodyPr/>
          <a:lstStyle/>
          <a:p>
            <a:r>
              <a:rPr lang="en-GB" altLang="en-US" dirty="0"/>
              <a:t>Conditions o use</a:t>
            </a:r>
          </a:p>
        </p:txBody>
      </p:sp>
      <p:sp>
        <p:nvSpPr>
          <p:cNvPr id="62466" name="Rectangle 2"/>
          <p:cNvSpPr>
            <a:spLocks noChangeAspect="1" noChangeArrowheads="1"/>
          </p:cNvSpPr>
          <p:nvPr/>
        </p:nvSpPr>
        <p:spPr bwMode="auto">
          <a:xfrm>
            <a:off x="-19050" y="0"/>
            <a:ext cx="9144000" cy="6858000"/>
          </a:xfrm>
          <a:prstGeom prst="rect">
            <a:avLst/>
          </a:prstGeom>
          <a:gradFill>
            <a:gsLst>
              <a:gs pos="0">
                <a:schemeClr val="lt1">
                  <a:tint val="40000"/>
                  <a:satMod val="350000"/>
                </a:schemeClr>
              </a:gs>
              <a:gs pos="40000">
                <a:schemeClr val="lt1">
                  <a:tint val="45000"/>
                  <a:shade val="99000"/>
                  <a:satMod val="350000"/>
                </a:schemeClr>
              </a:gs>
              <a:gs pos="100000">
                <a:schemeClr val="bg1">
                  <a:lumMod val="85000"/>
                </a:schemeClr>
              </a:gs>
            </a:gsLst>
            <a:path path="circle">
              <a:fillToRect l="50000" t="-80000" r="50000" b="180000"/>
            </a:path>
          </a:gradFill>
          <a:ln w="9525">
            <a:solidFill>
              <a:schemeClr val="bg1"/>
            </a:solidFill>
            <a:miter lim="800000"/>
            <a:headEnd/>
            <a:tailEnd/>
          </a:ln>
          <a:effectLst/>
        </p:spPr>
        <p:style>
          <a:lnRef idx="0">
            <a:scrgbClr r="0" g="0" b="0"/>
          </a:lnRef>
          <a:fillRef idx="1002">
            <a:schemeClr val="lt1"/>
          </a:fillRef>
          <a:effectRef idx="0">
            <a:scrgbClr r="0" g="0" b="0"/>
          </a:effectRef>
          <a:fontRef idx="major"/>
        </p:style>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Verdana"/>
              <a:ea typeface="+mj-ea"/>
              <a:cs typeface="Arial"/>
            </a:endParaRPr>
          </a:p>
        </p:txBody>
      </p:sp>
      <p:sp>
        <p:nvSpPr>
          <p:cNvPr id="41993" name="Line 8"/>
          <p:cNvSpPr>
            <a:spLocks noChangeShapeType="1"/>
          </p:cNvSpPr>
          <p:nvPr/>
        </p:nvSpPr>
        <p:spPr bwMode="auto">
          <a:xfrm>
            <a:off x="3348038" y="1390650"/>
            <a:ext cx="0" cy="4464050"/>
          </a:xfrm>
          <a:prstGeom prst="line">
            <a:avLst/>
          </a:prstGeom>
          <a:noFill/>
          <a:ln w="9525">
            <a:solidFill>
              <a:srgbClr val="C0C0C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panose="020B0604030504040204" pitchFamily="34" charset="0"/>
              <a:ea typeface="+mn-ea"/>
              <a:cs typeface="Arial" panose="020B0604020202020204" pitchFamily="34" charset="0"/>
            </a:endParaRPr>
          </a:p>
        </p:txBody>
      </p:sp>
      <p:sp>
        <p:nvSpPr>
          <p:cNvPr id="41994" name="Rectangle 10"/>
          <p:cNvSpPr>
            <a:spLocks noChangeArrowheads="1"/>
          </p:cNvSpPr>
          <p:nvPr/>
        </p:nvSpPr>
        <p:spPr bwMode="auto">
          <a:xfrm>
            <a:off x="5025592" y="3789382"/>
            <a:ext cx="202651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en-US" sz="1000" b="0" i="0" u="none" strike="noStrike" kern="1200" cap="none" spc="0" normalizeH="0" baseline="0" noProof="0" dirty="0">
                <a:ln>
                  <a:noFill/>
                </a:ln>
                <a:solidFill>
                  <a:srgbClr val="000000"/>
                </a:solidFill>
                <a:effectLst/>
                <a:uLnTx/>
                <a:uFillTx/>
                <a:latin typeface="Verdana" panose="020B0604030504040204" pitchFamily="34" charset="0"/>
                <a:ea typeface="+mn-ea"/>
                <a:cs typeface="Arial" panose="020B0604020202020204" pitchFamily="34" charset="0"/>
                <a:hlinkClick r:id="rId3"/>
              </a:rPr>
              <a:t>http://www.ravanpoint.ir</a:t>
            </a:r>
            <a:endParaRPr kumimoji="0" lang="fa-IR" altLang="en-US" sz="1000" b="0" i="0" u="none" strike="noStrike" kern="1200" cap="none" spc="0" normalizeH="0" baseline="0" noProof="0" dirty="0">
              <a:ln>
                <a:noFill/>
              </a:ln>
              <a:solidFill>
                <a:srgbClr val="000000"/>
              </a:solidFill>
              <a:effectLst/>
              <a:uLnTx/>
              <a:uFillTx/>
              <a:latin typeface="Verdana" panose="020B060403050404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altLang="en-US" sz="1000" b="0" i="0" u="none" strike="noStrike" kern="1200" cap="none" spc="0" normalizeH="0" baseline="0" noProof="0" dirty="0">
              <a:ln>
                <a:noFill/>
              </a:ln>
              <a:solidFill>
                <a:srgbClr val="000000"/>
              </a:solidFill>
              <a:effectLst/>
              <a:uLnTx/>
              <a:uFillTx/>
              <a:latin typeface="Verdana" panose="020B060403050404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en-US" sz="1000" b="0" i="0" u="none" strike="noStrike" kern="1200" cap="none" spc="0" normalizeH="0" baseline="0" noProof="0" dirty="0">
                <a:ln>
                  <a:noFill/>
                </a:ln>
                <a:solidFill>
                  <a:srgbClr val="000000"/>
                </a:solidFill>
                <a:effectLst/>
                <a:uLnTx/>
                <a:uFillTx/>
                <a:latin typeface="Verdana" panose="020B0604030504040204" pitchFamily="34" charset="0"/>
                <a:ea typeface="+mn-ea"/>
                <a:cs typeface="Arial" panose="020B0604020202020204" pitchFamily="34" charset="0"/>
              </a:rPr>
              <a:t>Contact: info@ravanpoint.ir </a:t>
            </a:r>
          </a:p>
        </p:txBody>
      </p:sp>
      <p:sp>
        <p:nvSpPr>
          <p:cNvPr id="3" name="Rectangle 2"/>
          <p:cNvSpPr/>
          <p:nvPr/>
        </p:nvSpPr>
        <p:spPr>
          <a:xfrm>
            <a:off x="250825" y="3919537"/>
            <a:ext cx="2736850" cy="423863"/>
          </a:xfrm>
          <a:prstGeom prst="rect">
            <a:avLst/>
          </a:prstGeom>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Arial"/>
            </a:endParaRPr>
          </a:p>
        </p:txBody>
      </p:sp>
      <p:sp>
        <p:nvSpPr>
          <p:cNvPr id="62480" name="Rectangle 16"/>
          <p:cNvSpPr>
            <a:spLocks noChangeArrowheads="1"/>
          </p:cNvSpPr>
          <p:nvPr/>
        </p:nvSpPr>
        <p:spPr bwMode="auto">
          <a:xfrm>
            <a:off x="250825" y="2582614"/>
            <a:ext cx="2832100" cy="1754326"/>
          </a:xfrm>
          <a:prstGeom prst="rect">
            <a:avLst/>
          </a:prstGeom>
          <a:noFill/>
          <a:ln w="9525">
            <a:noFill/>
            <a:miter lim="800000"/>
            <a:headEnd/>
            <a:tailEnd/>
          </a:ln>
          <a:effectLst/>
        </p:spPr>
        <p:txBody>
          <a:bodyPr>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fa-IR" sz="2000" b="1" i="0" u="none" strike="noStrike" kern="1200" cap="none" spc="0" normalizeH="0" baseline="0" noProof="0" dirty="0">
                <a:ln>
                  <a:noFill/>
                </a:ln>
                <a:solidFill>
                  <a:prstClr val="black"/>
                </a:solidFill>
                <a:effectLst/>
                <a:uLnTx/>
                <a:uFillTx/>
                <a:latin typeface="Verdana" panose="020B0604030504040204" pitchFamily="34" charset="0"/>
                <a:ea typeface="+mn-ea"/>
                <a:cs typeface="B Nazanin" panose="00000400000000000000" pitchFamily="2" charset="-78"/>
              </a:rPr>
              <a:t>دانلود رایگان پاورپوینت های روانشناسی</a:t>
            </a:r>
            <a:endParaRPr kumimoji="0" lang="en-GB" sz="2000" b="1" i="0" u="none" strike="noStrike" kern="1200" cap="none" spc="0" normalizeH="0" baseline="0" noProof="0" dirty="0">
              <a:ln>
                <a:noFill/>
              </a:ln>
              <a:solidFill>
                <a:prstClr val="black"/>
              </a:solidFill>
              <a:effectLst/>
              <a:uLnTx/>
              <a:uFillTx/>
              <a:latin typeface="Verdana" panose="020B0604030504040204" pitchFamily="34" charset="0"/>
              <a:ea typeface="+mn-ea"/>
              <a:cs typeface="B Nazanin" panose="00000400000000000000" pitchFamily="2" charset="-78"/>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Verdana" panose="020B060403050404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C00000"/>
              </a:solidFill>
              <a:effectLst/>
              <a:uLnTx/>
              <a:uFillTx/>
              <a:latin typeface="Verdana" panose="020B060403050404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sz="16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mn-ea"/>
                <a:cs typeface="Times New Roman" panose="02020603050405020304" pitchFamily="18" charset="0"/>
              </a:rPr>
            </a:br>
            <a:r>
              <a:rPr kumimoji="0" lang="en-US" sz="18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mn-ea"/>
                <a:cs typeface="Times New Roman" panose="02020603050405020304" pitchFamily="18" charset="0"/>
              </a:rPr>
              <a:t>© Copyright Ravanpoint.ir</a:t>
            </a:r>
            <a:endParaRPr kumimoji="0" lang="en-GB" sz="1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5486" y="2368159"/>
            <a:ext cx="3866728" cy="1397884"/>
          </a:xfrm>
          <a:prstGeom prst="rect">
            <a:avLst/>
          </a:prstGeom>
        </p:spPr>
      </p:pic>
    </p:spTree>
    <p:extLst>
      <p:ext uri="{BB962C8B-B14F-4D97-AF65-F5344CB8AC3E}">
        <p14:creationId xmlns:p14="http://schemas.microsoft.com/office/powerpoint/2010/main" val="637298231"/>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1989"/>
                                        </p:tgtEl>
                                        <p:attrNameLst>
                                          <p:attrName>style.visibility</p:attrName>
                                        </p:attrNameLst>
                                      </p:cBhvr>
                                      <p:to>
                                        <p:strVal val="visible"/>
                                      </p:to>
                                    </p:set>
                                    <p:animEffect transition="in" filter="fade">
                                      <p:cBhvr>
                                        <p:cTn id="7" dur="1000"/>
                                        <p:tgtEl>
                                          <p:spTgt spid="41989"/>
                                        </p:tgtEl>
                                      </p:cBhvr>
                                    </p:animEffect>
                                    <p:anim calcmode="lin" valueType="num">
                                      <p:cBhvr>
                                        <p:cTn id="8" dur="1000" fill="hold"/>
                                        <p:tgtEl>
                                          <p:spTgt spid="41989"/>
                                        </p:tgtEl>
                                        <p:attrNameLst>
                                          <p:attrName>ppt_x</p:attrName>
                                        </p:attrNameLst>
                                      </p:cBhvr>
                                      <p:tavLst>
                                        <p:tav tm="0">
                                          <p:val>
                                            <p:strVal val="#ppt_x"/>
                                          </p:val>
                                        </p:tav>
                                        <p:tav tm="100000">
                                          <p:val>
                                            <p:strVal val="#ppt_x"/>
                                          </p:val>
                                        </p:tav>
                                      </p:tavLst>
                                    </p:anim>
                                    <p:anim calcmode="lin" valueType="num">
                                      <p:cBhvr>
                                        <p:cTn id="9" dur="898" decel="100000" fill="hold"/>
                                        <p:tgtEl>
                                          <p:spTgt spid="41989"/>
                                        </p:tgtEl>
                                        <p:attrNameLst>
                                          <p:attrName>ppt_y</p:attrName>
                                        </p:attrNameLst>
                                      </p:cBhvr>
                                      <p:tavLst>
                                        <p:tav tm="0">
                                          <p:val>
                                            <p:strVal val="#ppt_y+1"/>
                                          </p:val>
                                        </p:tav>
                                        <p:tav tm="100000">
                                          <p:val>
                                            <p:strVal val="#ppt_y-.03"/>
                                          </p:val>
                                        </p:tav>
                                      </p:tavLst>
                                    </p:anim>
                                    <p:anim calcmode="lin" valueType="num">
                                      <p:cBhvr>
                                        <p:cTn id="10" dur="100" accel="100000" fill="hold">
                                          <p:stCondLst>
                                            <p:cond delay="898"/>
                                          </p:stCondLst>
                                        </p:cTn>
                                        <p:tgtEl>
                                          <p:spTgt spid="4198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a:xfrm>
            <a:off x="0" y="0"/>
            <a:ext cx="8763000" cy="6858000"/>
          </a:xfrm>
        </p:spPr>
        <p:txBody>
          <a:bodyPr>
            <a:normAutofit fontScale="92500"/>
          </a:bodyPr>
          <a:lstStyle/>
          <a:p>
            <a:pPr algn="r" rtl="1">
              <a:lnSpc>
                <a:spcPct val="150000"/>
              </a:lnSpc>
            </a:pPr>
            <a:r>
              <a:rPr lang="fa-IR" b="1" dirty="0">
                <a:solidFill>
                  <a:srgbClr val="002060"/>
                </a:solidFill>
                <a:cs typeface="B Nazanin" pitchFamily="2" charset="-78"/>
              </a:rPr>
              <a:t>استفاده از مکعب های قرمز و سفید برای خلق مجدد تصویر یا طرح هدف توسط آزمودنی ، به هماهنگی دیداری – حرکتی و پردازش همزمان نیاز دارد . هنگامی که هماهنگی دیداری – حرکتی با نقص روبه رو شود و یا نتواند پردازش همزمان را انجام دهد آنگاه سازمان بندی و ادراک دیداری با مشکل رو به رو می شود.دانش آموزانی که در پردازش همزمان محدودیت هایی را دارند توانایی انجام دو یا چند تکلیف را به صورت همزمان نداشته و مشکلاتی را در سازمان بندی ادراکی و ادراک دیداری تجربه می کنندو در نتیجه تفاوت معنی داری بین نمره تراز با امتیاز زمانی و بدون امتیاز زمانی مشاهده می شود و احتمال اختلالات عصبی – تحولی است.</a:t>
            </a:r>
          </a:p>
          <a:p>
            <a:pPr algn="r" rtl="1">
              <a:lnSpc>
                <a:spcPct val="150000"/>
              </a:lnSpc>
            </a:pPr>
            <a:endParaRPr lang="fa-IR" b="1" dirty="0">
              <a:solidFill>
                <a:srgbClr val="002060"/>
              </a:solidFill>
              <a:cs typeface="B Nazanin" pitchFamily="2" charset="-78"/>
            </a:endParaRPr>
          </a:p>
          <a:p>
            <a:pPr algn="r" rtl="1">
              <a:lnSpc>
                <a:spcPct val="150000"/>
              </a:lnSpc>
            </a:pPr>
            <a:r>
              <a:rPr lang="fa-IR" b="1" dirty="0">
                <a:solidFill>
                  <a:srgbClr val="002060"/>
                </a:solidFill>
                <a:cs typeface="B Nazanin" pitchFamily="2" charset="-78"/>
              </a:rPr>
              <a:t>یکی از کنش های شناختی موثر بر عملکرد آزمودنی در این آزمون تلفیق فرایند های دیداری و حرکتی است که نقش تعین کننده ای در زمان واکنش دارد و علاوه بر تحلیل محرک دیداری ، موجبات ترکیب آن را با یک توانایی حرکتی فراهم می سازد که این گونه اقدامات در آزمودنی هایی که از نظر آسیب مغزی رنج می برند یا اختلالات حرکتی دارند مشکل است.</a:t>
            </a:r>
          </a:p>
          <a:p>
            <a:pPr algn="r" rtl="1"/>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g062.jpg"/>
          <p:cNvPicPr>
            <a:picLocks noGrp="1" noChangeAspect="1"/>
          </p:cNvPicPr>
          <p:nvPr>
            <p:ph sz="quarter" idx="1"/>
          </p:nvPr>
        </p:nvPicPr>
        <p:blipFill>
          <a:blip r:embed="rId2" cstate="print"/>
          <a:stretch>
            <a:fillRect/>
          </a:stretch>
        </p:blipFill>
        <p:spPr>
          <a:xfrm>
            <a:off x="1143000" y="228600"/>
            <a:ext cx="6172200" cy="6245225"/>
          </a:xfr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7467600" cy="1143000"/>
          </a:xfrm>
        </p:spPr>
        <p:txBody>
          <a:bodyPr>
            <a:normAutofit/>
          </a:bodyPr>
          <a:lstStyle/>
          <a:p>
            <a:pPr algn="r" rtl="1"/>
            <a:r>
              <a:rPr lang="fa-IR" sz="2000" b="1" dirty="0">
                <a:solidFill>
                  <a:srgbClr val="FF0000"/>
                </a:solidFill>
                <a:cs typeface="B Titr" pitchFamily="2" charset="-78"/>
              </a:rPr>
              <a:t>مقیاس فهم کلامی </a:t>
            </a:r>
            <a:r>
              <a:rPr lang="fa-IR" sz="2000" dirty="0">
                <a:cs typeface="B Titr" pitchFamily="2" charset="-78"/>
              </a:rPr>
              <a:t>(</a:t>
            </a:r>
            <a:r>
              <a:rPr lang="fa-IR" sz="2000" b="1" dirty="0">
                <a:solidFill>
                  <a:srgbClr val="C00000"/>
                </a:solidFill>
                <a:cs typeface="B Titr" pitchFamily="2" charset="-78"/>
              </a:rPr>
              <a:t>شباهت ها-واژگان-فهمیدن</a:t>
            </a:r>
            <a:r>
              <a:rPr lang="fa-IR" sz="2000" dirty="0">
                <a:solidFill>
                  <a:srgbClr val="00B050"/>
                </a:solidFill>
                <a:cs typeface="B Titr" pitchFamily="2" charset="-78"/>
              </a:rPr>
              <a:t>-اطلاعات-استدلال کلمه</a:t>
            </a:r>
            <a:r>
              <a:rPr lang="fa-IR" sz="2000" dirty="0">
                <a:cs typeface="B Titr" pitchFamily="2" charset="-78"/>
              </a:rPr>
              <a:t>)</a:t>
            </a:r>
            <a:endParaRPr lang="en-US" sz="2000" dirty="0">
              <a:cs typeface="B Titr" pitchFamily="2" charset="-78"/>
            </a:endParaRPr>
          </a:p>
        </p:txBody>
      </p:sp>
      <p:sp>
        <p:nvSpPr>
          <p:cNvPr id="3" name="Content Placeholder 2"/>
          <p:cNvSpPr>
            <a:spLocks noGrp="1"/>
          </p:cNvSpPr>
          <p:nvPr>
            <p:ph sz="quarter" idx="1"/>
          </p:nvPr>
        </p:nvSpPr>
        <p:spPr>
          <a:xfrm>
            <a:off x="0" y="1066800"/>
            <a:ext cx="8839200" cy="5791200"/>
          </a:xfrm>
        </p:spPr>
        <p:txBody>
          <a:bodyPr>
            <a:normAutofit fontScale="77500" lnSpcReduction="20000"/>
          </a:bodyPr>
          <a:lstStyle/>
          <a:p>
            <a:pPr algn="ctr" rtl="1">
              <a:lnSpc>
                <a:spcPct val="160000"/>
              </a:lnSpc>
              <a:buNone/>
            </a:pPr>
            <a:r>
              <a:rPr lang="fa-IR" dirty="0">
                <a:solidFill>
                  <a:srgbClr val="7030A0"/>
                </a:solidFill>
                <a:cs typeface="B Titr" pitchFamily="2" charset="-78"/>
              </a:rPr>
              <a:t>تمامی آزمون های مرتبط با مقیاس فهم کلامی با مفهوم سازی کلامی – استدلال کلامی و رشد زبان سرو کار دارد.</a:t>
            </a:r>
          </a:p>
          <a:p>
            <a:pPr algn="r" rtl="1">
              <a:lnSpc>
                <a:spcPct val="160000"/>
              </a:lnSpc>
              <a:buNone/>
            </a:pPr>
            <a:r>
              <a:rPr lang="fa-IR" b="1" dirty="0">
                <a:solidFill>
                  <a:srgbClr val="C00000"/>
                </a:solidFill>
                <a:cs typeface="B Titr" pitchFamily="2" charset="-78"/>
              </a:rPr>
              <a:t>شباهت ها</a:t>
            </a:r>
            <a:r>
              <a:rPr lang="fa-IR" dirty="0">
                <a:cs typeface="B Titr" pitchFamily="2" charset="-78"/>
              </a:rPr>
              <a:t>:برای هر سوال دو کلمه به آزمودنی ارائه می شود که آزمودنی باید تشابه آن ها را بیان کند.</a:t>
            </a:r>
          </a:p>
          <a:p>
            <a:pPr algn="r" rtl="1">
              <a:lnSpc>
                <a:spcPct val="160000"/>
              </a:lnSpc>
              <a:buNone/>
            </a:pPr>
            <a:r>
              <a:rPr lang="fa-IR" dirty="0">
                <a:solidFill>
                  <a:srgbClr val="002060"/>
                </a:solidFill>
                <a:cs typeface="B Titr" pitchFamily="2" charset="-78"/>
              </a:rPr>
              <a:t>1- با ادراک شنیداری کلامی  </a:t>
            </a:r>
          </a:p>
          <a:p>
            <a:pPr algn="r" rtl="1">
              <a:lnSpc>
                <a:spcPct val="160000"/>
              </a:lnSpc>
              <a:buNone/>
            </a:pPr>
            <a:r>
              <a:rPr lang="fa-IR" dirty="0">
                <a:solidFill>
                  <a:srgbClr val="002060"/>
                </a:solidFill>
                <a:cs typeface="B Titr" pitchFamily="2" charset="-78"/>
              </a:rPr>
              <a:t>2- مفهوم سازی کلامی برسد</a:t>
            </a:r>
          </a:p>
          <a:p>
            <a:pPr algn="r" rtl="1">
              <a:lnSpc>
                <a:spcPct val="160000"/>
              </a:lnSpc>
              <a:buNone/>
            </a:pPr>
            <a:r>
              <a:rPr lang="fa-IR" dirty="0">
                <a:solidFill>
                  <a:srgbClr val="002060"/>
                </a:solidFill>
                <a:cs typeface="B Titr" pitchFamily="2" charset="-78"/>
              </a:rPr>
              <a:t>3- نشانه های اصلی دو مفهوم را تفکیک کند</a:t>
            </a:r>
          </a:p>
          <a:p>
            <a:pPr algn="r" rtl="1">
              <a:lnSpc>
                <a:spcPct val="160000"/>
              </a:lnSpc>
              <a:buNone/>
            </a:pPr>
            <a:r>
              <a:rPr lang="fa-IR" dirty="0">
                <a:cs typeface="B Titr" pitchFamily="2" charset="-78"/>
              </a:rPr>
              <a:t>در اجرای تست آزمونگر باید محرکهای مزاحم بیرونی را به حداقل برساند تا آزمودنی بتواند تمرکز حواس داشته باشد و روایی آزمون بیشتر شود(شرایط اکولوژیک)</a:t>
            </a:r>
          </a:p>
          <a:p>
            <a:pPr algn="ctr" rtl="1">
              <a:lnSpc>
                <a:spcPct val="160000"/>
              </a:lnSpc>
              <a:buNone/>
            </a:pPr>
            <a:r>
              <a:rPr lang="fa-IR" b="1" dirty="0">
                <a:solidFill>
                  <a:srgbClr val="7030A0"/>
                </a:solidFill>
                <a:cs typeface="B Titr" pitchFamily="2" charset="-78"/>
              </a:rPr>
              <a:t>ترغیب آزمودنی به آزمون </a:t>
            </a:r>
          </a:p>
          <a:p>
            <a:pPr algn="r" rtl="1">
              <a:lnSpc>
                <a:spcPct val="160000"/>
              </a:lnSpc>
              <a:buNone/>
            </a:pPr>
            <a:r>
              <a:rPr lang="fa-IR" dirty="0">
                <a:cs typeface="B Titr" pitchFamily="2" charset="-78"/>
              </a:rPr>
              <a:t>از تو سوال هایی می پرسم که باید به آن ها جواب دهی و کارهایی را می خواهم که باید انجام دهی.بعضی از این سوال ها و کارها آسان و برخی دیگر سخت می باشند. همه افراد نمی توانند به تمامی سوال ها جواب درست دهند ولی از تو می خواهم تا برای دادن جواب درست، تلاش کنی.تو از من سوالی نداری؟</a:t>
            </a:r>
            <a:endParaRPr lang="en-US" dirty="0">
              <a:cs typeface="B Titr" pitchFamily="2" charset="-78"/>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a:xfrm>
            <a:off x="0" y="0"/>
            <a:ext cx="8839200" cy="6858000"/>
          </a:xfrm>
        </p:spPr>
        <p:txBody>
          <a:bodyPr>
            <a:normAutofit/>
          </a:bodyPr>
          <a:lstStyle/>
          <a:p>
            <a:pPr algn="r" rtl="1">
              <a:buNone/>
            </a:pPr>
            <a:r>
              <a:rPr lang="fa-IR" sz="2000" b="1" dirty="0">
                <a:solidFill>
                  <a:schemeClr val="accent3"/>
                </a:solidFill>
                <a:cs typeface="B Titr" pitchFamily="2" charset="-78"/>
              </a:rPr>
              <a:t>سه قاعده اجرایی عمومی </a:t>
            </a:r>
          </a:p>
          <a:p>
            <a:pPr algn="r" rtl="1">
              <a:buNone/>
            </a:pPr>
            <a:endParaRPr lang="fa-IR" sz="1800" b="1" dirty="0">
              <a:solidFill>
                <a:schemeClr val="accent3"/>
              </a:solidFill>
            </a:endParaRPr>
          </a:p>
          <a:p>
            <a:pPr algn="r" rtl="1">
              <a:buNone/>
            </a:pPr>
            <a:r>
              <a:rPr lang="fa-IR" sz="1600" b="1" dirty="0">
                <a:cs typeface="B Nazanin" pitchFamily="2" charset="-78"/>
              </a:rPr>
              <a:t>1 – </a:t>
            </a:r>
            <a:r>
              <a:rPr lang="fa-IR" sz="1600" b="1" dirty="0">
                <a:solidFill>
                  <a:srgbClr val="00B050"/>
                </a:solidFill>
                <a:cs typeface="B Nazanin" pitchFamily="2" charset="-78"/>
              </a:rPr>
              <a:t>نقطه شروع : </a:t>
            </a:r>
            <a:r>
              <a:rPr lang="fa-IR" sz="1600" b="1" dirty="0">
                <a:cs typeface="B Nazanin" pitchFamily="2" charset="-78"/>
              </a:rPr>
              <a:t>برآورد  تقریبی سن آزمودنی.</a:t>
            </a:r>
          </a:p>
          <a:p>
            <a:pPr algn="r" rtl="1">
              <a:buNone/>
            </a:pPr>
            <a:r>
              <a:rPr lang="fa-IR" sz="1600" b="1" dirty="0">
                <a:cs typeface="B Nazanin" pitchFamily="2" charset="-78"/>
              </a:rPr>
              <a:t>2 – </a:t>
            </a:r>
            <a:r>
              <a:rPr lang="fa-IR" sz="1600" b="1" dirty="0">
                <a:solidFill>
                  <a:srgbClr val="00B050"/>
                </a:solidFill>
                <a:cs typeface="B Nazanin" pitchFamily="2" charset="-78"/>
              </a:rPr>
              <a:t>قاعده بازگشت : </a:t>
            </a:r>
            <a:r>
              <a:rPr lang="fa-IR" sz="1600" b="1" dirty="0">
                <a:cs typeface="B Nazanin" pitchFamily="2" charset="-78"/>
              </a:rPr>
              <a:t>نمره صفر  در هر یک از </a:t>
            </a:r>
          </a:p>
          <a:p>
            <a:pPr algn="r" rtl="1">
              <a:buNone/>
            </a:pPr>
            <a:r>
              <a:rPr lang="fa-IR" sz="1600" b="1" dirty="0">
                <a:cs typeface="B Nazanin" pitchFamily="2" charset="-78"/>
              </a:rPr>
              <a:t>دو سوال مرتبط با نقطه شروع.    </a:t>
            </a:r>
          </a:p>
          <a:p>
            <a:pPr algn="r" rtl="1">
              <a:buNone/>
            </a:pPr>
            <a:r>
              <a:rPr lang="fa-IR" sz="1600" b="1" dirty="0">
                <a:cs typeface="B Nazanin" pitchFamily="2" charset="-78"/>
              </a:rPr>
              <a:t>3 – </a:t>
            </a:r>
            <a:r>
              <a:rPr lang="fa-IR" sz="1600" b="1" dirty="0">
                <a:solidFill>
                  <a:srgbClr val="00B050"/>
                </a:solidFill>
                <a:cs typeface="B Nazanin" pitchFamily="2" charset="-78"/>
              </a:rPr>
              <a:t>قاعده توقف : </a:t>
            </a:r>
            <a:r>
              <a:rPr lang="fa-IR" sz="1600" b="1" dirty="0">
                <a:cs typeface="B Nazanin" pitchFamily="2" charset="-78"/>
              </a:rPr>
              <a:t>4 صفر متوالی .</a:t>
            </a:r>
          </a:p>
          <a:p>
            <a:pPr algn="r" rtl="1">
              <a:buNone/>
            </a:pPr>
            <a:endParaRPr lang="fa-IR" sz="1600" b="1" dirty="0">
              <a:cs typeface="B Nazanin" pitchFamily="2" charset="-78"/>
            </a:endParaRPr>
          </a:p>
          <a:p>
            <a:pPr algn="r" rtl="1">
              <a:buNone/>
            </a:pPr>
            <a:endParaRPr lang="fa-IR" sz="1600" b="1" dirty="0">
              <a:cs typeface="B Nazanin" pitchFamily="2" charset="-78"/>
            </a:endParaRPr>
          </a:p>
          <a:p>
            <a:pPr algn="r" rtl="1">
              <a:buNone/>
            </a:pPr>
            <a:endParaRPr lang="fa-IR" sz="1600" b="1" dirty="0">
              <a:cs typeface="B Nazanin" pitchFamily="2" charset="-78"/>
            </a:endParaRPr>
          </a:p>
          <a:p>
            <a:pPr algn="r" rtl="1">
              <a:buNone/>
            </a:pPr>
            <a:endParaRPr lang="fa-IR" sz="1600" b="1" dirty="0">
              <a:cs typeface="B Nazanin" pitchFamily="2" charset="-78"/>
            </a:endParaRPr>
          </a:p>
          <a:p>
            <a:pPr algn="r" rtl="1">
              <a:buNone/>
            </a:pPr>
            <a:r>
              <a:rPr lang="fa-IR" sz="1600" b="1" dirty="0">
                <a:solidFill>
                  <a:srgbClr val="7030A0"/>
                </a:solidFill>
                <a:cs typeface="B Nazanin" pitchFamily="2" charset="-78"/>
              </a:rPr>
              <a:t>قاعده بازخورد اصلاحی</a:t>
            </a:r>
            <a:r>
              <a:rPr lang="fa-IR" sz="1600" b="1" dirty="0">
                <a:cs typeface="B Nazanin" pitchFamily="2" charset="-78"/>
              </a:rPr>
              <a:t>(سوال های 1 و 2)</a:t>
            </a:r>
          </a:p>
          <a:p>
            <a:pPr algn="r" rtl="1">
              <a:buNone/>
            </a:pPr>
            <a:r>
              <a:rPr lang="fa-IR" sz="1600" b="1" dirty="0">
                <a:cs typeface="B Nazanin" pitchFamily="2" charset="-78"/>
              </a:rPr>
              <a:t> </a:t>
            </a:r>
            <a:r>
              <a:rPr lang="fa-IR" sz="1600" b="1" dirty="0">
                <a:solidFill>
                  <a:srgbClr val="7030A0"/>
                </a:solidFill>
                <a:cs typeface="B Nazanin" pitchFamily="2" charset="-78"/>
              </a:rPr>
              <a:t>قاعده ارزیابی دقیق پاسخ های غیر عادی</a:t>
            </a:r>
            <a:r>
              <a:rPr lang="fa-IR" sz="1600" b="1" dirty="0">
                <a:cs typeface="B Nazanin" pitchFamily="2" charset="-78"/>
              </a:rPr>
              <a:t>(از سوال 3تا23)  </a:t>
            </a:r>
          </a:p>
          <a:p>
            <a:pPr algn="r" rtl="1">
              <a:buNone/>
            </a:pPr>
            <a:r>
              <a:rPr lang="fa-IR" sz="1600" b="1" dirty="0">
                <a:cs typeface="B Nazanin" pitchFamily="2" charset="-78"/>
              </a:rPr>
              <a:t>  :ارزیابی و تحلیل پاسخ های خلاقانه و یا زمینه های بالینی و </a:t>
            </a:r>
          </a:p>
          <a:p>
            <a:pPr algn="r" rtl="1">
              <a:buNone/>
            </a:pPr>
            <a:r>
              <a:rPr lang="fa-IR" sz="1600" b="1" dirty="0">
                <a:cs typeface="B Nazanin" pitchFamily="2" charset="-78"/>
              </a:rPr>
              <a:t>و آسیب روانی مد نظر است </a:t>
            </a:r>
          </a:p>
          <a:p>
            <a:pPr algn="r" rtl="1">
              <a:buNone/>
            </a:pPr>
            <a:r>
              <a:rPr lang="fa-IR" sz="1600" b="1" dirty="0">
                <a:solidFill>
                  <a:srgbClr val="7030A0"/>
                </a:solidFill>
                <a:cs typeface="B Nazanin" pitchFamily="2" charset="-78"/>
              </a:rPr>
              <a:t>قاعده کج فهمی های بنیادی </a:t>
            </a:r>
            <a:r>
              <a:rPr lang="fa-IR" sz="1600" b="1" dirty="0">
                <a:cs typeface="B Nazanin" pitchFamily="2" charset="-78"/>
              </a:rPr>
              <a:t>:شناسایی خطاهای شناختی</a:t>
            </a:r>
            <a:endParaRPr lang="en-US" sz="1600" b="1" dirty="0">
              <a:cs typeface="B Nazanin" pitchFamily="2" charset="-78"/>
            </a:endParaRPr>
          </a:p>
        </p:txBody>
      </p:sp>
      <p:pic>
        <p:nvPicPr>
          <p:cNvPr id="4" name="Picture 3" descr="img063.jpg"/>
          <p:cNvPicPr>
            <a:picLocks noChangeAspect="1"/>
          </p:cNvPicPr>
          <p:nvPr/>
        </p:nvPicPr>
        <p:blipFill>
          <a:blip r:embed="rId2" cstate="print"/>
          <a:stretch>
            <a:fillRect/>
          </a:stretch>
        </p:blipFill>
        <p:spPr>
          <a:xfrm>
            <a:off x="0" y="0"/>
            <a:ext cx="4724399" cy="68580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a:xfrm>
            <a:off x="0" y="0"/>
            <a:ext cx="8839200" cy="6858000"/>
          </a:xfrm>
        </p:spPr>
        <p:txBody>
          <a:bodyPr>
            <a:normAutofit fontScale="85000" lnSpcReduction="20000"/>
          </a:bodyPr>
          <a:lstStyle/>
          <a:p>
            <a:pPr algn="ctr" rtl="1">
              <a:lnSpc>
                <a:spcPct val="120000"/>
              </a:lnSpc>
              <a:buNone/>
            </a:pPr>
            <a:r>
              <a:rPr lang="fa-IR" sz="2800" dirty="0">
                <a:solidFill>
                  <a:srgbClr val="C00000"/>
                </a:solidFill>
                <a:cs typeface="B Titr" pitchFamily="2" charset="-78"/>
              </a:rPr>
              <a:t>ظرفیت عدد </a:t>
            </a:r>
            <a:endParaRPr lang="en-US" sz="2800" dirty="0">
              <a:solidFill>
                <a:srgbClr val="C00000"/>
              </a:solidFill>
              <a:cs typeface="B Titr" pitchFamily="2" charset="-78"/>
            </a:endParaRPr>
          </a:p>
          <a:p>
            <a:pPr algn="ctr" rtl="1">
              <a:lnSpc>
                <a:spcPct val="120000"/>
              </a:lnSpc>
            </a:pPr>
            <a:endParaRPr lang="fa-IR" sz="2000" dirty="0">
              <a:solidFill>
                <a:srgbClr val="C00000"/>
              </a:solidFill>
              <a:cs typeface="B Titr" pitchFamily="2" charset="-78"/>
            </a:endParaRPr>
          </a:p>
          <a:p>
            <a:pPr algn="r" rtl="1">
              <a:lnSpc>
                <a:spcPct val="120000"/>
              </a:lnSpc>
            </a:pPr>
            <a:r>
              <a:rPr lang="fa-IR" b="1" dirty="0">
                <a:solidFill>
                  <a:srgbClr val="002060"/>
                </a:solidFill>
                <a:cs typeface="B Nazanin" pitchFamily="2" charset="-78"/>
              </a:rPr>
              <a:t>کافمن ( 2010 )  در زمینه فرایند های شناختی متضمن در زمینه آزمون ظرفیت عدد ، به مهارتهای توالی سازی اشاره کرد و معتقد بود که آزمون ظرفیت عدد به مهارت های توالی سازی ، توجه ، تمرکز و حافظه کوتاه مدت شنیداری نیاز دارد. اگر در این مهارت ها نقص بوجود آید کارکرد آزمودنی نیز با نقض هایی همراه خواهد بود.</a:t>
            </a:r>
          </a:p>
          <a:p>
            <a:pPr algn="r" rtl="1">
              <a:lnSpc>
                <a:spcPct val="120000"/>
              </a:lnSpc>
            </a:pPr>
            <a:r>
              <a:rPr lang="fa-IR" b="1" dirty="0">
                <a:solidFill>
                  <a:srgbClr val="002060"/>
                </a:solidFill>
                <a:cs typeface="B Nazanin" pitchFamily="2" charset="-78"/>
              </a:rPr>
              <a:t>توالی سازی برای فهم خواندن موثر است</a:t>
            </a:r>
          </a:p>
          <a:p>
            <a:pPr algn="r" rtl="1">
              <a:lnSpc>
                <a:spcPct val="120000"/>
              </a:lnSpc>
            </a:pPr>
            <a:r>
              <a:rPr lang="fa-IR" b="1" dirty="0">
                <a:solidFill>
                  <a:srgbClr val="002060"/>
                </a:solidFill>
                <a:cs typeface="B Nazanin" pitchFamily="2" charset="-78"/>
              </a:rPr>
              <a:t>ضعف در توالی سازی باعث گمگشتگی در رخدادهای زمانی ، فهم خواندن ، نظم اعداد ، پیش بینی یک موقعیت ، تفکر علت و معلول و از همه مهمتر ، ریشه یابی پیامد های بین فردی می شود .</a:t>
            </a:r>
          </a:p>
          <a:p>
            <a:pPr algn="r" rtl="1">
              <a:lnSpc>
                <a:spcPct val="120000"/>
              </a:lnSpc>
            </a:pPr>
            <a:r>
              <a:rPr lang="fa-IR" b="1" dirty="0">
                <a:solidFill>
                  <a:srgbClr val="002060"/>
                </a:solidFill>
                <a:cs typeface="B Nazanin" pitchFamily="2" charset="-78"/>
              </a:rPr>
              <a:t>مهارت توالی سازی از یک سو و مهارت های توجه و تمرک از سوی دیگر فرایند های شناختی در آزمون ظرفیت عدد می باشد.</a:t>
            </a:r>
            <a:endParaRPr lang="en-US" b="1" dirty="0">
              <a:solidFill>
                <a:srgbClr val="002060"/>
              </a:solidFill>
              <a:cs typeface="B Nazanin" pitchFamily="2" charset="-78"/>
            </a:endParaRPr>
          </a:p>
          <a:p>
            <a:pPr algn="r" rtl="1">
              <a:lnSpc>
                <a:spcPct val="120000"/>
              </a:lnSpc>
              <a:buNone/>
            </a:pPr>
            <a:endParaRPr lang="fa-IR" dirty="0"/>
          </a:p>
          <a:p>
            <a:pPr algn="ctr" rtl="1">
              <a:lnSpc>
                <a:spcPct val="120000"/>
              </a:lnSpc>
              <a:buNone/>
            </a:pPr>
            <a:r>
              <a:rPr lang="fa-IR" b="1" dirty="0">
                <a:solidFill>
                  <a:srgbClr val="FF0000"/>
                </a:solidFill>
                <a:cs typeface="B Titr" pitchFamily="2" charset="-78"/>
              </a:rPr>
              <a:t>اختلاف 3 نمره در مستقیم و معکوس تفسیر دارد </a:t>
            </a:r>
            <a:endParaRPr lang="en-US" b="1" dirty="0">
              <a:solidFill>
                <a:srgbClr val="FF0000"/>
              </a:solidFill>
              <a:cs typeface="B Titr" pitchFamily="2" charset="-78"/>
            </a:endParaRPr>
          </a:p>
          <a:p>
            <a:pPr algn="r" rtl="1">
              <a:lnSpc>
                <a:spcPct val="120000"/>
              </a:lnSpc>
              <a:buNone/>
            </a:pPr>
            <a:endParaRPr lang="fa-IR" b="1" dirty="0">
              <a:solidFill>
                <a:srgbClr val="7030A0"/>
              </a:solidFill>
              <a:cs typeface="B Nazanin" pitchFamily="2" charset="-78"/>
            </a:endParaRPr>
          </a:p>
          <a:p>
            <a:pPr algn="ctr" rtl="1">
              <a:lnSpc>
                <a:spcPct val="120000"/>
              </a:lnSpc>
              <a:buNone/>
            </a:pPr>
            <a:r>
              <a:rPr lang="fa-IR" b="1" dirty="0">
                <a:solidFill>
                  <a:srgbClr val="7030A0"/>
                </a:solidFill>
                <a:cs typeface="B Nazanin" pitchFamily="2" charset="-78"/>
              </a:rPr>
              <a:t> ظرفیت عدد مستقیم پایین </a:t>
            </a:r>
            <a:r>
              <a:rPr lang="en-US" b="1" dirty="0">
                <a:solidFill>
                  <a:srgbClr val="7030A0"/>
                </a:solidFill>
                <a:cs typeface="B Nazanin" pitchFamily="2" charset="-78"/>
              </a:rPr>
              <a:t>       </a:t>
            </a:r>
            <a:r>
              <a:rPr lang="en-US" sz="3300" b="1" dirty="0">
                <a:solidFill>
                  <a:srgbClr val="FF0000"/>
                </a:solidFill>
                <a:cs typeface="B Titr" pitchFamily="2" charset="-78"/>
              </a:rPr>
              <a:t>=</a:t>
            </a:r>
            <a:r>
              <a:rPr lang="en-US" b="1" dirty="0">
                <a:solidFill>
                  <a:srgbClr val="7030A0"/>
                </a:solidFill>
                <a:cs typeface="B Nazanin" pitchFamily="2" charset="-78"/>
              </a:rPr>
              <a:t>       </a:t>
            </a:r>
            <a:r>
              <a:rPr lang="fa-IR" b="1" dirty="0">
                <a:solidFill>
                  <a:srgbClr val="7030A0"/>
                </a:solidFill>
                <a:cs typeface="B Nazanin" pitchFamily="2" charset="-78"/>
              </a:rPr>
              <a:t>نقص در ثبت اطلاعات</a:t>
            </a:r>
          </a:p>
          <a:p>
            <a:pPr algn="ctr" rtl="1">
              <a:lnSpc>
                <a:spcPct val="120000"/>
              </a:lnSpc>
              <a:buNone/>
            </a:pPr>
            <a:r>
              <a:rPr lang="en-US" b="1" dirty="0">
                <a:solidFill>
                  <a:srgbClr val="7030A0"/>
                </a:solidFill>
                <a:cs typeface="B Nazanin" pitchFamily="2" charset="-78"/>
              </a:rPr>
              <a:t>      </a:t>
            </a:r>
            <a:r>
              <a:rPr lang="fa-IR" b="1" dirty="0">
                <a:solidFill>
                  <a:srgbClr val="7030A0"/>
                </a:solidFill>
                <a:cs typeface="B Nazanin" pitchFamily="2" charset="-78"/>
              </a:rPr>
              <a:t>ظرفیت عدد معکوس پایین   </a:t>
            </a:r>
            <a:r>
              <a:rPr lang="en-US" sz="2800" b="1" dirty="0">
                <a:solidFill>
                  <a:srgbClr val="7030A0"/>
                </a:solidFill>
                <a:cs typeface="B Nazanin" pitchFamily="2" charset="-78"/>
              </a:rPr>
              <a:t>   </a:t>
            </a:r>
            <a:r>
              <a:rPr lang="fa-IR" sz="2800" b="1" dirty="0">
                <a:solidFill>
                  <a:srgbClr val="7030A0"/>
                </a:solidFill>
                <a:cs typeface="B Nazanin" pitchFamily="2" charset="-78"/>
              </a:rPr>
              <a:t> </a:t>
            </a:r>
            <a:r>
              <a:rPr lang="en-US" sz="2800" b="1" dirty="0">
                <a:solidFill>
                  <a:srgbClr val="7030A0"/>
                </a:solidFill>
                <a:cs typeface="B Nazanin" pitchFamily="2" charset="-78"/>
              </a:rPr>
              <a:t>       </a:t>
            </a:r>
            <a:r>
              <a:rPr lang="en-US" sz="2800" b="1" dirty="0">
                <a:solidFill>
                  <a:srgbClr val="FF0000"/>
                </a:solidFill>
                <a:cs typeface="B Nazanin" pitchFamily="2" charset="-78"/>
              </a:rPr>
              <a:t>= </a:t>
            </a:r>
            <a:r>
              <a:rPr lang="en-US" sz="2800" b="1" dirty="0">
                <a:solidFill>
                  <a:srgbClr val="7030A0"/>
                </a:solidFill>
                <a:cs typeface="B Nazanin" pitchFamily="2" charset="-78"/>
              </a:rPr>
              <a:t> </a:t>
            </a:r>
            <a:r>
              <a:rPr lang="fa-IR" sz="2800" b="1" dirty="0">
                <a:solidFill>
                  <a:srgbClr val="7030A0"/>
                </a:solidFill>
                <a:cs typeface="B Nazanin" pitchFamily="2" charset="-78"/>
              </a:rPr>
              <a:t>  </a:t>
            </a:r>
            <a:r>
              <a:rPr lang="fa-IR" b="1" dirty="0">
                <a:solidFill>
                  <a:srgbClr val="7030A0"/>
                </a:solidFill>
                <a:cs typeface="B Nazanin" pitchFamily="2" charset="-78"/>
              </a:rPr>
              <a:t>نقص در پردازش همزمان</a:t>
            </a:r>
          </a:p>
          <a:p>
            <a:pPr algn="ctr" rtl="1">
              <a:lnSpc>
                <a:spcPct val="120000"/>
              </a:lnSpc>
              <a:buNone/>
            </a:pPr>
            <a:r>
              <a:rPr lang="en-US" b="1" dirty="0">
                <a:solidFill>
                  <a:srgbClr val="7030A0"/>
                </a:solidFill>
                <a:cs typeface="B Nazanin" pitchFamily="2" charset="-78"/>
              </a:rPr>
              <a:t>         </a:t>
            </a:r>
            <a:r>
              <a:rPr lang="fa-IR" b="1" dirty="0">
                <a:solidFill>
                  <a:srgbClr val="7030A0"/>
                </a:solidFill>
                <a:cs typeface="B Nazanin" pitchFamily="2" charset="-78"/>
              </a:rPr>
              <a:t>دانش آموز تیزهوش  </a:t>
            </a:r>
            <a:r>
              <a:rPr lang="en-US" b="1" dirty="0">
                <a:solidFill>
                  <a:srgbClr val="7030A0"/>
                </a:solidFill>
                <a:cs typeface="B Nazanin" pitchFamily="2" charset="-78"/>
              </a:rPr>
              <a:t>L.D</a:t>
            </a:r>
            <a:r>
              <a:rPr lang="fa-IR" b="1" dirty="0">
                <a:solidFill>
                  <a:srgbClr val="7030A0"/>
                </a:solidFill>
                <a:cs typeface="B Nazanin" pitchFamily="2" charset="-78"/>
              </a:rPr>
              <a:t>     </a:t>
            </a:r>
            <a:r>
              <a:rPr lang="en-US" b="1" dirty="0">
                <a:solidFill>
                  <a:srgbClr val="7030A0"/>
                </a:solidFill>
                <a:cs typeface="B Nazanin" pitchFamily="2" charset="-78"/>
              </a:rPr>
              <a:t>       </a:t>
            </a:r>
            <a:r>
              <a:rPr lang="en-US" sz="2800" b="1" dirty="0">
                <a:solidFill>
                  <a:srgbClr val="FF0000"/>
                </a:solidFill>
                <a:cs typeface="B Nazanin" pitchFamily="2" charset="-78"/>
              </a:rPr>
              <a:t>= </a:t>
            </a:r>
            <a:r>
              <a:rPr lang="en-US" sz="2800" b="1" dirty="0">
                <a:solidFill>
                  <a:srgbClr val="7030A0"/>
                </a:solidFill>
                <a:cs typeface="B Nazanin" pitchFamily="2" charset="-78"/>
              </a:rPr>
              <a:t>  </a:t>
            </a:r>
            <a:r>
              <a:rPr lang="en-US" b="1" dirty="0">
                <a:solidFill>
                  <a:srgbClr val="7030A0"/>
                </a:solidFill>
                <a:cs typeface="B Nazanin" pitchFamily="2" charset="-78"/>
              </a:rPr>
              <a:t> </a:t>
            </a:r>
            <a:r>
              <a:rPr lang="fa-IR" b="1" dirty="0">
                <a:solidFill>
                  <a:srgbClr val="7030A0"/>
                </a:solidFill>
                <a:cs typeface="B Nazanin" pitchFamily="2" charset="-78"/>
              </a:rPr>
              <a:t> معکوس بالا و مستقیم پایین </a:t>
            </a:r>
          </a:p>
          <a:p>
            <a:pPr algn="ctr" rtl="1">
              <a:lnSpc>
                <a:spcPct val="120000"/>
              </a:lnSpc>
              <a:buNone/>
            </a:pPr>
            <a:r>
              <a:rPr lang="en-US" b="1" dirty="0">
                <a:solidFill>
                  <a:srgbClr val="7030A0"/>
                </a:solidFill>
                <a:cs typeface="B Nazanin" pitchFamily="2" charset="-78"/>
              </a:rPr>
              <a:t>           </a:t>
            </a:r>
            <a:r>
              <a:rPr lang="fa-IR" b="1" dirty="0">
                <a:solidFill>
                  <a:srgbClr val="7030A0"/>
                </a:solidFill>
                <a:cs typeface="B Nazanin" pitchFamily="2" charset="-78"/>
              </a:rPr>
              <a:t>دانش آموز </a:t>
            </a:r>
            <a:r>
              <a:rPr lang="en-US" b="1" dirty="0">
                <a:solidFill>
                  <a:srgbClr val="7030A0"/>
                </a:solidFill>
                <a:cs typeface="B Nazanin" pitchFamily="2" charset="-78"/>
              </a:rPr>
              <a:t>dyslexia </a:t>
            </a:r>
            <a:r>
              <a:rPr lang="fa-IR" b="1" dirty="0">
                <a:solidFill>
                  <a:srgbClr val="7030A0"/>
                </a:solidFill>
                <a:cs typeface="B Nazanin" pitchFamily="2" charset="-78"/>
              </a:rPr>
              <a:t>        </a:t>
            </a:r>
            <a:r>
              <a:rPr lang="en-US" b="1" dirty="0">
                <a:solidFill>
                  <a:srgbClr val="7030A0"/>
                </a:solidFill>
                <a:cs typeface="B Nazanin" pitchFamily="2" charset="-78"/>
              </a:rPr>
              <a:t> </a:t>
            </a:r>
            <a:r>
              <a:rPr lang="fa-IR" sz="2800" b="1" dirty="0">
                <a:solidFill>
                  <a:srgbClr val="7030A0"/>
                </a:solidFill>
                <a:cs typeface="B Nazanin" pitchFamily="2" charset="-78"/>
              </a:rPr>
              <a:t> </a:t>
            </a:r>
            <a:r>
              <a:rPr lang="en-US" sz="2800" b="1" dirty="0">
                <a:solidFill>
                  <a:srgbClr val="7030A0"/>
                </a:solidFill>
                <a:cs typeface="B Nazanin" pitchFamily="2" charset="-78"/>
              </a:rPr>
              <a:t>      </a:t>
            </a:r>
            <a:r>
              <a:rPr lang="en-US" sz="2800" b="1" dirty="0">
                <a:solidFill>
                  <a:srgbClr val="FF0000"/>
                </a:solidFill>
                <a:cs typeface="B Nazanin" pitchFamily="2" charset="-78"/>
              </a:rPr>
              <a:t>=</a:t>
            </a:r>
            <a:r>
              <a:rPr lang="en-US" sz="2800" b="1" dirty="0">
                <a:solidFill>
                  <a:srgbClr val="7030A0"/>
                </a:solidFill>
                <a:cs typeface="B Nazanin" pitchFamily="2" charset="-78"/>
              </a:rPr>
              <a:t> </a:t>
            </a:r>
            <a:r>
              <a:rPr lang="fa-IR" sz="2800" b="1" dirty="0">
                <a:solidFill>
                  <a:srgbClr val="7030A0"/>
                </a:solidFill>
                <a:cs typeface="B Nazanin" pitchFamily="2" charset="-78"/>
              </a:rPr>
              <a:t>  </a:t>
            </a:r>
            <a:r>
              <a:rPr lang="fa-IR" b="1" dirty="0">
                <a:solidFill>
                  <a:srgbClr val="7030A0"/>
                </a:solidFill>
                <a:cs typeface="B Nazanin" pitchFamily="2" charset="-78"/>
              </a:rPr>
              <a:t>معکوس پایین و مستقیم بالا</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g084.jpg"/>
          <p:cNvPicPr>
            <a:picLocks noGrp="1" noChangeAspect="1"/>
          </p:cNvPicPr>
          <p:nvPr>
            <p:ph sz="quarter" idx="1"/>
          </p:nvPr>
        </p:nvPicPr>
        <p:blipFill>
          <a:blip r:embed="rId2" cstate="print"/>
          <a:stretch>
            <a:fillRect/>
          </a:stretch>
        </p:blipFill>
        <p:spPr>
          <a:xfrm rot="10800000">
            <a:off x="914399" y="457196"/>
            <a:ext cx="6476999" cy="6400803"/>
          </a:xfr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a:xfrm>
            <a:off x="0" y="0"/>
            <a:ext cx="8839200" cy="6858000"/>
          </a:xfrm>
        </p:spPr>
        <p:txBody>
          <a:bodyPr/>
          <a:lstStyle/>
          <a:p>
            <a:pPr algn="ctr" rtl="1">
              <a:buNone/>
            </a:pPr>
            <a:r>
              <a:rPr lang="fa-IR" sz="2000" b="1" dirty="0">
                <a:solidFill>
                  <a:srgbClr val="C00000"/>
                </a:solidFill>
                <a:cs typeface="B Titr" pitchFamily="2" charset="-78"/>
              </a:rPr>
              <a:t>مفاهیم تصویر</a:t>
            </a:r>
          </a:p>
          <a:p>
            <a:pPr algn="r" rtl="1"/>
            <a:r>
              <a:rPr lang="fa-IR" sz="1800" b="1" dirty="0">
                <a:solidFill>
                  <a:srgbClr val="002060"/>
                </a:solidFill>
                <a:cs typeface="B Nazanin" pitchFamily="2" charset="-78"/>
              </a:rPr>
              <a:t>در این آزمون از آزمودنی خواسته می شود که دو و پس از آن ، سه ردیف از تصاویر را مشاهده نماید و از هر ردیف یک تصویر را انتخاب کند که مجموع این دو یا سه تصویر نشان دهنده یک ویژگی مشترک می باشند. بنا براین آزمودنی باید تصاویر را مشاهده و مقایسه و سپس به یک طبقه بندی برسد.(</a:t>
            </a:r>
            <a:r>
              <a:rPr lang="fa-IR" sz="1800" b="1" dirty="0">
                <a:solidFill>
                  <a:srgbClr val="7030A0"/>
                </a:solidFill>
                <a:cs typeface="B Nazanin" pitchFamily="2" charset="-78"/>
              </a:rPr>
              <a:t>کشف رابطه پس از شناسایی ویژگی های مشترک و طبقه بندی مد نظر است)</a:t>
            </a:r>
          </a:p>
          <a:p>
            <a:pPr algn="ctr" rtl="1">
              <a:buNone/>
            </a:pPr>
            <a:r>
              <a:rPr lang="fa-IR" sz="1800" b="1" dirty="0">
                <a:solidFill>
                  <a:srgbClr val="C00000"/>
                </a:solidFill>
                <a:cs typeface="B Nazanin" pitchFamily="2" charset="-78"/>
              </a:rPr>
              <a:t>قواعد اجرایی: </a:t>
            </a:r>
            <a:r>
              <a:rPr lang="fa-IR" sz="1800" b="1" dirty="0">
                <a:solidFill>
                  <a:srgbClr val="00B050"/>
                </a:solidFill>
                <a:cs typeface="B Nazanin" pitchFamily="2" charset="-78"/>
              </a:rPr>
              <a:t>آزمودنی می تواند نام برخی از تصاویر را از آزمونگر سوال کندو نباید کارکرد و یا زمینه های کاربردی گفته شود</a:t>
            </a:r>
            <a:r>
              <a:rPr lang="fa-IR" sz="2000" b="1" dirty="0">
                <a:solidFill>
                  <a:srgbClr val="00B050"/>
                </a:solidFill>
                <a:cs typeface="B Nazanin" pitchFamily="2" charset="-78"/>
              </a:rPr>
              <a:t>.</a:t>
            </a:r>
          </a:p>
          <a:p>
            <a:pPr algn="r" rtl="1">
              <a:buNone/>
            </a:pPr>
            <a:endParaRPr lang="fa-IR" sz="2000" b="1" dirty="0">
              <a:solidFill>
                <a:srgbClr val="00B050"/>
              </a:solidFill>
              <a:cs typeface="B Nazanin" pitchFamily="2" charset="-78"/>
            </a:endParaRPr>
          </a:p>
          <a:p>
            <a:pPr algn="r" rtl="1">
              <a:buNone/>
            </a:pPr>
            <a:endParaRPr lang="fa-IR" sz="2000" b="1" dirty="0">
              <a:solidFill>
                <a:srgbClr val="7030A0"/>
              </a:solidFill>
              <a:cs typeface="B Nazanin" pitchFamily="2" charset="-78"/>
            </a:endParaRPr>
          </a:p>
          <a:p>
            <a:pPr algn="r" rtl="1">
              <a:buNone/>
            </a:pPr>
            <a:endParaRPr lang="fa-IR" sz="2000" b="1" dirty="0">
              <a:solidFill>
                <a:srgbClr val="00B050"/>
              </a:solidFill>
              <a:cs typeface="B Nazanin" pitchFamily="2" charset="-78"/>
            </a:endParaRPr>
          </a:p>
        </p:txBody>
      </p:sp>
      <p:pic>
        <p:nvPicPr>
          <p:cNvPr id="6" name="Picture 5" descr="img082.jpg"/>
          <p:cNvPicPr>
            <a:picLocks noChangeAspect="1"/>
          </p:cNvPicPr>
          <p:nvPr/>
        </p:nvPicPr>
        <p:blipFill>
          <a:blip r:embed="rId2" cstate="print"/>
          <a:stretch>
            <a:fillRect/>
          </a:stretch>
        </p:blipFill>
        <p:spPr>
          <a:xfrm>
            <a:off x="-381000" y="2133600"/>
            <a:ext cx="8382000" cy="4724400"/>
          </a:xfrm>
          <a:prstGeom prst="rect">
            <a:avLst/>
          </a:prstGeom>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Profile">
  <a:themeElements>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Profile">
      <a:majorFont>
        <a:latin typeface="Verdana"/>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gsLst>
            <a:gs pos="0">
              <a:schemeClr val="lt1">
                <a:tint val="40000"/>
                <a:satMod val="350000"/>
              </a:schemeClr>
            </a:gs>
            <a:gs pos="40000">
              <a:schemeClr val="lt1">
                <a:tint val="45000"/>
                <a:shade val="99000"/>
                <a:satMod val="350000"/>
              </a:schemeClr>
            </a:gs>
            <a:gs pos="100000">
              <a:schemeClr val="bg1">
                <a:lumMod val="85000"/>
              </a:schemeClr>
            </a:gs>
          </a:gsLst>
        </a:gradFill>
        <a:ln w="9525">
          <a:solidFill>
            <a:schemeClr val="bg1"/>
          </a:solidFill>
          <a:miter lim="800000"/>
          <a:headEnd/>
          <a:tailEnd/>
        </a:ln>
        <a:effectLst/>
      </a:spPr>
      <a:bodyPr wrap="none" anchor="ctr"/>
      <a:lstStyle>
        <a:defPPr>
          <a:defRPr>
            <a:solidFill>
              <a:prstClr val="black"/>
            </a:solidFill>
          </a:defRPr>
        </a:defPPr>
      </a:lstStyle>
      <a:style>
        <a:lnRef idx="0">
          <a:scrgbClr r="0" g="0" b="0"/>
        </a:lnRef>
        <a:fillRef idx="1002">
          <a:schemeClr val="lt1"/>
        </a:fillRef>
        <a:effectRef idx="0">
          <a:scrgbClr r="0" g="0" b="0"/>
        </a:effectRef>
        <a:fontRef idx="major"/>
      </a: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1" eaLnBrk="1" fontAlgn="base" latinLnBrk="0" hangingPunct="1">
          <a:lnSpc>
            <a:spcPct val="100000"/>
          </a:lnSpc>
          <a:spcBef>
            <a:spcPct val="0"/>
          </a:spcBef>
          <a:spcAft>
            <a:spcPct val="0"/>
          </a:spcAft>
          <a:buClrTx/>
          <a:buSzTx/>
          <a:buFontTx/>
          <a:buNone/>
          <a:tabLst/>
          <a:defRPr kumimoji="0" lang="ar-SA" sz="1800" b="0" i="0" u="none" strike="noStrike" cap="none" normalizeH="0" baseline="0" smtClean="0">
            <a:ln>
              <a:noFill/>
            </a:ln>
            <a:solidFill>
              <a:schemeClr val="tx1"/>
            </a:solidFill>
            <a:effectLst/>
            <a:latin typeface="Verdana" pitchFamily="34" charset="0"/>
            <a:cs typeface="Arial" pitchFamily="34" charset="0"/>
          </a:defRPr>
        </a:defPPr>
      </a:lstStyle>
    </a:lnDef>
  </a:objectDefaults>
  <a:extraClrSchemeLst>
    <a:extraClrScheme>
      <a:clrScheme name="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Oriel</Template>
  <TotalTime>696</TotalTime>
  <Words>2368</Words>
  <Application>Microsoft Office PowerPoint</Application>
  <PresentationFormat>On-screen Show (4:3)</PresentationFormat>
  <Paragraphs>160</Paragraphs>
  <Slides>27</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27</vt:i4>
      </vt:variant>
    </vt:vector>
  </HeadingPairs>
  <TitlesOfParts>
    <vt:vector size="35" baseType="lpstr">
      <vt:lpstr>Calibri</vt:lpstr>
      <vt:lpstr>Century Schoolbook</vt:lpstr>
      <vt:lpstr>Times New Roman</vt:lpstr>
      <vt:lpstr>Verdana</vt:lpstr>
      <vt:lpstr>Wingdings</vt:lpstr>
      <vt:lpstr>Wingdings 2</vt:lpstr>
      <vt:lpstr>Oriel</vt:lpstr>
      <vt:lpstr>Profile</vt:lpstr>
      <vt:lpstr>به نام خدا</vt:lpstr>
      <vt:lpstr>PowerPoint Presentation</vt:lpstr>
      <vt:lpstr>PowerPoint Presentation</vt:lpstr>
      <vt:lpstr>PowerPoint Presentation</vt:lpstr>
      <vt:lpstr>مقیاس فهم کلامی (شباهت ها-واژگان-فهمیدن-اطلاعات-استدلال کلمه)</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Conditions o use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به نام خدا</dc:title>
  <dc:creator>7</dc:creator>
  <cp:lastModifiedBy>hamayel</cp:lastModifiedBy>
  <cp:revision>113</cp:revision>
  <dcterms:created xsi:type="dcterms:W3CDTF">2014-04-01T14:36:32Z</dcterms:created>
  <dcterms:modified xsi:type="dcterms:W3CDTF">2020-06-19T19:44:25Z</dcterms:modified>
</cp:coreProperties>
</file>