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9"/>
  </p:notesMasterIdLst>
  <p:sldIdLst>
    <p:sldId id="262" r:id="rId2"/>
    <p:sldId id="261" r:id="rId3"/>
    <p:sldId id="276" r:id="rId4"/>
    <p:sldId id="260" r:id="rId5"/>
    <p:sldId id="275" r:id="rId6"/>
    <p:sldId id="258" r:id="rId7"/>
    <p:sldId id="259" r:id="rId8"/>
    <p:sldId id="263" r:id="rId9"/>
    <p:sldId id="264" r:id="rId10"/>
    <p:sldId id="265" r:id="rId11"/>
    <p:sldId id="267" r:id="rId12"/>
    <p:sldId id="268" r:id="rId13"/>
    <p:sldId id="269" r:id="rId14"/>
    <p:sldId id="270" r:id="rId15"/>
    <p:sldId id="271" r:id="rId16"/>
    <p:sldId id="273"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52E26-46DC-4431-A0F0-FA9A0277ADCF}" type="doc">
      <dgm:prSet loTypeId="urn:microsoft.com/office/officeart/2005/8/layout/cycle7" loCatId="cycle" qsTypeId="urn:microsoft.com/office/officeart/2005/8/quickstyle/simple1" qsCatId="simple" csTypeId="urn:microsoft.com/office/officeart/2005/8/colors/accent0_3" csCatId="mainScheme" phldr="1"/>
      <dgm:spPr/>
      <dgm:t>
        <a:bodyPr/>
        <a:lstStyle/>
        <a:p>
          <a:endParaRPr lang="en-US"/>
        </a:p>
      </dgm:t>
    </dgm:pt>
    <dgm:pt modelId="{475C023D-CB1B-4089-9FBC-59AF5C948B61}">
      <dgm:prSet phldrT="[Text]"/>
      <dgm:spPr/>
      <dgm:t>
        <a:bodyPr/>
        <a:lstStyle/>
        <a:p>
          <a:r>
            <a:rPr lang="fa-IR"/>
            <a:t>مشخصه های فردی</a:t>
          </a:r>
        </a:p>
        <a:p>
          <a:r>
            <a:rPr lang="fa-IR"/>
            <a:t>اعتماد به نفس</a:t>
          </a:r>
        </a:p>
        <a:p>
          <a:r>
            <a:rPr lang="fa-IR"/>
            <a:t>خودکفایی</a:t>
          </a:r>
        </a:p>
        <a:p>
          <a:r>
            <a:rPr lang="fa-IR"/>
            <a:t>انتظارات</a:t>
          </a:r>
          <a:endParaRPr lang="en-US"/>
        </a:p>
      </dgm:t>
    </dgm:pt>
    <dgm:pt modelId="{EF3CD7FD-6119-4F52-BDED-BCFCF1459D15}" type="parTrans" cxnId="{698B80F0-0353-44CC-873F-C5D1AEF35BC1}">
      <dgm:prSet/>
      <dgm:spPr/>
      <dgm:t>
        <a:bodyPr/>
        <a:lstStyle/>
        <a:p>
          <a:endParaRPr lang="en-US"/>
        </a:p>
      </dgm:t>
    </dgm:pt>
    <dgm:pt modelId="{7FB9BFF8-56A2-42D5-811D-AB724825B3C8}" type="sibTrans" cxnId="{698B80F0-0353-44CC-873F-C5D1AEF35BC1}">
      <dgm:prSet/>
      <dgm:spPr/>
      <dgm:t>
        <a:bodyPr/>
        <a:lstStyle/>
        <a:p>
          <a:endParaRPr lang="en-US"/>
        </a:p>
      </dgm:t>
    </dgm:pt>
    <dgm:pt modelId="{72D53F43-DF4C-4D3B-8AF4-A4A432133BED}">
      <dgm:prSet phldrT="[Text]"/>
      <dgm:spPr/>
      <dgm:t>
        <a:bodyPr/>
        <a:lstStyle/>
        <a:p>
          <a:r>
            <a:rPr lang="fa-IR"/>
            <a:t>محیط اجتماعی</a:t>
          </a:r>
        </a:p>
        <a:p>
          <a:r>
            <a:rPr lang="fa-IR"/>
            <a:t>وضعیت اجتماعی</a:t>
          </a:r>
        </a:p>
        <a:p>
          <a:r>
            <a:rPr lang="fa-IR"/>
            <a:t>تعاملات اجتماعی</a:t>
          </a:r>
        </a:p>
        <a:p>
          <a:r>
            <a:rPr lang="fa-IR"/>
            <a:t>هویت گروهی</a:t>
          </a:r>
        </a:p>
      </dgm:t>
    </dgm:pt>
    <dgm:pt modelId="{5D173844-7BFE-423F-A69A-C0D1530527D6}" type="parTrans" cxnId="{D62142EC-D6EA-4860-BB95-45EAA7B1ECCF}">
      <dgm:prSet/>
      <dgm:spPr/>
      <dgm:t>
        <a:bodyPr/>
        <a:lstStyle/>
        <a:p>
          <a:endParaRPr lang="en-US"/>
        </a:p>
      </dgm:t>
    </dgm:pt>
    <dgm:pt modelId="{21C7CED7-F177-476C-9817-A576BB4B4C78}" type="sibTrans" cxnId="{D62142EC-D6EA-4860-BB95-45EAA7B1ECCF}">
      <dgm:prSet/>
      <dgm:spPr/>
      <dgm:t>
        <a:bodyPr/>
        <a:lstStyle/>
        <a:p>
          <a:endParaRPr lang="en-US"/>
        </a:p>
      </dgm:t>
    </dgm:pt>
    <dgm:pt modelId="{CD04C1FA-C6B6-4634-A299-EE644F514C3A}">
      <dgm:prSet phldrT="[Text]"/>
      <dgm:spPr/>
      <dgm:t>
        <a:bodyPr/>
        <a:lstStyle/>
        <a:p>
          <a:r>
            <a:rPr lang="fa-IR"/>
            <a:t>رفتار آشکار</a:t>
          </a:r>
        </a:p>
        <a:p>
          <a:r>
            <a:rPr lang="fa-IR"/>
            <a:t>عملکرد</a:t>
          </a:r>
        </a:p>
        <a:p>
          <a:r>
            <a:rPr lang="fa-IR"/>
            <a:t>عمل</a:t>
          </a:r>
          <a:endParaRPr lang="en-US"/>
        </a:p>
      </dgm:t>
    </dgm:pt>
    <dgm:pt modelId="{95660DF5-A4F8-45F0-8D4B-E20357C1380A}" type="parTrans" cxnId="{30FBD96B-9621-4B29-AEF0-7AC915243CDE}">
      <dgm:prSet/>
      <dgm:spPr/>
      <dgm:t>
        <a:bodyPr/>
        <a:lstStyle/>
        <a:p>
          <a:endParaRPr lang="en-US"/>
        </a:p>
      </dgm:t>
    </dgm:pt>
    <dgm:pt modelId="{47F0AFD0-D68F-44E9-BAEF-3B7EED6C3555}" type="sibTrans" cxnId="{30FBD96B-9621-4B29-AEF0-7AC915243CDE}">
      <dgm:prSet/>
      <dgm:spPr/>
      <dgm:t>
        <a:bodyPr/>
        <a:lstStyle/>
        <a:p>
          <a:endParaRPr lang="en-US"/>
        </a:p>
      </dgm:t>
    </dgm:pt>
    <dgm:pt modelId="{7224ED43-FACE-4436-A1D1-0686C8CB8A1F}" type="pres">
      <dgm:prSet presAssocID="{A3F52E26-46DC-4431-A0F0-FA9A0277ADCF}" presName="Name0" presStyleCnt="0">
        <dgm:presLayoutVars>
          <dgm:dir/>
          <dgm:resizeHandles val="exact"/>
        </dgm:presLayoutVars>
      </dgm:prSet>
      <dgm:spPr/>
      <dgm:t>
        <a:bodyPr/>
        <a:lstStyle/>
        <a:p>
          <a:endParaRPr lang="en-US"/>
        </a:p>
      </dgm:t>
    </dgm:pt>
    <dgm:pt modelId="{3D853DE5-1CF0-4EC3-9DCC-BA06E2134DD8}" type="pres">
      <dgm:prSet presAssocID="{475C023D-CB1B-4089-9FBC-59AF5C948B61}" presName="node" presStyleLbl="node1" presStyleIdx="0" presStyleCnt="3" custScaleX="122864" custScaleY="143960">
        <dgm:presLayoutVars>
          <dgm:bulletEnabled val="1"/>
        </dgm:presLayoutVars>
      </dgm:prSet>
      <dgm:spPr/>
      <dgm:t>
        <a:bodyPr/>
        <a:lstStyle/>
        <a:p>
          <a:endParaRPr lang="en-US"/>
        </a:p>
      </dgm:t>
    </dgm:pt>
    <dgm:pt modelId="{24A4E6EF-5375-4E8C-9435-28E1486CC10D}" type="pres">
      <dgm:prSet presAssocID="{7FB9BFF8-56A2-42D5-811D-AB724825B3C8}" presName="sibTrans" presStyleLbl="sibTrans2D1" presStyleIdx="0" presStyleCnt="3"/>
      <dgm:spPr/>
      <dgm:t>
        <a:bodyPr/>
        <a:lstStyle/>
        <a:p>
          <a:endParaRPr lang="en-US"/>
        </a:p>
      </dgm:t>
    </dgm:pt>
    <dgm:pt modelId="{D06935A9-585A-4790-A2EE-83249E5B7409}" type="pres">
      <dgm:prSet presAssocID="{7FB9BFF8-56A2-42D5-811D-AB724825B3C8}" presName="connectorText" presStyleLbl="sibTrans2D1" presStyleIdx="0" presStyleCnt="3"/>
      <dgm:spPr/>
      <dgm:t>
        <a:bodyPr/>
        <a:lstStyle/>
        <a:p>
          <a:endParaRPr lang="en-US"/>
        </a:p>
      </dgm:t>
    </dgm:pt>
    <dgm:pt modelId="{8F35ABF8-1979-45B2-819C-B890E5B65962}" type="pres">
      <dgm:prSet presAssocID="{72D53F43-DF4C-4D3B-8AF4-A4A432133BED}" presName="node" presStyleLbl="node1" presStyleIdx="1" presStyleCnt="3" custScaleX="111998" custScaleY="120138">
        <dgm:presLayoutVars>
          <dgm:bulletEnabled val="1"/>
        </dgm:presLayoutVars>
      </dgm:prSet>
      <dgm:spPr/>
      <dgm:t>
        <a:bodyPr/>
        <a:lstStyle/>
        <a:p>
          <a:endParaRPr lang="en-US"/>
        </a:p>
      </dgm:t>
    </dgm:pt>
    <dgm:pt modelId="{C909DB45-CB11-4A15-8407-FFE4401FFC97}" type="pres">
      <dgm:prSet presAssocID="{21C7CED7-F177-476C-9817-A576BB4B4C78}" presName="sibTrans" presStyleLbl="sibTrans2D1" presStyleIdx="1" presStyleCnt="3"/>
      <dgm:spPr/>
      <dgm:t>
        <a:bodyPr/>
        <a:lstStyle/>
        <a:p>
          <a:endParaRPr lang="en-US"/>
        </a:p>
      </dgm:t>
    </dgm:pt>
    <dgm:pt modelId="{B259CF27-25B8-477A-8387-CD09390FA975}" type="pres">
      <dgm:prSet presAssocID="{21C7CED7-F177-476C-9817-A576BB4B4C78}" presName="connectorText" presStyleLbl="sibTrans2D1" presStyleIdx="1" presStyleCnt="3"/>
      <dgm:spPr/>
      <dgm:t>
        <a:bodyPr/>
        <a:lstStyle/>
        <a:p>
          <a:endParaRPr lang="en-US"/>
        </a:p>
      </dgm:t>
    </dgm:pt>
    <dgm:pt modelId="{58D78231-91F8-4415-9318-212DE054D21D}" type="pres">
      <dgm:prSet presAssocID="{CD04C1FA-C6B6-4634-A299-EE644F514C3A}" presName="node" presStyleLbl="node1" presStyleIdx="2" presStyleCnt="3" custScaleX="109780" custScaleY="131664">
        <dgm:presLayoutVars>
          <dgm:bulletEnabled val="1"/>
        </dgm:presLayoutVars>
      </dgm:prSet>
      <dgm:spPr/>
      <dgm:t>
        <a:bodyPr/>
        <a:lstStyle/>
        <a:p>
          <a:endParaRPr lang="en-US"/>
        </a:p>
      </dgm:t>
    </dgm:pt>
    <dgm:pt modelId="{9F3C29B7-8823-42B1-A9CC-F92FEFF910FD}" type="pres">
      <dgm:prSet presAssocID="{47F0AFD0-D68F-44E9-BAEF-3B7EED6C3555}" presName="sibTrans" presStyleLbl="sibTrans2D1" presStyleIdx="2" presStyleCnt="3"/>
      <dgm:spPr/>
      <dgm:t>
        <a:bodyPr/>
        <a:lstStyle/>
        <a:p>
          <a:endParaRPr lang="en-US"/>
        </a:p>
      </dgm:t>
    </dgm:pt>
    <dgm:pt modelId="{52D76971-B283-4048-9D90-01328B1E9468}" type="pres">
      <dgm:prSet presAssocID="{47F0AFD0-D68F-44E9-BAEF-3B7EED6C3555}" presName="connectorText" presStyleLbl="sibTrans2D1" presStyleIdx="2" presStyleCnt="3"/>
      <dgm:spPr/>
      <dgm:t>
        <a:bodyPr/>
        <a:lstStyle/>
        <a:p>
          <a:endParaRPr lang="en-US"/>
        </a:p>
      </dgm:t>
    </dgm:pt>
  </dgm:ptLst>
  <dgm:cxnLst>
    <dgm:cxn modelId="{698B80F0-0353-44CC-873F-C5D1AEF35BC1}" srcId="{A3F52E26-46DC-4431-A0F0-FA9A0277ADCF}" destId="{475C023D-CB1B-4089-9FBC-59AF5C948B61}" srcOrd="0" destOrd="0" parTransId="{EF3CD7FD-6119-4F52-BDED-BCFCF1459D15}" sibTransId="{7FB9BFF8-56A2-42D5-811D-AB724825B3C8}"/>
    <dgm:cxn modelId="{85D7DC58-676B-44DC-A828-154E03657AFE}" type="presOf" srcId="{7FB9BFF8-56A2-42D5-811D-AB724825B3C8}" destId="{24A4E6EF-5375-4E8C-9435-28E1486CC10D}" srcOrd="0" destOrd="0" presId="urn:microsoft.com/office/officeart/2005/8/layout/cycle7"/>
    <dgm:cxn modelId="{5A18A03E-997F-4AD3-B9FD-A1660D8227D8}" type="presOf" srcId="{CD04C1FA-C6B6-4634-A299-EE644F514C3A}" destId="{58D78231-91F8-4415-9318-212DE054D21D}" srcOrd="0" destOrd="0" presId="urn:microsoft.com/office/officeart/2005/8/layout/cycle7"/>
    <dgm:cxn modelId="{F1F0470E-B841-46CB-B72C-D33DE32381F2}" type="presOf" srcId="{A3F52E26-46DC-4431-A0F0-FA9A0277ADCF}" destId="{7224ED43-FACE-4436-A1D1-0686C8CB8A1F}" srcOrd="0" destOrd="0" presId="urn:microsoft.com/office/officeart/2005/8/layout/cycle7"/>
    <dgm:cxn modelId="{E20E85EC-ADA8-490B-BEA9-E31D9B988BB7}" type="presOf" srcId="{21C7CED7-F177-476C-9817-A576BB4B4C78}" destId="{C909DB45-CB11-4A15-8407-FFE4401FFC97}" srcOrd="0" destOrd="0" presId="urn:microsoft.com/office/officeart/2005/8/layout/cycle7"/>
    <dgm:cxn modelId="{A8FB17C8-AEC9-435E-B5CB-F8E6AE44692A}" type="presOf" srcId="{47F0AFD0-D68F-44E9-BAEF-3B7EED6C3555}" destId="{52D76971-B283-4048-9D90-01328B1E9468}" srcOrd="1" destOrd="0" presId="urn:microsoft.com/office/officeart/2005/8/layout/cycle7"/>
    <dgm:cxn modelId="{D62142EC-D6EA-4860-BB95-45EAA7B1ECCF}" srcId="{A3F52E26-46DC-4431-A0F0-FA9A0277ADCF}" destId="{72D53F43-DF4C-4D3B-8AF4-A4A432133BED}" srcOrd="1" destOrd="0" parTransId="{5D173844-7BFE-423F-A69A-C0D1530527D6}" sibTransId="{21C7CED7-F177-476C-9817-A576BB4B4C78}"/>
    <dgm:cxn modelId="{C3541634-5059-478C-A3DF-74C46F4FF2CF}" type="presOf" srcId="{475C023D-CB1B-4089-9FBC-59AF5C948B61}" destId="{3D853DE5-1CF0-4EC3-9DCC-BA06E2134DD8}" srcOrd="0" destOrd="0" presId="urn:microsoft.com/office/officeart/2005/8/layout/cycle7"/>
    <dgm:cxn modelId="{1626F142-BD22-453D-81AF-4B3B9452F518}" type="presOf" srcId="{47F0AFD0-D68F-44E9-BAEF-3B7EED6C3555}" destId="{9F3C29B7-8823-42B1-A9CC-F92FEFF910FD}" srcOrd="0" destOrd="0" presId="urn:microsoft.com/office/officeart/2005/8/layout/cycle7"/>
    <dgm:cxn modelId="{30FBD96B-9621-4B29-AEF0-7AC915243CDE}" srcId="{A3F52E26-46DC-4431-A0F0-FA9A0277ADCF}" destId="{CD04C1FA-C6B6-4634-A299-EE644F514C3A}" srcOrd="2" destOrd="0" parTransId="{95660DF5-A4F8-45F0-8D4B-E20357C1380A}" sibTransId="{47F0AFD0-D68F-44E9-BAEF-3B7EED6C3555}"/>
    <dgm:cxn modelId="{5AE2DFA9-7AA5-458E-8074-119B37803979}" type="presOf" srcId="{7FB9BFF8-56A2-42D5-811D-AB724825B3C8}" destId="{D06935A9-585A-4790-A2EE-83249E5B7409}" srcOrd="1" destOrd="0" presId="urn:microsoft.com/office/officeart/2005/8/layout/cycle7"/>
    <dgm:cxn modelId="{8212ED66-8B96-43DD-B3D2-8101B96C3B43}" type="presOf" srcId="{21C7CED7-F177-476C-9817-A576BB4B4C78}" destId="{B259CF27-25B8-477A-8387-CD09390FA975}" srcOrd="1" destOrd="0" presId="urn:microsoft.com/office/officeart/2005/8/layout/cycle7"/>
    <dgm:cxn modelId="{23C0C39C-7F40-4742-8446-667F52FDE1A2}" type="presOf" srcId="{72D53F43-DF4C-4D3B-8AF4-A4A432133BED}" destId="{8F35ABF8-1979-45B2-819C-B890E5B65962}" srcOrd="0" destOrd="0" presId="urn:microsoft.com/office/officeart/2005/8/layout/cycle7"/>
    <dgm:cxn modelId="{35C70CCE-4CE6-46CF-86A9-BB5B6836DF7D}" type="presParOf" srcId="{7224ED43-FACE-4436-A1D1-0686C8CB8A1F}" destId="{3D853DE5-1CF0-4EC3-9DCC-BA06E2134DD8}" srcOrd="0" destOrd="0" presId="urn:microsoft.com/office/officeart/2005/8/layout/cycle7"/>
    <dgm:cxn modelId="{2CFBDB77-598F-41C0-A3F2-80C5424CF0A8}" type="presParOf" srcId="{7224ED43-FACE-4436-A1D1-0686C8CB8A1F}" destId="{24A4E6EF-5375-4E8C-9435-28E1486CC10D}" srcOrd="1" destOrd="0" presId="urn:microsoft.com/office/officeart/2005/8/layout/cycle7"/>
    <dgm:cxn modelId="{F7642910-0438-4EBF-A6AA-C90806514322}" type="presParOf" srcId="{24A4E6EF-5375-4E8C-9435-28E1486CC10D}" destId="{D06935A9-585A-4790-A2EE-83249E5B7409}" srcOrd="0" destOrd="0" presId="urn:microsoft.com/office/officeart/2005/8/layout/cycle7"/>
    <dgm:cxn modelId="{74C85B34-2246-4488-B9D2-E8A8B05F7E65}" type="presParOf" srcId="{7224ED43-FACE-4436-A1D1-0686C8CB8A1F}" destId="{8F35ABF8-1979-45B2-819C-B890E5B65962}" srcOrd="2" destOrd="0" presId="urn:microsoft.com/office/officeart/2005/8/layout/cycle7"/>
    <dgm:cxn modelId="{7D116740-BDF1-438A-8573-196A58705A46}" type="presParOf" srcId="{7224ED43-FACE-4436-A1D1-0686C8CB8A1F}" destId="{C909DB45-CB11-4A15-8407-FFE4401FFC97}" srcOrd="3" destOrd="0" presId="urn:microsoft.com/office/officeart/2005/8/layout/cycle7"/>
    <dgm:cxn modelId="{0404CF1E-FE13-4538-B3FE-644485048B0F}" type="presParOf" srcId="{C909DB45-CB11-4A15-8407-FFE4401FFC97}" destId="{B259CF27-25B8-477A-8387-CD09390FA975}" srcOrd="0" destOrd="0" presId="urn:microsoft.com/office/officeart/2005/8/layout/cycle7"/>
    <dgm:cxn modelId="{A383074B-58D5-4689-9D43-1F04B21C5279}" type="presParOf" srcId="{7224ED43-FACE-4436-A1D1-0686C8CB8A1F}" destId="{58D78231-91F8-4415-9318-212DE054D21D}" srcOrd="4" destOrd="0" presId="urn:microsoft.com/office/officeart/2005/8/layout/cycle7"/>
    <dgm:cxn modelId="{AC3C04A0-FAEC-4778-90E3-F3E8F465D22A}" type="presParOf" srcId="{7224ED43-FACE-4436-A1D1-0686C8CB8A1F}" destId="{9F3C29B7-8823-42B1-A9CC-F92FEFF910FD}" srcOrd="5" destOrd="0" presId="urn:microsoft.com/office/officeart/2005/8/layout/cycle7"/>
    <dgm:cxn modelId="{CF18D0C6-F790-4FD4-8B6F-569F6E03EDEE}" type="presParOf" srcId="{9F3C29B7-8823-42B1-A9CC-F92FEFF910FD}" destId="{52D76971-B283-4048-9D90-01328B1E946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3DE5-1CF0-4EC3-9DCC-BA06E2134DD8}">
      <dsp:nvSpPr>
        <dsp:cNvPr id="0" name=""/>
        <dsp:cNvSpPr/>
      </dsp:nvSpPr>
      <dsp:spPr>
        <a:xfrm>
          <a:off x="3009985" y="-172992"/>
          <a:ext cx="2267875" cy="1328637"/>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t>مشخصه های فردی</a:t>
          </a:r>
        </a:p>
        <a:p>
          <a:pPr lvl="0" algn="ctr" defTabSz="577850">
            <a:lnSpc>
              <a:spcPct val="90000"/>
            </a:lnSpc>
            <a:spcBef>
              <a:spcPct val="0"/>
            </a:spcBef>
            <a:spcAft>
              <a:spcPct val="35000"/>
            </a:spcAft>
          </a:pPr>
          <a:r>
            <a:rPr lang="fa-IR" sz="1300" kern="1200"/>
            <a:t>اعتماد به نفس</a:t>
          </a:r>
        </a:p>
        <a:p>
          <a:pPr lvl="0" algn="ctr" defTabSz="577850">
            <a:lnSpc>
              <a:spcPct val="90000"/>
            </a:lnSpc>
            <a:spcBef>
              <a:spcPct val="0"/>
            </a:spcBef>
            <a:spcAft>
              <a:spcPct val="35000"/>
            </a:spcAft>
          </a:pPr>
          <a:r>
            <a:rPr lang="fa-IR" sz="1300" kern="1200"/>
            <a:t>خودکفایی</a:t>
          </a:r>
        </a:p>
        <a:p>
          <a:pPr lvl="0" algn="ctr" defTabSz="577850">
            <a:lnSpc>
              <a:spcPct val="90000"/>
            </a:lnSpc>
            <a:spcBef>
              <a:spcPct val="0"/>
            </a:spcBef>
            <a:spcAft>
              <a:spcPct val="35000"/>
            </a:spcAft>
          </a:pPr>
          <a:r>
            <a:rPr lang="fa-IR" sz="1300" kern="1200"/>
            <a:t>انتظارات</a:t>
          </a:r>
          <a:endParaRPr lang="en-US" sz="1300" kern="1200"/>
        </a:p>
      </dsp:txBody>
      <dsp:txXfrm>
        <a:off x="3048899" y="-134078"/>
        <a:ext cx="2190047" cy="1250809"/>
      </dsp:txXfrm>
    </dsp:sp>
    <dsp:sp modelId="{24A4E6EF-5375-4E8C-9435-28E1486CC10D}">
      <dsp:nvSpPr>
        <dsp:cNvPr id="0" name=""/>
        <dsp:cNvSpPr/>
      </dsp:nvSpPr>
      <dsp:spPr>
        <a:xfrm rot="3600000">
          <a:off x="4536700" y="1706018"/>
          <a:ext cx="803549" cy="323022"/>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633607" y="1770622"/>
        <a:ext cx="609735" cy="193814"/>
      </dsp:txXfrm>
    </dsp:sp>
    <dsp:sp modelId="{8F35ABF8-1979-45B2-819C-B890E5B65962}">
      <dsp:nvSpPr>
        <dsp:cNvPr id="0" name=""/>
        <dsp:cNvSpPr/>
      </dsp:nvSpPr>
      <dsp:spPr>
        <a:xfrm>
          <a:off x="4635906" y="2579415"/>
          <a:ext cx="2067306" cy="1108778"/>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t>محیط اجتماعی</a:t>
          </a:r>
        </a:p>
        <a:p>
          <a:pPr lvl="0" algn="ctr" defTabSz="577850">
            <a:lnSpc>
              <a:spcPct val="90000"/>
            </a:lnSpc>
            <a:spcBef>
              <a:spcPct val="0"/>
            </a:spcBef>
            <a:spcAft>
              <a:spcPct val="35000"/>
            </a:spcAft>
          </a:pPr>
          <a:r>
            <a:rPr lang="fa-IR" sz="1300" kern="1200"/>
            <a:t>وضعیت اجتماعی</a:t>
          </a:r>
        </a:p>
        <a:p>
          <a:pPr lvl="0" algn="ctr" defTabSz="577850">
            <a:lnSpc>
              <a:spcPct val="90000"/>
            </a:lnSpc>
            <a:spcBef>
              <a:spcPct val="0"/>
            </a:spcBef>
            <a:spcAft>
              <a:spcPct val="35000"/>
            </a:spcAft>
          </a:pPr>
          <a:r>
            <a:rPr lang="fa-IR" sz="1300" kern="1200"/>
            <a:t>تعاملات اجتماعی</a:t>
          </a:r>
        </a:p>
        <a:p>
          <a:pPr lvl="0" algn="ctr" defTabSz="577850">
            <a:lnSpc>
              <a:spcPct val="90000"/>
            </a:lnSpc>
            <a:spcBef>
              <a:spcPct val="0"/>
            </a:spcBef>
            <a:spcAft>
              <a:spcPct val="35000"/>
            </a:spcAft>
          </a:pPr>
          <a:r>
            <a:rPr lang="fa-IR" sz="1300" kern="1200"/>
            <a:t>هویت گروهی</a:t>
          </a:r>
        </a:p>
      </dsp:txBody>
      <dsp:txXfrm>
        <a:off x="4668381" y="2611890"/>
        <a:ext cx="2002356" cy="1043828"/>
      </dsp:txXfrm>
    </dsp:sp>
    <dsp:sp modelId="{C909DB45-CB11-4A15-8407-FFE4401FFC97}">
      <dsp:nvSpPr>
        <dsp:cNvPr id="0" name=""/>
        <dsp:cNvSpPr/>
      </dsp:nvSpPr>
      <dsp:spPr>
        <a:xfrm rot="10800000">
          <a:off x="3731913" y="2972293"/>
          <a:ext cx="803549" cy="323022"/>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828820" y="3036897"/>
        <a:ext cx="609735" cy="193814"/>
      </dsp:txXfrm>
    </dsp:sp>
    <dsp:sp modelId="{58D78231-91F8-4415-9318-212DE054D21D}">
      <dsp:nvSpPr>
        <dsp:cNvPr id="0" name=""/>
        <dsp:cNvSpPr/>
      </dsp:nvSpPr>
      <dsp:spPr>
        <a:xfrm>
          <a:off x="1605104" y="2526227"/>
          <a:ext cx="2026365" cy="1215154"/>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t>رفتار آشکار</a:t>
          </a:r>
        </a:p>
        <a:p>
          <a:pPr lvl="0" algn="ctr" defTabSz="577850">
            <a:lnSpc>
              <a:spcPct val="90000"/>
            </a:lnSpc>
            <a:spcBef>
              <a:spcPct val="0"/>
            </a:spcBef>
            <a:spcAft>
              <a:spcPct val="35000"/>
            </a:spcAft>
          </a:pPr>
          <a:r>
            <a:rPr lang="fa-IR" sz="1300" kern="1200"/>
            <a:t>عملکرد</a:t>
          </a:r>
        </a:p>
        <a:p>
          <a:pPr lvl="0" algn="ctr" defTabSz="577850">
            <a:lnSpc>
              <a:spcPct val="90000"/>
            </a:lnSpc>
            <a:spcBef>
              <a:spcPct val="0"/>
            </a:spcBef>
            <a:spcAft>
              <a:spcPct val="35000"/>
            </a:spcAft>
          </a:pPr>
          <a:r>
            <a:rPr lang="fa-IR" sz="1300" kern="1200"/>
            <a:t>عمل</a:t>
          </a:r>
          <a:endParaRPr lang="en-US" sz="1300" kern="1200"/>
        </a:p>
      </dsp:txBody>
      <dsp:txXfrm>
        <a:off x="1640695" y="2561818"/>
        <a:ext cx="1955183" cy="1143972"/>
      </dsp:txXfrm>
    </dsp:sp>
    <dsp:sp modelId="{9F3C29B7-8823-42B1-A9CC-F92FEFF910FD}">
      <dsp:nvSpPr>
        <dsp:cNvPr id="0" name=""/>
        <dsp:cNvSpPr/>
      </dsp:nvSpPr>
      <dsp:spPr>
        <a:xfrm rot="18000000">
          <a:off x="2962950" y="1679425"/>
          <a:ext cx="803549" cy="323022"/>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059857" y="1744029"/>
        <a:ext cx="609735" cy="19381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FE82ED9-8D06-44E8-9557-A242674AE2A8}" type="datetimeFigureOut">
              <a:rPr lang="fa-IR" smtClean="0"/>
              <a:t>08/07/1442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1734B2D-566B-42D6-B37C-8E121880ACF4}" type="slidenum">
              <a:rPr lang="fa-IR" smtClean="0"/>
              <a:t>‹#›</a:t>
            </a:fld>
            <a:endParaRPr lang="fa-IR"/>
          </a:p>
        </p:txBody>
      </p:sp>
    </p:spTree>
    <p:extLst>
      <p:ext uri="{BB962C8B-B14F-4D97-AF65-F5344CB8AC3E}">
        <p14:creationId xmlns:p14="http://schemas.microsoft.com/office/powerpoint/2010/main" val="52258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Tree>
    <p:extLst>
      <p:ext uri="{BB962C8B-B14F-4D97-AF65-F5344CB8AC3E}">
        <p14:creationId xmlns:p14="http://schemas.microsoft.com/office/powerpoint/2010/main" val="148074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2/19/2021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Rectangle 13">
            <a:extLst>
              <a:ext uri="{FF2B5EF4-FFF2-40B4-BE49-F238E27FC236}">
                <a16:creationId xmlns:a16="http://schemas.microsoft.com/office/drawing/2014/main" id="{9A3499F2-289E-47D2-9E5A-8E5BB032A353}"/>
              </a:ext>
            </a:extLst>
          </p:cNvPr>
          <p:cNvSpPr/>
          <p:nvPr userDrawn="1"/>
        </p:nvSpPr>
        <p:spPr>
          <a:xfrm rot="5400000">
            <a:off x="11455660" y="5509158"/>
            <a:ext cx="2088232" cy="615553"/>
          </a:xfrm>
          <a:prstGeom prst="rect">
            <a:avLst/>
          </a:prstGeom>
        </p:spPr>
        <p:txBody>
          <a:bodyPr wrap="square">
            <a:spAutoFit/>
          </a:bodyPr>
          <a:lstStyle/>
          <a:p>
            <a:pPr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566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51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9683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384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29504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20462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1927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5553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6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7288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085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362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744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849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972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7854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2/19/2021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
        <p:nvSpPr>
          <p:cNvPr id="14" name="Rectangle 13">
            <a:extLst>
              <a:ext uri="{FF2B5EF4-FFF2-40B4-BE49-F238E27FC236}">
                <a16:creationId xmlns:a16="http://schemas.microsoft.com/office/drawing/2014/main" id="{9A3499F2-289E-47D2-9E5A-8E5BB032A353}"/>
              </a:ext>
            </a:extLst>
          </p:cNvPr>
          <p:cNvSpPr/>
          <p:nvPr userDrawn="1"/>
        </p:nvSpPr>
        <p:spPr>
          <a:xfrm rot="5400000">
            <a:off x="11386337" y="5483424"/>
            <a:ext cx="2088232" cy="615553"/>
          </a:xfrm>
          <a:prstGeom prst="rect">
            <a:avLst/>
          </a:prstGeom>
        </p:spPr>
        <p:txBody>
          <a:bodyPr wrap="square">
            <a:spAutoFit/>
          </a:bodyPr>
          <a:lstStyle/>
          <a:p>
            <a:pPr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6559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736" y="2631029"/>
            <a:ext cx="9404723" cy="1400530"/>
          </a:xfrm>
        </p:spPr>
        <p:txBody>
          <a:bodyPr>
            <a:noAutofit/>
          </a:bodyPr>
          <a:lstStyle/>
          <a:p>
            <a:r>
              <a:rPr lang="fa-IR" sz="6000" dirty="0" smtClean="0">
                <a:cs typeface="B Titr" panose="00000700000000000000" pitchFamily="2" charset="-78"/>
              </a:rPr>
              <a:t/>
            </a:r>
            <a:br>
              <a:rPr lang="fa-IR" sz="6000" dirty="0" smtClean="0">
                <a:cs typeface="B Titr" panose="00000700000000000000" pitchFamily="2" charset="-78"/>
              </a:rPr>
            </a:br>
            <a:r>
              <a:rPr lang="fa-IR" sz="6000" dirty="0" smtClean="0">
                <a:cs typeface="B Titr" panose="00000700000000000000" pitchFamily="2" charset="-78"/>
              </a:rPr>
              <a:t>یادگیری مشاهده ای آلبرت بندورا</a:t>
            </a:r>
            <a:br>
              <a:rPr lang="fa-IR" sz="6000" dirty="0" smtClean="0">
                <a:cs typeface="B Titr" panose="00000700000000000000" pitchFamily="2" charset="-78"/>
              </a:rPr>
            </a:br>
            <a:r>
              <a:rPr lang="fa-IR" sz="6000" dirty="0">
                <a:cs typeface="B Titr" panose="00000700000000000000" pitchFamily="2" charset="-78"/>
              </a:rPr>
              <a:t/>
            </a:r>
            <a:br>
              <a:rPr lang="fa-IR" sz="6000" dirty="0">
                <a:cs typeface="B Titr" panose="00000700000000000000" pitchFamily="2" charset="-78"/>
              </a:rPr>
            </a:br>
            <a:endParaRPr lang="en-US" sz="6000" dirty="0">
              <a:cs typeface="B Titr" panose="00000700000000000000" pitchFamily="2" charset="-78"/>
            </a:endParaRPr>
          </a:p>
        </p:txBody>
      </p:sp>
      <p:pic>
        <p:nvPicPr>
          <p:cNvPr id="3" name="Picture 2">
            <a:extLst>
              <a:ext uri="{FF2B5EF4-FFF2-40B4-BE49-F238E27FC236}">
                <a16:creationId xmlns:a16="http://schemas.microsoft.com/office/drawing/2014/main" id="{0B728EB6-ED17-4509-9AEB-1FADAD079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978" y="4279633"/>
            <a:ext cx="1871739" cy="1851746"/>
          </a:xfrm>
          <a:prstGeom prst="rect">
            <a:avLst/>
          </a:prstGeom>
        </p:spPr>
      </p:pic>
    </p:spTree>
    <p:extLst>
      <p:ext uri="{BB962C8B-B14F-4D97-AF65-F5344CB8AC3E}">
        <p14:creationId xmlns:p14="http://schemas.microsoft.com/office/powerpoint/2010/main" val="2370737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endParaRPr lang="en-US" dirty="0"/>
          </a:p>
        </p:txBody>
      </p:sp>
      <p:sp>
        <p:nvSpPr>
          <p:cNvPr id="3" name="Content Placeholder 2"/>
          <p:cNvSpPr>
            <a:spLocks noGrp="1"/>
          </p:cNvSpPr>
          <p:nvPr>
            <p:ph idx="1"/>
          </p:nvPr>
        </p:nvSpPr>
        <p:spPr>
          <a:xfrm>
            <a:off x="200723" y="685800"/>
            <a:ext cx="11209960" cy="5562599"/>
          </a:xfrm>
        </p:spPr>
        <p:txBody>
          <a:bodyPr>
            <a:noAutofit/>
          </a:bodyPr>
          <a:lstStyle/>
          <a:p>
            <a:pPr marL="0" indent="0" algn="r">
              <a:buNone/>
            </a:pPr>
            <a:endParaRPr lang="fa-IR" sz="2800" dirty="0" smtClean="0"/>
          </a:p>
          <a:p>
            <a:pPr marL="0" indent="0" algn="r">
              <a:buNone/>
            </a:pPr>
            <a:r>
              <a:rPr lang="fa-IR" sz="3600" b="1" dirty="0" smtClean="0">
                <a:cs typeface="B Zar" panose="00000400000000000000" pitchFamily="2" charset="-78"/>
              </a:rPr>
              <a:t>                              بازداری زدایی</a:t>
            </a:r>
            <a:endParaRPr lang="fa-IR" sz="3600" b="1" dirty="0">
              <a:cs typeface="B Zar" panose="00000400000000000000" pitchFamily="2" charset="-78"/>
            </a:endParaRPr>
          </a:p>
          <a:p>
            <a:pPr marL="0" indent="0" algn="r">
              <a:buNone/>
            </a:pPr>
            <a:r>
              <a:rPr lang="fa-IR" sz="2800" dirty="0" smtClean="0">
                <a:cs typeface="B Zar" panose="00000400000000000000" pitchFamily="2" charset="-78"/>
              </a:rPr>
              <a:t>بازداری </a:t>
            </a:r>
            <a:r>
              <a:rPr lang="fa-IR" sz="2800" dirty="0">
                <a:cs typeface="B Zar" panose="00000400000000000000" pitchFamily="2" charset="-78"/>
              </a:rPr>
              <a:t>پاسخ نیز از تنبیه جانشینی ناشی می شود.همچنین مشاهده ی الگویی که به یک فعالیت ترس آور مشغول است می تواند به کاهش بازداری آن پاسخ در مشاهده کننده بینجامد،بی آنکه خود فرد عملا آن فعالیت ترس آور را تجربه کند.کاهش ترس ناشی از مشاهده الگویی که بدون تنبیه شدن ،به یک فعالیت ترسناک می پردازد </a:t>
            </a:r>
            <a:r>
              <a:rPr lang="fa-IR" sz="2800" b="1" u="sng" dirty="0">
                <a:cs typeface="B Zar" panose="00000400000000000000" pitchFamily="2" charset="-78"/>
              </a:rPr>
              <a:t>بازداری زدایی</a:t>
            </a:r>
            <a:r>
              <a:rPr lang="fa-IR" sz="2800" b="1" dirty="0">
                <a:cs typeface="B Zar" panose="00000400000000000000" pitchFamily="2" charset="-78"/>
              </a:rPr>
              <a:t> </a:t>
            </a:r>
            <a:r>
              <a:rPr lang="fa-IR" sz="2800" dirty="0">
                <a:cs typeface="B Zar" panose="00000400000000000000" pitchFamily="2" charset="-78"/>
              </a:rPr>
              <a:t>نام </a:t>
            </a:r>
            <a:r>
              <a:rPr lang="fa-IR" sz="2800" dirty="0" smtClean="0">
                <a:cs typeface="B Zar" panose="00000400000000000000" pitchFamily="2" charset="-78"/>
              </a:rPr>
              <a:t>دارد</a:t>
            </a:r>
            <a:endParaRPr lang="fa-IR" sz="2800" dirty="0">
              <a:cs typeface="B Zar" panose="00000400000000000000" pitchFamily="2" charset="-78"/>
            </a:endParaRPr>
          </a:p>
          <a:p>
            <a:pPr marL="0" indent="0" algn="r">
              <a:buNone/>
            </a:pPr>
            <a:endParaRPr lang="fa-IR" sz="2800" dirty="0" smtClean="0">
              <a:cs typeface="B Zar" panose="00000400000000000000" pitchFamily="2" charset="-78"/>
            </a:endParaRPr>
          </a:p>
          <a:p>
            <a:pPr marL="0" indent="0" algn="r">
              <a:buNone/>
            </a:pPr>
            <a:r>
              <a:rPr lang="fa-IR" sz="2800" dirty="0" smtClean="0">
                <a:cs typeface="B Zar" panose="00000400000000000000" pitchFamily="2" charset="-78"/>
              </a:rPr>
              <a:t>الگوبرداری </a:t>
            </a:r>
            <a:r>
              <a:rPr lang="fa-IR" sz="2800" dirty="0">
                <a:cs typeface="B Zar" panose="00000400000000000000" pitchFamily="2" charset="-78"/>
              </a:rPr>
              <a:t>یا سرمشق گیری چند نوع تاثیر مختلف بر رفتار دارد از جمله اینکه از راه مشاهده الگوهایی که برای انجام اعمال معینی تقویت می شوند  میتوان پاسخ های تازه ای را آموخت.بنابر این </a:t>
            </a:r>
            <a:r>
              <a:rPr lang="fa-IR" sz="2800" b="1" u="sng" dirty="0">
                <a:cs typeface="B Zar" panose="00000400000000000000" pitchFamily="2" charset="-78"/>
              </a:rPr>
              <a:t>اکتساب رفتار از تقویت جانشینی </a:t>
            </a:r>
            <a:r>
              <a:rPr lang="fa-IR" sz="2800" dirty="0">
                <a:cs typeface="B Zar" panose="00000400000000000000" pitchFamily="2" charset="-78"/>
              </a:rPr>
              <a:t>ناشی می شود</a:t>
            </a:r>
            <a:r>
              <a:rPr lang="fa-IR" sz="2800" dirty="0" smtClean="0">
                <a:cs typeface="B Zar" panose="00000400000000000000" pitchFamily="2" charset="-78"/>
              </a:rPr>
              <a:t>.</a:t>
            </a:r>
          </a:p>
          <a:p>
            <a:pPr marL="0" indent="0" algn="r">
              <a:buNone/>
            </a:pPr>
            <a:r>
              <a:rPr lang="fa-IR" sz="2800" dirty="0">
                <a:cs typeface="B Zar" panose="00000400000000000000" pitchFamily="2" charset="-78"/>
              </a:rPr>
              <a:t>یک الگو همچنین می تواند درمشاهده کننده پاسخی را به وجود آورد که قبلا آموخته شده است وبرای آن هیچ نوع بازداری وجود ندارد.در این مورد الگو با اجرای یک پاسخ صرفا سطح احتمال اینکه مشاهده کننده پاسخ مشابهی بدهد بالا می برد.</a:t>
            </a:r>
          </a:p>
          <a:p>
            <a:pPr marL="0" indent="0" algn="r">
              <a:buNone/>
            </a:pPr>
            <a:endParaRPr lang="en-US" sz="2800" dirty="0">
              <a:cs typeface="B Zar" panose="00000400000000000000" pitchFamily="2" charset="-78"/>
            </a:endParaRPr>
          </a:p>
          <a:p>
            <a:pPr marL="0" indent="0" algn="r">
              <a:buNone/>
            </a:pPr>
            <a:endParaRPr lang="en-US" sz="2800" dirty="0"/>
          </a:p>
        </p:txBody>
      </p:sp>
    </p:spTree>
    <p:extLst>
      <p:ext uri="{BB962C8B-B14F-4D97-AF65-F5344CB8AC3E}">
        <p14:creationId xmlns:p14="http://schemas.microsoft.com/office/powerpoint/2010/main" val="2302942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عملکرد اخلاقی:</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r">
              <a:buNone/>
            </a:pPr>
            <a:r>
              <a:rPr lang="fa-IR" sz="3200" dirty="0">
                <a:cs typeface="B Zar" panose="00000400000000000000" pitchFamily="2" charset="-78"/>
              </a:rPr>
              <a:t>معیارهای عملکردی وخود کارآمدی تصوری </a:t>
            </a:r>
            <a:r>
              <a:rPr lang="fa-IR" sz="3200" dirty="0" smtClean="0">
                <a:cs typeface="B Zar" panose="00000400000000000000" pitchFamily="2" charset="-78"/>
              </a:rPr>
              <a:t>معیار </a:t>
            </a:r>
            <a:r>
              <a:rPr lang="fa-IR" sz="3200" dirty="0">
                <a:cs typeface="B Zar" panose="00000400000000000000" pitchFamily="2" charset="-78"/>
              </a:rPr>
              <a:t>اخلاقی نیز از طریق تعامل با الگوها رشد می </a:t>
            </a:r>
            <a:r>
              <a:rPr lang="fa-IR" sz="3200" dirty="0" smtClean="0">
                <a:cs typeface="B Zar" panose="00000400000000000000" pitchFamily="2" charset="-78"/>
              </a:rPr>
              <a:t>کند.</a:t>
            </a:r>
          </a:p>
          <a:p>
            <a:pPr marL="0" indent="0" algn="r">
              <a:buNone/>
            </a:pPr>
            <a:endParaRPr lang="fa-IR" sz="3200" dirty="0">
              <a:cs typeface="B Zar" panose="00000400000000000000" pitchFamily="2" charset="-78"/>
            </a:endParaRPr>
          </a:p>
          <a:p>
            <a:pPr marL="0" indent="0" algn="r">
              <a:buNone/>
            </a:pPr>
            <a:r>
              <a:rPr lang="fa-IR" sz="3200" dirty="0">
                <a:cs typeface="B Zar" panose="00000400000000000000" pitchFamily="2" charset="-78"/>
              </a:rPr>
              <a:t>در رابطه با اخلاق والدین معمولا قواعد ومقررات اخلاقی راسرمشق کودکان خود قرار می دهند وکودکان سرانجام آنها را درونی می سازند.پس از آنکه معیارها درونی شدند تعیین می کنند که کدام رفتارها یا افکار نهی می شوند یا کدام نشوند.</a:t>
            </a:r>
            <a:endParaRPr lang="en-US" sz="3200" dirty="0">
              <a:cs typeface="B Zar" panose="00000400000000000000" pitchFamily="2" charset="-78"/>
            </a:endParaRPr>
          </a:p>
        </p:txBody>
      </p:sp>
    </p:spTree>
    <p:extLst>
      <p:ext uri="{BB962C8B-B14F-4D97-AF65-F5344CB8AC3E}">
        <p14:creationId xmlns:p14="http://schemas.microsoft.com/office/powerpoint/2010/main" val="1874091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anose="00000400000000000000" pitchFamily="2" charset="-78"/>
              </a:rPr>
              <a:t>زیان بارترین تنبیه</a:t>
            </a:r>
            <a:endParaRPr lang="en-US" dirty="0">
              <a:cs typeface="B Zar" panose="00000400000000000000" pitchFamily="2" charset="-78"/>
            </a:endParaRPr>
          </a:p>
        </p:txBody>
      </p:sp>
      <p:sp>
        <p:nvSpPr>
          <p:cNvPr id="3" name="Content Placeholder 2"/>
          <p:cNvSpPr>
            <a:spLocks noGrp="1"/>
          </p:cNvSpPr>
          <p:nvPr>
            <p:ph idx="1"/>
          </p:nvPr>
        </p:nvSpPr>
        <p:spPr>
          <a:xfrm>
            <a:off x="1103312" y="2052918"/>
            <a:ext cx="9958698" cy="4195481"/>
          </a:xfrm>
        </p:spPr>
        <p:txBody>
          <a:bodyPr>
            <a:normAutofit/>
          </a:bodyPr>
          <a:lstStyle/>
          <a:p>
            <a:pPr algn="r"/>
            <a:endParaRPr lang="fa-IR" sz="3200" dirty="0" smtClean="0"/>
          </a:p>
          <a:p>
            <a:pPr algn="r"/>
            <a:r>
              <a:rPr lang="fa-IR" sz="3200" dirty="0">
                <a:cs typeface="B Zar" panose="00000400000000000000" pitchFamily="2" charset="-78"/>
              </a:rPr>
              <a:t>دور شدن از معیارهای اخلاقی سبب ایجاد تحقیر خود می شود که تجربه مطبوعی نیست </a:t>
            </a:r>
          </a:p>
          <a:p>
            <a:pPr algn="r"/>
            <a:r>
              <a:rPr lang="fa-IR" sz="3200" dirty="0" smtClean="0">
                <a:cs typeface="B Zar" panose="00000400000000000000" pitchFamily="2" charset="-78"/>
              </a:rPr>
              <a:t>بندورا </a:t>
            </a:r>
            <a:r>
              <a:rPr lang="fa-IR" sz="3200" dirty="0">
                <a:cs typeface="B Zar" panose="00000400000000000000" pitchFamily="2" charset="-78"/>
              </a:rPr>
              <a:t>می گوید:انتظار سرزنش از خود برای انجام رفتاری که از معیارهای شخصی عدول می کند یک منبع انگیزشی فراهم می آورد که درحضور عوامل تحریکی دیگر رفتار فرد را در چارچوب معیارها نگه می دارد هیچ تنبیهی به اندازه تحقیر خود زیان بار نیست.</a:t>
            </a:r>
            <a:endParaRPr lang="en-US" sz="3200" dirty="0">
              <a:cs typeface="B Zar" panose="00000400000000000000" pitchFamily="2" charset="-78"/>
            </a:endParaRPr>
          </a:p>
        </p:txBody>
      </p:sp>
    </p:spTree>
    <p:extLst>
      <p:ext uri="{BB962C8B-B14F-4D97-AF65-F5344CB8AC3E}">
        <p14:creationId xmlns:p14="http://schemas.microsoft.com/office/powerpoint/2010/main" val="3562281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0456"/>
            <a:ext cx="10171069" cy="1455313"/>
          </a:xfrm>
        </p:spPr>
        <p:txBody>
          <a:bodyPr>
            <a:normAutofit/>
          </a:bodyPr>
          <a:lstStyle/>
          <a:p>
            <a:pPr algn="r"/>
            <a:r>
              <a:rPr lang="fa-IR" sz="2800" b="1" u="sng" dirty="0">
                <a:cs typeface="B Zar" panose="00000400000000000000" pitchFamily="2" charset="-78"/>
              </a:rPr>
              <a:t>مکانیسم هایی </a:t>
            </a:r>
            <a:r>
              <a:rPr lang="fa-IR" sz="2800" dirty="0">
                <a:cs typeface="B Zar" panose="00000400000000000000" pitchFamily="2" charset="-78"/>
              </a:rPr>
              <a:t>افراد را قادر می سازد که از اصول اخلاقی سرپیچی کنند بدون آنکه خود را حقیر بشمارند</a:t>
            </a:r>
            <a:endParaRPr lang="en-US" sz="2800" dirty="0">
              <a:cs typeface="B Zar" panose="00000400000000000000" pitchFamily="2" charset="-78"/>
            </a:endParaRPr>
          </a:p>
        </p:txBody>
      </p:sp>
      <p:sp>
        <p:nvSpPr>
          <p:cNvPr id="3" name="Content Placeholder 2"/>
          <p:cNvSpPr>
            <a:spLocks noGrp="1"/>
          </p:cNvSpPr>
          <p:nvPr>
            <p:ph idx="1"/>
          </p:nvPr>
        </p:nvSpPr>
        <p:spPr>
          <a:xfrm>
            <a:off x="1103312" y="1622738"/>
            <a:ext cx="9891790" cy="4625661"/>
          </a:xfrm>
        </p:spPr>
        <p:txBody>
          <a:bodyPr>
            <a:noAutofit/>
          </a:bodyPr>
          <a:lstStyle/>
          <a:p>
            <a:pPr algn="r" rtl="1"/>
            <a:r>
              <a:rPr lang="fa-IR" sz="2400" dirty="0">
                <a:cs typeface="B Zar" panose="00000400000000000000" pitchFamily="2" charset="-78"/>
              </a:rPr>
              <a:t>توجیه اخلاقی:رفتار فرد برای اهداف بزرگتری از نظر خود فرد توجیه می شود</a:t>
            </a:r>
            <a:endParaRPr lang="en-US" sz="2400" dirty="0">
              <a:cs typeface="B Zar" panose="00000400000000000000" pitchFamily="2" charset="-78"/>
            </a:endParaRPr>
          </a:p>
          <a:p>
            <a:pPr algn="r" rtl="1"/>
            <a:r>
              <a:rPr lang="fa-IR" sz="2400" dirty="0">
                <a:cs typeface="B Zar" panose="00000400000000000000" pitchFamily="2" charset="-78"/>
              </a:rPr>
              <a:t>برچسب زدن مدبرانه:یک عمل قابل سرزنش را به گونه ای دیگر نشان دادن</a:t>
            </a:r>
            <a:endParaRPr lang="en-US" sz="2400" dirty="0">
              <a:cs typeface="B Zar" panose="00000400000000000000" pitchFamily="2" charset="-78"/>
            </a:endParaRPr>
          </a:p>
          <a:p>
            <a:pPr algn="r" rtl="1"/>
            <a:r>
              <a:rPr lang="fa-IR" sz="2400" dirty="0">
                <a:cs typeface="B Zar" panose="00000400000000000000" pitchFamily="2" charset="-78"/>
              </a:rPr>
              <a:t>مقایسه سودمند:کارهای بد مردم را برای کار بد خود مثال آوردن</a:t>
            </a:r>
            <a:endParaRPr lang="en-US" sz="2400" dirty="0">
              <a:cs typeface="B Zar" panose="00000400000000000000" pitchFamily="2" charset="-78"/>
            </a:endParaRPr>
          </a:p>
          <a:p>
            <a:pPr algn="r" rtl="1"/>
            <a:r>
              <a:rPr lang="fa-IR" sz="2400" dirty="0">
                <a:cs typeface="B Zar" panose="00000400000000000000" pitchFamily="2" charset="-78"/>
              </a:rPr>
              <a:t>جابجائی مسولیت:حمایت نهاد قدرتمندی را برای کار خود دلیل آوردن</a:t>
            </a:r>
            <a:endParaRPr lang="en-US" sz="2400" dirty="0">
              <a:cs typeface="B Zar" panose="00000400000000000000" pitchFamily="2" charset="-78"/>
            </a:endParaRPr>
          </a:p>
          <a:p>
            <a:pPr algn="r" rtl="1"/>
            <a:r>
              <a:rPr lang="fa-IR" sz="2400" dirty="0">
                <a:cs typeface="B Zar" panose="00000400000000000000" pitchFamily="2" charset="-78"/>
              </a:rPr>
              <a:t>تقسیم مسوولیت یا لوث مسوولیت:انجام امورات وکارها به صورت جمعی جریمه کمتری برای افراد دارد</a:t>
            </a:r>
            <a:endParaRPr lang="en-US" sz="2400" dirty="0">
              <a:cs typeface="B Zar" panose="00000400000000000000" pitchFamily="2" charset="-78"/>
            </a:endParaRPr>
          </a:p>
          <a:p>
            <a:pPr algn="r" rtl="1"/>
            <a:r>
              <a:rPr lang="fa-IR" sz="2400" dirty="0">
                <a:cs typeface="B Zar" panose="00000400000000000000" pitchFamily="2" charset="-78"/>
              </a:rPr>
              <a:t>بی اعتمادی به پیامدها وتحریف آنها:تحریف پیامدها یا انکار آنها</a:t>
            </a:r>
            <a:endParaRPr lang="en-US" sz="2400" dirty="0">
              <a:cs typeface="B Zar" panose="00000400000000000000" pitchFamily="2" charset="-78"/>
            </a:endParaRPr>
          </a:p>
          <a:p>
            <a:pPr algn="r" rtl="1"/>
            <a:r>
              <a:rPr lang="fa-IR" sz="2400" dirty="0">
                <a:cs typeface="B Zar" panose="00000400000000000000" pitchFamily="2" charset="-78"/>
              </a:rPr>
              <a:t>غیر انسانی کردن:نگاه غیر انسانی به دیگر انسانها</a:t>
            </a:r>
            <a:endParaRPr lang="en-US" sz="2400" dirty="0">
              <a:cs typeface="B Zar" panose="00000400000000000000" pitchFamily="2" charset="-78"/>
            </a:endParaRPr>
          </a:p>
          <a:p>
            <a:pPr algn="r" rtl="1"/>
            <a:r>
              <a:rPr lang="fa-IR" sz="2400" dirty="0">
                <a:cs typeface="B Zar" panose="00000400000000000000" pitchFamily="2" charset="-78"/>
              </a:rPr>
              <a:t>نسبت دادن سرزنش:انجام هر کاری وتوجیه آن با توجه به حرفایی که توسط فرد مورد نظر گفته شده است</a:t>
            </a:r>
            <a:endParaRPr lang="en-US" sz="2400" dirty="0">
              <a:cs typeface="B Zar" panose="00000400000000000000" pitchFamily="2" charset="-78"/>
            </a:endParaRPr>
          </a:p>
          <a:p>
            <a:pPr algn="r"/>
            <a:endParaRPr lang="en-US" sz="2400" dirty="0"/>
          </a:p>
        </p:txBody>
      </p:sp>
    </p:spTree>
    <p:extLst>
      <p:ext uri="{BB962C8B-B14F-4D97-AF65-F5344CB8AC3E}">
        <p14:creationId xmlns:p14="http://schemas.microsoft.com/office/powerpoint/2010/main" val="59193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6941"/>
          </a:xfrm>
        </p:spPr>
        <p:txBody>
          <a:bodyPr>
            <a:normAutofit fontScale="90000"/>
          </a:bodyPr>
          <a:lstStyle/>
          <a:p>
            <a:pPr algn="r"/>
            <a:r>
              <a:rPr lang="fa-IR" dirty="0"/>
              <a:t>کارآمدی شخصی </a:t>
            </a:r>
            <a:r>
              <a:rPr lang="fa-IR"/>
              <a:t>تصوری </a:t>
            </a:r>
            <a:r>
              <a:rPr lang="fa-IR" smtClean="0"/>
              <a:t>و واقعی</a:t>
            </a:r>
            <a:r>
              <a:rPr lang="en-US" dirty="0"/>
              <a:t/>
            </a:r>
            <a:br>
              <a:rPr lang="en-US" dirty="0"/>
            </a:br>
            <a:endParaRPr lang="en-US" dirty="0"/>
          </a:p>
        </p:txBody>
      </p:sp>
      <p:sp>
        <p:nvSpPr>
          <p:cNvPr id="3" name="Content Placeholder 2"/>
          <p:cNvSpPr>
            <a:spLocks noGrp="1"/>
          </p:cNvSpPr>
          <p:nvPr>
            <p:ph idx="1"/>
          </p:nvPr>
        </p:nvSpPr>
        <p:spPr>
          <a:xfrm>
            <a:off x="1103311" y="991673"/>
            <a:ext cx="10680857" cy="5563673"/>
          </a:xfrm>
        </p:spPr>
        <p:txBody>
          <a:bodyPr>
            <a:noAutofit/>
          </a:bodyPr>
          <a:lstStyle/>
          <a:p>
            <a:pPr algn="r" rtl="1"/>
            <a:r>
              <a:rPr lang="fa-IR" sz="2800" dirty="0">
                <a:cs typeface="B Zar" panose="00000400000000000000" pitchFamily="2" charset="-78"/>
              </a:rPr>
              <a:t>بهترین موقعیت آن است که آرزوهای فرد با توانایی های او همساز باشد.از یک سو افراد پیوسته می کوشند تاکارهای فراتر از توانایی هایشان انجام دهند ودرنتیجه ناکام ومایوس می شوند واحتمالا سرانجام از همه چی دست می کشند.از سوی دیگر اگر افراد دارای کارآمدی سطح بالا با جدیت کوشش نکنند رشد شخصی شان ممکن است متوقف بشود.رشد کارآمدی شخصی تصوری وتاثیر آن بر رفتار خودنظم </a:t>
            </a:r>
            <a:r>
              <a:rPr lang="fa-IR" sz="2800" dirty="0" smtClean="0">
                <a:cs typeface="B Zar" panose="00000400000000000000" pitchFamily="2" charset="-78"/>
              </a:rPr>
              <a:t>دهی(تولید وهدایت اندیشه ها،هیجانها ورفتارها توسط خودفردبه منظور رسیدن هدف) </a:t>
            </a:r>
            <a:r>
              <a:rPr lang="fa-IR" sz="2800" dirty="0">
                <a:cs typeface="B Zar" panose="00000400000000000000" pitchFamily="2" charset="-78"/>
              </a:rPr>
              <a:t>موضوع هایی هستند که بندورا درباره آنها بسیار مطلب نوشته است.</a:t>
            </a:r>
            <a:endParaRPr lang="en-US" sz="2800" dirty="0">
              <a:cs typeface="B Zar" panose="00000400000000000000" pitchFamily="2" charset="-78"/>
            </a:endParaRPr>
          </a:p>
          <a:p>
            <a:pPr algn="r"/>
            <a:r>
              <a:rPr lang="fa-IR" sz="2800" dirty="0">
                <a:cs typeface="B Zar" panose="00000400000000000000" pitchFamily="2" charset="-78"/>
              </a:rPr>
              <a:t>مانند معیارهای عملکردی درونی شده ،کارآمدی شخصی تصوری یا خودکارآمدی تصوری نیز نقش مهمی در رفتار خودنظم دهی ایفا می کند.کارآمدی شخصی تصوری به باورهای شخص درارتباط با تواناییهایش درانجام امور دلالت می کند وازمنابع مختلف ازجمله </a:t>
            </a:r>
            <a:r>
              <a:rPr lang="fa-IR" sz="2800" b="1" dirty="0">
                <a:cs typeface="B Zar" panose="00000400000000000000" pitchFamily="2" charset="-78"/>
              </a:rPr>
              <a:t>توفیق ها وشکستهای خود فرد،مشاهده موفقیت یا شکست دیگرانی که شبیه او </a:t>
            </a:r>
            <a:r>
              <a:rPr lang="fa-IR" sz="2800" dirty="0">
                <a:cs typeface="B Zar" panose="00000400000000000000" pitchFamily="2" charset="-78"/>
              </a:rPr>
              <a:t>هستند وترغیب کلامی سرچشمه می گیرد</a:t>
            </a:r>
            <a:endParaRPr lang="en-US" sz="2800" dirty="0">
              <a:cs typeface="B Zar" panose="00000400000000000000" pitchFamily="2" charset="-78"/>
            </a:endParaRPr>
          </a:p>
        </p:txBody>
      </p:sp>
    </p:spTree>
    <p:extLst>
      <p:ext uri="{BB962C8B-B14F-4D97-AF65-F5344CB8AC3E}">
        <p14:creationId xmlns:p14="http://schemas.microsoft.com/office/powerpoint/2010/main" val="3249959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1"/>
            <a:ext cx="9913492" cy="473300"/>
          </a:xfrm>
        </p:spPr>
        <p:txBody>
          <a:bodyPr>
            <a:normAutofit fontScale="90000"/>
          </a:bodyPr>
          <a:lstStyle/>
          <a:p>
            <a:pPr algn="r"/>
            <a:r>
              <a:rPr lang="fa-IR" dirty="0" smtClean="0"/>
              <a:t>نقد مثبت</a:t>
            </a:r>
            <a:endParaRPr lang="en-US" dirty="0"/>
          </a:p>
        </p:txBody>
      </p:sp>
      <p:sp>
        <p:nvSpPr>
          <p:cNvPr id="3" name="Content Placeholder 2"/>
          <p:cNvSpPr>
            <a:spLocks noGrp="1"/>
          </p:cNvSpPr>
          <p:nvPr>
            <p:ph idx="1"/>
          </p:nvPr>
        </p:nvSpPr>
        <p:spPr>
          <a:xfrm>
            <a:off x="1103312" y="1159100"/>
            <a:ext cx="10513432" cy="5089300"/>
          </a:xfrm>
        </p:spPr>
        <p:txBody>
          <a:bodyPr>
            <a:noAutofit/>
          </a:bodyPr>
          <a:lstStyle/>
          <a:p>
            <a:pPr algn="r" rtl="1"/>
            <a:r>
              <a:rPr lang="fa-IR" sz="2400" dirty="0">
                <a:cs typeface="B Zar" panose="00000400000000000000" pitchFamily="2" charset="-78"/>
              </a:rPr>
              <a:t>عاملیت انسانی:فرد را مفعول محرک های محیطی نمی دانست بلکه اورا عامل تجارب محیط می دانست.</a:t>
            </a:r>
            <a:endParaRPr lang="en-US" sz="2400" dirty="0">
              <a:cs typeface="B Zar" panose="00000400000000000000" pitchFamily="2" charset="-78"/>
            </a:endParaRPr>
          </a:p>
          <a:p>
            <a:pPr algn="r" rtl="1"/>
            <a:r>
              <a:rPr lang="fa-IR" sz="2400" dirty="0">
                <a:cs typeface="B Zar" panose="00000400000000000000" pitchFamily="2" charset="-78"/>
              </a:rPr>
              <a:t>آزمایش برروی انسان:او تحقیقاتش روی انسان و اجتماع بود نه برروی کبوتر وماز یا سگ و........</a:t>
            </a:r>
            <a:endParaRPr lang="en-US" sz="2400" dirty="0">
              <a:cs typeface="B Zar" panose="00000400000000000000" pitchFamily="2" charset="-78"/>
            </a:endParaRPr>
          </a:p>
          <a:p>
            <a:pPr algn="r" rtl="1"/>
            <a:r>
              <a:rPr lang="fa-IR" sz="2400" dirty="0">
                <a:cs typeface="B Zar" panose="00000400000000000000" pitchFamily="2" charset="-78"/>
              </a:rPr>
              <a:t>دونوع الگوبرداری را بیان کرد:الگوبرداری مستقیم ونمادی(از روی فیلم یا...)که اولی موثرتر است اما الگوبرداری نمادین اگر چند نمونه باشد تاثیرش به اندازه الگوبرداری مستقیم می باشد.</a:t>
            </a:r>
            <a:endParaRPr lang="en-US" sz="2400" dirty="0">
              <a:cs typeface="B Zar" panose="00000400000000000000" pitchFamily="2" charset="-78"/>
            </a:endParaRPr>
          </a:p>
          <a:p>
            <a:pPr algn="r" rtl="1"/>
            <a:r>
              <a:rPr lang="fa-IR" sz="2400" dirty="0">
                <a:cs typeface="B Zar" panose="00000400000000000000" pitchFamily="2" charset="-78"/>
              </a:rPr>
              <a:t>معرفی مفاهیم کاربردی برای توجیه رفتارهای افراد مثل:اکتساب،بازداری زدایی،آسان سازی،انتزاع قاعده یا اصل وآفرینندگی</a:t>
            </a:r>
            <a:endParaRPr lang="en-US" sz="2400" dirty="0">
              <a:cs typeface="B Zar" panose="00000400000000000000" pitchFamily="2" charset="-78"/>
            </a:endParaRPr>
          </a:p>
          <a:p>
            <a:pPr algn="r" rtl="1"/>
            <a:r>
              <a:rPr lang="fa-IR" sz="2400" dirty="0">
                <a:cs typeface="B Zar" panose="00000400000000000000" pitchFamily="2" charset="-78"/>
              </a:rPr>
              <a:t>او هنگامی  از آفرینندگی سخت می گوید الگوپذیری را محرک آفرینندگی می داندومیگوید که دیدن خلاقیت مردم موجب خلاقیت بیشتر فرد می شود.</a:t>
            </a:r>
            <a:endParaRPr lang="en-US" sz="2400" dirty="0">
              <a:cs typeface="B Zar" panose="00000400000000000000" pitchFamily="2" charset="-78"/>
            </a:endParaRPr>
          </a:p>
          <a:p>
            <a:pPr algn="r"/>
            <a:endParaRPr lang="en-US" sz="2400" dirty="0"/>
          </a:p>
        </p:txBody>
      </p:sp>
    </p:spTree>
    <p:extLst>
      <p:ext uri="{BB962C8B-B14F-4D97-AF65-F5344CB8AC3E}">
        <p14:creationId xmlns:p14="http://schemas.microsoft.com/office/powerpoint/2010/main" val="657005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Zar" panose="00000400000000000000" pitchFamily="2" charset="-78"/>
              </a:rPr>
              <a:t>نقد منفی</a:t>
            </a:r>
            <a:endParaRPr lang="en-US" dirty="0">
              <a:cs typeface="B Zar" panose="00000400000000000000" pitchFamily="2" charset="-78"/>
            </a:endParaRPr>
          </a:p>
        </p:txBody>
      </p:sp>
      <p:sp>
        <p:nvSpPr>
          <p:cNvPr id="3" name="Content Placeholder 2"/>
          <p:cNvSpPr>
            <a:spLocks noGrp="1"/>
          </p:cNvSpPr>
          <p:nvPr>
            <p:ph idx="1"/>
          </p:nvPr>
        </p:nvSpPr>
        <p:spPr>
          <a:xfrm>
            <a:off x="1103312" y="2052918"/>
            <a:ext cx="10427049" cy="4195481"/>
          </a:xfrm>
        </p:spPr>
        <p:txBody>
          <a:bodyPr>
            <a:normAutofit/>
          </a:bodyPr>
          <a:lstStyle/>
          <a:p>
            <a:pPr algn="r" rtl="1"/>
            <a:r>
              <a:rPr lang="fa-IR" sz="4000" dirty="0">
                <a:cs typeface="B Zar" panose="00000400000000000000" pitchFamily="2" charset="-78"/>
              </a:rPr>
              <a:t>فیلیپس وارتون گفتند که اصل تعیین گری دقیقا معلوم نمی کند که کدام عامل موجب رفتار است وبه نوعی مبهم می باشد.</a:t>
            </a:r>
            <a:endParaRPr lang="en-US" sz="4000" dirty="0">
              <a:cs typeface="B Zar" panose="00000400000000000000" pitchFamily="2" charset="-78"/>
            </a:endParaRPr>
          </a:p>
          <a:p>
            <a:pPr algn="r" rtl="1"/>
            <a:r>
              <a:rPr lang="fa-IR" sz="4000" dirty="0">
                <a:cs typeface="B Zar" panose="00000400000000000000" pitchFamily="2" charset="-78"/>
              </a:rPr>
              <a:t>ودیگر انتقاد اینکه نظریه بندورا موضوعات را به صورت کلان بیان کرده است واز جزئی گفتن آن امتناع ورزیده است.</a:t>
            </a:r>
            <a:endParaRPr lang="en-US" sz="4000" dirty="0">
              <a:cs typeface="B Zar" panose="00000400000000000000" pitchFamily="2" charset="-78"/>
            </a:endParaRPr>
          </a:p>
          <a:p>
            <a:pPr algn="r"/>
            <a:endParaRPr lang="en-US" sz="4000" dirty="0"/>
          </a:p>
        </p:txBody>
      </p:sp>
    </p:spTree>
    <p:extLst>
      <p:ext uri="{BB962C8B-B14F-4D97-AF65-F5344CB8AC3E}">
        <p14:creationId xmlns:p14="http://schemas.microsoft.com/office/powerpoint/2010/main" val="1222123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1524000" y="71439"/>
            <a:ext cx="8229600" cy="796925"/>
          </a:xfrm>
        </p:spPr>
        <p:txBody>
          <a:bodyPr/>
          <a:lstStyle/>
          <a:p>
            <a:r>
              <a:rPr lang="en-GB" altLang="en-US" dirty="0"/>
              <a:t>Conditions o use</a:t>
            </a:r>
          </a:p>
        </p:txBody>
      </p:sp>
      <p:sp>
        <p:nvSpPr>
          <p:cNvPr id="62466" name="Rectangle 2"/>
          <p:cNvSpPr>
            <a:spLocks noChangeAspect="1" noChangeArrowheads="1"/>
          </p:cNvSpPr>
          <p:nvPr/>
        </p:nvSpPr>
        <p:spPr bwMode="auto">
          <a:xfrm>
            <a:off x="15049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defTabSz="914400" eaLnBrk="0" fontAlgn="base" hangingPunct="0">
              <a:spcBef>
                <a:spcPct val="0"/>
              </a:spcBef>
              <a:spcAft>
                <a:spcPct val="0"/>
              </a:spcAft>
              <a:defRPr/>
            </a:pPr>
            <a:endParaRPr lang="fr-FR">
              <a:solidFill>
                <a:prstClr val="black"/>
              </a:solidFill>
              <a:latin typeface="Verdana"/>
              <a:cs typeface="Arial"/>
            </a:endParaRPr>
          </a:p>
        </p:txBody>
      </p:sp>
      <p:sp>
        <p:nvSpPr>
          <p:cNvPr id="41993" name="Line 8"/>
          <p:cNvSpPr>
            <a:spLocks noChangeShapeType="1"/>
          </p:cNvSpPr>
          <p:nvPr/>
        </p:nvSpPr>
        <p:spPr bwMode="auto">
          <a:xfrm>
            <a:off x="4872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Verdana" panose="020B0604030504040204" pitchFamily="34" charset="0"/>
              <a:cs typeface="Arial" panose="020B0604020202020204" pitchFamily="34" charset="0"/>
            </a:endParaRPr>
          </a:p>
        </p:txBody>
      </p:sp>
      <p:sp>
        <p:nvSpPr>
          <p:cNvPr id="41994" name="Rectangle 10"/>
          <p:cNvSpPr>
            <a:spLocks noChangeArrowheads="1"/>
          </p:cNvSpPr>
          <p:nvPr/>
        </p:nvSpPr>
        <p:spPr bwMode="auto">
          <a:xfrm>
            <a:off x="6549593"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eaLnBrk="0" fontAlgn="base" hangingPunct="0">
              <a:spcBef>
                <a:spcPct val="0"/>
              </a:spcBef>
              <a:spcAft>
                <a:spcPct val="0"/>
              </a:spcAft>
              <a:defRPr/>
            </a:pPr>
            <a:r>
              <a:rPr lang="fr-FR" altLang="en-US" sz="1000" dirty="0">
                <a:solidFill>
                  <a:srgbClr val="000000"/>
                </a:solidFill>
                <a:hlinkClick r:id="rId3"/>
              </a:rPr>
              <a:t>http://www.ravanpoint.ir</a:t>
            </a:r>
            <a:endParaRPr lang="fa-IR" altLang="en-US" sz="1000" dirty="0">
              <a:solidFill>
                <a:srgbClr val="000000"/>
              </a:solidFill>
            </a:endParaRPr>
          </a:p>
          <a:p>
            <a:pPr algn="ctr" defTabSz="914400" eaLnBrk="0" fontAlgn="base" hangingPunct="0">
              <a:spcBef>
                <a:spcPct val="0"/>
              </a:spcBef>
              <a:spcAft>
                <a:spcPct val="0"/>
              </a:spcAft>
              <a:defRPr/>
            </a:pPr>
            <a:endParaRPr lang="fr-FR" altLang="en-US" sz="1000" dirty="0">
              <a:solidFill>
                <a:srgbClr val="000000"/>
              </a:solidFill>
            </a:endParaRPr>
          </a:p>
          <a:p>
            <a:pPr algn="ctr" defTabSz="914400" eaLnBrk="0" fontAlgn="base" hangingPunct="0">
              <a:spcBef>
                <a:spcPct val="0"/>
              </a:spcBef>
              <a:spcAft>
                <a:spcPct val="0"/>
              </a:spcAft>
              <a:defRPr/>
            </a:pPr>
            <a:r>
              <a:rPr lang="fr-FR" altLang="en-US" sz="1000" dirty="0">
                <a:solidFill>
                  <a:srgbClr val="000000"/>
                </a:solidFill>
              </a:rPr>
              <a:t>Contact: info@ravanpoint.ir </a:t>
            </a:r>
          </a:p>
        </p:txBody>
      </p:sp>
      <p:sp>
        <p:nvSpPr>
          <p:cNvPr id="3" name="Rectangle 2"/>
          <p:cNvSpPr/>
          <p:nvPr/>
        </p:nvSpPr>
        <p:spPr>
          <a:xfrm>
            <a:off x="1774825" y="3919538"/>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Verdana"/>
              <a:cs typeface="Arial"/>
            </a:endParaRPr>
          </a:p>
        </p:txBody>
      </p:sp>
      <p:sp>
        <p:nvSpPr>
          <p:cNvPr id="62480" name="Rectangle 16"/>
          <p:cNvSpPr>
            <a:spLocks noChangeArrowheads="1"/>
          </p:cNvSpPr>
          <p:nvPr/>
        </p:nvSpPr>
        <p:spPr bwMode="auto">
          <a:xfrm>
            <a:off x="1774825" y="2582614"/>
            <a:ext cx="2832100" cy="1754326"/>
          </a:xfrm>
          <a:prstGeom prst="rect">
            <a:avLst/>
          </a:prstGeom>
          <a:noFill/>
          <a:ln w="9525">
            <a:noFill/>
            <a:miter lim="800000"/>
            <a:headEnd/>
            <a:tailEnd/>
          </a:ln>
          <a:effectLst/>
        </p:spPr>
        <p:txBody>
          <a:bodyPr>
            <a:spAutoFit/>
          </a:bodyPr>
          <a:lstStyle/>
          <a:p>
            <a:pPr algn="ctr" defTabSz="914400" rtl="1" eaLnBrk="0" fontAlgn="base" hangingPunct="0">
              <a:spcBef>
                <a:spcPct val="0"/>
              </a:spcBef>
              <a:spcAft>
                <a:spcPct val="0"/>
              </a:spcAft>
              <a:defRPr/>
            </a:pPr>
            <a:r>
              <a:rPr lang="fa-IR" sz="2000" b="1" dirty="0">
                <a:solidFill>
                  <a:prstClr val="black"/>
                </a:solidFill>
                <a:latin typeface="Verdana" panose="020B0604030504040204" pitchFamily="34" charset="0"/>
                <a:cs typeface="B Nazanin" panose="00000400000000000000" pitchFamily="2" charset="-78"/>
              </a:rPr>
              <a:t>دانلود رایگان پاورپوینت های روانشناسی</a:t>
            </a:r>
            <a:endParaRPr lang="en-GB" sz="2000" b="1" dirty="0">
              <a:solidFill>
                <a:prstClr val="black"/>
              </a:solidFill>
              <a:latin typeface="Verdana" panose="020B0604030504040204" pitchFamily="34" charset="0"/>
              <a:cs typeface="B Nazanin" panose="00000400000000000000" pitchFamily="2" charset="-78"/>
            </a:endParaRPr>
          </a:p>
          <a:p>
            <a:pPr defTabSz="914400" eaLnBrk="0" fontAlgn="base" hangingPunct="0">
              <a:spcBef>
                <a:spcPct val="0"/>
              </a:spcBef>
              <a:spcAft>
                <a:spcPct val="0"/>
              </a:spcAft>
              <a:defRPr/>
            </a:pPr>
            <a:endParaRPr lang="en-GB" b="1" dirty="0">
              <a:solidFill>
                <a:prstClr val="black"/>
              </a:solidFill>
              <a:latin typeface="Verdana" panose="020B0604030504040204" pitchFamily="34" charset="0"/>
              <a:cs typeface="Arial" panose="020B0604020202020204" pitchFamily="34" charset="0"/>
            </a:endParaRPr>
          </a:p>
          <a:p>
            <a:pPr defTabSz="914400" eaLnBrk="0" fontAlgn="base" hangingPunct="0">
              <a:spcBef>
                <a:spcPct val="0"/>
              </a:spcBef>
              <a:spcAft>
                <a:spcPct val="0"/>
              </a:spcAft>
              <a:defRPr/>
            </a:pPr>
            <a:endParaRPr lang="en-US" sz="1600" dirty="0">
              <a:solidFill>
                <a:srgbClr val="C00000"/>
              </a:solidFill>
              <a:latin typeface="Verdana" panose="020B0604030504040204" pitchFamily="34" charset="0"/>
              <a:cs typeface="Arial" panose="020B0604020202020204" pitchFamily="34" charset="0"/>
            </a:endParaRPr>
          </a:p>
          <a:p>
            <a:pPr defTabSz="914400" eaLnBrk="0" fontAlgn="base" hangingPunct="0">
              <a:spcBef>
                <a:spcPct val="0"/>
              </a:spcBef>
              <a:spcAft>
                <a:spcPct val="0"/>
              </a:spcAft>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dirty="0">
                <a:solidFill>
                  <a:srgbClr val="000000">
                    <a:lumMod val="75000"/>
                    <a:lumOff val="25000"/>
                  </a:srgbClr>
                </a:solidFill>
                <a:latin typeface="Times New Roman" panose="02020603050405020304" pitchFamily="18" charset="0"/>
                <a:cs typeface="Times New Roman" panose="02020603050405020304" pitchFamily="18" charset="0"/>
              </a:rPr>
              <a:t>© Copyright 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486" y="2368159"/>
            <a:ext cx="3866728" cy="1397884"/>
          </a:xfrm>
          <a:prstGeom prst="rect">
            <a:avLst/>
          </a:prstGeom>
        </p:spPr>
      </p:pic>
    </p:spTree>
    <p:extLst>
      <p:ext uri="{BB962C8B-B14F-4D97-AF65-F5344CB8AC3E}">
        <p14:creationId xmlns:p14="http://schemas.microsoft.com/office/powerpoint/2010/main" val="293079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مقدمه</a:t>
            </a:r>
            <a:endParaRPr lang="en-US" dirty="0"/>
          </a:p>
        </p:txBody>
      </p:sp>
      <p:sp>
        <p:nvSpPr>
          <p:cNvPr id="3" name="Content Placeholder 2"/>
          <p:cNvSpPr>
            <a:spLocks noGrp="1"/>
          </p:cNvSpPr>
          <p:nvPr>
            <p:ph idx="1"/>
          </p:nvPr>
        </p:nvSpPr>
        <p:spPr>
          <a:xfrm>
            <a:off x="1103312" y="2052918"/>
            <a:ext cx="9914093" cy="4195481"/>
          </a:xfrm>
        </p:spPr>
        <p:txBody>
          <a:bodyPr>
            <a:normAutofit/>
          </a:bodyPr>
          <a:lstStyle/>
          <a:p>
            <a:pPr algn="r"/>
            <a:r>
              <a:rPr lang="fa-IR" sz="2800" dirty="0">
                <a:cs typeface="B Zar" panose="00000400000000000000" pitchFamily="2" charset="-78"/>
              </a:rPr>
              <a:t>این باور که انسانها از راه مشاهده انسانهای دیگر می آموزند دست کم به یونانیان باستان چون افلاطون وارسطو باز می گردد.برای آنان آموزش وپرورش تاحد زیادی عبارت بود از انتخاب بهترین سرمشق ها یا الگوها برای ارائه به شاگردان به این منظور که ویژگیهای این سرمشق ها یا الگوها برای ارائه به شاگردان به این منظور که ویژگیهای این سرمشق ها مورد مشاهده وسرمشق قرار می گیرند.درطول قرنهای متوالی یادگیری مشاهده ای بدیهی انگاشته می شد ومعمولا با این فرض که یک تمایل طبیعی در انسانها برای تقلید آنچه که در دیگران مشاهده می کنند وجود دارد وتبیین می شد.مادام که این تبیین فطرت گرایانه غالب بود ،هیچ گونه کوششی در جهت اینکه تعیین کند تمایل به یادگیری از راه مشاهده ذاتی است یا نه یا اینکه اصلا یادگیری مشاهده ای اتفاق می افتد یا نمی افتد صورت نمی پذیرفت.</a:t>
            </a:r>
            <a:endParaRPr lang="en-US" sz="2800" dirty="0">
              <a:cs typeface="B Zar" panose="00000400000000000000" pitchFamily="2" charset="-78"/>
            </a:endParaRPr>
          </a:p>
          <a:p>
            <a:endParaRPr lang="en-US" dirty="0"/>
          </a:p>
        </p:txBody>
      </p:sp>
    </p:spTree>
    <p:extLst>
      <p:ext uri="{BB962C8B-B14F-4D97-AF65-F5344CB8AC3E}">
        <p14:creationId xmlns:p14="http://schemas.microsoft.com/office/powerpoint/2010/main" val="3785366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02475"/>
            <a:ext cx="10018713" cy="1752599"/>
          </a:xfrm>
        </p:spPr>
        <p:txBody>
          <a:bodyPr/>
          <a:lstStyle/>
          <a:p>
            <a:r>
              <a:rPr lang="fa-IR" dirty="0" smtClean="0"/>
              <a:t>بندورا کیست؟</a:t>
            </a:r>
            <a:endParaRPr lang="en-US" dirty="0"/>
          </a:p>
        </p:txBody>
      </p:sp>
      <p:sp>
        <p:nvSpPr>
          <p:cNvPr id="3" name="Content Placeholder 2"/>
          <p:cNvSpPr>
            <a:spLocks noGrp="1"/>
          </p:cNvSpPr>
          <p:nvPr>
            <p:ph idx="1"/>
          </p:nvPr>
        </p:nvSpPr>
        <p:spPr>
          <a:xfrm>
            <a:off x="1484310" y="2168435"/>
            <a:ext cx="10018713" cy="3622766"/>
          </a:xfrm>
        </p:spPr>
        <p:txBody>
          <a:bodyPr>
            <a:noAutofit/>
          </a:bodyPr>
          <a:lstStyle/>
          <a:p>
            <a:pPr algn="r" rtl="1"/>
            <a:r>
              <a:rPr lang="fa-IR" dirty="0">
                <a:cs typeface="B Zar" panose="00000400000000000000" pitchFamily="2" charset="-78"/>
              </a:rPr>
              <a:t>آلبرت بندورادر چهارم دسامبر 1925 درموندیر شهر کوچکی از ایالت آلبرتا واقع در کانادا متولد شد.درجه کارشناسی خودرا از دانشگاه بریتیش کلمبیا ودرجات کارشناسی ارشد ودکتراش را به ترتیب درسالهای </a:t>
            </a:r>
            <a:r>
              <a:rPr lang="fa-IR" b="1" u="sng" dirty="0">
                <a:cs typeface="B Zar" panose="00000400000000000000" pitchFamily="2" charset="-78"/>
              </a:rPr>
              <a:t>1951 و1952</a:t>
            </a:r>
            <a:r>
              <a:rPr lang="fa-IR" dirty="0">
                <a:cs typeface="B Zar" panose="00000400000000000000" pitchFamily="2" charset="-78"/>
              </a:rPr>
              <a:t> از دانشگاه آیوا دریافت کرد.در سال </a:t>
            </a:r>
            <a:r>
              <a:rPr lang="fa-IR" b="1" u="sng" dirty="0">
                <a:cs typeface="B Zar" panose="00000400000000000000" pitchFamily="2" charset="-78"/>
              </a:rPr>
              <a:t>1953</a:t>
            </a:r>
            <a:r>
              <a:rPr lang="fa-IR" dirty="0">
                <a:cs typeface="B Zar" panose="00000400000000000000" pitchFamily="2" charset="-78"/>
              </a:rPr>
              <a:t>یک دوره فوق دکتری درمرکز راهنمایی ویجیتا گذراند وبعد به عضویت هیئت علمی دانشگاه استانفورد در آمد و بجز درفاصله سالهای 1969-1970 که درمرکز مطالعات پیشرفته درعلوم رفتاری مشغول فعالیت بود از آن پس تاکنون در همان جا مشغول کار بوده است بندورا در حال حاضر استاد علوم اجتماعی دانشگاه استانفورد است.</a:t>
            </a:r>
            <a:endParaRPr lang="en-US" dirty="0">
              <a:cs typeface="B Zar" panose="00000400000000000000" pitchFamily="2" charset="-78"/>
            </a:endParaRPr>
          </a:p>
          <a:p>
            <a:pPr algn="r" rtl="1"/>
            <a:r>
              <a:rPr lang="fa-IR" dirty="0">
                <a:cs typeface="B Zar" panose="00000400000000000000" pitchFamily="2" charset="-78"/>
              </a:rPr>
              <a:t>از جمله افتخارات بندورا یک بورس تحقیقی در سال 1972 یک جایزه از بخش 12انجمن روانشناسی آمریکا به عنوان دانشمند برجسته در سال 1972 یک جایزه از انجمن روانشناسی کالیفرنیا برای دستاوردهای ممتاز علمی در سال 1973 ریاست انجمن روانشناسی آمریکا درسال1974 جایزه مک کین کتل درسال 1977 جایزه مک کین کتل از جامعه روانشناسی آمریکا درسالهای 2004-2003و</a:t>
            </a:r>
            <a:r>
              <a:rPr lang="fa-IR" b="1" u="sng" dirty="0">
                <a:cs typeface="B Zar" panose="00000400000000000000" pitchFamily="2" charset="-78"/>
              </a:rPr>
              <a:t>مدال طلا </a:t>
            </a:r>
            <a:r>
              <a:rPr lang="fa-IR" dirty="0">
                <a:cs typeface="B Zar" panose="00000400000000000000" pitchFamily="2" charset="-78"/>
              </a:rPr>
              <a:t>برای </a:t>
            </a:r>
            <a:r>
              <a:rPr lang="fa-IR" b="1" u="sng" dirty="0">
                <a:cs typeface="B Zar" panose="00000400000000000000" pitchFamily="2" charset="-78"/>
              </a:rPr>
              <a:t>موفقیت طول عمر درعلم روانشناسی از بنیاد روانشاسی آمریکا درسال 2006است</a:t>
            </a:r>
            <a:r>
              <a:rPr lang="fa-IR" dirty="0">
                <a:cs typeface="B Zar" panose="00000400000000000000" pitchFamily="2" charset="-78"/>
              </a:rPr>
              <a:t>.افزون بر اینها بندورا درچندین مجمع علمی از سمت هایی برخوردار است وعضویت هیئت ویراستاری هفده مجله علمی را بر عهده دارد.</a:t>
            </a:r>
            <a:endParaRPr lang="en-US" dirty="0">
              <a:cs typeface="B Zar" panose="00000400000000000000" pitchFamily="2" charset="-78"/>
            </a:endParaRPr>
          </a:p>
        </p:txBody>
      </p:sp>
    </p:spTree>
    <p:extLst>
      <p:ext uri="{BB962C8B-B14F-4D97-AF65-F5344CB8AC3E}">
        <p14:creationId xmlns:p14="http://schemas.microsoft.com/office/powerpoint/2010/main" val="127075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92942"/>
            <a:ext cx="9990209" cy="1500758"/>
          </a:xfrm>
        </p:spPr>
        <p:txBody>
          <a:bodyPr>
            <a:normAutofit fontScale="90000"/>
          </a:bodyPr>
          <a:lstStyle/>
          <a:p>
            <a:pPr algn="r"/>
            <a:r>
              <a:rPr lang="fa-IR" sz="3600" dirty="0">
                <a:cs typeface="B Zar" panose="00000400000000000000" pitchFamily="2" charset="-78"/>
              </a:rPr>
              <a:t>تاریخچه نظریه بندورا</a:t>
            </a:r>
            <a:r>
              <a:rPr lang="en-US" sz="3600" dirty="0">
                <a:cs typeface="B Zar" panose="00000400000000000000" pitchFamily="2" charset="-78"/>
              </a:rPr>
              <a:t/>
            </a:r>
            <a:br>
              <a:rPr lang="en-US" sz="3600" dirty="0">
                <a:cs typeface="B Zar" panose="00000400000000000000" pitchFamily="2" charset="-78"/>
              </a:rPr>
            </a:br>
            <a:r>
              <a:rPr lang="fa-IR" sz="3600" dirty="0" smtClean="0">
                <a:cs typeface="B Zar" panose="00000400000000000000" pitchFamily="2" charset="-78"/>
              </a:rPr>
              <a:t/>
            </a:r>
            <a:br>
              <a:rPr lang="fa-IR" sz="3600" dirty="0" smtClean="0">
                <a:cs typeface="B Zar" panose="00000400000000000000" pitchFamily="2" charset="-78"/>
              </a:rPr>
            </a:br>
            <a:r>
              <a:rPr lang="fa-IR" sz="3600" dirty="0">
                <a:cs typeface="B Zar" panose="00000400000000000000" pitchFamily="2" charset="-78"/>
              </a:rPr>
              <a:t/>
            </a:r>
            <a:br>
              <a:rPr lang="fa-IR" sz="3600" dirty="0">
                <a:cs typeface="B Zar" panose="00000400000000000000" pitchFamily="2" charset="-78"/>
              </a:rPr>
            </a:br>
            <a:endParaRPr lang="en-US" sz="3600" dirty="0">
              <a:cs typeface="B Zar" panose="00000400000000000000" pitchFamily="2" charset="-78"/>
            </a:endParaRPr>
          </a:p>
        </p:txBody>
      </p:sp>
      <p:sp>
        <p:nvSpPr>
          <p:cNvPr id="3" name="Content Placeholder 2"/>
          <p:cNvSpPr>
            <a:spLocks noGrp="1"/>
          </p:cNvSpPr>
          <p:nvPr>
            <p:ph idx="1"/>
          </p:nvPr>
        </p:nvSpPr>
        <p:spPr>
          <a:xfrm>
            <a:off x="1103312" y="2009103"/>
            <a:ext cx="9908125" cy="3994597"/>
          </a:xfrm>
        </p:spPr>
        <p:txBody>
          <a:bodyPr>
            <a:noAutofit/>
          </a:bodyPr>
          <a:lstStyle/>
          <a:p>
            <a:pPr algn="r"/>
            <a:r>
              <a:rPr lang="fa-IR" sz="2800" dirty="0">
                <a:cs typeface="B Zar" panose="00000400000000000000" pitchFamily="2" charset="-78"/>
              </a:rPr>
              <a:t>کار ثرندایک وواتسون علاقه به یادگیری تقلیدی را برای بیش از سه دهه واپس زد.کار میلر ودولارد نیز همان تاثیر را برای بیش از دو دهه داشت وتا سالهای دهه 1960 طول کشید که این موضوع مجددا مورد توجه قرار می گیرد</a:t>
            </a:r>
            <a:r>
              <a:rPr lang="fa-IR" sz="2800" dirty="0" smtClean="0">
                <a:cs typeface="B Zar" panose="00000400000000000000" pitchFamily="2" charset="-78"/>
              </a:rPr>
              <a:t>.</a:t>
            </a:r>
          </a:p>
          <a:p>
            <a:pPr algn="r"/>
            <a:r>
              <a:rPr lang="fa-IR" sz="2800" dirty="0" smtClean="0">
                <a:cs typeface="B Zar" panose="00000400000000000000" pitchFamily="2" charset="-78"/>
              </a:rPr>
              <a:t>در </a:t>
            </a:r>
            <a:r>
              <a:rPr lang="fa-IR" sz="2800" dirty="0">
                <a:cs typeface="B Zar" panose="00000400000000000000" pitchFamily="2" charset="-78"/>
              </a:rPr>
              <a:t>این زمان بود که بندورا تبیین های پیشین از تقلید آموزی را مورد چالش قرار داد وشروع به تدوین نظریه خود کرد-نظریه ای که از قالب رفتاری نظریه های قبلی فاصله می گرفت.بندورا یادگیری مشاهده ای را عمدتا یک فرآیندشناختی می داند که دارای ویژگیهایی کاملا خاص آدمیان است،مانندزبان،اخلاق،تفکر وخود نظم دهی رفتار</a:t>
            </a:r>
            <a:r>
              <a:rPr lang="fa-IR" sz="2800" dirty="0" smtClean="0">
                <a:cs typeface="B Zar" panose="00000400000000000000" pitchFamily="2" charset="-78"/>
              </a:rPr>
              <a:t>.</a:t>
            </a:r>
          </a:p>
          <a:p>
            <a:pPr algn="r"/>
            <a:r>
              <a:rPr lang="fa-IR" sz="2800" dirty="0" smtClean="0">
                <a:cs typeface="B Zar" panose="00000400000000000000" pitchFamily="2" charset="-78"/>
              </a:rPr>
              <a:t>ثرندایک </a:t>
            </a:r>
            <a:r>
              <a:rPr lang="fa-IR" sz="2800" dirty="0">
                <a:cs typeface="B Zar" panose="00000400000000000000" pitchFamily="2" charset="-78"/>
              </a:rPr>
              <a:t>وواتسون ومیلر ودولارد واسکینر غیر انسانها را دارای یادگیری پیچیده نمی دانستند در حالی که تحقیقات گفته است در آنها یادگیری پیچیده بدون تقویت مثبت صورت می گیرد </a:t>
            </a:r>
            <a:r>
              <a:rPr lang="fa-IR" sz="2800" dirty="0" smtClean="0">
                <a:cs typeface="B Zar" panose="00000400000000000000" pitchFamily="2" charset="-78"/>
              </a:rPr>
              <a:t>ورفتار </a:t>
            </a:r>
            <a:r>
              <a:rPr lang="fa-IR" sz="2800" dirty="0">
                <a:cs typeface="B Zar" panose="00000400000000000000" pitchFamily="2" charset="-78"/>
              </a:rPr>
              <a:t>نه غریزی است ونه تقلید ساده.</a:t>
            </a:r>
            <a:endParaRPr lang="en-US" sz="2800" dirty="0">
              <a:cs typeface="B Zar" panose="00000400000000000000" pitchFamily="2" charset="-78"/>
            </a:endParaRPr>
          </a:p>
          <a:p>
            <a:endParaRPr lang="en-US" sz="2000" dirty="0">
              <a:cs typeface="B Zar" panose="00000400000000000000" pitchFamily="2" charset="-78"/>
            </a:endParaRPr>
          </a:p>
        </p:txBody>
      </p:sp>
    </p:spTree>
    <p:extLst>
      <p:ext uri="{BB962C8B-B14F-4D97-AF65-F5344CB8AC3E}">
        <p14:creationId xmlns:p14="http://schemas.microsoft.com/office/powerpoint/2010/main" val="431192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fa-IR" sz="2800" dirty="0">
                <a:cs typeface="B Zar" panose="00000400000000000000" pitchFamily="2" charset="-78"/>
              </a:rPr>
              <a:t>میلر ودولارد مانند ثرندایک وواتسون کوشیدند تا با تبیین فطرت گرایانه از یادگیری مشاهده ای به چالش </a:t>
            </a:r>
            <a:r>
              <a:rPr lang="fa-IR" sz="2800" dirty="0" smtClean="0">
                <a:cs typeface="B Zar" panose="00000400000000000000" pitchFamily="2" charset="-78"/>
              </a:rPr>
              <a:t>برخیزند</a:t>
            </a:r>
          </a:p>
          <a:p>
            <a:r>
              <a:rPr lang="fa-IR" sz="2800" dirty="0">
                <a:cs typeface="B Zar" panose="00000400000000000000" pitchFamily="2" charset="-78"/>
              </a:rPr>
              <a:t>آنها این واقعیت را که یک ارگانیسم می تواند با مشاهده فعالیت ارگانیسمی دیگر یاد بگیرد انکار </a:t>
            </a:r>
            <a:r>
              <a:rPr lang="fa-IR" sz="2800" dirty="0" smtClean="0">
                <a:cs typeface="B Zar" panose="00000400000000000000" pitchFamily="2" charset="-78"/>
              </a:rPr>
              <a:t>نکردند</a:t>
            </a:r>
          </a:p>
          <a:p>
            <a:r>
              <a:rPr lang="fa-IR" sz="2800" dirty="0">
                <a:cs typeface="B Zar" panose="00000400000000000000" pitchFamily="2" charset="-78"/>
              </a:rPr>
              <a:t>طبق باور میلر ودولارد یادگیری تقلیدی صرفا مورد خاصی از شرطی سازی وسیله ای است.میلر ودولارد رفتار تقلیدی را به سه نوع تقسیم کردند:</a:t>
            </a:r>
            <a:endParaRPr lang="en-US" sz="2800" dirty="0">
              <a:cs typeface="B Zar" panose="00000400000000000000" pitchFamily="2" charset="-78"/>
            </a:endParaRPr>
          </a:p>
          <a:p>
            <a:r>
              <a:rPr lang="fa-IR" sz="2800" dirty="0" smtClean="0">
                <a:cs typeface="B Zar" panose="00000400000000000000" pitchFamily="2" charset="-78"/>
              </a:rPr>
              <a:t>رفتاریکسان-رفتارنسخه برداری کردن-رفتارجور شده وابسته</a:t>
            </a:r>
            <a:endParaRPr lang="en-US" sz="2800" dirty="0">
              <a:cs typeface="B Zar" panose="00000400000000000000" pitchFamily="2" charset="-78"/>
            </a:endParaRPr>
          </a:p>
        </p:txBody>
      </p:sp>
    </p:spTree>
    <p:extLst>
      <p:ext uri="{BB962C8B-B14F-4D97-AF65-F5344CB8AC3E}">
        <p14:creationId xmlns:p14="http://schemas.microsoft.com/office/powerpoint/2010/main" val="2699989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096" y="1277908"/>
            <a:ext cx="9404723" cy="1400530"/>
          </a:xfrm>
        </p:spPr>
        <p:txBody>
          <a:bodyPr>
            <a:noAutofit/>
          </a:bodyPr>
          <a:lstStyle/>
          <a:p>
            <a:pPr algn="r"/>
            <a:r>
              <a:rPr lang="fa-IR" sz="4400" dirty="0">
                <a:cs typeface="B Zar" panose="00000400000000000000" pitchFamily="2" charset="-78"/>
              </a:rPr>
              <a:t>مفاهیم نظریه </a:t>
            </a:r>
            <a:r>
              <a:rPr lang="fa-IR" sz="4400" dirty="0" smtClean="0">
                <a:cs typeface="B Zar" panose="00000400000000000000" pitchFamily="2" charset="-78"/>
              </a:rPr>
              <a:t>بندورا</a:t>
            </a:r>
            <a:br>
              <a:rPr lang="fa-IR" sz="4400" dirty="0" smtClean="0">
                <a:cs typeface="B Zar" panose="00000400000000000000" pitchFamily="2" charset="-78"/>
              </a:rPr>
            </a:br>
            <a:r>
              <a:rPr lang="fa-IR" sz="4400" dirty="0">
                <a:cs typeface="B Zar" panose="00000400000000000000" pitchFamily="2" charset="-78"/>
              </a:rPr>
              <a:t>الگوی تعیین گری متقابل</a:t>
            </a:r>
            <a:endParaRPr lang="en-US" sz="4400" dirty="0">
              <a:cs typeface="B 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4690141"/>
              </p:ext>
            </p:extLst>
          </p:nvPr>
        </p:nvGraphicFramePr>
        <p:xfrm>
          <a:off x="-658580" y="713678"/>
          <a:ext cx="8308317" cy="3568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4468" y="5040350"/>
            <a:ext cx="11121351" cy="1200329"/>
          </a:xfrm>
          <a:prstGeom prst="rect">
            <a:avLst/>
          </a:prstGeom>
          <a:noFill/>
        </p:spPr>
        <p:txBody>
          <a:bodyPr wrap="square" rtlCol="0">
            <a:spAutoFit/>
          </a:bodyPr>
          <a:lstStyle/>
          <a:p>
            <a:pPr algn="r" rtl="1"/>
            <a:r>
              <a:rPr lang="fa-IR" sz="2400" dirty="0"/>
              <a:t>الگوی تعیین گری متقابل از سه قسمت </a:t>
            </a:r>
            <a:r>
              <a:rPr lang="fa-IR" sz="2400" dirty="0" smtClean="0"/>
              <a:t>تشکیل </a:t>
            </a:r>
            <a:r>
              <a:rPr lang="fa-IR" sz="2400" dirty="0"/>
              <a:t>می شود که رفتارهای آینده فرد را تحت تاثیر قرار می دهد:رفتار-محیط-شخص</a:t>
            </a:r>
            <a:endParaRPr lang="en-US" sz="2400" dirty="0"/>
          </a:p>
          <a:p>
            <a:pPr algn="r"/>
            <a:r>
              <a:rPr lang="fa-IR" sz="2400" dirty="0"/>
              <a:t>هیچ یک از این سه جز را </a:t>
            </a:r>
            <a:r>
              <a:rPr lang="fa-IR" sz="2400" dirty="0" smtClean="0"/>
              <a:t>نمی </a:t>
            </a:r>
            <a:r>
              <a:rPr lang="fa-IR" sz="2400" dirty="0"/>
              <a:t>توان جدا از اجزای دیگر به عنوان تعیین کننده رفتار انسان به حساب آورد</a:t>
            </a:r>
            <a:endParaRPr lang="en-US" sz="2400" dirty="0"/>
          </a:p>
        </p:txBody>
      </p:sp>
    </p:spTree>
    <p:extLst>
      <p:ext uri="{BB962C8B-B14F-4D97-AF65-F5344CB8AC3E}">
        <p14:creationId xmlns:p14="http://schemas.microsoft.com/office/powerpoint/2010/main" val="2266572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الگوپذیری و سرمشق گیری</a:t>
            </a:r>
            <a:r>
              <a:rPr lang="en-US" dirty="0"/>
              <a:t/>
            </a:r>
            <a:br>
              <a:rPr lang="en-US" dirty="0"/>
            </a:br>
            <a:endParaRPr lang="en-US" dirty="0"/>
          </a:p>
        </p:txBody>
      </p:sp>
      <p:sp>
        <p:nvSpPr>
          <p:cNvPr id="3" name="Content Placeholder 2"/>
          <p:cNvSpPr>
            <a:spLocks noGrp="1"/>
          </p:cNvSpPr>
          <p:nvPr>
            <p:ph idx="1"/>
          </p:nvPr>
        </p:nvSpPr>
        <p:spPr>
          <a:xfrm>
            <a:off x="1103312" y="2052918"/>
            <a:ext cx="10382444" cy="4195481"/>
          </a:xfrm>
        </p:spPr>
        <p:txBody>
          <a:bodyPr>
            <a:normAutofit/>
          </a:bodyPr>
          <a:lstStyle/>
          <a:p>
            <a:pPr algn="r" rtl="1"/>
            <a:r>
              <a:rPr lang="fa-IR" sz="3200" dirty="0">
                <a:cs typeface="B Zar" panose="00000400000000000000" pitchFamily="2" charset="-78"/>
              </a:rPr>
              <a:t>پیش ازآن که چیزی از یک الگو یا سرمشق آموخته شود آن الگو یا سرمشق باید مورد توجه قرار گیرد چنان که قبلا گفته شد بندورا فکر می کند که یادگیری یک فرآیند دائم درحال جریان است </a:t>
            </a:r>
            <a:r>
              <a:rPr lang="fa-IR" sz="3200" dirty="0" smtClean="0">
                <a:cs typeface="B Zar" panose="00000400000000000000" pitchFamily="2" charset="-78"/>
              </a:rPr>
              <a:t>و </a:t>
            </a:r>
            <a:r>
              <a:rPr lang="fa-IR" sz="3200" dirty="0">
                <a:cs typeface="B Zar" panose="00000400000000000000" pitchFamily="2" charset="-78"/>
              </a:rPr>
              <a:t>خاطر نشان می سازد که صرفا چیزی که مورد مشاهده قرار می گیرد آموخته می شود</a:t>
            </a:r>
            <a:r>
              <a:rPr lang="fa-IR" sz="3200" dirty="0" smtClean="0">
                <a:cs typeface="B Zar" panose="00000400000000000000" pitchFamily="2" charset="-78"/>
              </a:rPr>
              <a:t>.</a:t>
            </a:r>
          </a:p>
        </p:txBody>
      </p:sp>
    </p:spTree>
    <p:extLst>
      <p:ext uri="{BB962C8B-B14F-4D97-AF65-F5344CB8AC3E}">
        <p14:creationId xmlns:p14="http://schemas.microsoft.com/office/powerpoint/2010/main" val="2444857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800" dirty="0" smtClean="0"/>
              <a:t>تقویت در نظریه یادگیری</a:t>
            </a:r>
            <a:endParaRPr lang="en-US" sz="4800" dirty="0"/>
          </a:p>
        </p:txBody>
      </p:sp>
      <p:sp>
        <p:nvSpPr>
          <p:cNvPr id="3" name="Content Placeholder 2"/>
          <p:cNvSpPr>
            <a:spLocks noGrp="1"/>
          </p:cNvSpPr>
          <p:nvPr>
            <p:ph idx="1"/>
          </p:nvPr>
        </p:nvSpPr>
        <p:spPr/>
        <p:txBody>
          <a:bodyPr/>
          <a:lstStyle/>
          <a:p>
            <a:pPr algn="r"/>
            <a:r>
              <a:rPr lang="ar-SA" sz="3200" dirty="0" smtClean="0">
                <a:cs typeface="B Zar" panose="00000400000000000000" pitchFamily="2" charset="-78"/>
              </a:rPr>
              <a:t>تقویت </a:t>
            </a:r>
            <a:r>
              <a:rPr lang="ar-SA" sz="3200" dirty="0">
                <a:cs typeface="B Zar" panose="00000400000000000000" pitchFamily="2" charset="-78"/>
              </a:rPr>
              <a:t>دونقش دارد:یکی نقش </a:t>
            </a:r>
            <a:r>
              <a:rPr lang="ar-SA" sz="3200" dirty="0" smtClean="0">
                <a:cs typeface="B Zar" panose="00000400000000000000" pitchFamily="2" charset="-78"/>
              </a:rPr>
              <a:t>انتظاری</a:t>
            </a:r>
            <a:r>
              <a:rPr lang="fa-IR" sz="3200" dirty="0" smtClean="0">
                <a:cs typeface="B Zar" panose="00000400000000000000" pitchFamily="2" charset="-78"/>
              </a:rPr>
              <a:t> ودیگری نقش انگیزشی</a:t>
            </a:r>
          </a:p>
          <a:p>
            <a:pPr algn="r"/>
            <a:r>
              <a:rPr lang="fa-IR" sz="3200" dirty="0">
                <a:cs typeface="B Zar" panose="00000400000000000000" pitchFamily="2" charset="-78"/>
              </a:rPr>
              <a:t>تقویت یک متغیر عملکردی است نه یک متغیر یادگیری. </a:t>
            </a:r>
            <a:endParaRPr lang="en-US" sz="3200" dirty="0">
              <a:cs typeface="B Zar" panose="00000400000000000000" pitchFamily="2" charset="-78"/>
            </a:endParaRPr>
          </a:p>
          <a:p>
            <a:pPr algn="r"/>
            <a:endParaRPr lang="en-US" dirty="0"/>
          </a:p>
        </p:txBody>
      </p:sp>
    </p:spTree>
    <p:extLst>
      <p:ext uri="{BB962C8B-B14F-4D97-AF65-F5344CB8AC3E}">
        <p14:creationId xmlns:p14="http://schemas.microsoft.com/office/powerpoint/2010/main" val="2557428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548054" y="-3038707"/>
            <a:ext cx="7170234" cy="12623180"/>
          </a:xfrm>
          <a:prstGeom prst="rect">
            <a:avLst/>
          </a:prstGeom>
        </p:spPr>
      </p:pic>
    </p:spTree>
    <p:extLst>
      <p:ext uri="{BB962C8B-B14F-4D97-AF65-F5344CB8AC3E}">
        <p14:creationId xmlns:p14="http://schemas.microsoft.com/office/powerpoint/2010/main" val="3662278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196</TotalTime>
  <Words>1392</Words>
  <Application>Microsoft Office PowerPoint</Application>
  <PresentationFormat>Widescreen</PresentationFormat>
  <Paragraphs>78</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 Nazanin</vt:lpstr>
      <vt:lpstr>B Titr</vt:lpstr>
      <vt:lpstr>B Zar</vt:lpstr>
      <vt:lpstr>Calibri</vt:lpstr>
      <vt:lpstr>Corbel</vt:lpstr>
      <vt:lpstr>Tahoma</vt:lpstr>
      <vt:lpstr>Times New Roman</vt:lpstr>
      <vt:lpstr>Verdana</vt:lpstr>
      <vt:lpstr>Parallax</vt:lpstr>
      <vt:lpstr> یادگیری مشاهده ای آلبرت بندورا  </vt:lpstr>
      <vt:lpstr>مقدمه</vt:lpstr>
      <vt:lpstr>بندورا کیست؟</vt:lpstr>
      <vt:lpstr>تاریخچه نظریه بندورا   </vt:lpstr>
      <vt:lpstr>PowerPoint Presentation</vt:lpstr>
      <vt:lpstr>مفاهیم نظریه بندورا الگوی تعیین گری متقابل</vt:lpstr>
      <vt:lpstr>الگوپذیری و سرمشق گیری </vt:lpstr>
      <vt:lpstr>تقویت در نظریه یادگیری</vt:lpstr>
      <vt:lpstr>PowerPoint Presentation</vt:lpstr>
      <vt:lpstr> </vt:lpstr>
      <vt:lpstr>عملکرد اخلاقی: </vt:lpstr>
      <vt:lpstr>زیان بارترین تنبیه</vt:lpstr>
      <vt:lpstr>مکانیسم هایی افراد را قادر می سازد که از اصول اخلاقی سرپیچی کنند بدون آنکه خود را حقیر بشمارند</vt:lpstr>
      <vt:lpstr>کارآمدی شخصی تصوری و واقعی </vt:lpstr>
      <vt:lpstr>نقد مثبت</vt:lpstr>
      <vt:lpstr>نقد منفی</vt:lpstr>
      <vt:lpstr>Conditions o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خداوند بخشنده ومهربان</dc:title>
  <dc:creator>fahim</dc:creator>
  <cp:lastModifiedBy>salam</cp:lastModifiedBy>
  <cp:revision>24</cp:revision>
  <dcterms:created xsi:type="dcterms:W3CDTF">2014-04-28T13:25:05Z</dcterms:created>
  <dcterms:modified xsi:type="dcterms:W3CDTF">2021-02-19T08:44:26Z</dcterms:modified>
</cp:coreProperties>
</file>