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50" r:id="rId1"/>
  </p:sldMasterIdLst>
  <p:notesMasterIdLst>
    <p:notesMasterId r:id="rId38"/>
  </p:notesMasterIdLst>
  <p:sldIdLst>
    <p:sldId id="275" r:id="rId2"/>
    <p:sldId id="347" r:id="rId3"/>
    <p:sldId id="313" r:id="rId4"/>
    <p:sldId id="314" r:id="rId5"/>
    <p:sldId id="315" r:id="rId6"/>
    <p:sldId id="367" r:id="rId7"/>
    <p:sldId id="368" r:id="rId8"/>
    <p:sldId id="297" r:id="rId9"/>
    <p:sldId id="298" r:id="rId10"/>
    <p:sldId id="286" r:id="rId11"/>
    <p:sldId id="287" r:id="rId12"/>
    <p:sldId id="299" r:id="rId13"/>
    <p:sldId id="300" r:id="rId14"/>
    <p:sldId id="301" r:id="rId15"/>
    <p:sldId id="302" r:id="rId16"/>
    <p:sldId id="288" r:id="rId17"/>
    <p:sldId id="303" r:id="rId18"/>
    <p:sldId id="304" r:id="rId19"/>
    <p:sldId id="305" r:id="rId20"/>
    <p:sldId id="354" r:id="rId21"/>
    <p:sldId id="355" r:id="rId22"/>
    <p:sldId id="356" r:id="rId23"/>
    <p:sldId id="350" r:id="rId24"/>
    <p:sldId id="351" r:id="rId25"/>
    <p:sldId id="352" r:id="rId26"/>
    <p:sldId id="353" r:id="rId27"/>
    <p:sldId id="359" r:id="rId28"/>
    <p:sldId id="291" r:id="rId29"/>
    <p:sldId id="360" r:id="rId30"/>
    <p:sldId id="361" r:id="rId31"/>
    <p:sldId id="362" r:id="rId32"/>
    <p:sldId id="365" r:id="rId33"/>
    <p:sldId id="357" r:id="rId34"/>
    <p:sldId id="364" r:id="rId35"/>
    <p:sldId id="363" r:id="rId36"/>
    <p:sldId id="369" r:id="rId37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DFF"/>
    <a:srgbClr val="FF57FF"/>
    <a:srgbClr val="FFFF66"/>
    <a:srgbClr val="6B0000"/>
    <a:srgbClr val="800000"/>
    <a:srgbClr val="666633"/>
    <a:srgbClr val="9933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069" autoAdjust="0"/>
    <p:restoredTop sz="94660"/>
  </p:normalViewPr>
  <p:slideViewPr>
    <p:cSldViewPr>
      <p:cViewPr varScale="1">
        <p:scale>
          <a:sx n="73" d="100"/>
          <a:sy n="73" d="100"/>
        </p:scale>
        <p:origin x="14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-60" y="5562"/>
    </p:cViewPr>
  </p:sorterViewPr>
  <p:notesViewPr>
    <p:cSldViewPr>
      <p:cViewPr varScale="1">
        <p:scale>
          <a:sx n="35" d="100"/>
          <a:sy n="35" d="100"/>
        </p:scale>
        <p:origin x="-151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noProof="0" smtClean="0"/>
              <a:t>Click to edit Master text styles</a:t>
            </a:r>
          </a:p>
          <a:p>
            <a:pPr lvl="1"/>
            <a:r>
              <a:rPr lang="en-US" altLang="fa-IR" noProof="0" smtClean="0"/>
              <a:t>Second level</a:t>
            </a:r>
          </a:p>
          <a:p>
            <a:pPr lvl="2"/>
            <a:r>
              <a:rPr lang="en-US" altLang="fa-IR" noProof="0" smtClean="0"/>
              <a:t>Third level</a:t>
            </a:r>
          </a:p>
          <a:p>
            <a:pPr lvl="3"/>
            <a:r>
              <a:rPr lang="en-US" altLang="fa-IR" noProof="0" smtClean="0"/>
              <a:t>Fourth level</a:t>
            </a:r>
          </a:p>
          <a:p>
            <a:pPr lvl="4"/>
            <a:r>
              <a:rPr lang="en-US" altLang="fa-IR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defRPr sz="1200"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204A078-A44A-47D6-A52E-554E91FEAC5D}" type="slidenum">
              <a:rPr lang="ar-SA" altLang="fa-IR"/>
              <a:pPr>
                <a:defRPr/>
              </a:pPr>
              <a:t>‹#›</a:t>
            </a:fld>
            <a:endParaRPr lang="en-US" altLang="fa-IR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C1F570C-B94C-42CD-BC09-C1617DCB629A}" type="slidenum">
              <a:rPr lang="en-US" altLang="en-US">
                <a:solidFill>
                  <a:srgbClr val="000000"/>
                </a:solidFill>
                <a:latin typeface="Verdana" panose="020B0604030504040204" pitchFamily="34" charset="0"/>
              </a:rPr>
              <a:pPr eaLnBrk="1" hangingPunct="1"/>
              <a:t>36</a:t>
            </a:fld>
            <a:endParaRPr lang="en-US" altLang="en-US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 altLang="fa-IR"/>
              <a:t>دكتر لادن فتي- دكتر فرشته موتابي</a:t>
            </a:r>
            <a:endParaRPr lang="en-US" altLang="fa-I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5B39A-F2EF-4CE4-9F70-6F2830D3AB15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3499F2-289E-47D2-9E5A-8E5BB032A353}"/>
              </a:ext>
            </a:extLst>
          </p:cNvPr>
          <p:cNvSpPr/>
          <p:nvPr userDrawn="1"/>
        </p:nvSpPr>
        <p:spPr>
          <a:xfrm rot="5400000">
            <a:off x="8483860" y="5369583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41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 altLang="fa-IR"/>
              <a:t>دكتر لادن فتي- دكتر فرشته موتابي</a:t>
            </a:r>
            <a:endParaRPr lang="en-US" altLang="fa-I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B6B0B-7435-430B-9EE1-9F842D3FF308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79979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 altLang="fa-IR"/>
              <a:t>دكتر لادن فتي- دكتر فرشته موتابي</a:t>
            </a:r>
            <a:endParaRPr lang="en-US" altLang="fa-I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7006-8F91-4057-B784-66D44366114B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184531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 altLang="fa-IR"/>
              <a:t>دكتر لادن فتي- دكتر فرشته موتابي</a:t>
            </a:r>
            <a:endParaRPr lang="en-US" altLang="fa-I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E3A82-3ABF-4C22-934C-B4EDB3451100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40228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 altLang="fa-IR"/>
              <a:t>دكتر لادن فتي- دكتر فرشته موتابي</a:t>
            </a:r>
            <a:endParaRPr lang="en-US" altLang="fa-I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CF6DF-114B-469D-840F-6A46420C0759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3499F2-289E-47D2-9E5A-8E5BB032A353}"/>
              </a:ext>
            </a:extLst>
          </p:cNvPr>
          <p:cNvSpPr/>
          <p:nvPr userDrawn="1"/>
        </p:nvSpPr>
        <p:spPr>
          <a:xfrm rot="5400000">
            <a:off x="8483860" y="5369583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42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 altLang="fa-IR"/>
              <a:t>دكتر لادن فتي- دكتر فرشته موتابي</a:t>
            </a:r>
            <a:endParaRPr lang="en-US" altLang="fa-I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C06D2-6D55-4BED-B8E8-A922EA315E76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3499F2-289E-47D2-9E5A-8E5BB032A353}"/>
              </a:ext>
            </a:extLst>
          </p:cNvPr>
          <p:cNvSpPr/>
          <p:nvPr userDrawn="1"/>
        </p:nvSpPr>
        <p:spPr>
          <a:xfrm rot="5400000">
            <a:off x="8483860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3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 altLang="fa-IR"/>
              <a:t>دكتر لادن فتي- دكتر فرشته موتابي</a:t>
            </a:r>
            <a:endParaRPr lang="en-US" altLang="fa-I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C68FD-2FAF-41B3-984F-E39BFC8BFFA9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3499F2-289E-47D2-9E5A-8E5BB032A353}"/>
              </a:ext>
            </a:extLst>
          </p:cNvPr>
          <p:cNvSpPr/>
          <p:nvPr userDrawn="1"/>
        </p:nvSpPr>
        <p:spPr>
          <a:xfrm rot="5400000">
            <a:off x="8415458" y="5483796"/>
            <a:ext cx="213285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03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 altLang="fa-IR"/>
              <a:t>دكتر لادن فتي- دكتر فرشته موتابي</a:t>
            </a:r>
            <a:endParaRPr lang="en-US" altLang="fa-I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8701C-6106-4C3C-8DE4-F1A64A509392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461007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 altLang="fa-IR"/>
              <a:t>دكتر لادن فتي- دكتر فرشته موتابي</a:t>
            </a:r>
            <a:endParaRPr lang="en-US" altLang="fa-I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B1D74-5FAA-4DF0-84B9-EFF3E6CC5EEF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34752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 altLang="fa-IR"/>
              <a:t>دكتر لادن فتي- دكتر فرشته موتابي</a:t>
            </a:r>
            <a:endParaRPr lang="en-US" altLang="fa-I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50222-3D59-40B6-8581-63EC435257DC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3499F2-289E-47D2-9E5A-8E5BB032A353}"/>
              </a:ext>
            </a:extLst>
          </p:cNvPr>
          <p:cNvSpPr/>
          <p:nvPr userDrawn="1"/>
        </p:nvSpPr>
        <p:spPr>
          <a:xfrm rot="5400000">
            <a:off x="8483860" y="5495955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77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 altLang="fa-IR"/>
              <a:t>دكتر لادن فتي- دكتر فرشته موتابي</a:t>
            </a:r>
            <a:endParaRPr lang="en-US" altLang="fa-I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D7372-60FA-49B4-AEE0-446D4C171F61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11447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ar-SA" altLang="fa-IR"/>
              <a:t>دكتر لادن فتي- دكتر فرشته موتابي</a:t>
            </a:r>
            <a:endParaRPr lang="en-US" altLang="fa-I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D6106-55FE-4568-90DA-A9910364A840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17300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3366"/>
            </a:gs>
            <a:gs pos="100000">
              <a:srgbClr val="47182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title style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 smtClean="0"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/>
            </a:lvl1pPr>
          </a:lstStyle>
          <a:p>
            <a:r>
              <a:rPr lang="ar-SA" altLang="fa-IR"/>
              <a:t>دكتر لادن فتي- دكتر فرشته موتابي</a:t>
            </a:r>
            <a:endParaRPr lang="en-US" altLang="fa-IR"/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400" smtClean="0"/>
            </a:lvl1pPr>
          </a:lstStyle>
          <a:p>
            <a:pPr>
              <a:defRPr/>
            </a:pPr>
            <a:fld id="{6CFB5D63-4B07-42A1-82B4-6ECB36F764A6}" type="slidenum">
              <a:rPr lang="ar-SA" altLang="fa-IR"/>
              <a:pPr>
                <a:defRPr/>
              </a:pPr>
              <a:t>‹#›</a:t>
            </a:fld>
            <a:endParaRPr lang="en-US" alt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1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372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372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372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372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372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show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DE41B581-0B43-4146-A62F-979C490D2406}" type="slidenum">
              <a:rPr lang="ar-SA" altLang="fa-IR"/>
              <a:pPr algn="l"/>
              <a:t>1</a:t>
            </a:fld>
            <a:endParaRPr lang="en-US" altLang="fa-IR"/>
          </a:p>
        </p:txBody>
      </p:sp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1600200" y="914400"/>
            <a:ext cx="7543800" cy="53340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120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000080"/>
              </a:contourClr>
            </a:sp3d>
          </a:bodyPr>
          <a:lstStyle/>
          <a:p>
            <a:pPr algn="ctr" rtl="1"/>
            <a:r>
              <a:rPr lang="fa-IR" sz="4000" kern="10">
                <a:ln w="9525">
                  <a:round/>
                  <a:headEnd/>
                  <a:tailEnd/>
                </a:ln>
                <a:solidFill>
                  <a:srgbClr val="000080"/>
                </a:solidFill>
              </a:rPr>
              <a:t>بسم الله الرحمن الرحيم</a:t>
            </a: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633913"/>
            <a:ext cx="1871662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A9AB8EEE-3DE2-4A0E-824E-84CEC79EE9FB}" type="slidenum">
              <a:rPr lang="ar-SA" altLang="fa-IR"/>
              <a:pPr algn="l"/>
              <a:t>10</a:t>
            </a:fld>
            <a:endParaRPr lang="en-US" altLang="fa-IR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3113"/>
            <a:ext cx="8229600" cy="1143000"/>
          </a:xfrm>
        </p:spPr>
        <p:txBody>
          <a:bodyPr/>
          <a:lstStyle/>
          <a:p>
            <a:pPr eaLnBrk="1" hangingPunct="1"/>
            <a:r>
              <a:rPr lang="ar-SA" altLang="fa-IR" b="1" smtClean="0">
                <a:solidFill>
                  <a:srgbClr val="FFFF66"/>
                </a:solidFill>
              </a:rPr>
              <a:t>همدلي و پذيرش</a:t>
            </a:r>
            <a:endParaRPr lang="en-US" altLang="fa-IR" b="1" smtClean="0">
              <a:solidFill>
                <a:srgbClr val="FFFF66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105025"/>
            <a:ext cx="8229600" cy="36290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ar-SA" altLang="fa-IR" smtClean="0">
                <a:solidFill>
                  <a:schemeClr val="bg1"/>
                </a:solidFill>
              </a:rPr>
              <a:t>همدلي يعني</a:t>
            </a:r>
            <a:r>
              <a:rPr lang="en-US" altLang="fa-IR" smtClean="0">
                <a:solidFill>
                  <a:schemeClr val="bg1"/>
                </a:solidFill>
              </a:rPr>
              <a:t>:</a:t>
            </a:r>
          </a:p>
          <a:p>
            <a:pPr eaLnBrk="1" hangingPunct="1">
              <a:buFontTx/>
              <a:buNone/>
            </a:pP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ظرفيت و توانايي اينكه خود را جاي ديگران بگذاريم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واقعيات را از ديد آنها ببينيم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احساسات آنها را در مورد چيز‌هاي مختلف بفهميم</a:t>
            </a:r>
            <a:endParaRPr lang="en-US" altLang="fa-I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AD422D01-8771-41CB-BAE7-066ED67EF8B3}" type="slidenum">
              <a:rPr lang="ar-SA" altLang="fa-IR"/>
              <a:pPr algn="l"/>
              <a:t>11</a:t>
            </a:fld>
            <a:endParaRPr lang="en-US" altLang="fa-IR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77938"/>
            <a:ext cx="8229600" cy="1143000"/>
          </a:xfrm>
        </p:spPr>
        <p:txBody>
          <a:bodyPr/>
          <a:lstStyle/>
          <a:p>
            <a:pPr eaLnBrk="1" hangingPunct="1"/>
            <a:r>
              <a:rPr lang="ar-SA" altLang="fa-IR" b="1" smtClean="0">
                <a:solidFill>
                  <a:srgbClr val="FFFF66"/>
                </a:solidFill>
              </a:rPr>
              <a:t>گوش‌دادن فعال</a:t>
            </a:r>
            <a:endParaRPr lang="en-US" altLang="fa-IR" b="1" smtClean="0">
              <a:solidFill>
                <a:srgbClr val="FFFF66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852738"/>
            <a:ext cx="7653337" cy="2447925"/>
          </a:xfrm>
        </p:spPr>
        <p:txBody>
          <a:bodyPr/>
          <a:lstStyle/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چرا گوش دادن فعال يك مهارت ارزشمند است؟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چرا گوش دادن فعال براي </a:t>
            </a:r>
            <a:r>
              <a:rPr lang="fa-IR" altLang="fa-IR" smtClean="0">
                <a:solidFill>
                  <a:schemeClr val="bg1"/>
                </a:solidFill>
              </a:rPr>
              <a:t>روابط بين فردي مؤثر،</a:t>
            </a:r>
            <a:r>
              <a:rPr lang="ar-SA" altLang="fa-IR" smtClean="0">
                <a:solidFill>
                  <a:schemeClr val="bg1"/>
                </a:solidFill>
              </a:rPr>
              <a:t> خوب است؟</a:t>
            </a:r>
            <a:endParaRPr lang="en-US" altLang="fa-I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035EADF8-C9A1-45E0-8A18-73982DA6364C}" type="slidenum">
              <a:rPr lang="ar-SA" altLang="fa-IR"/>
              <a:pPr algn="l"/>
              <a:t>12</a:t>
            </a:fld>
            <a:endParaRPr lang="en-US" altLang="fa-IR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422400"/>
            <a:ext cx="7773987" cy="1143000"/>
          </a:xfrm>
        </p:spPr>
        <p:txBody>
          <a:bodyPr/>
          <a:lstStyle/>
          <a:p>
            <a:pPr eaLnBrk="1" hangingPunct="1"/>
            <a:r>
              <a:rPr lang="ar-SA" altLang="fa-IR" sz="4000" b="1" smtClean="0">
                <a:solidFill>
                  <a:srgbClr val="FFFF66"/>
                </a:solidFill>
              </a:rPr>
              <a:t>گوش دادن فعال روشي است براي ايجاد فضاي همدلي، پذيرش و درك و فهم متقابل</a:t>
            </a:r>
            <a:endParaRPr lang="en-US" altLang="fa-IR" sz="4000" b="1" smtClean="0">
              <a:solidFill>
                <a:srgbClr val="FFFF66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284538"/>
            <a:ext cx="7772400" cy="236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ar-SA" altLang="fa-IR" smtClean="0">
                <a:solidFill>
                  <a:schemeClr val="bg1"/>
                </a:solidFill>
              </a:rPr>
              <a:t>گوش دادن فعال دو مرحله دارد</a:t>
            </a:r>
            <a:r>
              <a:rPr lang="en-US" altLang="fa-IR" smtClean="0">
                <a:solidFill>
                  <a:schemeClr val="bg1"/>
                </a:solidFill>
              </a:rPr>
              <a:t>:</a:t>
            </a: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درك و منعكس كردن احساسات فرد مقابل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درك و منعكس كردن دليل اين احساسات</a:t>
            </a:r>
            <a:endParaRPr lang="en-US" altLang="fa-I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924AB5D2-0741-4A48-91F3-274A0A0DBBF9}" type="slidenum">
              <a:rPr lang="ar-SA" altLang="fa-IR"/>
              <a:pPr algn="l"/>
              <a:t>13</a:t>
            </a:fld>
            <a:endParaRPr lang="en-US" altLang="fa-I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98663"/>
            <a:ext cx="7427912" cy="3446462"/>
          </a:xfrm>
        </p:spPr>
        <p:txBody>
          <a:bodyPr/>
          <a:lstStyle/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گوش دادن فعال يعني بازگويي جملات طرف مقابل با كلمات و جملات خودمان</a:t>
            </a:r>
            <a:r>
              <a:rPr lang="en-US" altLang="fa-IR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به ما مي‌گويد آيا درست فهميده‌ايم يا نه</a:t>
            </a:r>
            <a:r>
              <a:rPr lang="en-US" altLang="fa-IR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نشان مي دهد كه ما گوش‌ميدهيم، علاقه‌مند هستيم و موضوع برايمان مهم است</a:t>
            </a:r>
            <a:r>
              <a:rPr lang="en-US" altLang="fa-IR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22FCE419-D52F-496A-BA4D-31FE3DD63AD3}" type="slidenum">
              <a:rPr lang="ar-SA" altLang="fa-IR"/>
              <a:pPr algn="l"/>
              <a:t>14</a:t>
            </a:fld>
            <a:endParaRPr lang="en-US" altLang="fa-IR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422400"/>
            <a:ext cx="7920037" cy="1143000"/>
          </a:xfrm>
        </p:spPr>
        <p:txBody>
          <a:bodyPr/>
          <a:lstStyle/>
          <a:p>
            <a:pPr eaLnBrk="1" hangingPunct="1"/>
            <a:r>
              <a:rPr lang="ar-SA" altLang="fa-IR" sz="4000" b="1" smtClean="0">
                <a:solidFill>
                  <a:srgbClr val="FFFF66"/>
                </a:solidFill>
              </a:rPr>
              <a:t>آيا گوش دادن فعال به اين معناست كه ما با هر چيزي كه طرف مقابل مي‌گويد موافق هستيم؟</a:t>
            </a:r>
            <a:endParaRPr lang="en-US" altLang="fa-IR" sz="4000" b="1" smtClean="0">
              <a:solidFill>
                <a:srgbClr val="FFFF66"/>
              </a:solidFill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3268663"/>
            <a:ext cx="7554912" cy="2176462"/>
          </a:xfrm>
        </p:spPr>
        <p:txBody>
          <a:bodyPr/>
          <a:lstStyle/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نه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هدف اين است كه به </a:t>
            </a:r>
            <a:r>
              <a:rPr lang="fa-IR" altLang="fa-IR" smtClean="0">
                <a:solidFill>
                  <a:schemeClr val="bg1"/>
                </a:solidFill>
              </a:rPr>
              <a:t>فرد مقابل</a:t>
            </a:r>
            <a:r>
              <a:rPr lang="ar-SA" altLang="fa-IR" smtClean="0">
                <a:solidFill>
                  <a:schemeClr val="bg1"/>
                </a:solidFill>
              </a:rPr>
              <a:t> نشان بدهيم كه ما مايليم حرفهاي او را گوش داده و نظر او را بدانيم</a:t>
            </a:r>
            <a:endParaRPr lang="en-US" altLang="fa-I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4D243A0A-53FA-45B7-9CD9-5E74FC54237D}" type="slidenum">
              <a:rPr lang="ar-SA" altLang="fa-IR"/>
              <a:pPr algn="l"/>
              <a:t>15</a:t>
            </a:fld>
            <a:endParaRPr lang="en-US" altLang="fa-IR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8229600" cy="1143000"/>
          </a:xfrm>
        </p:spPr>
        <p:txBody>
          <a:bodyPr/>
          <a:lstStyle/>
          <a:p>
            <a:pPr eaLnBrk="1" hangingPunct="1"/>
            <a:r>
              <a:rPr lang="ar-SA" altLang="fa-IR" sz="4000" b="1" smtClean="0">
                <a:solidFill>
                  <a:srgbClr val="FFFF66"/>
                </a:solidFill>
              </a:rPr>
              <a:t>گوش دادن فعال چه فايده ‌اي براي ارتباط ما دارد؟</a:t>
            </a:r>
            <a:endParaRPr lang="en-US" altLang="fa-IR" sz="4000" b="1" smtClean="0">
              <a:solidFill>
                <a:srgbClr val="FFFF66"/>
              </a:solidFill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465388"/>
            <a:ext cx="7786687" cy="3484562"/>
          </a:xfrm>
        </p:spPr>
        <p:txBody>
          <a:bodyPr/>
          <a:lstStyle/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وقتي كسي به ما نشان مي‌دهد كه به شنيدن حرف‌ها و نظرات ما علاقمند است، احساس خوبي به ما مي‌دهد</a:t>
            </a:r>
            <a:r>
              <a:rPr lang="en-US" altLang="fa-IR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احساس خوبي در مورد طرف مقابل در ما ايجاد مي‌كند</a:t>
            </a:r>
            <a:r>
              <a:rPr lang="en-US" altLang="fa-IR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بازگويي و بررسي حرف‌هاي </a:t>
            </a:r>
            <a:r>
              <a:rPr lang="fa-IR" altLang="fa-IR" smtClean="0">
                <a:solidFill>
                  <a:schemeClr val="bg1"/>
                </a:solidFill>
              </a:rPr>
              <a:t>فرد مقابل</a:t>
            </a:r>
            <a:r>
              <a:rPr lang="ar-SA" altLang="fa-IR" smtClean="0">
                <a:solidFill>
                  <a:schemeClr val="bg1"/>
                </a:solidFill>
              </a:rPr>
              <a:t> باعث مي‌شود كه اگرس</a:t>
            </a:r>
            <a:r>
              <a:rPr lang="fa-IR" altLang="fa-IR" smtClean="0">
                <a:solidFill>
                  <a:schemeClr val="bg1"/>
                </a:solidFill>
              </a:rPr>
              <a:t>وء</a:t>
            </a:r>
            <a:r>
              <a:rPr lang="ar-SA" altLang="fa-IR" smtClean="0">
                <a:solidFill>
                  <a:schemeClr val="bg1"/>
                </a:solidFill>
              </a:rPr>
              <a:t> تفاهم يا س</a:t>
            </a:r>
            <a:r>
              <a:rPr lang="fa-IR" altLang="fa-IR" smtClean="0">
                <a:solidFill>
                  <a:schemeClr val="bg1"/>
                </a:solidFill>
              </a:rPr>
              <a:t>وء </a:t>
            </a:r>
            <a:r>
              <a:rPr lang="ar-SA" altLang="fa-IR" smtClean="0">
                <a:solidFill>
                  <a:schemeClr val="bg1"/>
                </a:solidFill>
              </a:rPr>
              <a:t>برداشتي وجود دارد برطرف شود.</a:t>
            </a:r>
            <a:r>
              <a:rPr lang="ar-SA" altLang="fa-IR" smtClean="0"/>
              <a:t>                                         </a:t>
            </a:r>
            <a:endParaRPr lang="en-US" altLang="fa-IR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E52F788F-9334-42B3-B3C8-B968656CAE86}" type="slidenum">
              <a:rPr lang="ar-SA" altLang="fa-IR"/>
              <a:pPr algn="l"/>
              <a:t>16</a:t>
            </a:fld>
            <a:endParaRPr lang="en-US" altLang="fa-IR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17575"/>
            <a:ext cx="8229600" cy="1143000"/>
          </a:xfrm>
        </p:spPr>
        <p:txBody>
          <a:bodyPr/>
          <a:lstStyle/>
          <a:p>
            <a:pPr eaLnBrk="1" hangingPunct="1"/>
            <a:r>
              <a:rPr lang="ar-SA" altLang="fa-IR" sz="4000" b="1" smtClean="0">
                <a:solidFill>
                  <a:srgbClr val="FFFF66"/>
                </a:solidFill>
              </a:rPr>
              <a:t>مهارت بيشتر در گوش دادن فعال</a:t>
            </a:r>
            <a:endParaRPr lang="en-US" altLang="fa-IR" sz="4000" b="1" smtClean="0">
              <a:solidFill>
                <a:srgbClr val="FFFF66"/>
              </a:solidFill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74925"/>
            <a:ext cx="7772400" cy="2798763"/>
          </a:xfrm>
        </p:spPr>
        <p:txBody>
          <a:bodyPr/>
          <a:lstStyle/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پرسش‌هاي باز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جملات خلاصه سازي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پرسش‌ها و عبارات خنثي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مهارت‌هاي گوش‌دادن</a:t>
            </a:r>
            <a:endParaRPr lang="en-US" altLang="fa-I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766A82FA-07E9-4A97-B7E5-9C6DB2BDDF2B}" type="slidenum">
              <a:rPr lang="ar-SA" altLang="fa-IR"/>
              <a:pPr algn="l"/>
              <a:t>17</a:t>
            </a:fld>
            <a:endParaRPr lang="en-US" altLang="fa-IR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9875"/>
            <a:ext cx="7772400" cy="1143000"/>
          </a:xfrm>
        </p:spPr>
        <p:txBody>
          <a:bodyPr/>
          <a:lstStyle/>
          <a:p>
            <a:pPr eaLnBrk="1" hangingPunct="1"/>
            <a:r>
              <a:rPr lang="ar-SA" altLang="fa-IR" sz="4000" b="1" smtClean="0">
                <a:solidFill>
                  <a:srgbClr val="FFFF66"/>
                </a:solidFill>
              </a:rPr>
              <a:t>پرسش‌هاي باز</a:t>
            </a:r>
            <a:endParaRPr lang="en-US" altLang="fa-IR" sz="4000" b="1" smtClean="0">
              <a:solidFill>
                <a:srgbClr val="FFFF66"/>
              </a:solidFill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848600" cy="460851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ar-SA" altLang="fa-IR" sz="2800" smtClean="0">
                <a:solidFill>
                  <a:schemeClr val="bg1"/>
                </a:solidFill>
              </a:rPr>
              <a:t>اين پرسش‌ها با كلماتي مثل چه، چرا، چطور يا برايم تعريف كن شروع مي‌شوند</a:t>
            </a:r>
            <a:r>
              <a:rPr lang="en-US" altLang="fa-IR" sz="2800" smtClean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ar-SA" altLang="fa-IR" sz="2800" smtClean="0">
                <a:solidFill>
                  <a:schemeClr val="bg1"/>
                </a:solidFill>
              </a:rPr>
              <a:t>اين پرسش‌ها باعث مي‌شوند كه فرد موضوع را كاملاً باز كند و توضيح دهد</a:t>
            </a:r>
            <a:r>
              <a:rPr lang="en-US" altLang="fa-IR" sz="2800" smtClean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ar-SA" altLang="fa-IR" sz="2800" smtClean="0">
                <a:solidFill>
                  <a:schemeClr val="bg1"/>
                </a:solidFill>
              </a:rPr>
              <a:t>پرسيدن اين‌گونه سؤالات باعث مي‌شود كه فرد مقابل فرصتي پيدا كند تا بگويد چه فكر مي‌كند يا چه احساس مي‌كند</a:t>
            </a:r>
            <a:r>
              <a:rPr lang="en-US" altLang="fa-IR" sz="2800" smtClean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ar-SA" altLang="fa-IR" sz="2800" smtClean="0">
                <a:solidFill>
                  <a:schemeClr val="bg1"/>
                </a:solidFill>
              </a:rPr>
              <a:t>اين پرسش‌ها</a:t>
            </a:r>
            <a:r>
              <a:rPr lang="fa-IR" altLang="fa-IR" sz="2800" smtClean="0">
                <a:solidFill>
                  <a:schemeClr val="bg1"/>
                </a:solidFill>
              </a:rPr>
              <a:t> به</a:t>
            </a:r>
            <a:r>
              <a:rPr lang="ar-SA" altLang="fa-IR" sz="2800" smtClean="0">
                <a:solidFill>
                  <a:schemeClr val="bg1"/>
                </a:solidFill>
              </a:rPr>
              <a:t> فرد مقابل را تشويق به حرف زدن مي‌كند</a:t>
            </a:r>
            <a:r>
              <a:rPr lang="en-US" altLang="fa-IR" sz="2800" smtClean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ar-SA" altLang="fa-IR" sz="2800" smtClean="0">
                <a:solidFill>
                  <a:schemeClr val="bg1"/>
                </a:solidFill>
              </a:rPr>
              <a:t>اين پرسشها بخصوص زماني خيلي مفيد هستند كه فرد مقابل از حرف زدن طفره مي‌رود، ساكت است و يا وارد جزئيات نمي‌شود</a:t>
            </a:r>
            <a:r>
              <a:rPr lang="en-US" altLang="fa-IR" sz="2800" smtClean="0">
                <a:solidFill>
                  <a:schemeClr val="bg1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ar-SA" altLang="fa-IR" sz="2800" smtClean="0">
                <a:solidFill>
                  <a:schemeClr val="bg1"/>
                </a:solidFill>
              </a:rPr>
              <a:t>اين پرسش‌ها</a:t>
            </a:r>
            <a:r>
              <a:rPr lang="fa-IR" altLang="fa-IR" sz="2800" smtClean="0">
                <a:solidFill>
                  <a:schemeClr val="bg1"/>
                </a:solidFill>
              </a:rPr>
              <a:t> </a:t>
            </a:r>
            <a:r>
              <a:rPr lang="ar-SA" altLang="fa-IR" sz="2800" smtClean="0">
                <a:solidFill>
                  <a:schemeClr val="bg1"/>
                </a:solidFill>
              </a:rPr>
              <a:t>باعث تخليه احساسات منفي مي‌شوند</a:t>
            </a:r>
            <a:r>
              <a:rPr lang="en-US" altLang="fa-IR" sz="280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204CDD3A-F326-4414-A5B6-53EDAB9482F7}" type="slidenum">
              <a:rPr lang="ar-SA" altLang="fa-IR"/>
              <a:pPr algn="l"/>
              <a:t>18</a:t>
            </a:fld>
            <a:endParaRPr lang="en-US" altLang="fa-IR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2250"/>
            <a:ext cx="7772400" cy="685800"/>
          </a:xfrm>
        </p:spPr>
        <p:txBody>
          <a:bodyPr/>
          <a:lstStyle/>
          <a:p>
            <a:pPr eaLnBrk="1" hangingPunct="1"/>
            <a:r>
              <a:rPr lang="ar-SA" altLang="fa-IR" sz="4000" b="1" smtClean="0">
                <a:solidFill>
                  <a:srgbClr val="FFFF66"/>
                </a:solidFill>
              </a:rPr>
              <a:t>جملات خلاصه سازي</a:t>
            </a:r>
            <a:endParaRPr lang="en-US" altLang="fa-IR" sz="4000" b="1" smtClean="0">
              <a:solidFill>
                <a:srgbClr val="FFFF66"/>
              </a:solidFill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3950"/>
            <a:ext cx="806450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r-SA" altLang="fa-IR" sz="2800" smtClean="0">
                <a:solidFill>
                  <a:schemeClr val="bg1"/>
                </a:solidFill>
              </a:rPr>
              <a:t>اين جملات خلاصه كردن آن چيزي است كه </a:t>
            </a:r>
            <a:r>
              <a:rPr lang="fa-IR" altLang="fa-IR" sz="2800" smtClean="0">
                <a:solidFill>
                  <a:schemeClr val="bg1"/>
                </a:solidFill>
              </a:rPr>
              <a:t>فرد مقابل</a:t>
            </a:r>
            <a:r>
              <a:rPr lang="ar-SA" altLang="fa-IR" sz="2800" smtClean="0">
                <a:solidFill>
                  <a:schemeClr val="bg1"/>
                </a:solidFill>
              </a:rPr>
              <a:t> گفته است</a:t>
            </a:r>
            <a:r>
              <a:rPr lang="fa-IR" altLang="fa-IR" sz="2800" smtClean="0">
                <a:solidFill>
                  <a:schemeClr val="bg1"/>
                </a:solidFill>
              </a:rPr>
              <a:t>.</a:t>
            </a:r>
            <a:endParaRPr lang="en-US" altLang="fa-IR" sz="2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ar-SA" altLang="fa-IR" sz="2800" smtClean="0">
                <a:solidFill>
                  <a:schemeClr val="bg1"/>
                </a:solidFill>
              </a:rPr>
              <a:t>عزت نفس فرد مقابلتان را بالا مي‌برد چون مي‌بيند شما كاملاً به او گوش فرا داده‌ايد</a:t>
            </a:r>
            <a:r>
              <a:rPr lang="en-US" altLang="fa-IR" sz="2800" smtClean="0">
                <a:solidFill>
                  <a:schemeClr val="bg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ar-SA" altLang="fa-IR" sz="2800" smtClean="0">
                <a:solidFill>
                  <a:schemeClr val="bg1"/>
                </a:solidFill>
              </a:rPr>
              <a:t>به شما كمك مي‌كند بر واقعيات متمركز شويد و نه بر هيجان‌ها</a:t>
            </a:r>
            <a:r>
              <a:rPr lang="fa-IR" altLang="fa-IR" sz="2800" smtClean="0">
                <a:solidFill>
                  <a:schemeClr val="bg1"/>
                </a:solidFill>
              </a:rPr>
              <a:t>.</a:t>
            </a:r>
            <a:endParaRPr lang="en-US" altLang="fa-IR" sz="2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ar-SA" altLang="fa-IR" sz="2800" smtClean="0">
                <a:solidFill>
                  <a:schemeClr val="bg1"/>
                </a:solidFill>
              </a:rPr>
              <a:t>به فرد مقابلتان كمك مي‌كند كه بعد از شنيدن خلاصه شما، افكارش را مرتب كند</a:t>
            </a:r>
            <a:endParaRPr lang="en-US" altLang="fa-IR" sz="2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ar-SA" altLang="fa-IR" sz="2800" smtClean="0">
                <a:solidFill>
                  <a:schemeClr val="bg1"/>
                </a:solidFill>
              </a:rPr>
              <a:t>خلاصه سازي باعث مي‌شود رئوس مشكلات و اختلاف نظرها معلوم شود و بتوانيم يكي به يك با آنها مواجه شويم</a:t>
            </a:r>
            <a:r>
              <a:rPr lang="en-US" altLang="fa-IR" sz="2800" smtClean="0">
                <a:solidFill>
                  <a:schemeClr val="bg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ar-SA" altLang="fa-IR" sz="2800" smtClean="0">
                <a:solidFill>
                  <a:schemeClr val="bg1"/>
                </a:solidFill>
              </a:rPr>
              <a:t>با تمركز بر يك موضوع خاص جلوي قاطي شدن موضوعات گرفته مي‌شود</a:t>
            </a:r>
            <a:endParaRPr lang="en-US" altLang="fa-IR" sz="28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ar-SA" altLang="fa-IR" sz="2800" smtClean="0">
                <a:solidFill>
                  <a:schemeClr val="bg1"/>
                </a:solidFill>
              </a:rPr>
              <a:t>با خلاصه سازي‌مي</a:t>
            </a:r>
            <a:r>
              <a:rPr lang="fa-IR" altLang="fa-IR" sz="2800" smtClean="0">
                <a:solidFill>
                  <a:schemeClr val="bg1"/>
                </a:solidFill>
              </a:rPr>
              <a:t> </a:t>
            </a:r>
            <a:r>
              <a:rPr lang="ar-SA" altLang="fa-IR" sz="2800" smtClean="0">
                <a:solidFill>
                  <a:schemeClr val="bg1"/>
                </a:solidFill>
              </a:rPr>
              <a:t>توانيم موضوعات مهم  را از موضوعات غير مهم جدا كنيم</a:t>
            </a:r>
            <a:r>
              <a:rPr lang="en-US" altLang="fa-IR" sz="280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E4557CA8-73E4-4400-A93F-4B128D53FB84}" type="slidenum">
              <a:rPr lang="ar-SA" altLang="fa-IR"/>
              <a:pPr algn="l"/>
              <a:t>19</a:t>
            </a:fld>
            <a:endParaRPr lang="en-US" altLang="fa-IR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/>
          <a:lstStyle/>
          <a:p>
            <a:pPr eaLnBrk="1" hangingPunct="1"/>
            <a:r>
              <a:rPr lang="ar-SA" altLang="fa-IR" sz="4000" b="1" smtClean="0">
                <a:solidFill>
                  <a:srgbClr val="FFFF66"/>
                </a:solidFill>
              </a:rPr>
              <a:t>سؤالات و عبارت‌هاي خنثي</a:t>
            </a:r>
            <a:endParaRPr lang="en-US" altLang="fa-IR" sz="4000" b="1" smtClean="0">
              <a:solidFill>
                <a:srgbClr val="FFFF66"/>
              </a:solidFill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1650"/>
            <a:ext cx="7883525" cy="44656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r-SA" altLang="fa-IR" smtClean="0">
                <a:solidFill>
                  <a:schemeClr val="bg1"/>
                </a:solidFill>
              </a:rPr>
              <a:t>اين عبارت‌ها به فرد مقابل كمك مي‌كند راحت‌تر صحبت كند</a:t>
            </a:r>
            <a:r>
              <a:rPr lang="en-US" altLang="fa-IR" smtClean="0">
                <a:solidFill>
                  <a:schemeClr val="bg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ar-SA" altLang="fa-IR" smtClean="0">
                <a:solidFill>
                  <a:schemeClr val="bg1"/>
                </a:solidFill>
              </a:rPr>
              <a:t>اين عبارت‌ها در مقايسه با سؤالات باز متمركزتر هستند</a:t>
            </a:r>
            <a:r>
              <a:rPr lang="en-US" altLang="fa-IR" smtClean="0">
                <a:solidFill>
                  <a:schemeClr val="bg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ar-SA" altLang="fa-IR" smtClean="0">
                <a:solidFill>
                  <a:schemeClr val="bg1"/>
                </a:solidFill>
              </a:rPr>
              <a:t>فرد مقابل مي‌فهمد شما در مورد كدام قسمت مي‌خواهيد بيشتر بدانيد</a:t>
            </a:r>
            <a:r>
              <a:rPr lang="en-US" altLang="fa-IR" smtClean="0">
                <a:solidFill>
                  <a:schemeClr val="bg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ar-SA" altLang="fa-IR" smtClean="0">
                <a:solidFill>
                  <a:schemeClr val="bg1"/>
                </a:solidFill>
              </a:rPr>
              <a:t>به گسترده تر كردن ارتباط كمك مي‌كنند چون به شما اطلاعات بيشتري مي دهند</a:t>
            </a:r>
            <a:r>
              <a:rPr lang="en-US" altLang="fa-IR" smtClean="0">
                <a:solidFill>
                  <a:schemeClr val="bg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ar-SA" altLang="fa-IR" smtClean="0">
                <a:solidFill>
                  <a:schemeClr val="bg1"/>
                </a:solidFill>
              </a:rPr>
              <a:t>با اين پرسشها و عبارات به فرد مقابلتان نشان مي‌دهيد كه چقدر به موضوع علاقمند هستيد و گوش مي‌كنيد.</a:t>
            </a:r>
            <a:endParaRPr lang="en-US" altLang="fa-I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AFB6DB5E-FE57-43B0-9BC9-F8F3CDEE6A98}" type="slidenum">
              <a:rPr lang="ar-SA" altLang="fa-IR"/>
              <a:pPr algn="l"/>
              <a:t>2</a:t>
            </a:fld>
            <a:endParaRPr lang="en-US" altLang="fa-IR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357438"/>
            <a:ext cx="7221537" cy="1143000"/>
          </a:xfrm>
        </p:spPr>
        <p:txBody>
          <a:bodyPr/>
          <a:lstStyle/>
          <a:p>
            <a:pPr eaLnBrk="1" hangingPunct="1"/>
            <a:r>
              <a:rPr lang="fa-IR" altLang="fa-IR" sz="5400" smtClean="0">
                <a:solidFill>
                  <a:srgbClr val="FFFF66"/>
                </a:solidFill>
              </a:rPr>
              <a:t>روابط بين‌فردي مؤثر</a:t>
            </a:r>
            <a:endParaRPr lang="en-US" altLang="fa-IR" sz="540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058CA523-6EA1-414B-B9A4-A16CE2462FAE}" type="slidenum">
              <a:rPr lang="ar-SA" altLang="fa-IR"/>
              <a:pPr algn="l"/>
              <a:t>20</a:t>
            </a:fld>
            <a:endParaRPr lang="en-US" altLang="fa-IR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90600"/>
            <a:ext cx="8229600" cy="1143000"/>
          </a:xfrm>
        </p:spPr>
        <p:txBody>
          <a:bodyPr/>
          <a:lstStyle/>
          <a:p>
            <a:pPr eaLnBrk="1" hangingPunct="1"/>
            <a:r>
              <a:rPr lang="ar-SA" altLang="fa-IR" sz="4000" b="1" smtClean="0">
                <a:solidFill>
                  <a:srgbClr val="FFFF66"/>
                </a:solidFill>
              </a:rPr>
              <a:t>دادن و گرفتن باز خورد سازنده</a:t>
            </a:r>
            <a:endParaRPr lang="en-US" altLang="fa-IR" sz="4000" b="1" smtClean="0">
              <a:solidFill>
                <a:srgbClr val="FFFF66"/>
              </a:solidFill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3325" y="2536825"/>
            <a:ext cx="5483225" cy="2405063"/>
          </a:xfrm>
        </p:spPr>
        <p:txBody>
          <a:bodyPr/>
          <a:lstStyle/>
          <a:p>
            <a:pPr eaLnBrk="1" hangingPunct="1"/>
            <a:r>
              <a:rPr lang="ar-SA" altLang="fa-IR" sz="3600" smtClean="0">
                <a:solidFill>
                  <a:schemeClr val="bg1"/>
                </a:solidFill>
              </a:rPr>
              <a:t>پيام </a:t>
            </a:r>
            <a:r>
              <a:rPr lang="en-US" altLang="fa-IR" sz="3600" smtClean="0">
                <a:solidFill>
                  <a:schemeClr val="bg1"/>
                </a:solidFill>
              </a:rPr>
              <a:t>”</a:t>
            </a:r>
            <a:r>
              <a:rPr lang="ar-SA" altLang="fa-IR" sz="3600" smtClean="0">
                <a:solidFill>
                  <a:schemeClr val="bg1"/>
                </a:solidFill>
              </a:rPr>
              <a:t>تو“</a:t>
            </a:r>
            <a:endParaRPr lang="en-US" altLang="fa-IR" sz="360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altLang="fa-IR" sz="3600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z="3600" smtClean="0">
                <a:solidFill>
                  <a:schemeClr val="bg1"/>
                </a:solidFill>
              </a:rPr>
              <a:t>پيام ”من“</a:t>
            </a:r>
            <a:r>
              <a:rPr lang="ar-SA" altLang="fa-IR" smtClean="0"/>
              <a:t> </a:t>
            </a:r>
            <a:endParaRPr lang="en-US" altLang="fa-IR" smtClean="0"/>
          </a:p>
          <a:p>
            <a:pPr eaLnBrk="1" hangingPunct="1">
              <a:buFontTx/>
              <a:buNone/>
            </a:pPr>
            <a:endParaRPr lang="en-US" altLang="fa-IR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1E0C8BAF-EDA1-458F-A57E-EA3406C3254E}" type="slidenum">
              <a:rPr lang="ar-SA" altLang="fa-IR"/>
              <a:pPr algn="l"/>
              <a:t>21</a:t>
            </a:fld>
            <a:endParaRPr lang="en-US" altLang="fa-IR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77938"/>
            <a:ext cx="8229600" cy="1143000"/>
          </a:xfrm>
        </p:spPr>
        <p:txBody>
          <a:bodyPr/>
          <a:lstStyle/>
          <a:p>
            <a:pPr eaLnBrk="1" hangingPunct="1"/>
            <a:r>
              <a:rPr lang="ar-SA" altLang="fa-IR" b="1" smtClean="0">
                <a:solidFill>
                  <a:srgbClr val="FFFF66"/>
                </a:solidFill>
              </a:rPr>
              <a:t>پيام </a:t>
            </a:r>
            <a:r>
              <a:rPr lang="en-US" altLang="fa-IR" b="1" smtClean="0">
                <a:solidFill>
                  <a:srgbClr val="FFFF66"/>
                </a:solidFill>
              </a:rPr>
              <a:t>”</a:t>
            </a:r>
            <a:r>
              <a:rPr lang="ar-SA" altLang="fa-IR" b="1" smtClean="0">
                <a:solidFill>
                  <a:srgbClr val="FFFF66"/>
                </a:solidFill>
              </a:rPr>
              <a:t>تو“</a:t>
            </a:r>
            <a:endParaRPr lang="en-US" altLang="fa-IR" b="1" smtClean="0">
              <a:solidFill>
                <a:srgbClr val="FFFF66"/>
              </a:solidFill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752725"/>
            <a:ext cx="7221538" cy="1397000"/>
          </a:xfrm>
        </p:spPr>
        <p:txBody>
          <a:bodyPr/>
          <a:lstStyle/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فكر مي‌كنيد اگر فرد مقابلتان با شما اين طور حرف بزند چه احساس مي‌كنيد؟</a:t>
            </a:r>
            <a:endParaRPr lang="en-US" altLang="fa-I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81158AD5-6537-4253-8FCB-DD69C8FCA5E2}" type="slidenum">
              <a:rPr lang="ar-SA" altLang="fa-IR"/>
              <a:pPr algn="l"/>
              <a:t>22</a:t>
            </a:fld>
            <a:endParaRPr lang="en-US" altLang="fa-IR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ar-SA" altLang="fa-IR" b="1" smtClean="0">
                <a:solidFill>
                  <a:srgbClr val="FFFF66"/>
                </a:solidFill>
              </a:rPr>
              <a:t>پيام</a:t>
            </a:r>
            <a:r>
              <a:rPr lang="en-US" altLang="fa-IR" b="1" smtClean="0">
                <a:solidFill>
                  <a:srgbClr val="FFFF66"/>
                </a:solidFill>
              </a:rPr>
              <a:t>” </a:t>
            </a:r>
            <a:r>
              <a:rPr lang="ar-SA" altLang="fa-IR" b="1" smtClean="0">
                <a:solidFill>
                  <a:srgbClr val="FFFF66"/>
                </a:solidFill>
              </a:rPr>
              <a:t>من“</a:t>
            </a:r>
            <a:endParaRPr lang="en-US" altLang="fa-IR" b="1" smtClean="0">
              <a:solidFill>
                <a:srgbClr val="FFFF66"/>
              </a:solidFill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349500"/>
            <a:ext cx="7654925" cy="3024188"/>
          </a:xfrm>
        </p:spPr>
        <p:txBody>
          <a:bodyPr/>
          <a:lstStyle/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چرا پيام “من” راه بهتري براي برقراري ارتباط است؟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وقتي ما جمله را با “من” شروع مي‌كنيم، مسئوليت آن جمله را به عهده مي‌گيريم</a:t>
            </a:r>
            <a:r>
              <a:rPr lang="en-US" altLang="fa-IR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پيام “من” كمتر محكوم كننده و منفي است و كمتر تقصير را گردن ديگران مي‌اندازد.</a:t>
            </a:r>
            <a:r>
              <a:rPr lang="ar-SA" altLang="fa-IR" smtClean="0"/>
              <a:t>              </a:t>
            </a:r>
            <a:endParaRPr lang="en-US" altLang="fa-IR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850574BF-B8B0-45CF-9870-600A730D0CC8}" type="slidenum">
              <a:rPr lang="ar-SA" altLang="fa-IR"/>
              <a:pPr algn="l"/>
              <a:t>23</a:t>
            </a:fld>
            <a:endParaRPr lang="en-US" altLang="fa-IR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38300"/>
            <a:ext cx="8229600" cy="1143000"/>
          </a:xfrm>
        </p:spPr>
        <p:txBody>
          <a:bodyPr/>
          <a:lstStyle/>
          <a:p>
            <a:pPr eaLnBrk="1" hangingPunct="1"/>
            <a:r>
              <a:rPr lang="fa-IR" altLang="fa-IR" b="1" smtClean="0">
                <a:solidFill>
                  <a:srgbClr val="FFFF66"/>
                </a:solidFill>
              </a:rPr>
              <a:t>حل اختلاف</a:t>
            </a:r>
            <a:endParaRPr lang="en-US" altLang="fa-IR" b="1" smtClean="0">
              <a:solidFill>
                <a:srgbClr val="FFFF66"/>
              </a:solidFill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701925"/>
            <a:ext cx="7777163" cy="2527300"/>
          </a:xfrm>
        </p:spPr>
        <p:txBody>
          <a:bodyPr/>
          <a:lstStyle/>
          <a:p>
            <a:pPr eaLnBrk="1" hangingPunct="1"/>
            <a:endParaRPr lang="fa-IR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هرفردي منحصر به‌فرد و ويژه است و با همه‌ي آدم‌هاي ديگر فرق دارد.</a:t>
            </a:r>
            <a:endParaRPr lang="en-US" altLang="fa-I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C99E7082-C7CC-406D-89A0-FE38BA305840}" type="slidenum">
              <a:rPr lang="ar-SA" altLang="fa-IR"/>
              <a:pPr algn="l"/>
              <a:t>24</a:t>
            </a:fld>
            <a:endParaRPr lang="en-US" altLang="fa-IR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pPr eaLnBrk="1" hangingPunct="1"/>
            <a:r>
              <a:rPr lang="fa-IR" altLang="fa-IR" sz="4000" b="1" smtClean="0">
                <a:solidFill>
                  <a:srgbClr val="FFFF66"/>
                </a:solidFill>
              </a:rPr>
              <a:t>اختلاف چه فوايدي دارد؟</a:t>
            </a:r>
            <a:endParaRPr lang="en-US" altLang="fa-IR" sz="4000" b="1" smtClean="0">
              <a:solidFill>
                <a:srgbClr val="FFFF66"/>
              </a:solidFill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27225"/>
            <a:ext cx="7643812" cy="4525963"/>
          </a:xfrm>
        </p:spPr>
        <p:txBody>
          <a:bodyPr/>
          <a:lstStyle/>
          <a:p>
            <a:pPr eaLnBrk="1" hangingPunct="1"/>
            <a:r>
              <a:rPr lang="ar-SA" altLang="zh-CN" sz="2800" smtClean="0">
                <a:solidFill>
                  <a:schemeClr val="bg1"/>
                </a:solidFill>
              </a:rPr>
              <a:t>اختلاف نظر تغيير را تشويق مي‌كند.</a:t>
            </a:r>
            <a:r>
              <a:rPr lang="fa-IR" altLang="zh-CN" sz="280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ar-SA" altLang="zh-CN" sz="2800" smtClean="0">
                <a:solidFill>
                  <a:schemeClr val="bg1"/>
                </a:solidFill>
              </a:rPr>
              <a:t>اختلاف زندگي را جالب‌تر مي‌كند.</a:t>
            </a:r>
            <a:r>
              <a:rPr lang="fa-IR" altLang="zh-CN" sz="280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ar-SA" altLang="zh-CN" sz="2800" smtClean="0">
                <a:solidFill>
                  <a:schemeClr val="bg1"/>
                </a:solidFill>
              </a:rPr>
              <a:t>زماني كه اختلاف نظر بين تصميم‌گيرندگان وجود دارد، تصميم‌هاي مناسب‌تر و بهتري مي‌تواند گرفته ‌شود.</a:t>
            </a:r>
            <a:r>
              <a:rPr lang="fa-IR" altLang="zh-CN" sz="280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ar-SA" altLang="zh-CN" sz="2800" smtClean="0">
                <a:solidFill>
                  <a:schemeClr val="bg1"/>
                </a:solidFill>
              </a:rPr>
              <a:t>اختلاف نظر به شما كمك مي‌كند خودتان رابه عنوان يك فرد بشناسيد.</a:t>
            </a:r>
            <a:r>
              <a:rPr lang="fa-IR" altLang="zh-CN" sz="280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ar-SA" altLang="zh-CN" sz="2800" smtClean="0">
                <a:solidFill>
                  <a:schemeClr val="bg1"/>
                </a:solidFill>
              </a:rPr>
              <a:t>داشتن اختلاف مي‌تواند باعث تفريح و شادي افراد گردد</a:t>
            </a:r>
            <a:r>
              <a:rPr lang="fa-IR" altLang="zh-CN" sz="280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ar-SA" altLang="zh-CN" sz="2800" smtClean="0">
                <a:solidFill>
                  <a:schemeClr val="bg1"/>
                </a:solidFill>
              </a:rPr>
              <a:t>اختلاف نظر مي‌تواند روابط را غني‌تر وعميق‌تر نمايد.</a:t>
            </a:r>
            <a:r>
              <a:rPr lang="ar-SA" altLang="zh-CN" sz="2800" smtClean="0"/>
              <a:t> </a:t>
            </a:r>
            <a:endParaRPr lang="en-US" altLang="fa-IR" sz="28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6DA34852-883A-47F5-A0CF-2CA4391F7870}" type="slidenum">
              <a:rPr lang="ar-SA" altLang="fa-IR"/>
              <a:pPr algn="l"/>
              <a:t>25</a:t>
            </a:fld>
            <a:endParaRPr lang="en-US" altLang="fa-IR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/>
          <a:lstStyle/>
          <a:p>
            <a:pPr eaLnBrk="1" hangingPunct="1"/>
            <a:r>
              <a:rPr lang="fa-IR" altLang="fa-IR" sz="4000" b="1" smtClean="0">
                <a:solidFill>
                  <a:srgbClr val="FFFF66"/>
                </a:solidFill>
              </a:rPr>
              <a:t>ملاك‌هاي سازنده بودن حل اختلاف</a:t>
            </a:r>
            <a:endParaRPr lang="en-US" altLang="fa-IR" sz="4000" b="1" smtClean="0">
              <a:solidFill>
                <a:srgbClr val="FFFF66"/>
              </a:solidFill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927225"/>
            <a:ext cx="7499350" cy="4525963"/>
          </a:xfrm>
        </p:spPr>
        <p:txBody>
          <a:bodyPr/>
          <a:lstStyle/>
          <a:p>
            <a:pPr marL="609600" indent="-609600" algn="justLow" eaLnBrk="1" hangingPunct="1">
              <a:lnSpc>
                <a:spcPct val="90000"/>
              </a:lnSpc>
            </a:pPr>
            <a:r>
              <a:rPr lang="ar-SA" altLang="fa-IR" sz="2400" smtClean="0">
                <a:solidFill>
                  <a:schemeClr val="bg1"/>
                </a:solidFill>
              </a:rPr>
              <a:t>اگر به دنبال تعارض و اختلاف، رابطه مستحكم ‌شده و ما و فرد مقابل را توانمندتر كند تا بهتر با هم كار كنيم و تعاملات بهتري داشته‌باشيم، تعارض به صورت سازنده حل شده‌است.</a:t>
            </a:r>
            <a:endParaRPr lang="fa-IR" altLang="fa-IR" sz="2400" smtClean="0">
              <a:solidFill>
                <a:schemeClr val="bg1"/>
              </a:solidFill>
            </a:endParaRPr>
          </a:p>
          <a:p>
            <a:pPr marL="609600" indent="-609600" algn="justLow" eaLnBrk="1" hangingPunct="1">
              <a:lnSpc>
                <a:spcPct val="90000"/>
              </a:lnSpc>
            </a:pPr>
            <a:r>
              <a:rPr lang="ar-SA" altLang="fa-IR" sz="2400" smtClean="0">
                <a:solidFill>
                  <a:schemeClr val="bg1"/>
                </a:solidFill>
              </a:rPr>
              <a:t>اگر هر دو نفر بعد از حل تعارض بيشتر هم‌ديگر را دوست داشته به هم علاقمند شده و به هم بيشتر اعتماد كن</a:t>
            </a:r>
            <a:r>
              <a:rPr lang="fa-IR" altLang="fa-IR" sz="2400" smtClean="0">
                <a:solidFill>
                  <a:schemeClr val="bg1"/>
                </a:solidFill>
              </a:rPr>
              <a:t>ند</a:t>
            </a:r>
            <a:r>
              <a:rPr lang="ar-SA" altLang="fa-IR" sz="2400" smtClean="0">
                <a:solidFill>
                  <a:schemeClr val="bg1"/>
                </a:solidFill>
              </a:rPr>
              <a:t>، اختلاف به طور سازنده حل شده است. </a:t>
            </a:r>
            <a:endParaRPr lang="fa-IR" altLang="fa-IR" sz="2400" smtClean="0">
              <a:solidFill>
                <a:schemeClr val="bg1"/>
              </a:solidFill>
            </a:endParaRPr>
          </a:p>
          <a:p>
            <a:pPr marL="609600" indent="-609600" algn="justLow" eaLnBrk="1" hangingPunct="1">
              <a:lnSpc>
                <a:spcPct val="90000"/>
              </a:lnSpc>
            </a:pPr>
            <a:r>
              <a:rPr lang="ar-SA" altLang="fa-IR" sz="2400" smtClean="0">
                <a:solidFill>
                  <a:schemeClr val="bg1"/>
                </a:solidFill>
              </a:rPr>
              <a:t>اگر هر دو نفر از نتيجه اختلاف احساس رضايت و خشنودي ك</a:t>
            </a:r>
            <a:r>
              <a:rPr lang="fa-IR" altLang="fa-IR" sz="2400" smtClean="0">
                <a:solidFill>
                  <a:schemeClr val="bg1"/>
                </a:solidFill>
              </a:rPr>
              <a:t>نند</a:t>
            </a:r>
            <a:r>
              <a:rPr lang="ar-SA" altLang="fa-IR" sz="2400" smtClean="0">
                <a:solidFill>
                  <a:schemeClr val="bg1"/>
                </a:solidFill>
              </a:rPr>
              <a:t> نيز اختلاف به صورت سازنده حل شده است.</a:t>
            </a:r>
            <a:endParaRPr lang="fa-IR" altLang="fa-IR" sz="2400" smtClean="0">
              <a:solidFill>
                <a:schemeClr val="bg1"/>
              </a:solidFill>
            </a:endParaRPr>
          </a:p>
          <a:p>
            <a:pPr marL="609600" indent="-609600" algn="justLow" eaLnBrk="1" hangingPunct="1">
              <a:lnSpc>
                <a:spcPct val="90000"/>
              </a:lnSpc>
            </a:pPr>
            <a:r>
              <a:rPr lang="ar-SA" altLang="fa-IR" sz="2400" smtClean="0">
                <a:solidFill>
                  <a:schemeClr val="bg1"/>
                </a:solidFill>
              </a:rPr>
              <a:t>و بالاخره اگر هردوي ما خود را در حل مسايل و اختلافات در آينده توانمندتر ببينيم، اختلاف به شيوه‌اي سازنده حل شده‌است.</a:t>
            </a:r>
            <a:endParaRPr lang="en-US" altLang="fa-IR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213646E6-6A71-4FB6-93A8-EE0627DDB9E5}" type="slidenum">
              <a:rPr lang="ar-SA" altLang="fa-IR"/>
              <a:pPr algn="l"/>
              <a:t>26</a:t>
            </a:fld>
            <a:endParaRPr lang="en-US" altLang="fa-IR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1206500"/>
            <a:ext cx="8229600" cy="1143000"/>
          </a:xfrm>
        </p:spPr>
        <p:txBody>
          <a:bodyPr/>
          <a:lstStyle/>
          <a:p>
            <a:pPr eaLnBrk="1" hangingPunct="1"/>
            <a:r>
              <a:rPr lang="fa-IR" altLang="fa-IR" sz="4000" b="1" smtClean="0">
                <a:solidFill>
                  <a:srgbClr val="FFFF66"/>
                </a:solidFill>
              </a:rPr>
              <a:t>سبك‌هاي حل اختلاف</a:t>
            </a:r>
            <a:endParaRPr lang="en-US" altLang="fa-IR" sz="4000" b="1" smtClean="0">
              <a:solidFill>
                <a:srgbClr val="FFFF66"/>
              </a:solidFill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7313" y="2863850"/>
            <a:ext cx="5483225" cy="1717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a-IR" altLang="fa-IR" smtClean="0">
                <a:solidFill>
                  <a:schemeClr val="bg1"/>
                </a:solidFill>
              </a:rPr>
              <a:t>رسيدن به اهداف شخصي</a:t>
            </a:r>
          </a:p>
          <a:p>
            <a:pPr eaLnBrk="1" hangingPunct="1">
              <a:lnSpc>
                <a:spcPct val="90000"/>
              </a:lnSpc>
            </a:pPr>
            <a:endParaRPr lang="fa-IR" altLang="fa-IR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fa-IR" altLang="fa-IR" smtClean="0">
                <a:solidFill>
                  <a:schemeClr val="bg1"/>
                </a:solidFill>
              </a:rPr>
              <a:t>حفظ رابطه خوب با ديگران</a:t>
            </a:r>
            <a:endParaRPr lang="en-US" altLang="fa-I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62983A6D-AD9B-4ADE-8AE5-405D70250425}" type="slidenum">
              <a:rPr lang="ar-SA" altLang="fa-IR"/>
              <a:pPr algn="l"/>
              <a:t>27</a:t>
            </a:fld>
            <a:endParaRPr lang="en-US" altLang="fa-IR"/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fa-IR" altLang="fa-IR" sz="4000" b="1" smtClean="0">
                <a:solidFill>
                  <a:srgbClr val="FFFF66"/>
                </a:solidFill>
              </a:rPr>
              <a:t>سبك‌هاي حل اختلاف</a:t>
            </a:r>
            <a:endParaRPr lang="en-US" altLang="fa-IR" sz="4000" b="1" smtClean="0">
              <a:solidFill>
                <a:srgbClr val="FFFF66"/>
              </a:solidFill>
            </a:endParaRPr>
          </a:p>
        </p:txBody>
      </p:sp>
      <p:pic>
        <p:nvPicPr>
          <p:cNvPr id="29700" name="Picture 4" descr="Picture1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22388" y="1792288"/>
            <a:ext cx="6499225" cy="4516437"/>
          </a:xfrm>
          <a:solidFill>
            <a:schemeClr val="accent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5933FBD0-143F-420C-BD8E-8F10FB50DCB1}" type="slidenum">
              <a:rPr lang="ar-SA" altLang="fa-IR"/>
              <a:pPr algn="l"/>
              <a:t>28</a:t>
            </a:fld>
            <a:endParaRPr lang="en-US" altLang="fa-IR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1075"/>
            <a:ext cx="8229600" cy="850900"/>
          </a:xfrm>
        </p:spPr>
        <p:txBody>
          <a:bodyPr/>
          <a:lstStyle/>
          <a:p>
            <a:pPr eaLnBrk="1" hangingPunct="1"/>
            <a:r>
              <a:rPr lang="fa-IR" altLang="fa-IR" sz="4000" b="1" smtClean="0">
                <a:solidFill>
                  <a:srgbClr val="FFFF66"/>
                </a:solidFill>
              </a:rPr>
              <a:t>قواعد </a:t>
            </a:r>
            <a:r>
              <a:rPr lang="ar-SA" altLang="fa-IR" sz="4000" b="1" smtClean="0">
                <a:solidFill>
                  <a:srgbClr val="FFFF66"/>
                </a:solidFill>
              </a:rPr>
              <a:t>حل </a:t>
            </a:r>
            <a:r>
              <a:rPr lang="fa-IR" altLang="fa-IR" sz="4000" b="1" smtClean="0">
                <a:solidFill>
                  <a:srgbClr val="FFFF66"/>
                </a:solidFill>
              </a:rPr>
              <a:t>اختلاف</a:t>
            </a:r>
            <a:r>
              <a:rPr lang="en-US" altLang="fa-IR" smtClean="0"/>
              <a:t/>
            </a:r>
            <a:br>
              <a:rPr lang="en-US" altLang="fa-IR" smtClean="0"/>
            </a:br>
            <a:endParaRPr lang="en-US" altLang="fa-IR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82763"/>
            <a:ext cx="7292975" cy="4525962"/>
          </a:xfrm>
        </p:spPr>
        <p:txBody>
          <a:bodyPr/>
          <a:lstStyle/>
          <a:p>
            <a:pPr marL="609600" indent="-609600" eaLnBrk="1" hangingPunct="1"/>
            <a:r>
              <a:rPr lang="ar-SA" altLang="fa-IR" smtClean="0">
                <a:solidFill>
                  <a:schemeClr val="bg1"/>
                </a:solidFill>
              </a:rPr>
              <a:t>در مورد قواعد و مقررات از قبل توافق كنيد.</a:t>
            </a:r>
            <a:endParaRPr lang="fa-IR" altLang="fa-IR" smtClean="0">
              <a:solidFill>
                <a:schemeClr val="bg1"/>
              </a:solidFill>
            </a:endParaRPr>
          </a:p>
          <a:p>
            <a:pPr marL="609600" indent="-609600" eaLnBrk="1" hangingPunct="1"/>
            <a:r>
              <a:rPr lang="ar-SA" altLang="fa-IR" smtClean="0">
                <a:solidFill>
                  <a:schemeClr val="bg1"/>
                </a:solidFill>
              </a:rPr>
              <a:t>زماني را انتخاب كنيد كه هردو راحت باشيد.</a:t>
            </a:r>
            <a:endParaRPr lang="fa-IR" altLang="fa-IR" smtClean="0">
              <a:solidFill>
                <a:schemeClr val="bg1"/>
              </a:solidFill>
            </a:endParaRPr>
          </a:p>
          <a:p>
            <a:pPr marL="609600" indent="-609600" eaLnBrk="1" hangingPunct="1"/>
            <a:r>
              <a:rPr lang="ar-SA" altLang="fa-IR" smtClean="0">
                <a:solidFill>
                  <a:schemeClr val="bg1"/>
                </a:solidFill>
              </a:rPr>
              <a:t>اگر عصبانيت بالا گرفت، از هم فاصله بگيريد و قرار بگذاريد كه سر يك ساعت خاص برگرديد.</a:t>
            </a:r>
            <a:endParaRPr lang="fa-IR" altLang="fa-IR" smtClean="0">
              <a:solidFill>
                <a:schemeClr val="bg1"/>
              </a:solidFill>
            </a:endParaRPr>
          </a:p>
          <a:p>
            <a:pPr marL="609600" indent="-609600" eaLnBrk="1" hangingPunct="1"/>
            <a:r>
              <a:rPr lang="ar-SA" altLang="fa-IR" smtClean="0">
                <a:solidFill>
                  <a:schemeClr val="bg1"/>
                </a:solidFill>
              </a:rPr>
              <a:t>اگر لازم است از ساعت شماطه دار استفاده كنيد.</a:t>
            </a:r>
            <a:endParaRPr lang="fa-IR" altLang="fa-IR" smtClean="0">
              <a:solidFill>
                <a:schemeClr val="bg1"/>
              </a:solidFill>
            </a:endParaRPr>
          </a:p>
          <a:p>
            <a:pPr marL="609600" indent="-609600" eaLnBrk="1" hangingPunct="1"/>
            <a:r>
              <a:rPr lang="ar-SA" altLang="fa-IR" smtClean="0">
                <a:solidFill>
                  <a:schemeClr val="bg1"/>
                </a:solidFill>
              </a:rPr>
              <a:t>به نوبت گوينده و شنونده باشيد و در هر حالت از قواعد پيروي كنيد</a:t>
            </a:r>
            <a:r>
              <a:rPr lang="fa-IR" altLang="fa-IR" smtClean="0">
                <a:solidFill>
                  <a:schemeClr val="bg1"/>
                </a:solidFill>
              </a:rPr>
              <a:t>:</a:t>
            </a:r>
            <a:endParaRPr lang="en-US" altLang="fa-I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2FEE4C8D-9AE1-441E-A516-DCE9F66483A1}" type="slidenum">
              <a:rPr lang="ar-SA" altLang="fa-IR"/>
              <a:pPr algn="l"/>
              <a:t>29</a:t>
            </a:fld>
            <a:endParaRPr lang="en-US" altLang="fa-IR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33475"/>
            <a:ext cx="8229600" cy="1143000"/>
          </a:xfrm>
        </p:spPr>
        <p:txBody>
          <a:bodyPr/>
          <a:lstStyle/>
          <a:p>
            <a:pPr eaLnBrk="1" hangingPunct="1"/>
            <a:r>
              <a:rPr lang="ar-SA" altLang="zh-CN" sz="4000" b="1" i="1" smtClean="0">
                <a:solidFill>
                  <a:srgbClr val="FFFF66"/>
                </a:solidFill>
              </a:rPr>
              <a:t>وقتي نقش گوينده را داريد</a:t>
            </a:r>
            <a:r>
              <a:rPr lang="fa-IR" altLang="zh-CN" b="1" smtClean="0"/>
              <a:t> </a:t>
            </a:r>
            <a:endParaRPr lang="en-US" altLang="fa-IR" b="1" smtClean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708275"/>
            <a:ext cx="6851650" cy="2333625"/>
          </a:xfrm>
        </p:spPr>
        <p:txBody>
          <a:bodyPr/>
          <a:lstStyle/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توضيح بدهيد كه شما مسئله را چگونه مي‌بينيد.</a:t>
            </a:r>
            <a:endParaRPr lang="fa-IR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بر مسئله متمركز بشويد و نه بر شخص.</a:t>
            </a:r>
            <a:endParaRPr lang="fa-IR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از پيام من استفاده كنيد.</a:t>
            </a:r>
            <a:endParaRPr lang="en-US" altLang="fa-I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F33F06DC-39D8-43B1-BFAF-9667866B166C}" type="slidenum">
              <a:rPr lang="ar-SA" altLang="fa-IR"/>
              <a:pPr algn="l"/>
              <a:t>3</a:t>
            </a:fld>
            <a:endParaRPr lang="en-US" altLang="fa-I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/>
          <a:lstStyle/>
          <a:p>
            <a:pPr eaLnBrk="1" hangingPunct="1"/>
            <a:r>
              <a:rPr lang="ar-SA" altLang="fa-IR" sz="4800" b="1" smtClean="0">
                <a:solidFill>
                  <a:srgbClr val="FFFF66"/>
                </a:solidFill>
              </a:rPr>
              <a:t>خود شناسي</a:t>
            </a:r>
            <a:endParaRPr lang="en-US" altLang="fa-IR" sz="4800" b="1" smtClean="0">
              <a:solidFill>
                <a:srgbClr val="FFFF66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7900" y="1855788"/>
            <a:ext cx="3538538" cy="4525962"/>
          </a:xfrm>
        </p:spPr>
        <p:txBody>
          <a:bodyPr/>
          <a:lstStyle/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رواني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اجتماعي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خانوادگي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هوشي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اقتصادي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فيزيكي</a:t>
            </a:r>
            <a:endParaRPr lang="en-US" altLang="fa-I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666BDDEB-4F41-47F7-9925-E5FFA1BADB08}" type="slidenum">
              <a:rPr lang="ar-SA" altLang="fa-IR"/>
              <a:pPr algn="l"/>
              <a:t>30</a:t>
            </a:fld>
            <a:endParaRPr lang="en-US" altLang="fa-IR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06500"/>
            <a:ext cx="8229600" cy="1143000"/>
          </a:xfrm>
        </p:spPr>
        <p:txBody>
          <a:bodyPr/>
          <a:lstStyle/>
          <a:p>
            <a:pPr eaLnBrk="1" hangingPunct="1"/>
            <a:r>
              <a:rPr lang="ar-SA" altLang="zh-CN" sz="4000" b="1" i="1" smtClean="0">
                <a:solidFill>
                  <a:srgbClr val="FFFF66"/>
                </a:solidFill>
              </a:rPr>
              <a:t>وقتي نقش شنونده را داريد</a:t>
            </a:r>
            <a:r>
              <a:rPr lang="fa-IR" altLang="zh-CN" smtClean="0"/>
              <a:t> </a:t>
            </a:r>
            <a:endParaRPr lang="en-US" altLang="fa-IR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52725"/>
            <a:ext cx="7786687" cy="2189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r-SA" altLang="fa-IR" smtClean="0">
                <a:solidFill>
                  <a:schemeClr val="bg1"/>
                </a:solidFill>
              </a:rPr>
              <a:t>سؤال بپرسيد تا كاملاٌ بفهميد موضوع چيست.</a:t>
            </a:r>
            <a:endParaRPr lang="fa-IR" altLang="fa-IR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ar-SA" altLang="fa-IR" smtClean="0">
                <a:solidFill>
                  <a:schemeClr val="bg1"/>
                </a:solidFill>
              </a:rPr>
              <a:t>موضوعات را آن‌طوري كه فهميده‌ايد خلاصه كنيد.</a:t>
            </a:r>
            <a:endParaRPr lang="fa-IR" altLang="fa-IR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ar-SA" altLang="fa-IR" smtClean="0">
                <a:solidFill>
                  <a:schemeClr val="bg1"/>
                </a:solidFill>
              </a:rPr>
              <a:t>گوش كنيد و از قضاوت در باره آن‌چه كه گوينده مي‌گويد پرهيز كنيد.</a:t>
            </a:r>
            <a:endParaRPr lang="en-US" altLang="fa-I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23E1D180-08C3-4FFB-842F-795C7A053E8F}" type="slidenum">
              <a:rPr lang="ar-SA" altLang="fa-IR"/>
              <a:pPr algn="l"/>
              <a:t>31</a:t>
            </a:fld>
            <a:endParaRPr lang="en-US" altLang="fa-IR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pPr eaLnBrk="1" hangingPunct="1"/>
            <a:r>
              <a:rPr lang="fa-IR" altLang="fa-IR" sz="4000" b="1" smtClean="0">
                <a:solidFill>
                  <a:srgbClr val="FFFF66"/>
                </a:solidFill>
              </a:rPr>
              <a:t>قواعد </a:t>
            </a:r>
            <a:r>
              <a:rPr lang="ar-SA" altLang="fa-IR" sz="4000" b="1" smtClean="0">
                <a:solidFill>
                  <a:srgbClr val="FFFF66"/>
                </a:solidFill>
              </a:rPr>
              <a:t>حل </a:t>
            </a:r>
            <a:r>
              <a:rPr lang="fa-IR" altLang="fa-IR" sz="4000" b="1" smtClean="0">
                <a:solidFill>
                  <a:srgbClr val="FFFF66"/>
                </a:solidFill>
              </a:rPr>
              <a:t>اختلاف (ادامه)</a:t>
            </a:r>
            <a:endParaRPr lang="en-US" altLang="fa-IR" sz="4000" b="1" smtClean="0">
              <a:solidFill>
                <a:srgbClr val="FFFF66"/>
              </a:solidFill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71688"/>
            <a:ext cx="7570788" cy="4173537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ar-SA" altLang="fa-IR" sz="2800" smtClean="0">
                <a:solidFill>
                  <a:schemeClr val="bg1"/>
                </a:solidFill>
              </a:rPr>
              <a:t>هر فردي نظرش را بيان كند.</a:t>
            </a:r>
            <a:endParaRPr lang="fa-IR" altLang="fa-IR" sz="280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ar-SA" altLang="fa-IR" sz="2800" smtClean="0">
                <a:solidFill>
                  <a:schemeClr val="bg1"/>
                </a:solidFill>
              </a:rPr>
              <a:t>وقتي هر دو نفر نظراتشان را بيان كردند، به توافق برسيد كه مشكل چيست؟</a:t>
            </a:r>
            <a:endParaRPr lang="fa-IR" altLang="fa-IR" sz="280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ar-SA" altLang="fa-IR" sz="2800" smtClean="0">
                <a:solidFill>
                  <a:schemeClr val="bg1"/>
                </a:solidFill>
              </a:rPr>
              <a:t>راه‌حل‌ها را هر چه كه به نظرتان مي‌رسد بيان كنيد.</a:t>
            </a:r>
            <a:endParaRPr lang="fa-IR" altLang="fa-IR" sz="280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ar-SA" altLang="fa-IR" sz="2800" smtClean="0">
                <a:solidFill>
                  <a:schemeClr val="bg1"/>
                </a:solidFill>
              </a:rPr>
              <a:t>بگوييد كه هركدام از شما مايلييد چه اقداماتي انجام دهيد.</a:t>
            </a:r>
            <a:endParaRPr lang="fa-IR" altLang="fa-IR" sz="280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ar-SA" altLang="fa-IR" sz="2800" smtClean="0">
                <a:solidFill>
                  <a:schemeClr val="bg1"/>
                </a:solidFill>
              </a:rPr>
              <a:t>در مورد راه‌حلي كه با نياز‌هاي هردوي شما منطبق است به توافق برسيد.</a:t>
            </a:r>
            <a:endParaRPr lang="fa-IR" altLang="fa-IR" sz="280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ar-SA" altLang="fa-IR" sz="2800" smtClean="0">
                <a:solidFill>
                  <a:schemeClr val="bg1"/>
                </a:solidFill>
              </a:rPr>
              <a:t>در مورد طرح عمل (نحوه عمل كردن) به توافق برسيد.</a:t>
            </a:r>
            <a:endParaRPr lang="fa-IR" altLang="fa-IR" sz="280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ar-SA" altLang="fa-IR" sz="2800" smtClean="0">
                <a:solidFill>
                  <a:schemeClr val="bg1"/>
                </a:solidFill>
              </a:rPr>
              <a:t>شروع كنيد و عمل كنيد.</a:t>
            </a:r>
            <a:endParaRPr lang="en-US" altLang="fa-IR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AAE39980-B796-4126-AFF8-EE303D84966F}" type="slidenum">
              <a:rPr lang="ar-SA" altLang="fa-IR"/>
              <a:pPr algn="l"/>
              <a:t>32</a:t>
            </a:fld>
            <a:endParaRPr lang="en-US" altLang="fa-IR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pPr eaLnBrk="1" hangingPunct="1"/>
            <a:r>
              <a:rPr lang="fa-IR" altLang="fa-IR" sz="4000" b="1" smtClean="0">
                <a:solidFill>
                  <a:srgbClr val="FFFF66"/>
                </a:solidFill>
              </a:rPr>
              <a:t>هشدار! خونسردي قلب حل اختلاف است.</a:t>
            </a:r>
            <a:endParaRPr lang="en-US" altLang="fa-IR" sz="4000" b="1" smtClean="0">
              <a:solidFill>
                <a:srgbClr val="FFFF66"/>
              </a:solidFill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05025"/>
            <a:ext cx="8002588" cy="3916363"/>
          </a:xfrm>
        </p:spPr>
        <p:txBody>
          <a:bodyPr/>
          <a:lstStyle/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به پاسخ‌هاي فيزيكي خود توجه كنيد. آيا قلبتان تند مي‌زند؟ آيا تندتر نفس مي‌ كشيد؟ اگر اينطور است، يك ساعت به خودتان استراحت بدهيد</a:t>
            </a:r>
            <a:r>
              <a:rPr lang="en-US" altLang="fa-IR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از اتاق بيرون برويد. رانندگي كنيد. يك كار آرامش‌بخش انجام دهيد</a:t>
            </a:r>
            <a:r>
              <a:rPr lang="en-US" altLang="fa-IR" smtClean="0">
                <a:solidFill>
                  <a:schemeClr val="bg1"/>
                </a:solidFill>
              </a:rPr>
              <a:t>. </a:t>
            </a: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آگاهانه سعي كنيد عصبانيت</a:t>
            </a:r>
            <a:r>
              <a:rPr lang="fa-IR" altLang="fa-IR" smtClean="0">
                <a:solidFill>
                  <a:schemeClr val="bg1"/>
                </a:solidFill>
              </a:rPr>
              <a:t> خود</a:t>
            </a:r>
            <a:r>
              <a:rPr lang="ar-SA" altLang="fa-IR" smtClean="0">
                <a:solidFill>
                  <a:schemeClr val="bg1"/>
                </a:solidFill>
              </a:rPr>
              <a:t> را كاهش دهيد. با خودتان حرف بزنيد</a:t>
            </a:r>
            <a:r>
              <a:rPr lang="en-US" altLang="fa-IR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endParaRPr lang="en-US" altLang="fa-IR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EBEA2221-EEC1-4485-8F2C-8AA4D21073A0}" type="slidenum">
              <a:rPr lang="ar-SA" altLang="fa-IR"/>
              <a:pPr algn="l"/>
              <a:t>33</a:t>
            </a:fld>
            <a:endParaRPr lang="en-US" altLang="fa-I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5975" y="1600200"/>
            <a:ext cx="7427913" cy="3484563"/>
          </a:xfrm>
        </p:spPr>
        <p:txBody>
          <a:bodyPr/>
          <a:lstStyle/>
          <a:p>
            <a:pPr algn="justLow" eaLnBrk="1" hangingPunct="1">
              <a:buFontTx/>
              <a:buNone/>
            </a:pPr>
            <a:r>
              <a:rPr lang="ar-SA" altLang="fa-IR" sz="3600" b="1" smtClean="0">
                <a:solidFill>
                  <a:srgbClr val="FFFF66"/>
                </a:solidFill>
              </a:rPr>
              <a:t>بزرگترين موانع فرايندي نظير اين چيست؟</a:t>
            </a:r>
            <a:endParaRPr lang="fa-IR" altLang="fa-IR" sz="3600" b="1" smtClean="0">
              <a:solidFill>
                <a:srgbClr val="FFFF66"/>
              </a:solidFill>
            </a:endParaRPr>
          </a:p>
          <a:p>
            <a:pPr algn="justLow" eaLnBrk="1" hangingPunct="1">
              <a:buFontTx/>
              <a:buNone/>
            </a:pPr>
            <a:endParaRPr lang="en-US" altLang="fa-IR" smtClean="0"/>
          </a:p>
          <a:p>
            <a:pPr algn="justLow" eaLnBrk="1" hangingPunct="1"/>
            <a:r>
              <a:rPr lang="ar-SA" altLang="fa-IR" smtClean="0">
                <a:solidFill>
                  <a:schemeClr val="bg1"/>
                </a:solidFill>
              </a:rPr>
              <a:t>كم بودن وقت و زمان</a:t>
            </a:r>
            <a:endParaRPr lang="fa-IR" altLang="fa-IR" smtClean="0">
              <a:solidFill>
                <a:schemeClr val="bg1"/>
              </a:solidFill>
            </a:endParaRPr>
          </a:p>
          <a:p>
            <a:pPr algn="justLow" eaLnBrk="1" hangingPunct="1"/>
            <a:endParaRPr lang="fa-IR" altLang="fa-IR" smtClean="0">
              <a:solidFill>
                <a:schemeClr val="bg1"/>
              </a:solidFill>
            </a:endParaRPr>
          </a:p>
          <a:p>
            <a:pPr algn="justLow" eaLnBrk="1" hangingPunct="1"/>
            <a:r>
              <a:rPr lang="ar-SA" altLang="fa-IR" smtClean="0">
                <a:solidFill>
                  <a:schemeClr val="bg1"/>
                </a:solidFill>
              </a:rPr>
              <a:t> بي صبري </a:t>
            </a:r>
            <a:r>
              <a:rPr lang="fa-IR" altLang="fa-IR" smtClean="0">
                <a:solidFill>
                  <a:schemeClr val="bg1"/>
                </a:solidFill>
              </a:rPr>
              <a:t>و</a:t>
            </a:r>
            <a:r>
              <a:rPr lang="ar-SA" altLang="fa-IR" smtClean="0">
                <a:solidFill>
                  <a:schemeClr val="bg1"/>
                </a:solidFill>
              </a:rPr>
              <a:t> كم حوصلگي</a:t>
            </a:r>
            <a:endParaRPr lang="en-US" altLang="fa-IR" smtClean="0">
              <a:solidFill>
                <a:schemeClr val="bg1"/>
              </a:solidFill>
            </a:endParaRPr>
          </a:p>
          <a:p>
            <a:pPr algn="justLow" eaLnBrk="1" hangingPunct="1">
              <a:buFontTx/>
              <a:buNone/>
            </a:pPr>
            <a:endParaRPr lang="en-US" altLang="fa-IR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00F8E681-7200-44C1-922E-F8CA468C6D61}" type="slidenum">
              <a:rPr lang="ar-SA" altLang="fa-IR"/>
              <a:pPr algn="l"/>
              <a:t>34</a:t>
            </a:fld>
            <a:endParaRPr lang="en-US" altLang="fa-IR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73225"/>
            <a:ext cx="7786687" cy="3484563"/>
          </a:xfrm>
        </p:spPr>
        <p:txBody>
          <a:bodyPr/>
          <a:lstStyle/>
          <a:p>
            <a:pPr algn="justLow" eaLnBrk="1" hangingPunct="1">
              <a:buFontTx/>
              <a:buNone/>
            </a:pPr>
            <a:r>
              <a:rPr lang="ar-SA" altLang="fa-IR" sz="3600" b="1" smtClean="0">
                <a:solidFill>
                  <a:srgbClr val="FFFF66"/>
                </a:solidFill>
              </a:rPr>
              <a:t>چطور مي‌توان بر اين موانع غلبه كرد؟</a:t>
            </a:r>
            <a:endParaRPr lang="fa-IR" altLang="fa-IR" sz="3600" b="1" smtClean="0">
              <a:solidFill>
                <a:srgbClr val="FFFF66"/>
              </a:solidFill>
            </a:endParaRPr>
          </a:p>
          <a:p>
            <a:pPr algn="justLow" eaLnBrk="1" hangingPunct="1">
              <a:buFontTx/>
              <a:buNone/>
            </a:pPr>
            <a:endParaRPr lang="fa-IR" altLang="fa-IR" smtClean="0"/>
          </a:p>
          <a:p>
            <a:pPr algn="justLow" eaLnBrk="1" hangingPunct="1"/>
            <a:r>
              <a:rPr lang="ar-SA" altLang="fa-IR" smtClean="0">
                <a:solidFill>
                  <a:schemeClr val="bg1"/>
                </a:solidFill>
              </a:rPr>
              <a:t>بسياري از عصبانيت‌هاي ما فقط به اين دليل اتفاق مي‌افتند كه وقت صرف نمي‌كنيم كه از قبل فكر كنيم و راه‌حل‌هاي ديگري به‌جاي عصباني شدن پيدا كنيم.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endParaRPr lang="en-US" altLang="fa-I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6D9BAE45-39B6-455B-B4B9-421CB166D2FB}" type="slidenum">
              <a:rPr lang="ar-SA" altLang="fa-IR"/>
              <a:pPr algn="l"/>
              <a:t>35</a:t>
            </a:fld>
            <a:endParaRPr lang="en-US" altLang="fa-IR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ar-SA" altLang="zh-CN" sz="4000" b="1" smtClean="0">
                <a:solidFill>
                  <a:srgbClr val="FFFF66"/>
                </a:solidFill>
              </a:rPr>
              <a:t>يك پاسخ بهتر</a:t>
            </a:r>
            <a:r>
              <a:rPr lang="fa-IR" altLang="zh-CN" smtClean="0"/>
              <a:t> </a:t>
            </a:r>
            <a:endParaRPr lang="en-US" altLang="fa-IR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492375"/>
            <a:ext cx="7570787" cy="2654300"/>
          </a:xfrm>
        </p:spPr>
        <p:txBody>
          <a:bodyPr/>
          <a:lstStyle/>
          <a:p>
            <a:pPr marL="609600" indent="-609600" eaLnBrk="1" hangingPunct="1"/>
            <a:r>
              <a:rPr lang="ar-SA" altLang="zh-CN" smtClean="0">
                <a:solidFill>
                  <a:schemeClr val="bg1"/>
                </a:solidFill>
              </a:rPr>
              <a:t>محدوديت تعيين كنيد</a:t>
            </a:r>
            <a:r>
              <a:rPr lang="en-US" altLang="zh-CN" smtClean="0">
                <a:solidFill>
                  <a:schemeClr val="bg1"/>
                </a:solidFill>
                <a:ea typeface="SimSun" panose="02010600030101010101" pitchFamily="2" charset="-122"/>
              </a:rPr>
              <a:t>.</a:t>
            </a:r>
          </a:p>
          <a:p>
            <a:pPr marL="609600" indent="-609600" eaLnBrk="1" hangingPunct="1"/>
            <a:r>
              <a:rPr lang="ar-SA" altLang="fa-IR" smtClean="0">
                <a:solidFill>
                  <a:schemeClr val="bg1"/>
                </a:solidFill>
              </a:rPr>
              <a:t>منتظر نشويد تا فرد مقابلتان كارهايتان را انجام دهد.</a:t>
            </a:r>
            <a:endParaRPr lang="en-US" altLang="fa-IR" smtClean="0">
              <a:solidFill>
                <a:schemeClr val="bg1"/>
              </a:solidFill>
            </a:endParaRPr>
          </a:p>
          <a:p>
            <a:pPr marL="609600" indent="-609600" eaLnBrk="1" hangingPunct="1"/>
            <a:r>
              <a:rPr lang="ar-SA" altLang="zh-CN" smtClean="0">
                <a:solidFill>
                  <a:schemeClr val="bg1"/>
                </a:solidFill>
              </a:rPr>
              <a:t>قاطع برخورد كنيد</a:t>
            </a:r>
            <a:r>
              <a:rPr lang="en-US" altLang="zh-CN" smtClean="0">
                <a:solidFill>
                  <a:schemeClr val="bg1"/>
                </a:solidFill>
                <a:ea typeface="SimSun" panose="02010600030101010101" pitchFamily="2" charset="-122"/>
              </a:rPr>
              <a:t>.</a:t>
            </a:r>
            <a:endParaRPr lang="en-US" altLang="fa-I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1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71438"/>
            <a:ext cx="8229600" cy="796925"/>
          </a:xfrm>
        </p:spPr>
        <p:txBody>
          <a:bodyPr/>
          <a:lstStyle/>
          <a:p>
            <a:pPr eaLnBrk="1" hangingPunct="1"/>
            <a:r>
              <a:rPr lang="en-GB" altLang="en-US" smtClean="0"/>
              <a:t>Conditions o use</a:t>
            </a:r>
          </a:p>
        </p:txBody>
      </p:sp>
      <p:sp>
        <p:nvSpPr>
          <p:cNvPr id="62466" name="Rectangle 2"/>
          <p:cNvSpPr>
            <a:spLocks noChangeAspect="1" noChangeArrowheads="1"/>
          </p:cNvSpPr>
          <p:nvPr/>
        </p:nvSpPr>
        <p:spPr bwMode="auto">
          <a:xfrm>
            <a:off x="-19050" y="0"/>
            <a:ext cx="9144000" cy="6858000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-80000" r="50000" b="18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>
              <a:defRPr/>
            </a:pPr>
            <a:endParaRPr lang="fr-FR">
              <a:solidFill>
                <a:prstClr val="black"/>
              </a:solidFill>
              <a:latin typeface="Verdana"/>
            </a:endParaRPr>
          </a:p>
        </p:txBody>
      </p:sp>
      <p:sp>
        <p:nvSpPr>
          <p:cNvPr id="38918" name="Line 8"/>
          <p:cNvSpPr>
            <a:spLocks noChangeShapeType="1"/>
          </p:cNvSpPr>
          <p:nvPr/>
        </p:nvSpPr>
        <p:spPr bwMode="auto">
          <a:xfrm>
            <a:off x="3348038" y="1390650"/>
            <a:ext cx="0" cy="446405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38919" name="Rectangle 10"/>
          <p:cNvSpPr>
            <a:spLocks noChangeArrowheads="1"/>
          </p:cNvSpPr>
          <p:nvPr/>
        </p:nvSpPr>
        <p:spPr bwMode="auto">
          <a:xfrm>
            <a:off x="5026025" y="3789363"/>
            <a:ext cx="20256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fr-FR" altLang="en-US" sz="1000">
                <a:solidFill>
                  <a:srgbClr val="000000"/>
                </a:solidFill>
                <a:latin typeface="Verdana" panose="020B0604030504040204" pitchFamily="34" charset="0"/>
                <a:hlinkClick r:id="rId3"/>
              </a:rPr>
              <a:t>http://www.ravanpoint.ir</a:t>
            </a:r>
            <a:endParaRPr lang="fa-IR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rtl="0">
              <a:spcBef>
                <a:spcPct val="0"/>
              </a:spcBef>
              <a:buFontTx/>
              <a:buNone/>
            </a:pPr>
            <a:endParaRPr lang="fr-FR" altLang="en-US" sz="100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rtl="0">
              <a:spcBef>
                <a:spcPct val="0"/>
              </a:spcBef>
              <a:buFontTx/>
              <a:buNone/>
            </a:pPr>
            <a:r>
              <a:rPr lang="fr-FR" altLang="en-US" sz="1000">
                <a:solidFill>
                  <a:srgbClr val="000000"/>
                </a:solidFill>
                <a:latin typeface="Verdana" panose="020B0604030504040204" pitchFamily="34" charset="0"/>
              </a:rPr>
              <a:t>Contact: info@ravanpoint.ir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0825" y="3919538"/>
            <a:ext cx="2736850" cy="42386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38921" name="Rectangle 16"/>
          <p:cNvSpPr>
            <a:spLocks noChangeArrowheads="1"/>
          </p:cNvSpPr>
          <p:nvPr/>
        </p:nvSpPr>
        <p:spPr bwMode="auto">
          <a:xfrm>
            <a:off x="250825" y="2582863"/>
            <a:ext cx="28321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a-IR" altLang="fa-IR" sz="2000" b="1">
                <a:solidFill>
                  <a:srgbClr val="000000"/>
                </a:solidFill>
                <a:latin typeface="Verdana" panose="020B0604030504040204" pitchFamily="34" charset="0"/>
                <a:cs typeface="B Nazanin" panose="00000400000000000000" pitchFamily="2" charset="-78"/>
              </a:rPr>
              <a:t>دانلود رایگان پاورپوینت های روانشناسی</a:t>
            </a:r>
            <a:endParaRPr lang="en-GB" altLang="fa-IR" sz="2000" b="1">
              <a:solidFill>
                <a:srgbClr val="000000"/>
              </a:solidFill>
              <a:latin typeface="Verdana" panose="020B0604030504040204" pitchFamily="34" charset="0"/>
              <a:cs typeface="B Nazanin" panose="00000400000000000000" pitchFamily="2" charset="-78"/>
            </a:endParaRPr>
          </a:p>
          <a:p>
            <a:pPr algn="l" rtl="0"/>
            <a:endParaRPr lang="en-GB" altLang="fa-IR" b="1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l" rtl="0"/>
            <a:endParaRPr lang="en-US" altLang="fa-IR" sz="1600">
              <a:solidFill>
                <a:srgbClr val="C00000"/>
              </a:solidFill>
              <a:latin typeface="Verdana" panose="020B0604030504040204" pitchFamily="34" charset="0"/>
            </a:endParaRPr>
          </a:p>
          <a:p>
            <a:pPr algn="l" rtl="0"/>
            <a:r>
              <a:rPr lang="en-US" altLang="fa-IR" sz="160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fa-IR" sz="160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fa-IR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Copyright Ravanpoint.ir</a:t>
            </a:r>
            <a:endParaRPr lang="en-GB" altLang="fa-IR" b="1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92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75" y="2368550"/>
            <a:ext cx="386715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CBAD71C6-DB3E-4C99-A231-12F2073D7A79}" type="slidenum">
              <a:rPr lang="ar-SA" altLang="fa-IR"/>
              <a:pPr algn="l"/>
              <a:t>4</a:t>
            </a:fld>
            <a:endParaRPr lang="en-US" altLang="fa-IR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1143000"/>
          </a:xfrm>
        </p:spPr>
        <p:txBody>
          <a:bodyPr/>
          <a:lstStyle/>
          <a:p>
            <a:pPr eaLnBrk="1" hangingPunct="1"/>
            <a:r>
              <a:rPr lang="ar-SA" altLang="fa-IR" sz="4800" b="1" smtClean="0">
                <a:solidFill>
                  <a:srgbClr val="FFFF66"/>
                </a:solidFill>
              </a:rPr>
              <a:t>ديگري شناسي</a:t>
            </a:r>
            <a:endParaRPr lang="en-US" altLang="fa-IR" sz="4800" b="1" smtClean="0">
              <a:solidFill>
                <a:srgbClr val="FFFF66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3800" y="1855788"/>
            <a:ext cx="3251200" cy="4525962"/>
          </a:xfrm>
        </p:spPr>
        <p:txBody>
          <a:bodyPr/>
          <a:lstStyle/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رواني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اجتماعي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خانوادگي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هوشي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اقتصادي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فيزيكي</a:t>
            </a:r>
            <a:endParaRPr lang="en-US" altLang="fa-IR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5A9A2971-55A7-43C5-A542-AAC40C2DACD8}" type="slidenum">
              <a:rPr lang="ar-SA" altLang="fa-IR"/>
              <a:pPr algn="l"/>
              <a:t>5</a:t>
            </a:fld>
            <a:endParaRPr lang="en-US" altLang="fa-IR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557213"/>
            <a:ext cx="8229600" cy="1143000"/>
          </a:xfrm>
        </p:spPr>
        <p:txBody>
          <a:bodyPr/>
          <a:lstStyle/>
          <a:p>
            <a:pPr eaLnBrk="1" hangingPunct="1"/>
            <a:r>
              <a:rPr lang="ar-SA" altLang="fa-IR" sz="5400" smtClean="0">
                <a:solidFill>
                  <a:srgbClr val="FFFF66"/>
                </a:solidFill>
              </a:rPr>
              <a:t>همتايي ويژگي‌ها</a:t>
            </a:r>
            <a:endParaRPr lang="en-US" altLang="fa-IR" sz="5400" smtClean="0">
              <a:solidFill>
                <a:srgbClr val="FFFF66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16113"/>
            <a:ext cx="4033838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ar-SA" altLang="fa-IR" smtClean="0">
                <a:solidFill>
                  <a:schemeClr val="bg1"/>
                </a:solidFill>
              </a:rPr>
              <a:t>ويژگي‌هاي مكمل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altLang="fa-IR" smtClean="0">
                <a:solidFill>
                  <a:schemeClr val="bg1"/>
                </a:solidFill>
              </a:rPr>
              <a:t>1)</a:t>
            </a:r>
          </a:p>
          <a:p>
            <a:pPr eaLnBrk="1" hangingPunct="1">
              <a:buFontTx/>
              <a:buNone/>
            </a:pPr>
            <a:r>
              <a:rPr lang="en-US" altLang="fa-IR" smtClean="0">
                <a:solidFill>
                  <a:schemeClr val="bg1"/>
                </a:solidFill>
              </a:rPr>
              <a:t>2)</a:t>
            </a:r>
          </a:p>
          <a:p>
            <a:pPr eaLnBrk="1" hangingPunct="1">
              <a:buFontTx/>
              <a:buNone/>
            </a:pPr>
            <a:r>
              <a:rPr lang="en-US" altLang="fa-IR" smtClean="0">
                <a:solidFill>
                  <a:schemeClr val="bg1"/>
                </a:solidFill>
              </a:rPr>
              <a:t>3)</a:t>
            </a:r>
          </a:p>
          <a:p>
            <a:pPr eaLnBrk="1" hangingPunct="1">
              <a:buFontTx/>
              <a:buNone/>
            </a:pPr>
            <a:r>
              <a:rPr lang="en-US" altLang="fa-IR" smtClean="0">
                <a:solidFill>
                  <a:schemeClr val="bg1"/>
                </a:solidFill>
              </a:rPr>
              <a:t>4)</a:t>
            </a:r>
          </a:p>
          <a:p>
            <a:pPr eaLnBrk="1" hangingPunct="1">
              <a:buFontTx/>
              <a:buNone/>
            </a:pPr>
            <a:r>
              <a:rPr lang="en-US" altLang="fa-IR" smtClean="0">
                <a:solidFill>
                  <a:schemeClr val="bg1"/>
                </a:solidFill>
              </a:rPr>
              <a:t>5)</a:t>
            </a:r>
          </a:p>
          <a:p>
            <a:pPr eaLnBrk="1" hangingPunct="1">
              <a:buFontTx/>
              <a:buNone/>
            </a:pPr>
            <a:r>
              <a:rPr lang="en-US" altLang="fa-IR" smtClean="0">
                <a:solidFill>
                  <a:schemeClr val="bg1"/>
                </a:solidFill>
              </a:rPr>
              <a:t>6)</a:t>
            </a:r>
          </a:p>
          <a:p>
            <a:pPr eaLnBrk="1" hangingPunct="1">
              <a:buFontTx/>
              <a:buNone/>
            </a:pPr>
            <a:endParaRPr lang="en-US" altLang="fa-IR" smtClean="0">
              <a:solidFill>
                <a:schemeClr val="bg1"/>
              </a:solidFill>
            </a:endParaRP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855788"/>
            <a:ext cx="4033837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ar-SA" altLang="fa-IR" smtClean="0">
                <a:solidFill>
                  <a:schemeClr val="bg1"/>
                </a:solidFill>
              </a:rPr>
              <a:t>ويژگي‌هاي مشابه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altLang="fa-IR" smtClean="0">
                <a:solidFill>
                  <a:schemeClr val="bg1"/>
                </a:solidFill>
              </a:rPr>
              <a:t>1)</a:t>
            </a:r>
          </a:p>
          <a:p>
            <a:pPr eaLnBrk="1" hangingPunct="1">
              <a:buFontTx/>
              <a:buNone/>
            </a:pPr>
            <a:r>
              <a:rPr lang="en-US" altLang="fa-IR" smtClean="0">
                <a:solidFill>
                  <a:schemeClr val="bg1"/>
                </a:solidFill>
              </a:rPr>
              <a:t>2)</a:t>
            </a:r>
          </a:p>
          <a:p>
            <a:pPr eaLnBrk="1" hangingPunct="1">
              <a:buFontTx/>
              <a:buNone/>
            </a:pPr>
            <a:r>
              <a:rPr lang="en-US" altLang="fa-IR" smtClean="0">
                <a:solidFill>
                  <a:schemeClr val="bg1"/>
                </a:solidFill>
              </a:rPr>
              <a:t>3)</a:t>
            </a:r>
          </a:p>
          <a:p>
            <a:pPr eaLnBrk="1" hangingPunct="1">
              <a:buFontTx/>
              <a:buNone/>
            </a:pPr>
            <a:r>
              <a:rPr lang="en-US" altLang="fa-IR" smtClean="0">
                <a:solidFill>
                  <a:schemeClr val="bg1"/>
                </a:solidFill>
              </a:rPr>
              <a:t>4)</a:t>
            </a:r>
          </a:p>
          <a:p>
            <a:pPr eaLnBrk="1" hangingPunct="1">
              <a:buFontTx/>
              <a:buNone/>
            </a:pPr>
            <a:r>
              <a:rPr lang="en-US" altLang="fa-IR" smtClean="0">
                <a:solidFill>
                  <a:schemeClr val="bg1"/>
                </a:solidFill>
              </a:rPr>
              <a:t>5)</a:t>
            </a:r>
          </a:p>
          <a:p>
            <a:pPr eaLnBrk="1" hangingPunct="1">
              <a:buFontTx/>
              <a:buNone/>
            </a:pPr>
            <a:r>
              <a:rPr lang="en-US" altLang="fa-IR" smtClean="0">
                <a:solidFill>
                  <a:schemeClr val="bg1"/>
                </a:solidFill>
              </a:rPr>
              <a:t>6)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8A4B70E4-1DA0-440D-ADC0-B039429C8587}" type="slidenum">
              <a:rPr lang="ar-SA" altLang="fa-IR"/>
              <a:pPr algn="l"/>
              <a:t>6</a:t>
            </a:fld>
            <a:endParaRPr lang="en-US" altLang="fa-IR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01900"/>
            <a:ext cx="8229600" cy="1143000"/>
          </a:xfrm>
        </p:spPr>
        <p:txBody>
          <a:bodyPr/>
          <a:lstStyle/>
          <a:p>
            <a:pPr eaLnBrk="1" hangingPunct="1"/>
            <a:r>
              <a:rPr lang="fa-IR" altLang="fa-IR" sz="5400" b="1" smtClean="0">
                <a:solidFill>
                  <a:srgbClr val="FFFF66"/>
                </a:solidFill>
              </a:rPr>
              <a:t>رابطه دوستانه</a:t>
            </a:r>
            <a:endParaRPr lang="en-US" altLang="fa-IR" sz="5400" b="1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F6918BEB-A3FD-47F1-8444-56FCB0BD511B}" type="slidenum">
              <a:rPr lang="ar-SA" altLang="fa-IR"/>
              <a:pPr algn="l"/>
              <a:t>7</a:t>
            </a:fld>
            <a:endParaRPr lang="en-US" altLang="fa-IR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fa-IR" altLang="fa-IR" sz="5400" b="1" smtClean="0">
                <a:solidFill>
                  <a:srgbClr val="FFFF66"/>
                </a:solidFill>
              </a:rPr>
              <a:t>اعتماد</a:t>
            </a:r>
            <a:endParaRPr lang="en-US" altLang="fa-IR" sz="5400" b="1" smtClean="0">
              <a:solidFill>
                <a:srgbClr val="FFFF66"/>
              </a:solidFill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82763"/>
            <a:ext cx="7715250" cy="4525962"/>
          </a:xfrm>
        </p:spPr>
        <p:txBody>
          <a:bodyPr/>
          <a:lstStyle/>
          <a:p>
            <a:pPr eaLnBrk="1" hangingPunct="1"/>
            <a:r>
              <a:rPr lang="ar-SA" altLang="fa-IR" sz="2800" smtClean="0">
                <a:solidFill>
                  <a:schemeClr val="bg1"/>
                </a:solidFill>
              </a:rPr>
              <a:t>خودگشايي فزاينده هر فرد در مقابل ديگري</a:t>
            </a:r>
            <a:endParaRPr lang="fa-IR" altLang="fa-IR" sz="2800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z="2800" smtClean="0">
                <a:solidFill>
                  <a:schemeClr val="bg1"/>
                </a:solidFill>
              </a:rPr>
              <a:t>يقين حاصل كردن از اينكه رفتار شما در مقابل فرد ديگر همواره يكنواخت و ثابت است.</a:t>
            </a:r>
            <a:endParaRPr lang="fa-IR" altLang="fa-IR" sz="2800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z="2800" smtClean="0">
                <a:solidFill>
                  <a:schemeClr val="bg1"/>
                </a:solidFill>
              </a:rPr>
              <a:t>نسبت به فرد مقابل متعهدانه رفتار كردن</a:t>
            </a:r>
            <a:endParaRPr lang="fa-IR" altLang="fa-IR" sz="2800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z="2800" smtClean="0">
                <a:solidFill>
                  <a:schemeClr val="bg1"/>
                </a:solidFill>
              </a:rPr>
              <a:t>نشان دادن گرمي و پذيرش نسبت به فرد ديگر</a:t>
            </a:r>
            <a:endParaRPr lang="fa-IR" altLang="fa-IR" sz="2800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z="2800" smtClean="0">
                <a:solidFill>
                  <a:schemeClr val="bg1"/>
                </a:solidFill>
              </a:rPr>
              <a:t>اجتناب از برخورد قضاوتي نسبت به فرد مقابل</a:t>
            </a:r>
            <a:endParaRPr lang="fa-IR" altLang="fa-IR" sz="2800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z="2800" smtClean="0">
                <a:solidFill>
                  <a:schemeClr val="bg1"/>
                </a:solidFill>
              </a:rPr>
              <a:t>قابل اعتماد بودن</a:t>
            </a:r>
            <a:endParaRPr lang="fa-IR" altLang="fa-IR" sz="2800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z="2800" smtClean="0">
                <a:solidFill>
                  <a:schemeClr val="bg1"/>
                </a:solidFill>
              </a:rPr>
              <a:t>صادق بودن</a:t>
            </a:r>
            <a:endParaRPr lang="en-US" altLang="fa-IR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F233AB31-599E-465D-8ACA-5CA65DDA6073}" type="slidenum">
              <a:rPr lang="ar-SA" altLang="fa-IR"/>
              <a:pPr algn="l"/>
              <a:t>8</a:t>
            </a:fld>
            <a:endParaRPr lang="en-US" altLang="fa-IR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685800"/>
          </a:xfrm>
        </p:spPr>
        <p:txBody>
          <a:bodyPr/>
          <a:lstStyle/>
          <a:p>
            <a:pPr eaLnBrk="1" hangingPunct="1"/>
            <a:r>
              <a:rPr lang="fa-IR" altLang="fa-IR" b="1" u="sng" smtClean="0">
                <a:solidFill>
                  <a:srgbClr val="FFFF66"/>
                </a:solidFill>
              </a:rPr>
              <a:t>12</a:t>
            </a:r>
            <a:r>
              <a:rPr lang="ar-SA" altLang="fa-IR" b="1" u="sng" smtClean="0">
                <a:solidFill>
                  <a:srgbClr val="FFFF66"/>
                </a:solidFill>
              </a:rPr>
              <a:t>مانع برقراري ارتباط</a:t>
            </a:r>
            <a:endParaRPr lang="en-US" altLang="fa-IR" b="1" smtClean="0">
              <a:solidFill>
                <a:srgbClr val="FFFF66"/>
              </a:solidFill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981075"/>
            <a:ext cx="7200900" cy="4967288"/>
          </a:xfrm>
        </p:spPr>
        <p:txBody>
          <a:bodyPr/>
          <a:lstStyle/>
          <a:p>
            <a:pPr algn="just" eaLnBrk="1" hangingPunct="1">
              <a:lnSpc>
                <a:spcPts val="3000"/>
              </a:lnSpc>
            </a:pPr>
            <a:r>
              <a:rPr lang="ar-SA" altLang="fa-IR" sz="2400" b="1" smtClean="0">
                <a:solidFill>
                  <a:schemeClr val="bg1"/>
                </a:solidFill>
                <a:cs typeface="Lotus" pitchFamily="2" charset="0"/>
              </a:rPr>
              <a:t>دستور دادن، هدايت كردن، ابلاغ كردن</a:t>
            </a:r>
            <a:endParaRPr lang="en-US" altLang="fa-IR" sz="2400" b="1" smtClean="0">
              <a:solidFill>
                <a:schemeClr val="bg1"/>
              </a:solidFill>
              <a:cs typeface="Lotus" pitchFamily="2" charset="0"/>
            </a:endParaRPr>
          </a:p>
          <a:p>
            <a:pPr algn="just" eaLnBrk="1" hangingPunct="1">
              <a:lnSpc>
                <a:spcPts val="3000"/>
              </a:lnSpc>
            </a:pPr>
            <a:r>
              <a:rPr lang="ar-SA" altLang="fa-IR" sz="2400" b="1" smtClean="0">
                <a:solidFill>
                  <a:schemeClr val="bg1"/>
                </a:solidFill>
                <a:cs typeface="Lotus" pitchFamily="2" charset="0"/>
              </a:rPr>
              <a:t>اخطار، تهديد، متنبه كردن</a:t>
            </a:r>
            <a:endParaRPr lang="en-US" altLang="fa-IR" sz="2400" b="1" smtClean="0">
              <a:solidFill>
                <a:schemeClr val="bg1"/>
              </a:solidFill>
              <a:cs typeface="Lotus" pitchFamily="2" charset="0"/>
            </a:endParaRPr>
          </a:p>
          <a:p>
            <a:pPr algn="just" eaLnBrk="1" hangingPunct="1">
              <a:lnSpc>
                <a:spcPts val="3000"/>
              </a:lnSpc>
            </a:pPr>
            <a:r>
              <a:rPr lang="ar-SA" altLang="fa-IR" sz="2400" b="1" smtClean="0">
                <a:solidFill>
                  <a:schemeClr val="bg1"/>
                </a:solidFill>
                <a:cs typeface="Lotus" pitchFamily="2" charset="0"/>
              </a:rPr>
              <a:t>موعظه، نصيحت</a:t>
            </a:r>
            <a:endParaRPr lang="en-US" altLang="fa-IR" sz="2400" b="1" smtClean="0">
              <a:solidFill>
                <a:schemeClr val="bg1"/>
              </a:solidFill>
              <a:cs typeface="Lotus" pitchFamily="2" charset="0"/>
            </a:endParaRPr>
          </a:p>
          <a:p>
            <a:pPr algn="just" eaLnBrk="1" hangingPunct="1">
              <a:lnSpc>
                <a:spcPts val="3000"/>
              </a:lnSpc>
            </a:pPr>
            <a:r>
              <a:rPr lang="ar-SA" altLang="fa-IR" sz="2400" b="1" smtClean="0">
                <a:solidFill>
                  <a:schemeClr val="bg1"/>
                </a:solidFill>
                <a:cs typeface="Lotus" pitchFamily="2" charset="0"/>
              </a:rPr>
              <a:t>توصيه، پيشنهاد يا راه حل ارائه دادن</a:t>
            </a:r>
            <a:endParaRPr lang="en-US" altLang="fa-IR" sz="2400" b="1" smtClean="0">
              <a:solidFill>
                <a:schemeClr val="bg1"/>
              </a:solidFill>
              <a:cs typeface="Lotus" pitchFamily="2" charset="0"/>
            </a:endParaRPr>
          </a:p>
          <a:p>
            <a:pPr algn="just" eaLnBrk="1" hangingPunct="1">
              <a:lnSpc>
                <a:spcPts val="3000"/>
              </a:lnSpc>
            </a:pPr>
            <a:r>
              <a:rPr lang="ar-SA" altLang="fa-IR" sz="2400" b="1" smtClean="0">
                <a:solidFill>
                  <a:schemeClr val="bg1"/>
                </a:solidFill>
                <a:cs typeface="Lotus" pitchFamily="2" charset="0"/>
              </a:rPr>
              <a:t>وادار سازي از طريق استدلال، سخنراني يا بحث كردن</a:t>
            </a:r>
            <a:endParaRPr lang="en-US" altLang="fa-IR" sz="2400" b="1" smtClean="0">
              <a:solidFill>
                <a:schemeClr val="bg1"/>
              </a:solidFill>
              <a:cs typeface="Lotus" pitchFamily="2" charset="0"/>
            </a:endParaRPr>
          </a:p>
          <a:p>
            <a:pPr algn="just" eaLnBrk="1" hangingPunct="1">
              <a:lnSpc>
                <a:spcPts val="3000"/>
              </a:lnSpc>
            </a:pPr>
            <a:r>
              <a:rPr lang="ar-SA" altLang="fa-IR" sz="2400" b="1" smtClean="0">
                <a:solidFill>
                  <a:schemeClr val="bg1"/>
                </a:solidFill>
                <a:cs typeface="Lotus" pitchFamily="2" charset="0"/>
              </a:rPr>
              <a:t>قضاوت كردن، انتقاد كردن، مخالفت كردن و مقصر شمردن ديگري</a:t>
            </a:r>
            <a:endParaRPr lang="en-US" altLang="fa-IR" sz="2400" b="1" smtClean="0">
              <a:solidFill>
                <a:schemeClr val="bg1"/>
              </a:solidFill>
              <a:cs typeface="Lotus" pitchFamily="2" charset="0"/>
            </a:endParaRPr>
          </a:p>
          <a:p>
            <a:pPr algn="just" eaLnBrk="1" hangingPunct="1">
              <a:lnSpc>
                <a:spcPts val="3000"/>
              </a:lnSpc>
            </a:pPr>
            <a:r>
              <a:rPr lang="ar-SA" altLang="fa-IR" sz="2400" b="1" smtClean="0">
                <a:solidFill>
                  <a:schemeClr val="bg1"/>
                </a:solidFill>
                <a:cs typeface="Lotus" pitchFamily="2" charset="0"/>
              </a:rPr>
              <a:t>تحسين، تأييد، موافقت، ارزشيابي مثبت</a:t>
            </a:r>
            <a:endParaRPr lang="en-US" altLang="fa-IR" sz="2400" b="1" smtClean="0">
              <a:solidFill>
                <a:schemeClr val="bg1"/>
              </a:solidFill>
              <a:cs typeface="Lotus" pitchFamily="2" charset="0"/>
            </a:endParaRPr>
          </a:p>
          <a:p>
            <a:pPr algn="just" eaLnBrk="1" hangingPunct="1">
              <a:lnSpc>
                <a:spcPts val="3000"/>
              </a:lnSpc>
            </a:pPr>
            <a:r>
              <a:rPr lang="ar-SA" altLang="fa-IR" sz="2400" b="1" smtClean="0">
                <a:solidFill>
                  <a:schemeClr val="bg1"/>
                </a:solidFill>
                <a:cs typeface="Lotus" pitchFamily="2" charset="0"/>
              </a:rPr>
              <a:t>اسم روي هم گذاشتن، مسخره كردن و تحقير كردن</a:t>
            </a:r>
            <a:endParaRPr lang="en-US" altLang="fa-IR" sz="2400" b="1" smtClean="0">
              <a:solidFill>
                <a:schemeClr val="bg1"/>
              </a:solidFill>
              <a:cs typeface="Lotus" pitchFamily="2" charset="0"/>
            </a:endParaRPr>
          </a:p>
          <a:p>
            <a:pPr algn="just" eaLnBrk="1" hangingPunct="1">
              <a:lnSpc>
                <a:spcPts val="3000"/>
              </a:lnSpc>
            </a:pPr>
            <a:r>
              <a:rPr lang="ar-SA" altLang="fa-IR" sz="2400" b="1" smtClean="0">
                <a:solidFill>
                  <a:schemeClr val="bg1"/>
                </a:solidFill>
                <a:cs typeface="Lotus" pitchFamily="2" charset="0"/>
              </a:rPr>
              <a:t>تفسير، تحليل و تشخيص روي هم گذاشتن</a:t>
            </a:r>
            <a:endParaRPr lang="en-US" altLang="fa-IR" sz="2400" b="1" smtClean="0">
              <a:solidFill>
                <a:schemeClr val="bg1"/>
              </a:solidFill>
              <a:cs typeface="Lotus" pitchFamily="2" charset="0"/>
            </a:endParaRPr>
          </a:p>
          <a:p>
            <a:pPr algn="just" eaLnBrk="1" hangingPunct="1">
              <a:lnSpc>
                <a:spcPts val="3000"/>
              </a:lnSpc>
            </a:pPr>
            <a:r>
              <a:rPr lang="ar-SA" altLang="fa-IR" sz="2400" b="1" smtClean="0">
                <a:solidFill>
                  <a:schemeClr val="bg1"/>
                </a:solidFill>
                <a:cs typeface="Lotus" pitchFamily="2" charset="0"/>
              </a:rPr>
              <a:t>اطمينان بخشي، هم‌حسي، و حمايت</a:t>
            </a:r>
            <a:endParaRPr lang="en-US" altLang="fa-IR" sz="2400" b="1" smtClean="0">
              <a:solidFill>
                <a:schemeClr val="bg1"/>
              </a:solidFill>
              <a:cs typeface="Lotus" pitchFamily="2" charset="0"/>
            </a:endParaRPr>
          </a:p>
          <a:p>
            <a:pPr algn="just" eaLnBrk="1" hangingPunct="1">
              <a:lnSpc>
                <a:spcPts val="3000"/>
              </a:lnSpc>
            </a:pPr>
            <a:r>
              <a:rPr lang="ar-SA" altLang="fa-IR" sz="2400" b="1" smtClean="0">
                <a:solidFill>
                  <a:schemeClr val="bg1"/>
                </a:solidFill>
                <a:cs typeface="Lotus" pitchFamily="2" charset="0"/>
              </a:rPr>
              <a:t>وارسي، پرسش و بازپرسي</a:t>
            </a:r>
            <a:endParaRPr lang="en-US" altLang="fa-IR" sz="2400" b="1" smtClean="0">
              <a:solidFill>
                <a:schemeClr val="bg1"/>
              </a:solidFill>
              <a:cs typeface="Lotus" pitchFamily="2" charset="0"/>
            </a:endParaRPr>
          </a:p>
          <a:p>
            <a:pPr algn="just" eaLnBrk="1" hangingPunct="1">
              <a:lnSpc>
                <a:spcPts val="3000"/>
              </a:lnSpc>
            </a:pPr>
            <a:r>
              <a:rPr lang="ar-SA" altLang="fa-IR" sz="2400" b="1" smtClean="0">
                <a:solidFill>
                  <a:schemeClr val="bg1"/>
                </a:solidFill>
                <a:cs typeface="Lotus" pitchFamily="2" charset="0"/>
              </a:rPr>
              <a:t>پرت‌كردن حواس، عوض كردن صحبت و گول زدن</a:t>
            </a:r>
            <a:endParaRPr lang="en-US" altLang="fa-IR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fld id="{2584CF5D-DE61-4A8C-B6B1-6AC576970CB6}" type="slidenum">
              <a:rPr lang="ar-SA" altLang="fa-IR"/>
              <a:pPr algn="l"/>
              <a:t>9</a:t>
            </a:fld>
            <a:endParaRPr lang="en-US" altLang="fa-IR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3113"/>
            <a:ext cx="8229600" cy="1143000"/>
          </a:xfrm>
        </p:spPr>
        <p:txBody>
          <a:bodyPr/>
          <a:lstStyle/>
          <a:p>
            <a:pPr eaLnBrk="1" hangingPunct="1"/>
            <a:r>
              <a:rPr lang="ar-SA" altLang="fa-IR" b="1" smtClean="0">
                <a:solidFill>
                  <a:srgbClr val="FFFF66"/>
                </a:solidFill>
              </a:rPr>
              <a:t>چرا اين پيام‌ها غلط هستند</a:t>
            </a:r>
            <a:endParaRPr lang="en-US" altLang="fa-IR" b="1" smtClean="0">
              <a:solidFill>
                <a:srgbClr val="FFFF66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92363"/>
            <a:ext cx="7570787" cy="3413125"/>
          </a:xfrm>
        </p:spPr>
        <p:txBody>
          <a:bodyPr/>
          <a:lstStyle/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همه اين پيام‌ها در پي آن هستند كه فرد مقابل را عوض كنند و نه اينكه او را آنچنان‌كه هست بپذيرند</a:t>
            </a:r>
            <a:endParaRPr lang="en-US" altLang="fa-IR" smtClean="0">
              <a:solidFill>
                <a:schemeClr val="bg1"/>
              </a:solidFill>
            </a:endParaRP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همه آنها در پي آن هستند كه طرز فكر، رفتار يا احساسات طرف مقابل را عوض كنند و نه اين‌كه او را همان‌طور كه هست بپذيرند</a:t>
            </a:r>
            <a:r>
              <a:rPr lang="en-US" altLang="fa-IR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ar-SA" altLang="fa-IR" smtClean="0">
                <a:solidFill>
                  <a:schemeClr val="bg1"/>
                </a:solidFill>
              </a:rPr>
              <a:t>يعني “عدم پذيرش</a:t>
            </a:r>
            <a:r>
              <a:rPr lang="en-US" altLang="fa-IR" smtClean="0">
                <a:solidFill>
                  <a:schemeClr val="bg1"/>
                </a:solidFill>
              </a:rPr>
              <a:t>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1505</Words>
  <Application>Microsoft Office PowerPoint</Application>
  <PresentationFormat>On-screen Show (4:3)</PresentationFormat>
  <Paragraphs>219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Times New Roman</vt:lpstr>
      <vt:lpstr>Lotus</vt:lpstr>
      <vt:lpstr>SimSun</vt:lpstr>
      <vt:lpstr>Verdana</vt:lpstr>
      <vt:lpstr>B Nazanin</vt:lpstr>
      <vt:lpstr>Default Design</vt:lpstr>
      <vt:lpstr>PowerPoint Presentation</vt:lpstr>
      <vt:lpstr>روابط بين‌فردي مؤثر</vt:lpstr>
      <vt:lpstr>خود شناسي</vt:lpstr>
      <vt:lpstr>ديگري شناسي</vt:lpstr>
      <vt:lpstr>همتايي ويژگي‌ها</vt:lpstr>
      <vt:lpstr>رابطه دوستانه</vt:lpstr>
      <vt:lpstr>اعتماد</vt:lpstr>
      <vt:lpstr>12مانع برقراري ارتباط</vt:lpstr>
      <vt:lpstr>چرا اين پيام‌ها غلط هستند</vt:lpstr>
      <vt:lpstr>همدلي و پذيرش</vt:lpstr>
      <vt:lpstr>گوش‌دادن فعال</vt:lpstr>
      <vt:lpstr>گوش دادن فعال روشي است براي ايجاد فضاي همدلي، پذيرش و درك و فهم متقابل</vt:lpstr>
      <vt:lpstr>PowerPoint Presentation</vt:lpstr>
      <vt:lpstr>آيا گوش دادن فعال به اين معناست كه ما با هر چيزي كه طرف مقابل مي‌گويد موافق هستيم؟</vt:lpstr>
      <vt:lpstr>گوش دادن فعال چه فايده ‌اي براي ارتباط ما دارد؟</vt:lpstr>
      <vt:lpstr>مهارت بيشتر در گوش دادن فعال</vt:lpstr>
      <vt:lpstr>پرسش‌هاي باز</vt:lpstr>
      <vt:lpstr>جملات خلاصه سازي</vt:lpstr>
      <vt:lpstr>سؤالات و عبارت‌هاي خنثي</vt:lpstr>
      <vt:lpstr>دادن و گرفتن باز خورد سازنده</vt:lpstr>
      <vt:lpstr>پيام ”تو“</vt:lpstr>
      <vt:lpstr>پيام” من“</vt:lpstr>
      <vt:lpstr>حل اختلاف</vt:lpstr>
      <vt:lpstr>اختلاف چه فوايدي دارد؟</vt:lpstr>
      <vt:lpstr>ملاك‌هاي سازنده بودن حل اختلاف</vt:lpstr>
      <vt:lpstr>سبك‌هاي حل اختلاف</vt:lpstr>
      <vt:lpstr>سبك‌هاي حل اختلاف</vt:lpstr>
      <vt:lpstr>قواعد حل اختلاف </vt:lpstr>
      <vt:lpstr>وقتي نقش گوينده را داريد </vt:lpstr>
      <vt:lpstr>وقتي نقش شنونده را داريد </vt:lpstr>
      <vt:lpstr>قواعد حل اختلاف (ادامه)</vt:lpstr>
      <vt:lpstr>هشدار! خونسردي قلب حل اختلاف است.</vt:lpstr>
      <vt:lpstr>PowerPoint Presentation</vt:lpstr>
      <vt:lpstr>PowerPoint Presentation</vt:lpstr>
      <vt:lpstr>يك پاسخ بهتر </vt:lpstr>
      <vt:lpstr>Conditions o 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tak</dc:creator>
  <cp:lastModifiedBy>salam</cp:lastModifiedBy>
  <cp:revision>11</cp:revision>
  <dcterms:created xsi:type="dcterms:W3CDTF">2006-08-23T09:54:32Z</dcterms:created>
  <dcterms:modified xsi:type="dcterms:W3CDTF">2021-01-30T07:38:38Z</dcterms:modified>
</cp:coreProperties>
</file>