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0" r:id="rId3"/>
    <p:sldId id="258" r:id="rId4"/>
    <p:sldId id="271" r:id="rId5"/>
    <p:sldId id="259" r:id="rId6"/>
    <p:sldId id="260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3" r:id="rId16"/>
  </p:sldIdLst>
  <p:sldSz cx="9144000" cy="6858000" type="screen4x3"/>
  <p:notesSz cx="6858000" cy="9144000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fld id="{4A122C17-DCB1-4AD5-9304-0E8AA3B46FE3}" type="datetimeFigureOut">
              <a:rPr lang="fa-IR"/>
              <a:pPr>
                <a:defRPr/>
              </a:pPr>
              <a:t>18/06/1442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a-I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fld id="{0709F621-CDD4-46BD-A591-598602EBAE6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fld id="{FDFDA41F-A113-4BE8-A624-C73EFA281F8E}" type="slidenum"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pPr algn="r" rtl="1"/>
              <a:t>15</a:t>
            </a:fld>
            <a:endParaRPr lang="en-US" altLang="en-US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r-FR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9E6B1-613E-4F76-95E5-B64FB0661457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07884780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007C0-B084-4D1F-BC4C-9D50F8CB1816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37878606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5B1DF-76F1-4E58-ADCB-E895D5257C08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9177876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1A457-0880-464A-9E21-383E82DA078E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57628864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479DC-6B72-4602-8564-39E6AC7D1EC1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5836993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8FAFB-8A3A-4EE6-9C88-C426DADC359C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11728946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48C79-8421-4130-8E5A-613236D370E6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21247612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E4922-675F-4D13-8619-665A92900B63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33063391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D2892-3891-4C4C-BD68-86B3557F6D95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17960774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0B6DE-C253-487F-8354-732D65297F6D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6113002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A0C65-9FDF-48EE-ABFF-CD148C7ED0DF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1634721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01805F6-E214-4B0D-B085-B280D2661E87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3499F2-289E-47D2-9E5A-8E5BB032A353}"/>
              </a:ext>
            </a:extLst>
          </p:cNvPr>
          <p:cNvSpPr/>
          <p:nvPr userDrawn="1"/>
        </p:nvSpPr>
        <p:spPr>
          <a:xfrm rot="5400000">
            <a:off x="8483860" y="5386755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 algn="ctr" rtl="1" eaLnBrk="1" hangingPunct="1">
              <a:buFontTx/>
              <a:buNone/>
            </a:pPr>
            <a:r>
              <a:rPr lang="fa-IR" altLang="fa-IR" sz="3600" b="1" smtClean="0"/>
              <a:t>طلاق روانی                     </a:t>
            </a:r>
          </a:p>
          <a:p>
            <a:pPr algn="ctr" rtl="1" eaLnBrk="1" hangingPunct="1">
              <a:buFontTx/>
              <a:buNone/>
            </a:pPr>
            <a:r>
              <a:rPr lang="fa-IR" altLang="fa-IR" sz="3600" b="1" smtClean="0"/>
              <a:t>و                          </a:t>
            </a:r>
          </a:p>
          <a:p>
            <a:pPr algn="ctr" rtl="1" eaLnBrk="1" hangingPunct="1">
              <a:buFontTx/>
              <a:buNone/>
            </a:pPr>
            <a:r>
              <a:rPr lang="fa-IR" altLang="fa-IR" sz="3600" b="1" smtClean="0"/>
              <a:t>نابسامانی های نظام خانواده و اجتماع     </a:t>
            </a:r>
          </a:p>
          <a:p>
            <a:pPr algn="r" rtl="1" eaLnBrk="1" hangingPunct="1"/>
            <a:endParaRPr lang="fa-IR" altLang="fa-IR" sz="3600" smtClean="0"/>
          </a:p>
          <a:p>
            <a:pPr algn="r" rtl="1" eaLnBrk="1" hangingPunct="1"/>
            <a:endParaRPr lang="fa-IR" altLang="fa-IR" smtClean="0"/>
          </a:p>
          <a:p>
            <a:pPr algn="r" rtl="1" eaLnBrk="1" hangingPunct="1"/>
            <a:endParaRPr lang="en-US" altLang="fa-IR" smtClean="0"/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4149725"/>
            <a:ext cx="1871663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229600" cy="1447800"/>
          </a:xfrm>
        </p:spPr>
        <p:txBody>
          <a:bodyPr/>
          <a:lstStyle/>
          <a:p>
            <a:pPr eaLnBrk="1" hangingPunct="1"/>
            <a:r>
              <a:rPr lang="fa-IR" altLang="fa-IR" sz="2800" b="1" smtClean="0"/>
              <a:t>عواقب و پیامدهای طلاق:                         </a:t>
            </a:r>
            <a:r>
              <a:rPr lang="fa-IR" altLang="fa-IR" smtClean="0"/>
              <a:t/>
            </a:r>
            <a:br>
              <a:rPr lang="fa-IR" altLang="fa-IR" smtClean="0"/>
            </a:br>
            <a:endParaRPr lang="en-US" altLang="fa-IR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1) بزهکاری نوجوانان و جوانان                                              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2) اعتیاد به مواد مخدر                                                        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3) افت و ترک تحصیل                                                        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4) کاهش میل ازدواج در فرزندان                                            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5) عدم ثبات هیجانی و عاطفی فرزندان                                      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6) بدبینی فرزندان نسبت به آینده                                                    </a:t>
            </a:r>
            <a:endParaRPr lang="en-US" altLang="fa-IR" sz="2400" smtClean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ابعاد طلاق :                                </a:t>
            </a:r>
            <a:br>
              <a:rPr lang="fa-IR" altLang="fa-IR" smtClean="0"/>
            </a:br>
            <a:endParaRPr lang="en-US" altLang="fa-IR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1) طلاق عاطفی : زن و شوهر عواطف خود را از یکدیگر دریغ میدانند.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2) طلاق قانونی : دادگاه قانونی حکم طلاق را صادر میکند.               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3) طلاق توافقی : والدین درباره حضانت فرزندان تصمیماتی را اتخاذ میکنند.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 4) طلاق اجتماعی : واکنشی اجتماعی از جانب دوستان و آشنایان است. 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5) طلاق روانی : خلاص کردن خود از رابطه فرساینده نامطلوب و غیر قابل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تحمل.                                                                                  </a:t>
            </a:r>
            <a:endParaRPr lang="fa-IR" altLang="fa-IR" smtClean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altLang="fa-IR" sz="2800" b="1" smtClean="0"/>
              <a:t>پیامهایی برای والدین </a:t>
            </a:r>
            <a:r>
              <a:rPr lang="en-US" altLang="fa-IR" sz="2800" b="1" smtClean="0"/>
              <a:t>:</a:t>
            </a:r>
            <a:r>
              <a:rPr lang="fa-IR" altLang="fa-IR" sz="2800" b="1" smtClean="0"/>
              <a:t>                          </a:t>
            </a:r>
            <a:r>
              <a:rPr lang="fa-IR" altLang="fa-IR" smtClean="0"/>
              <a:t/>
            </a:r>
            <a:br>
              <a:rPr lang="fa-IR" altLang="fa-IR" smtClean="0"/>
            </a:br>
            <a:endParaRPr lang="en-US" altLang="fa-IR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1) بدرفتاری با کودکان و نوجوانان شخصیت آنان را متزلزل میکند.    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2) طرح اختلافات در حضور کودکان به سلامت روانی آنان آسیب میرساند.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3) سلامت روانی کودک در گرو تربیت هماهنگ والدین است .          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4) بدرفتاری زن و شوهر با یکدیگر باعث اضطراب و افسردگی کودکان می شود.                                                                              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5) والدین خوب کسانی هستند که غم و شادی فرزندانشان برایشان مهم باشد.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6) فرزندان دوست داشتن را از والدین یاد میگیرند.                             </a:t>
            </a:r>
            <a:endParaRPr lang="en-US" altLang="fa-IR" sz="2400" smtClean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a-IR" altLang="fa-IR" sz="2800" b="1" smtClean="0"/>
              <a:t>نابسامانی خانواده ایرانی                           </a:t>
            </a:r>
            <a:r>
              <a:rPr lang="fa-IR" altLang="fa-IR" smtClean="0"/>
              <a:t/>
            </a:r>
            <a:br>
              <a:rPr lang="fa-IR" altLang="fa-IR" smtClean="0"/>
            </a:br>
            <a:endParaRPr lang="en-US" altLang="fa-IR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Low" rtl="1" eaLnBrk="1" hangingPunct="1">
              <a:lnSpc>
                <a:spcPct val="150000"/>
              </a:lnSpc>
              <a:buFontTx/>
              <a:buNone/>
            </a:pPr>
            <a:r>
              <a:rPr lang="fa-IR" altLang="fa-IR" sz="2400" smtClean="0"/>
              <a:t>  * جامعه ایرانی در کلیتش تحت تاثیر عوامل درونی و عوامل بیرونی شدیدا دستخوش تغییر و تحول است. این تغییر و تحول در نهادهای اجتماعی مانند تعلیم و تربیت ، دینی ، اقتصادی ، سیاسی ، خانوادگی و غیره مشهود است .      </a:t>
            </a:r>
          </a:p>
          <a:p>
            <a:pPr algn="justLow" rtl="1" eaLnBrk="1" hangingPunct="1">
              <a:lnSpc>
                <a:spcPct val="150000"/>
              </a:lnSpc>
              <a:buFontTx/>
              <a:buNone/>
            </a:pPr>
            <a:r>
              <a:rPr lang="fa-IR" altLang="fa-IR" sz="2400" smtClean="0"/>
              <a:t>* نهاد خانواده ایرانی از شکل خانواده گسترده یعنی خانواده زن و مرد، فرزندان،   </a:t>
            </a:r>
          </a:p>
          <a:p>
            <a:pPr algn="justLow" rtl="1" eaLnBrk="1" hangingPunct="1">
              <a:lnSpc>
                <a:spcPct val="150000"/>
              </a:lnSpc>
              <a:buFontTx/>
              <a:buNone/>
            </a:pPr>
            <a:r>
              <a:rPr lang="fa-IR" altLang="fa-IR" sz="2400" smtClean="0"/>
              <a:t>اقوام نسبی و سببی ( زندگی عشایری و روستایی )به شکل خانواده هسته ای :زن</a:t>
            </a:r>
          </a:p>
          <a:p>
            <a:pPr algn="justLow" rtl="1" eaLnBrk="1" hangingPunct="1">
              <a:lnSpc>
                <a:spcPct val="150000"/>
              </a:lnSpc>
              <a:buFontTx/>
              <a:buNone/>
            </a:pPr>
            <a:r>
              <a:rPr lang="fa-IR" altLang="fa-IR" sz="2400" smtClean="0"/>
              <a:t>و شوهر با یک فرزند یا دو فرزند( زندگی شهری) در حال تغییر است . در واقع </a:t>
            </a:r>
          </a:p>
          <a:p>
            <a:pPr algn="justLow" rtl="1" eaLnBrk="1" hangingPunct="1">
              <a:lnSpc>
                <a:spcPct val="150000"/>
              </a:lnSpc>
              <a:buFontTx/>
              <a:buNone/>
            </a:pPr>
            <a:r>
              <a:rPr lang="fa-IR" altLang="fa-IR" sz="2400" smtClean="0"/>
              <a:t>بعد خانواده ایرانی روز به روز کاهش میابد و میتوان گفت که همبستگی مخفی بین</a:t>
            </a:r>
          </a:p>
          <a:p>
            <a:pPr algn="justLow" rtl="1" eaLnBrk="1" hangingPunct="1">
              <a:lnSpc>
                <a:spcPct val="150000"/>
              </a:lnSpc>
              <a:buFontTx/>
              <a:buNone/>
            </a:pPr>
            <a:r>
              <a:rPr lang="fa-IR" altLang="fa-IR" sz="2400" smtClean="0"/>
              <a:t>شهری شدن و بعد خانواده وجود دارد.                                                  </a:t>
            </a:r>
          </a:p>
          <a:p>
            <a:pPr algn="justLow" rtl="1" eaLnBrk="1" hangingPunct="1">
              <a:lnSpc>
                <a:spcPct val="150000"/>
              </a:lnSpc>
              <a:buFontTx/>
              <a:buNone/>
            </a:pPr>
            <a:r>
              <a:rPr lang="fa-IR" altLang="fa-IR" sz="2400" smtClean="0"/>
              <a:t> </a:t>
            </a:r>
            <a:endParaRPr lang="en-US" altLang="fa-IR" sz="2400" smtClean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Low" rtl="1" eaLnBrk="1" hangingPunct="1"/>
            <a:r>
              <a:rPr lang="fa-IR" altLang="fa-IR" sz="2400" smtClean="0"/>
              <a:t>در جامعه ایرانی همسرگزینی از شکل درون همسر گزینی به شکل برون همسر گزینی در حال تغییر است.شکل درون همسرگزینی بیشتر با شکل خانواده گسترده و شکل برون همسرگزینی با خانواده هسته ای همخوانی دارد .       </a:t>
            </a:r>
          </a:p>
          <a:p>
            <a:pPr algn="justLow" rtl="1" eaLnBrk="1" hangingPunct="1"/>
            <a:r>
              <a:rPr lang="fa-IR" altLang="fa-IR" sz="2400" smtClean="0"/>
              <a:t>در خانواده گسترده تعدد زوجات میتواند کارساز باشد در حالی که در خانواده </a:t>
            </a:r>
          </a:p>
          <a:p>
            <a:pPr algn="justLow" rtl="1" eaLnBrk="1" hangingPunct="1"/>
            <a:r>
              <a:rPr lang="fa-IR" altLang="fa-IR" sz="2400" smtClean="0"/>
              <a:t>هسته ای تک همسری مقبول است .                                                 </a:t>
            </a:r>
          </a:p>
          <a:p>
            <a:pPr algn="justLow" rtl="1" eaLnBrk="1" hangingPunct="1"/>
            <a:r>
              <a:rPr lang="fa-IR" altLang="fa-IR" sz="2400" smtClean="0"/>
              <a:t>با عنایت به تغییر و تحول شدید نهاد خانواده و افزایش طلاق جای دارد که    </a:t>
            </a:r>
          </a:p>
          <a:p>
            <a:pPr algn="justLow" rtl="1" eaLnBrk="1" hangingPunct="1"/>
            <a:r>
              <a:rPr lang="fa-IR" altLang="fa-IR" sz="2400" smtClean="0"/>
              <a:t>سریعا مصلحین اجتماعی موضوع نهاد خانواده را بررسی و یک فرهنگ      </a:t>
            </a:r>
          </a:p>
          <a:p>
            <a:pPr algn="justLow" rtl="1" eaLnBrk="1" hangingPunct="1"/>
            <a:r>
              <a:rPr lang="fa-IR" altLang="fa-IR" sz="2400" smtClean="0"/>
              <a:t>پویای مناسب شامل هنجارها، ارزشها ، قوانین و مقررات بیافرینند.به کار     </a:t>
            </a:r>
          </a:p>
          <a:p>
            <a:pPr algn="justLow" rtl="1" eaLnBrk="1" hangingPunct="1"/>
            <a:r>
              <a:rPr lang="fa-IR" altLang="fa-IR" sz="2400" smtClean="0"/>
              <a:t>گیرند تا نهاد خانواده بتواند به آسانی این مرحله تحولی را به سلامت طی کند. </a:t>
            </a:r>
            <a:endParaRPr lang="en-US" altLang="fa-IR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1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71438"/>
            <a:ext cx="8229600" cy="796925"/>
          </a:xfrm>
        </p:spPr>
        <p:txBody>
          <a:bodyPr/>
          <a:lstStyle/>
          <a:p>
            <a:r>
              <a:rPr lang="en-GB" altLang="en-US" smtClean="0"/>
              <a:t>Conditions o use</a:t>
            </a:r>
          </a:p>
        </p:txBody>
      </p:sp>
      <p:sp>
        <p:nvSpPr>
          <p:cNvPr id="62466" name="Rectangle 2"/>
          <p:cNvSpPr>
            <a:spLocks noChangeAspect="1"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3348038" y="1390650"/>
            <a:ext cx="0" cy="44640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5026025" y="3789363"/>
            <a:ext cx="20256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000">
                <a:solidFill>
                  <a:srgbClr val="000000"/>
                </a:solidFill>
                <a:latin typeface="Verdana" panose="020B0604030504040204" pitchFamily="34" charset="0"/>
                <a:hlinkClick r:id="rId3"/>
              </a:rPr>
              <a:t>http://www.ravanpoint.ir</a:t>
            </a:r>
            <a:endParaRPr lang="fa-IR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fr-FR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000">
                <a:solidFill>
                  <a:srgbClr val="000000"/>
                </a:solidFill>
                <a:latin typeface="Verdana" panose="020B0604030504040204" pitchFamily="34" charset="0"/>
              </a:rPr>
              <a:t>Contact: info@ravanpoint.ir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825" y="3919538"/>
            <a:ext cx="2736850" cy="4238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7417" name="Rectangle 16"/>
          <p:cNvSpPr>
            <a:spLocks noChangeArrowheads="1"/>
          </p:cNvSpPr>
          <p:nvPr/>
        </p:nvSpPr>
        <p:spPr bwMode="auto">
          <a:xfrm>
            <a:off x="250825" y="2582863"/>
            <a:ext cx="28321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fa-IR" sz="2000" b="1">
                <a:solidFill>
                  <a:srgbClr val="000000"/>
                </a:solidFill>
                <a:latin typeface="Verdana" panose="020B0604030504040204" pitchFamily="34" charset="0"/>
                <a:cs typeface="B Nazanin" panose="00000400000000000000" pitchFamily="2" charset="-78"/>
              </a:rPr>
              <a:t>دانلود رایگان پاورپوینت های روانشناسی</a:t>
            </a:r>
            <a:endParaRPr lang="en-GB" altLang="fa-IR" sz="2000" b="1">
              <a:solidFill>
                <a:srgbClr val="000000"/>
              </a:solidFill>
              <a:latin typeface="Verdana" panose="020B0604030504040204" pitchFamily="34" charset="0"/>
              <a:cs typeface="B Nazanin" panose="00000400000000000000" pitchFamily="2" charset="-78"/>
            </a:endParaRPr>
          </a:p>
          <a:p>
            <a:endParaRPr lang="en-GB" altLang="fa-IR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altLang="fa-IR" sz="1600">
              <a:solidFill>
                <a:srgbClr val="C00000"/>
              </a:solidFill>
              <a:latin typeface="Verdana" panose="020B0604030504040204" pitchFamily="34" charset="0"/>
            </a:endParaRPr>
          </a:p>
          <a:p>
            <a:r>
              <a:rPr lang="en-US" altLang="fa-IR" sz="160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fa-IR" sz="160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fa-IR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Copyright Ravanpoint.ir</a:t>
            </a:r>
            <a:endParaRPr lang="en-GB" altLang="fa-IR" b="1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2368550"/>
            <a:ext cx="386715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تعریف طلاق روانی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fa-IR" altLang="fa-IR" sz="2400" smtClean="0"/>
              <a:t>تلاشی است که برای خلاص کردن خود از رابطه فرساینده و نامطلوب و غیر قابل تحمل که نتیجه ان خرد شدن عزت نفس و از بین رفتن عاطفه است.</a:t>
            </a:r>
          </a:p>
          <a:p>
            <a:pPr algn="r" eaLnBrk="1" hangingPunct="1">
              <a:buFontTx/>
              <a:buNone/>
            </a:pPr>
            <a:r>
              <a:rPr lang="fa-IR" altLang="fa-IR" sz="2400" smtClean="0"/>
              <a:t> </a:t>
            </a:r>
          </a:p>
          <a:p>
            <a:pPr algn="justLow" eaLnBrk="1" hangingPunct="1">
              <a:buFontTx/>
              <a:buNone/>
            </a:pPr>
            <a:r>
              <a:rPr lang="fa-IR" altLang="fa-IR" sz="2400" b="1" smtClean="0"/>
              <a:t>کسلر هفت مرحله را برای طلاق روانی درنظر گرفته است:                        </a:t>
            </a:r>
            <a:r>
              <a:rPr lang="en-US" altLang="fa-IR" sz="2400" b="1" smtClean="0"/>
              <a:t>*</a:t>
            </a:r>
            <a:endParaRPr lang="fa-IR" altLang="fa-IR" sz="2400" b="1" smtClean="0"/>
          </a:p>
          <a:p>
            <a:pPr algn="justLow" eaLnBrk="1" hangingPunct="1">
              <a:buFontTx/>
              <a:buNone/>
            </a:pPr>
            <a:r>
              <a:rPr lang="fa-IR" altLang="fa-IR" sz="2400" smtClean="0"/>
              <a:t>1- سرخوردگی                                                                             </a:t>
            </a:r>
          </a:p>
          <a:p>
            <a:pPr algn="justLow" eaLnBrk="1" hangingPunct="1">
              <a:buFontTx/>
              <a:buNone/>
            </a:pPr>
            <a:r>
              <a:rPr lang="fa-IR" altLang="fa-IR" sz="2400" smtClean="0"/>
              <a:t>2- فرسایش وتخریب رابطه                                                               </a:t>
            </a:r>
          </a:p>
          <a:p>
            <a:pPr algn="justLow" eaLnBrk="1" hangingPunct="1">
              <a:buFontTx/>
              <a:buNone/>
            </a:pPr>
            <a:r>
              <a:rPr lang="fa-IR" altLang="fa-IR" sz="2400" smtClean="0"/>
              <a:t>3- دور شدن از تعهدات نسبت به یکدیگر                                               </a:t>
            </a:r>
          </a:p>
          <a:p>
            <a:pPr algn="justLow" eaLnBrk="1" hangingPunct="1">
              <a:buFontTx/>
              <a:buNone/>
            </a:pPr>
            <a:r>
              <a:rPr lang="fa-IR" altLang="fa-IR" sz="2400" smtClean="0"/>
              <a:t>4-جدایی جسمانی                                                                          </a:t>
            </a:r>
          </a:p>
          <a:p>
            <a:pPr algn="justLow" eaLnBrk="1" hangingPunct="1">
              <a:buFontTx/>
              <a:buNone/>
            </a:pPr>
            <a:r>
              <a:rPr lang="fa-IR" altLang="fa-IR" sz="2400" smtClean="0"/>
              <a:t>5-سوگ در اثر فقدان همسر                                                              </a:t>
            </a:r>
          </a:p>
          <a:p>
            <a:pPr algn="justLow" eaLnBrk="1" hangingPunct="1">
              <a:buFontTx/>
              <a:buNone/>
            </a:pPr>
            <a:r>
              <a:rPr lang="fa-IR" altLang="fa-IR" sz="2400" smtClean="0"/>
              <a:t>6-کار شدید جهت ترمیم زندگی                                                          </a:t>
            </a:r>
          </a:p>
          <a:p>
            <a:pPr algn="justLow" eaLnBrk="1" hangingPunct="1">
              <a:buFontTx/>
              <a:buNone/>
            </a:pPr>
            <a:r>
              <a:rPr lang="fa-IR" altLang="fa-IR" sz="2400" smtClean="0"/>
              <a:t>7-قطع رابطه عاطفی و روانی                                                           </a:t>
            </a:r>
          </a:p>
          <a:p>
            <a:pPr eaLnBrk="1" hangingPunct="1">
              <a:buFontTx/>
              <a:buNone/>
            </a:pPr>
            <a:endParaRPr lang="en-US" altLang="fa-IR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آسیب های نظام خانواده :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justLow" rtl="1" eaLnBrk="1" hangingPunct="1">
              <a:lnSpc>
                <a:spcPct val="150000"/>
              </a:lnSpc>
              <a:buFontTx/>
              <a:buNone/>
              <a:defRPr/>
            </a:pPr>
            <a:r>
              <a:rPr lang="fa-IR" sz="2400" dirty="0" smtClean="0"/>
              <a:t>                         </a:t>
            </a:r>
          </a:p>
          <a:p>
            <a:pPr marL="0" indent="0" algn="justLow" rtl="1" eaLnBrk="1" hangingPunct="1">
              <a:lnSpc>
                <a:spcPct val="200000"/>
              </a:lnSpc>
              <a:buFontTx/>
              <a:buNone/>
              <a:defRPr/>
            </a:pPr>
            <a:r>
              <a:rPr lang="fa-IR" sz="2400" b="1" dirty="0" smtClean="0"/>
              <a:t>1- ناسازگاری زن و شوهر: </a:t>
            </a:r>
          </a:p>
          <a:p>
            <a:pPr marL="0" indent="0" algn="justLow" rtl="1" eaLnBrk="1" hangingPunct="1">
              <a:lnSpc>
                <a:spcPct val="200000"/>
              </a:lnSpc>
              <a:buFontTx/>
              <a:buNone/>
              <a:defRPr/>
            </a:pPr>
            <a:r>
              <a:rPr lang="fa-IR" sz="2400" dirty="0" smtClean="0"/>
              <a:t>دلایل بیشماری داردکه وجه مشترک همه انها برآورده نشدن انتظارات است.                                                      </a:t>
            </a:r>
          </a:p>
          <a:p>
            <a:pPr marL="0" indent="0" algn="justLow" rtl="1" eaLnBrk="1" hangingPunct="1">
              <a:lnSpc>
                <a:spcPct val="200000"/>
              </a:lnSpc>
              <a:buFontTx/>
              <a:buNone/>
              <a:defRPr/>
            </a:pPr>
            <a:r>
              <a:rPr lang="fa-IR" sz="2400" dirty="0" smtClean="0"/>
              <a:t>*انتظارات چیست؟  الگوهای عملی هستند که هر یک  از دو طرف دیگری  را موظف به تحقق انها میداندو در صورتیکه طرف مقابل انها را محقق نسازد    ازردگی و نارضایتی و در نهایت ناسازگاری و جدایی  پیش میاید.             </a:t>
            </a:r>
          </a:p>
          <a:p>
            <a:pPr algn="justLow" rtl="1" eaLnBrk="1" hangingPunct="1">
              <a:lnSpc>
                <a:spcPct val="150000"/>
              </a:lnSpc>
              <a:defRPr/>
            </a:pPr>
            <a:endParaRPr lang="fa-IR" sz="2400" dirty="0" smtClean="0"/>
          </a:p>
          <a:p>
            <a:pPr algn="justLow" rtl="1" eaLnBrk="1" hangingPunct="1">
              <a:lnSpc>
                <a:spcPct val="150000"/>
              </a:lnSpc>
              <a:defRPr/>
            </a:pPr>
            <a:endParaRPr lang="fa-IR" sz="2400" dirty="0" smtClean="0"/>
          </a:p>
          <a:p>
            <a:pPr marL="0" indent="0" algn="justLow" rtl="1" eaLnBrk="1" hangingPunct="1">
              <a:lnSpc>
                <a:spcPct val="150000"/>
              </a:lnSpc>
              <a:buFontTx/>
              <a:buNone/>
              <a:defRPr/>
            </a:pPr>
            <a:r>
              <a:rPr lang="fa-IR" sz="2000" dirty="0" smtClean="0"/>
              <a:t>  </a:t>
            </a:r>
          </a:p>
          <a:p>
            <a:pPr algn="justLow" rtl="1" eaLnBrk="1" hangingPunct="1">
              <a:lnSpc>
                <a:spcPct val="150000"/>
              </a:lnSpc>
              <a:defRPr/>
            </a:pPr>
            <a:endParaRPr lang="fa-IR" sz="2000" dirty="0" smtClean="0"/>
          </a:p>
          <a:p>
            <a:pPr algn="justLow" rtl="1" eaLnBrk="1" hangingPunct="1">
              <a:lnSpc>
                <a:spcPct val="150000"/>
              </a:lnSpc>
              <a:defRPr/>
            </a:pPr>
            <a:r>
              <a:rPr lang="fa-IR" sz="700" dirty="0" smtClean="0"/>
              <a:t>                  </a:t>
            </a:r>
            <a:endParaRPr lang="fa-IR" sz="900" dirty="0" smtClean="0"/>
          </a:p>
          <a:p>
            <a:pPr algn="justLow" rtl="1" eaLnBrk="1" hangingPunct="1">
              <a:lnSpc>
                <a:spcPct val="150000"/>
              </a:lnSpc>
              <a:defRPr/>
            </a:pPr>
            <a:endParaRPr lang="fa-IR" sz="700" dirty="0" smtClean="0"/>
          </a:p>
          <a:p>
            <a:pPr algn="justLow" rtl="1" eaLnBrk="1" hangingPunct="1">
              <a:lnSpc>
                <a:spcPct val="150000"/>
              </a:lnSpc>
              <a:defRPr/>
            </a:pPr>
            <a:endParaRPr lang="en-US" sz="9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077200" cy="6126163"/>
          </a:xfrm>
        </p:spPr>
        <p:txBody>
          <a:bodyPr/>
          <a:lstStyle/>
          <a:p>
            <a:pPr algn="justLow" rtl="1" eaLnBrk="1" hangingPunct="1">
              <a:lnSpc>
                <a:spcPct val="150000"/>
              </a:lnSpc>
              <a:defRPr/>
            </a:pPr>
            <a:endParaRPr lang="fa-IR" sz="4000" dirty="0" smtClean="0"/>
          </a:p>
          <a:p>
            <a:pPr marL="0" indent="0" algn="justLow" rtl="1" eaLnBrk="1" hangingPunct="1">
              <a:lnSpc>
                <a:spcPct val="150000"/>
              </a:lnSpc>
              <a:buFontTx/>
              <a:buNone/>
              <a:defRPr/>
            </a:pPr>
            <a:r>
              <a:rPr lang="fa-IR" sz="2400" b="1" dirty="0" smtClean="0">
                <a:solidFill>
                  <a:srgbClr val="FFFFFF"/>
                </a:solidFill>
              </a:rPr>
              <a:t>2- نظام اجتماعی و ناسازگاری زن و شوهر                                                                   </a:t>
            </a:r>
          </a:p>
          <a:p>
            <a:pPr marL="0" indent="0" algn="justLow" rtl="1" eaLnBrk="1" hangingPunct="1">
              <a:lnSpc>
                <a:spcPct val="150000"/>
              </a:lnSpc>
              <a:buFontTx/>
              <a:buNone/>
              <a:defRPr/>
            </a:pPr>
            <a:r>
              <a:rPr lang="fa-IR" sz="2400" dirty="0" smtClean="0">
                <a:solidFill>
                  <a:srgbClr val="FFFFFF"/>
                </a:solidFill>
              </a:rPr>
              <a:t>*انسان اجتماعی در نظام اجتماعی  اجتماعی میشود و در واقع رابطه های اجتماعی وهنجارهای اجتماعی وهنجارهای فرهنگی را درونی میکند. </a:t>
            </a:r>
            <a:r>
              <a:rPr lang="fa-IR" sz="2400" dirty="0" smtClean="0"/>
              <a:t>اگر فرایند اجتماعی ناقص باشد و یا زن شوهر در دو فرایند کاملا متفاوت   اجتماعی شده باشند  درک صحیحی از وظایف و نقشهای طرف مقابل نخواهد   داشت و لذا عدم  درک صحیح میتواند  موجب نا سازگاری  شود.             </a:t>
            </a:r>
          </a:p>
          <a:p>
            <a:pPr algn="justLow" rtl="1" eaLnBrk="1" hangingPunct="1">
              <a:lnSpc>
                <a:spcPct val="150000"/>
              </a:lnSpc>
              <a:defRPr/>
            </a:pPr>
            <a:endParaRPr lang="fa-IR" sz="2400" dirty="0" smtClean="0"/>
          </a:p>
          <a:p>
            <a:pPr algn="justLow" rtl="1" eaLnBrk="1" hangingPunct="1">
              <a:lnSpc>
                <a:spcPct val="150000"/>
              </a:lnSpc>
              <a:buFontTx/>
              <a:buNone/>
              <a:defRPr/>
            </a:pPr>
            <a:r>
              <a:rPr lang="fa-IR" sz="2400" dirty="0" smtClean="0"/>
              <a:t> </a:t>
            </a:r>
            <a:endParaRPr lang="en-US" sz="4400" dirty="0" smtClean="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-3549650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a-IR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0"/>
            <a:ext cx="7772400" cy="4876800"/>
          </a:xfrm>
        </p:spPr>
        <p:txBody>
          <a:bodyPr/>
          <a:lstStyle/>
          <a:p>
            <a:pPr marL="342900" indent="-342900" algn="justLow" rtl="1" eaLnBrk="1" hangingPunct="1">
              <a:lnSpc>
                <a:spcPct val="200000"/>
              </a:lnSpc>
              <a:buFontTx/>
              <a:buChar char="•"/>
              <a:defRPr/>
            </a:pPr>
            <a:r>
              <a:rPr lang="fa-IR" sz="2400" b="1" dirty="0" smtClean="0">
                <a:solidFill>
                  <a:srgbClr val="FFFFFF"/>
                </a:solidFill>
              </a:rPr>
              <a:t>3-ناسازگاری فرزندان و والدین: </a:t>
            </a:r>
          </a:p>
          <a:p>
            <a:pPr marL="342900" indent="-342900" algn="justLow" rtl="1" eaLnBrk="1" hangingPunct="1">
              <a:lnSpc>
                <a:spcPct val="200000"/>
              </a:lnSpc>
              <a:buFontTx/>
              <a:buChar char="•"/>
              <a:defRPr/>
            </a:pPr>
            <a:r>
              <a:rPr lang="fa-IR" sz="2400" dirty="0" smtClean="0">
                <a:solidFill>
                  <a:srgbClr val="FFFFFF"/>
                </a:solidFill>
              </a:rPr>
              <a:t>بهرحال والدین به یک نسل و فرزندان به  نسل دیگری تعلق  دارند  و هر نسلی در شرایط  اجتماعی و فرهنگی خود اجتماعی  میشوند و لذا با هم تفاوت دارتد . بعضی اوقات  این تفاوتها  بیش از حد باعث ناسازگاری فرزندان میشود.                                        </a:t>
            </a:r>
          </a:p>
          <a:p>
            <a:pPr algn="justLow" rtl="1" eaLnBrk="1" hangingPunct="1">
              <a:defRPr/>
            </a:pPr>
            <a:endParaRPr lang="fa-IR" dirty="0" smtClean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علل وقوع طلاق                                </a:t>
            </a:r>
            <a:br>
              <a:rPr lang="fa-IR" altLang="fa-IR" smtClean="0"/>
            </a:br>
            <a:endParaRPr lang="en-US" altLang="fa-IR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Low" rtl="1" eaLnBrk="1" hangingPunct="1">
              <a:lnSpc>
                <a:spcPct val="200000"/>
              </a:lnSpc>
            </a:pPr>
            <a:r>
              <a:rPr lang="fa-IR" altLang="fa-IR" sz="2400" smtClean="0"/>
              <a:t>1) ظاهرشدن تدریجی مشکلات مالی                                              </a:t>
            </a:r>
          </a:p>
          <a:p>
            <a:pPr algn="justLow" rtl="1" eaLnBrk="1" hangingPunct="1">
              <a:lnSpc>
                <a:spcPct val="200000"/>
              </a:lnSpc>
            </a:pPr>
            <a:r>
              <a:rPr lang="fa-IR" altLang="fa-IR" sz="2400" smtClean="0"/>
              <a:t>2) عدم توافق اخلاق و ناسازگاری جنسی                                         </a:t>
            </a:r>
          </a:p>
          <a:p>
            <a:pPr algn="justLow" rtl="1" eaLnBrk="1" hangingPunct="1">
              <a:lnSpc>
                <a:spcPct val="200000"/>
              </a:lnSpc>
            </a:pPr>
            <a:r>
              <a:rPr lang="fa-IR" altLang="fa-IR" sz="2400" smtClean="0"/>
              <a:t>3) عدم علاقه طرفین مانند ازدواج های تحمیلی                                  </a:t>
            </a:r>
          </a:p>
          <a:p>
            <a:pPr algn="justLow" rtl="1" eaLnBrk="1" hangingPunct="1">
              <a:lnSpc>
                <a:spcPct val="200000"/>
              </a:lnSpc>
            </a:pPr>
            <a:r>
              <a:rPr lang="fa-IR" altLang="fa-IR" sz="2400" smtClean="0"/>
              <a:t>4) دخالت دیگران                                                                   </a:t>
            </a:r>
          </a:p>
          <a:p>
            <a:pPr algn="justLow" rtl="1" eaLnBrk="1" hangingPunct="1">
              <a:lnSpc>
                <a:spcPct val="200000"/>
              </a:lnSpc>
            </a:pPr>
            <a:r>
              <a:rPr lang="fa-IR" altLang="fa-IR" sz="2400" smtClean="0"/>
              <a:t>5) سوء ظن و عدم تمکین                                                          </a:t>
            </a:r>
          </a:p>
          <a:p>
            <a:pPr algn="justLow" rtl="1" eaLnBrk="1" hangingPunct="1">
              <a:lnSpc>
                <a:spcPct val="200000"/>
              </a:lnSpc>
              <a:buFontTx/>
              <a:buNone/>
            </a:pPr>
            <a:r>
              <a:rPr lang="fa-IR" altLang="fa-IR" sz="2400" smtClean="0"/>
              <a:t>						</a:t>
            </a:r>
            <a:r>
              <a:rPr lang="fa-IR" altLang="fa-IR" sz="2000" smtClean="0"/>
              <a:t>	</a:t>
            </a:r>
          </a:p>
          <a:p>
            <a:pPr algn="justLow" rtl="1" eaLnBrk="1" hangingPunct="1">
              <a:lnSpc>
                <a:spcPct val="90000"/>
              </a:lnSpc>
              <a:buFontTx/>
              <a:buNone/>
            </a:pPr>
            <a:endParaRPr lang="fa-IR" altLang="fa-IR" sz="2000" smtClean="0"/>
          </a:p>
          <a:p>
            <a:pPr algn="justLow" rtl="1" eaLnBrk="1" hangingPunct="1">
              <a:lnSpc>
                <a:spcPct val="90000"/>
              </a:lnSpc>
              <a:buFontTx/>
              <a:buNone/>
            </a:pPr>
            <a:endParaRPr lang="fa-IR" altLang="fa-IR" sz="2000" smtClean="0"/>
          </a:p>
          <a:p>
            <a:pPr algn="justLow" rtl="1" eaLnBrk="1" hangingPunct="1">
              <a:lnSpc>
                <a:spcPct val="90000"/>
              </a:lnSpc>
              <a:buFontTx/>
              <a:buNone/>
            </a:pPr>
            <a:r>
              <a:rPr lang="fa-IR" altLang="fa-IR" sz="2000" smtClean="0"/>
              <a:t>		</a:t>
            </a:r>
          </a:p>
          <a:p>
            <a:pPr algn="justLow" rtl="1" eaLnBrk="1" hangingPunct="1">
              <a:lnSpc>
                <a:spcPct val="90000"/>
              </a:lnSpc>
              <a:buFontTx/>
              <a:buNone/>
            </a:pPr>
            <a:endParaRPr lang="fa-IR" altLang="fa-IR" sz="2000" smtClean="0"/>
          </a:p>
          <a:p>
            <a:pPr algn="justLow" rtl="1" eaLnBrk="1" hangingPunct="1">
              <a:lnSpc>
                <a:spcPct val="90000"/>
              </a:lnSpc>
              <a:buFontTx/>
              <a:buNone/>
            </a:pPr>
            <a:endParaRPr lang="fa-IR" altLang="fa-IR" sz="2000" smtClean="0"/>
          </a:p>
          <a:p>
            <a:pPr algn="justLow" rtl="1" eaLnBrk="1" hangingPunct="1">
              <a:lnSpc>
                <a:spcPct val="90000"/>
              </a:lnSpc>
              <a:buFontTx/>
              <a:buNone/>
            </a:pPr>
            <a:endParaRPr lang="en-US" altLang="fa-IR" sz="20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76200"/>
          </a:xfrm>
        </p:spPr>
        <p:txBody>
          <a:bodyPr/>
          <a:lstStyle/>
          <a:p>
            <a:pPr eaLnBrk="1" hangingPunct="1"/>
            <a:r>
              <a:rPr lang="fa-IR" altLang="fa-IR" sz="2800" b="1" smtClean="0"/>
              <a:t>عواملی که وقوع طلاق را افزایش میدهد</a:t>
            </a:r>
            <a:r>
              <a:rPr lang="fa-IR" altLang="fa-IR" sz="2800" smtClean="0"/>
              <a:t> :             </a:t>
            </a:r>
            <a:r>
              <a:rPr lang="fa-IR" altLang="fa-IR" smtClean="0"/>
              <a:t/>
            </a:r>
            <a:br>
              <a:rPr lang="fa-IR" altLang="fa-IR" smtClean="0"/>
            </a:br>
            <a:endParaRPr lang="en-US" altLang="fa-IR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1) ازدواج در سنین پایین                                                      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2) کوتاه بودن طول مدت آشنایی قبل از ازدواج                            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3) اجتماعی شدن در خانواده ناموفق                                         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 4) عدم تاییدازدواج توسط بستگان                                            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 5) عدم مشابهت فرهنگی                                                      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6) عدم تفهم در ایفای نقشها و وظایف                                             </a:t>
            </a:r>
          </a:p>
          <a:p>
            <a:pPr algn="justLow" rtl="1" eaLnBrk="1" hangingPunct="1">
              <a:lnSpc>
                <a:spcPct val="150000"/>
              </a:lnSpc>
            </a:pPr>
            <a:r>
              <a:rPr lang="fa-IR" altLang="fa-IR" sz="2400" smtClean="0"/>
              <a:t>7) سابقه زندگی شهری                                                              </a:t>
            </a:r>
          </a:p>
          <a:p>
            <a:pPr algn="justLow" rtl="1" eaLnBrk="1" hangingPunct="1">
              <a:lnSpc>
                <a:spcPct val="150000"/>
              </a:lnSpc>
            </a:pPr>
            <a:endParaRPr lang="en-US" altLang="fa-IR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819</Words>
  <Application>Microsoft Office PowerPoint</Application>
  <PresentationFormat>On-screen Show (4:3)</PresentationFormat>
  <Paragraphs>96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Verdana</vt:lpstr>
      <vt:lpstr>B Nazanin</vt:lpstr>
      <vt:lpstr>Times New Roman</vt:lpstr>
      <vt:lpstr>Default Design</vt:lpstr>
      <vt:lpstr>PowerPoint Presentation</vt:lpstr>
      <vt:lpstr>تعریف طلاق روانی</vt:lpstr>
      <vt:lpstr>PowerPoint Presentation</vt:lpstr>
      <vt:lpstr>آسیب های نظام خانواده :</vt:lpstr>
      <vt:lpstr>PowerPoint Presentation</vt:lpstr>
      <vt:lpstr>PowerPoint Presentation</vt:lpstr>
      <vt:lpstr>PowerPoint Presentation</vt:lpstr>
      <vt:lpstr>علل وقوع طلاق                                 </vt:lpstr>
      <vt:lpstr>عواملی که وقوع طلاق را افزایش میدهد :              </vt:lpstr>
      <vt:lpstr>عواقب و پیامدهای طلاق:                          </vt:lpstr>
      <vt:lpstr>ابعاد طلاق :                                 </vt:lpstr>
      <vt:lpstr>پیامهایی برای والدین :                           </vt:lpstr>
      <vt:lpstr>نابسامانی خانواده ایرانی                            </vt:lpstr>
      <vt:lpstr>PowerPoint Presentation</vt:lpstr>
      <vt:lpstr>Conditions o 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xp</dc:creator>
  <cp:lastModifiedBy>salam</cp:lastModifiedBy>
  <cp:revision>16</cp:revision>
  <dcterms:created xsi:type="dcterms:W3CDTF">2000-03-27T14:11:27Z</dcterms:created>
  <dcterms:modified xsi:type="dcterms:W3CDTF">2021-01-31T18:07:11Z</dcterms:modified>
</cp:coreProperties>
</file>