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notesMasterIdLst>
    <p:notesMasterId r:id="rId27"/>
  </p:notesMasterIdLst>
  <p:sldIdLst>
    <p:sldId id="256" r:id="rId2"/>
    <p:sldId id="257" r:id="rId3"/>
    <p:sldId id="259" r:id="rId4"/>
    <p:sldId id="278" r:id="rId5"/>
    <p:sldId id="260" r:id="rId6"/>
    <p:sldId id="261" r:id="rId7"/>
    <p:sldId id="262" r:id="rId8"/>
    <p:sldId id="263" r:id="rId9"/>
    <p:sldId id="264" r:id="rId10"/>
    <p:sldId id="27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9" r:id="rId19"/>
    <p:sldId id="280" r:id="rId20"/>
    <p:sldId id="281" r:id="rId21"/>
    <p:sldId id="272" r:id="rId22"/>
    <p:sldId id="273" r:id="rId23"/>
    <p:sldId id="275" r:id="rId24"/>
    <p:sldId id="276" r:id="rId25"/>
    <p:sldId id="282" r:id="rId26"/>
  </p:sldIdLst>
  <p:sldSz cx="9144000" cy="6858000" type="screen4x3"/>
  <p:notesSz cx="6858000" cy="9144000"/>
  <p:defaultTextStyle>
    <a:defPPr>
      <a:defRPr lang="fa-I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4684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1" eaLnBrk="1" hangingPunct="1">
              <a:defRPr sz="1200" smtClean="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1" eaLnBrk="1" hangingPunct="1">
              <a:defRPr sz="1200" smtClean="0"/>
            </a:lvl1pPr>
          </a:lstStyle>
          <a:p>
            <a:pPr>
              <a:defRPr/>
            </a:pPr>
            <a:fld id="{B5DEBCA2-7307-4D4B-BDFB-E40B58DCEF59}" type="datetimeFigureOut">
              <a:rPr lang="fa-IR"/>
              <a:pPr>
                <a:defRPr/>
              </a:pPr>
              <a:t>17/06/1442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a-I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1" eaLnBrk="1" hangingPunct="1">
              <a:defRPr sz="1200" smtClean="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1" eaLnBrk="1" hangingPunct="1">
              <a:defRPr sz="1200" smtClean="0"/>
            </a:lvl1pPr>
          </a:lstStyle>
          <a:p>
            <a:pPr>
              <a:defRPr/>
            </a:pPr>
            <a:fld id="{E834C550-6CDF-446F-837C-70BD67308FC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13236DBB-8116-42CD-8596-EA7951113449}" type="slidenum">
              <a:rPr lang="en-US" altLang="en-US">
                <a:solidFill>
                  <a:srgbClr val="000000"/>
                </a:solidFill>
              </a:rPr>
              <a:pPr/>
              <a:t>25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r-FR" altLang="en-U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FDE6EF-015E-4AC0-8301-60968BACA685}" type="slidenum">
              <a:rPr lang="fa-IR" altLang="fa-IR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3499F2-289E-47D2-9E5A-8E5BB032A353}"/>
              </a:ext>
            </a:extLst>
          </p:cNvPr>
          <p:cNvSpPr/>
          <p:nvPr userDrawn="1"/>
        </p:nvSpPr>
        <p:spPr>
          <a:xfrm rot="5400000">
            <a:off x="8407660" y="5379843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5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3E784-D5C2-49AD-B971-CAB6B9D1C90C}" type="slidenum">
              <a:rPr lang="fa-IR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27323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A3087-36B3-4B0E-837D-7A2F480390C0}" type="slidenum">
              <a:rPr lang="fa-IR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29141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BA848-DCD1-4FEB-942C-79695EC79E79}" type="slidenum">
              <a:rPr lang="fa-IR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80320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E4F90-366F-4D3F-A374-5ECA59857B29}" type="slidenum">
              <a:rPr lang="fa-IR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76578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90E49-C58A-4554-BD9B-2F199117C59C}" type="slidenum">
              <a:rPr lang="fa-IR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00461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0EA44-2429-4293-9F73-885E3309AE9B}" type="slidenum">
              <a:rPr lang="fa-IR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426865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4E75F-9FA2-4368-AE46-2CBE1F1FF8F2}" type="slidenum">
              <a:rPr lang="fa-IR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71449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1675E-2435-4625-BD34-F1AC0CC027D1}" type="slidenum">
              <a:rPr lang="fa-IR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22723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65CC1-EB9D-4D89-89D7-B72F3F536309}" type="slidenum">
              <a:rPr lang="fa-IR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43103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4991F-2CB3-40FD-831D-013A61E647E4}" type="slidenum">
              <a:rPr lang="fa-IR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5048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1" hangingPunct="1">
              <a:defRPr sz="1200" smtClean="0"/>
            </a:lvl1pPr>
          </a:lstStyle>
          <a:p>
            <a:pPr>
              <a:defRPr/>
            </a:pPr>
            <a:fld id="{66A08F0C-3354-4A46-AB97-6AB84406A487}" type="slidenum">
              <a:rPr lang="fa-IR" altLang="fa-IR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3499F2-289E-47D2-9E5A-8E5BB032A353}"/>
              </a:ext>
            </a:extLst>
          </p:cNvPr>
          <p:cNvSpPr/>
          <p:nvPr userDrawn="1"/>
        </p:nvSpPr>
        <p:spPr>
          <a:xfrm rot="5400000">
            <a:off x="8407660" y="5369583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r" rtl="1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ow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439863"/>
          </a:xfrm>
        </p:spPr>
        <p:txBody>
          <a:bodyPr/>
          <a:lstStyle/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مدیریت استرس های خانوادگی</a:t>
            </a:r>
            <a:endParaRPr lang="en-US" altLang="fa-IR" smtClean="0">
              <a:cs typeface="B Roya" panose="00000400000000000000" pitchFamily="2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133600"/>
            <a:ext cx="7848600" cy="4391025"/>
          </a:xfrm>
        </p:spPr>
        <p:txBody>
          <a:bodyPr/>
          <a:lstStyle/>
          <a:p>
            <a:pPr eaLnBrk="1" hangingPunct="1"/>
            <a:endParaRPr lang="fa-IR" altLang="fa-IR" smtClean="0">
              <a:cs typeface="B Roya" panose="00000400000000000000" pitchFamily="2" charset="-78"/>
            </a:endParaRPr>
          </a:p>
          <a:p>
            <a:pPr eaLnBrk="1" hangingPunct="1"/>
            <a:endParaRPr lang="en-US" altLang="fa-IR" smtClean="0">
              <a:cs typeface="B Roya" panose="00000400000000000000" pitchFamily="2" charset="-78"/>
            </a:endParaRPr>
          </a:p>
          <a:p>
            <a:pPr eaLnBrk="1" hangingPunct="1"/>
            <a:endParaRPr lang="en-US" altLang="fa-IR" smtClean="0">
              <a:cs typeface="B Roya" panose="00000400000000000000" pitchFamily="2" charset="-78"/>
            </a:endParaRPr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789363"/>
            <a:ext cx="1871663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نشانه های تحت فشار و استرس بودن</a:t>
            </a:r>
            <a:endParaRPr lang="en-US" altLang="fa-IR" b="1" smtClean="0">
              <a:cs typeface="B Roya" panose="00000400000000000000" pitchFamily="2" charset="-7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معده درد،</a:t>
            </a:r>
          </a:p>
          <a:p>
            <a:pPr eaLnBrk="1" hangingPunct="1">
              <a:lnSpc>
                <a:spcPct val="8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خشکی دهان،</a:t>
            </a:r>
          </a:p>
          <a:p>
            <a:pPr eaLnBrk="1" hangingPunct="1">
              <a:lnSpc>
                <a:spcPct val="8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اشکال در تمرکز،</a:t>
            </a:r>
          </a:p>
          <a:p>
            <a:pPr eaLnBrk="1" hangingPunct="1">
              <a:lnSpc>
                <a:spcPct val="8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از کوره در رفتن (عصبانی شدن برای موضوعات کوچک و کم اهمیت)،</a:t>
            </a:r>
          </a:p>
          <a:p>
            <a:pPr eaLnBrk="1" hangingPunct="1">
              <a:lnSpc>
                <a:spcPct val="8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اضطراب،</a:t>
            </a:r>
          </a:p>
          <a:p>
            <a:pPr eaLnBrk="1" hangingPunct="1">
              <a:lnSpc>
                <a:spcPct val="8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بی قراری،</a:t>
            </a:r>
          </a:p>
          <a:p>
            <a:pPr eaLnBrk="1" hangingPunct="1">
              <a:lnSpc>
                <a:spcPct val="8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زود به گریه افتادن،</a:t>
            </a:r>
          </a:p>
          <a:p>
            <a:pPr eaLnBrk="1" hangingPunct="1">
              <a:lnSpc>
                <a:spcPct val="8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فراموشی،</a:t>
            </a:r>
          </a:p>
          <a:p>
            <a:pPr eaLnBrk="1" hangingPunct="1">
              <a:lnSpc>
                <a:spcPct val="8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مصرف مواد و الکل.</a:t>
            </a:r>
            <a:endParaRPr lang="en-US" altLang="fa-IR" sz="2600" smtClean="0">
              <a:cs typeface="B Roya" panose="00000400000000000000" pitchFamily="2" charset="-78"/>
            </a:endParaRPr>
          </a:p>
          <a:p>
            <a:pPr eaLnBrk="1" hangingPunct="1">
              <a:lnSpc>
                <a:spcPct val="80000"/>
              </a:lnSpc>
            </a:pPr>
            <a:endParaRPr lang="en-US" altLang="fa-IR" sz="2600" smtClean="0">
              <a:cs typeface="B Roy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مدیریت و مقابله با استرس های فرزندان نوجوان</a:t>
            </a:r>
            <a:endParaRPr lang="en-US" altLang="fa-IR" b="1" smtClean="0">
              <a:cs typeface="B Roya" panose="00000400000000000000" pitchFamily="2" charset="-7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endParaRPr lang="fa-IR" altLang="fa-IR" sz="2600" smtClean="0">
              <a:cs typeface="B Roya" panose="00000400000000000000" pitchFamily="2" charset="-78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یکی از منابع مهم استرس در زندگی خانوادگی، مدیریت رفتار فرزندان است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fa-IR" altLang="fa-IR" sz="2600" smtClean="0">
              <a:cs typeface="B Roya" panose="00000400000000000000" pitchFamily="2" charset="-78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فرزندان نوجوان می توانند استرس های ویژه ای را در زندگی خانوادگی ایجاد کنند</a:t>
            </a:r>
            <a:endParaRPr lang="en-US" altLang="fa-IR" sz="2600" smtClean="0">
              <a:cs typeface="B Roy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استرس ارتباط با فرزند نوجوان</a:t>
            </a:r>
            <a:endParaRPr lang="en-US" altLang="fa-IR" b="1" smtClean="0">
              <a:cs typeface="B Roya" panose="00000400000000000000" pitchFamily="2" charset="-7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fa-IR" altLang="fa-IR" smtClean="0">
                <a:cs typeface="B Roya" panose="00000400000000000000" pitchFamily="2" charset="-78"/>
              </a:rPr>
              <a:t>فرزندان نوجوان برخوردهای خاصی با والدین دارند که در کنار سایر استرس های والدین، فشارهای سنگینی را در خانواده ایجاد می کنند: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fa-IR" altLang="fa-IR" smtClean="0">
                <a:cs typeface="B Roya" panose="00000400000000000000" pitchFamily="2" charset="-78"/>
              </a:rPr>
              <a:t>جر وبحث با والدین،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fa-IR" altLang="fa-IR" smtClean="0">
                <a:cs typeface="B Roya" panose="00000400000000000000" pitchFamily="2" charset="-78"/>
              </a:rPr>
              <a:t>داشتن خواسته های زیاد،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fa-IR" altLang="fa-IR" smtClean="0">
                <a:cs typeface="B Roya" panose="00000400000000000000" pitchFamily="2" charset="-78"/>
              </a:rPr>
              <a:t>اصرار برای رسیدن به خواسته ها،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fa-IR" altLang="fa-IR" smtClean="0">
                <a:cs typeface="B Roya" panose="00000400000000000000" pitchFamily="2" charset="-78"/>
              </a:rPr>
              <a:t>در چنین شرایطی، نوع برخورد والدین با فرزندان بسیار مهم است.  </a:t>
            </a:r>
            <a:endParaRPr lang="en-US" altLang="fa-IR" smtClean="0">
              <a:cs typeface="B Roy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 استرس ارتباط با فرزند نوجوان</a:t>
            </a:r>
            <a:endParaRPr lang="en-US" altLang="fa-IR" b="1" smtClean="0">
              <a:cs typeface="B Roya" panose="00000400000000000000" pitchFamily="2" charset="-7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fa-IR" altLang="fa-IR" smtClean="0">
                <a:cs typeface="B Roya" panose="00000400000000000000" pitchFamily="2" charset="-78"/>
              </a:rPr>
              <a:t>به نکات زیر توجه کنید: </a:t>
            </a:r>
          </a:p>
          <a:p>
            <a:pPr marL="609600" indent="-609600" eaLnBrk="1" hangingPunct="1"/>
            <a:r>
              <a:rPr lang="fa-IR" altLang="fa-IR" smtClean="0">
                <a:cs typeface="B Roya" panose="00000400000000000000" pitchFamily="2" charset="-78"/>
              </a:rPr>
              <a:t>مشاجره بین نوجوان و والدین طبیعی است</a:t>
            </a:r>
          </a:p>
          <a:p>
            <a:pPr marL="609600" indent="-609600" eaLnBrk="1" hangingPunct="1"/>
            <a:r>
              <a:rPr lang="fa-IR" altLang="fa-IR" smtClean="0">
                <a:cs typeface="B Roya" panose="00000400000000000000" pitchFamily="2" charset="-78"/>
              </a:rPr>
              <a:t>نقطه نظرات و جر و بحث های فرزند عادی است و این نشانه بد بودن یا بد شدن فرزند نیست</a:t>
            </a:r>
          </a:p>
          <a:p>
            <a:pPr marL="609600" indent="-609600" eaLnBrk="1" hangingPunct="1"/>
            <a:r>
              <a:rPr lang="fa-IR" altLang="fa-IR" smtClean="0">
                <a:cs typeface="B Roya" panose="00000400000000000000" pitchFamily="2" charset="-78"/>
              </a:rPr>
              <a:t>نوجوان بحث می کند برای این که بحث کند و با این روش توانایی های جدید خود را به خود  و خانواده ثابت کند. در چنین شرایطی مهم است که والدین وارد چنین جر و بحث هایی نشوند</a:t>
            </a:r>
            <a:endParaRPr lang="en-US" altLang="fa-IR" smtClean="0">
              <a:cs typeface="B Roy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 استرس ارتباط با فرزند نوجوان</a:t>
            </a:r>
            <a:endParaRPr lang="en-US" altLang="fa-IR" b="1" smtClean="0">
              <a:cs typeface="B Roya" panose="00000400000000000000" pitchFamily="2" charset="-7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fa-IR" altLang="fa-IR" sz="2600" smtClean="0">
                <a:cs typeface="B Roya" panose="00000400000000000000" pitchFamily="2" charset="-78"/>
              </a:rPr>
              <a:t>گاهی ممکن است احساس علاقه و عشق والدین نسبت به فرزند نوجوان تبدیل به احساس خشم و تنفر شود. از این احساس ها نباید تعجب نکرد. این ماهیت متعارض و چندگانه فرزند با والدین است. </a:t>
            </a:r>
          </a:p>
          <a:p>
            <a:pPr marL="609600" indent="-609600" eaLnBrk="1" hangingPunct="1"/>
            <a:r>
              <a:rPr lang="fa-IR" altLang="fa-IR" sz="2600" smtClean="0">
                <a:cs typeface="B Roya" panose="00000400000000000000" pitchFamily="2" charset="-78"/>
              </a:rPr>
              <a:t>آن چه مهم است این که فرزند به شدت به </a:t>
            </a:r>
            <a:r>
              <a:rPr lang="fa-IR" altLang="fa-IR" sz="2600" b="1" smtClean="0">
                <a:cs typeface="B Roya" panose="00000400000000000000" pitchFamily="2" charset="-78"/>
              </a:rPr>
              <a:t>انظباط، ثبات و رفتارهای یک نواخت از سوی والدین احتیاج دارد</a:t>
            </a:r>
            <a:r>
              <a:rPr lang="fa-IR" altLang="fa-IR" sz="2600" smtClean="0">
                <a:cs typeface="B Roya" panose="00000400000000000000" pitchFamily="2" charset="-78"/>
              </a:rPr>
              <a:t>. مهم است که قواعد و قوانین مناسبی برای او تعیین شود</a:t>
            </a:r>
          </a:p>
          <a:p>
            <a:pPr marL="609600" indent="-609600" eaLnBrk="1" hangingPunct="1"/>
            <a:r>
              <a:rPr lang="fa-IR" altLang="fa-IR" sz="2600" smtClean="0">
                <a:cs typeface="B Roya" panose="00000400000000000000" pitchFamily="2" charset="-78"/>
              </a:rPr>
              <a:t> به رفتارهای صحیح نوجوان باید </a:t>
            </a:r>
            <a:r>
              <a:rPr lang="fa-IR" altLang="fa-IR" sz="2600" b="1" smtClean="0">
                <a:cs typeface="B Roya" panose="00000400000000000000" pitchFamily="2" charset="-78"/>
              </a:rPr>
              <a:t>پاداش</a:t>
            </a:r>
            <a:r>
              <a:rPr lang="fa-IR" altLang="fa-IR" sz="2600" smtClean="0">
                <a:cs typeface="B Roya" panose="00000400000000000000" pitchFamily="2" charset="-78"/>
              </a:rPr>
              <a:t> مناسب با سن او داده شود و در صورتی که انتظارات و قواعد را رعایت نکرد، </a:t>
            </a:r>
            <a:r>
              <a:rPr lang="fa-IR" altLang="fa-IR" sz="2600" b="1" smtClean="0">
                <a:cs typeface="B Roya" panose="00000400000000000000" pitchFamily="2" charset="-78"/>
              </a:rPr>
              <a:t>جریمه هایی</a:t>
            </a:r>
            <a:r>
              <a:rPr lang="fa-IR" altLang="fa-IR" sz="2600" smtClean="0">
                <a:cs typeface="B Roya" panose="00000400000000000000" pitchFamily="2" charset="-78"/>
              </a:rPr>
              <a:t> که متناسب با سن او باشد</a:t>
            </a:r>
            <a:endParaRPr lang="en-US" altLang="fa-IR" sz="2600" smtClean="0">
              <a:cs typeface="B Roy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استرس ارتباط با فرزند نوجوان</a:t>
            </a:r>
            <a:endParaRPr lang="en-US" altLang="fa-IR" b="1" smtClean="0">
              <a:cs typeface="B Roya" panose="00000400000000000000" pitchFamily="2" charset="-7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ایستادگی بر آن چه تعیین می شود.</a:t>
            </a:r>
            <a:r>
              <a:rPr lang="fa-IR" altLang="fa-IR" smtClean="0">
                <a:cs typeface="B Roya" panose="00000400000000000000" pitchFamily="2" charset="-78"/>
              </a:rPr>
              <a:t> به این برخورد قاطعیت یا به عبارت دیگر جدیت گفته می شود</a:t>
            </a:r>
          </a:p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مهم است که در رابطه با نوجوانان، احساسی عمل نشود</a:t>
            </a:r>
          </a:p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فرزندان به خصوص نوجوانان اگر به این نتیجه برسند که والدین در مطالبی که می گویند جدی نیستند، انتظارات را تامین نخواهند کرد</a:t>
            </a:r>
            <a:endParaRPr lang="en-US" altLang="fa-IR" smtClean="0">
              <a:cs typeface="B Roy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استرس ارتباط با فرزند نوجوان</a:t>
            </a:r>
            <a:endParaRPr lang="en-US" altLang="fa-IR" b="1" smtClean="0">
              <a:cs typeface="B Roya" panose="00000400000000000000" pitchFamily="2" charset="-7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fa-IR" altLang="fa-IR" b="1" smtClean="0">
                <a:cs typeface="B Roya" panose="00000400000000000000" pitchFamily="2" charset="-78"/>
              </a:rPr>
              <a:t>توافق و هماهنگی والدین با هم</a:t>
            </a:r>
          </a:p>
          <a:p>
            <a:pPr marL="609600" indent="-609600" eaLnBrk="1" hangingPunct="1"/>
            <a:r>
              <a:rPr lang="fa-IR" altLang="fa-IR" smtClean="0">
                <a:cs typeface="B Roya" panose="00000400000000000000" pitchFamily="2" charset="-78"/>
              </a:rPr>
              <a:t> اگر والدین با هم همراه نباشند، در مدیریت فرزندان خود و به خصوص فرزند نوجوان دچار مشکلات جدی خواهند شد. </a:t>
            </a:r>
          </a:p>
          <a:p>
            <a:pPr marL="609600" indent="-609600" eaLnBrk="1" hangingPunct="1"/>
            <a:r>
              <a:rPr lang="fa-IR" altLang="fa-IR" smtClean="0">
                <a:cs typeface="B Roya" panose="00000400000000000000" pitchFamily="2" charset="-78"/>
              </a:rPr>
              <a:t>بنابراین، ضروری است والدین به صورت </a:t>
            </a:r>
            <a:r>
              <a:rPr lang="fa-IR" altLang="fa-IR" b="1" smtClean="0">
                <a:cs typeface="B Roya" panose="00000400000000000000" pitchFamily="2" charset="-78"/>
              </a:rPr>
              <a:t>یکنواخت و یکسان و هماهنگ </a:t>
            </a:r>
            <a:r>
              <a:rPr lang="fa-IR" altLang="fa-IR" smtClean="0">
                <a:cs typeface="B Roya" panose="00000400000000000000" pitchFamily="2" charset="-78"/>
              </a:rPr>
              <a:t>با هم عمل کنند</a:t>
            </a:r>
            <a:endParaRPr lang="en-US" altLang="fa-IR" smtClean="0">
              <a:cs typeface="B Roy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استرس ارتباط با فرزند نوجوان</a:t>
            </a:r>
            <a:endParaRPr lang="en-US" altLang="fa-IR" b="1" smtClean="0">
              <a:cs typeface="B Roya" panose="00000400000000000000" pitchFamily="2" charset="-7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زمان اختلاف جدی با فرزند از مهارت حل اختلاف استفاده شود</a:t>
            </a:r>
          </a:p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 </a:t>
            </a:r>
            <a:r>
              <a:rPr lang="fa-IR" altLang="fa-IR" smtClean="0">
                <a:cs typeface="B Roya" panose="00000400000000000000" pitchFamily="2" charset="-78"/>
              </a:rPr>
              <a:t>مهارت </a:t>
            </a:r>
            <a:r>
              <a:rPr lang="fa-IR" altLang="fa-IR" b="1" smtClean="0">
                <a:cs typeface="B Roya" panose="00000400000000000000" pitchFamily="2" charset="-78"/>
              </a:rPr>
              <a:t>حل اختلاف</a:t>
            </a:r>
            <a:r>
              <a:rPr lang="fa-IR" altLang="fa-IR" smtClean="0">
                <a:cs typeface="B Roya" panose="00000400000000000000" pitchFamily="2" charset="-78"/>
              </a:rPr>
              <a:t>، یکی از مهارت هایی است که می توان مشکلات و مسایل را به بهترین نحو حل کرد به صورتی که هم والدین و هم فرزند از تصمیم نهایی راضی باشند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کاهش استرس های خانوادگی</a:t>
            </a:r>
            <a:endParaRPr lang="en-US" altLang="fa-IR" smtClean="0">
              <a:cs typeface="B Roya" panose="00000400000000000000" pitchFamily="2" charset="-7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برای خودتان به عنوان والد نیز </a:t>
            </a:r>
            <a:r>
              <a:rPr lang="fa-IR" altLang="fa-IR" b="1" smtClean="0">
                <a:cs typeface="B Roya" panose="00000400000000000000" pitchFamily="2" charset="-78"/>
              </a:rPr>
              <a:t>زمانی را در نظر بگیرید که به اولویت ها و برنامه های خود رسیدگی کنید </a:t>
            </a:r>
            <a:r>
              <a:rPr lang="fa-IR" altLang="fa-IR" smtClean="0">
                <a:cs typeface="B Roya" panose="00000400000000000000" pitchFamily="2" charset="-78"/>
              </a:rPr>
              <a:t>حتی اگر مدت زمان این توجه و رسیدگی روزانه 10 دقیقه باشد</a:t>
            </a:r>
          </a:p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سرگرمی و تفریحی </a:t>
            </a:r>
            <a:r>
              <a:rPr lang="fa-IR" altLang="fa-IR" smtClean="0">
                <a:cs typeface="B Roya" panose="00000400000000000000" pitchFamily="2" charset="-78"/>
              </a:rPr>
              <a:t>برای خود به صورت هفتگی در نظر داشته باشید</a:t>
            </a:r>
          </a:p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همراه همسر، دوستان و فرزندان تان </a:t>
            </a:r>
            <a:r>
              <a:rPr lang="fa-IR" altLang="fa-IR" b="1" smtClean="0">
                <a:cs typeface="B Roya" panose="00000400000000000000" pitchFamily="2" charset="-78"/>
              </a:rPr>
              <a:t>ورزش </a:t>
            </a:r>
            <a:r>
              <a:rPr lang="fa-IR" altLang="fa-IR" smtClean="0">
                <a:cs typeface="B Roya" panose="00000400000000000000" pitchFamily="2" charset="-78"/>
              </a:rPr>
              <a:t>کنید</a:t>
            </a:r>
          </a:p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با والدین دیگری که فرزند نوجوان دارند </a:t>
            </a:r>
            <a:r>
              <a:rPr lang="fa-IR" altLang="fa-IR" b="1" smtClean="0">
                <a:cs typeface="B Roya" panose="00000400000000000000" pitchFamily="2" charset="-78"/>
              </a:rPr>
              <a:t>صحبت کنید</a:t>
            </a:r>
            <a:endParaRPr lang="en-US" altLang="fa-IR" b="1" smtClean="0">
              <a:cs typeface="B Roy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کاهش استرس های خانوادگی</a:t>
            </a:r>
            <a:endParaRPr lang="en-US" altLang="fa-IR" smtClean="0">
              <a:cs typeface="B Roya" panose="00000400000000000000" pitchFamily="2" charset="-7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به انتظارات غیر منطقی، بیش از حد یا بی دلیل فرزندتان، </a:t>
            </a:r>
            <a:r>
              <a:rPr lang="fa-IR" altLang="fa-IR" b="1" smtClean="0">
                <a:cs typeface="B Roya" panose="00000400000000000000" pitchFamily="2" charset="-78"/>
              </a:rPr>
              <a:t>«نه» بگویید</a:t>
            </a:r>
            <a:r>
              <a:rPr lang="fa-IR" altLang="fa-IR" smtClean="0">
                <a:cs typeface="B Roya" panose="00000400000000000000" pitchFamily="2" charset="-78"/>
              </a:rPr>
              <a:t>. مهارت قاطعیت به شما کمک می کند تا با نحوه «نه» گفتن آشنا شوید</a:t>
            </a:r>
          </a:p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به </a:t>
            </a:r>
            <a:r>
              <a:rPr lang="fa-IR" altLang="fa-IR" b="1" smtClean="0">
                <a:cs typeface="B Roya" panose="00000400000000000000" pitchFamily="2" charset="-78"/>
              </a:rPr>
              <a:t>ابعاد معنوی زندگی </a:t>
            </a:r>
            <a:r>
              <a:rPr lang="fa-IR" altLang="fa-IR" smtClean="0">
                <a:cs typeface="B Roya" panose="00000400000000000000" pitchFamily="2" charset="-78"/>
              </a:rPr>
              <a:t>خود توجه داشته باشید. با دوستان، آشنایان و افرادی که هم عقیده شما هستند ارتباط بیشتری داشته باشید</a:t>
            </a:r>
            <a:r>
              <a:rPr lang="en-US" altLang="fa-IR" smtClean="0">
                <a:cs typeface="B Roya" panose="00000400000000000000" pitchFamily="2" charset="-7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تعریف استرس</a:t>
            </a:r>
            <a:endParaRPr lang="en-US" altLang="fa-IR" smtClean="0">
              <a:cs typeface="B Roya" panose="00000400000000000000" pitchFamily="2" charset="-7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استرس</a:t>
            </a:r>
            <a:r>
              <a:rPr lang="fa-IR" altLang="fa-IR" smtClean="0">
                <a:cs typeface="B Roya" panose="00000400000000000000" pitchFamily="2" charset="-78"/>
              </a:rPr>
              <a:t> </a:t>
            </a:r>
            <a:r>
              <a:rPr lang="fa-IR" altLang="fa-IR" b="1" smtClean="0">
                <a:cs typeface="B Roya" panose="00000400000000000000" pitchFamily="2" charset="-78"/>
              </a:rPr>
              <a:t>يعني دوباره سازگار شدن فرد با شرايط و موقعيت هاي جديد.</a:t>
            </a:r>
            <a:r>
              <a:rPr lang="fa-IR" altLang="fa-IR" smtClean="0">
                <a:cs typeface="B Roya" panose="00000400000000000000" pitchFamily="2" charset="-78"/>
              </a:rPr>
              <a:t> </a:t>
            </a:r>
            <a:r>
              <a:rPr lang="fa-IR" altLang="fa-IR" b="1" smtClean="0">
                <a:cs typeface="B Roya" panose="00000400000000000000" pitchFamily="2" charset="-78"/>
              </a:rPr>
              <a:t>هرجا كه تغييري در</a:t>
            </a:r>
            <a:r>
              <a:rPr lang="fa-IR" altLang="fa-IR" smtClean="0">
                <a:cs typeface="B Roya" panose="00000400000000000000" pitchFamily="2" charset="-78"/>
              </a:rPr>
              <a:t> </a:t>
            </a:r>
            <a:r>
              <a:rPr lang="fa-IR" altLang="fa-IR" b="1" smtClean="0">
                <a:cs typeface="B Roya" panose="00000400000000000000" pitchFamily="2" charset="-78"/>
              </a:rPr>
              <a:t>زندگي روي دهد فرد با يك استرس رو به رو شده است.</a:t>
            </a:r>
            <a:r>
              <a:rPr lang="fa-IR" altLang="fa-IR" smtClean="0">
                <a:cs typeface="B Roya" panose="00000400000000000000" pitchFamily="2" charset="-78"/>
              </a:rPr>
              <a:t> زيرا شرايط زندگي تغيير كرده است و فرد بايد دوباره با شرايط و موقعيت جديد در زندگي خود سازگار شود و این سازگاری مجدد با شرایط جدید زندگی به جسم و روان فرد فشار وارد می آورد</a:t>
            </a:r>
            <a:endParaRPr lang="en-US" altLang="fa-IR" smtClean="0">
              <a:cs typeface="B Roy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کاهش استرس های خانوادگی</a:t>
            </a:r>
            <a:endParaRPr lang="en-US" altLang="fa-IR" smtClean="0">
              <a:cs typeface="B Roya" panose="00000400000000000000" pitchFamily="2" charset="-7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بین </a:t>
            </a:r>
            <a:r>
              <a:rPr lang="fa-IR" altLang="fa-IR" b="1" smtClean="0">
                <a:cs typeface="B Roya" panose="00000400000000000000" pitchFamily="2" charset="-78"/>
              </a:rPr>
              <a:t>کار و زندگی خود تعادل مناسبی </a:t>
            </a:r>
            <a:r>
              <a:rPr lang="fa-IR" altLang="fa-IR" smtClean="0">
                <a:cs typeface="B Roya" panose="00000400000000000000" pitchFamily="2" charset="-78"/>
              </a:rPr>
              <a:t>را برقرار کنید. اگر به فرزند خود و زندگی خانوادگی خود اهمیت قائل هستید</a:t>
            </a:r>
          </a:p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مهم است که </a:t>
            </a:r>
            <a:r>
              <a:rPr lang="fa-IR" altLang="fa-IR" b="1" smtClean="0">
                <a:cs typeface="B Roya" panose="00000400000000000000" pitchFamily="2" charset="-78"/>
              </a:rPr>
              <a:t>زمانی را برای زندگی خانوادگی خود اختصاص </a:t>
            </a:r>
            <a:r>
              <a:rPr lang="fa-IR" altLang="fa-IR" smtClean="0">
                <a:cs typeface="B Roya" panose="00000400000000000000" pitchFamily="2" charset="-78"/>
              </a:rPr>
              <a:t>دهید و از زمان کار خود بکاهید. همسر و فرزندان علاوه بر درآمد و پیشرفت کاری شما، به شخص شما بیشتر نیازمنداند. به همین دلیل، اوقات خانوادگی را برای کسب درآمد و آینده بهتر برای همسر و فرزندان از بین نبرید</a:t>
            </a:r>
            <a:endParaRPr lang="en-US" altLang="fa-IR" smtClean="0">
              <a:cs typeface="B Roy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کاهش استرس های زندگی خانوادگی</a:t>
            </a:r>
            <a:endParaRPr lang="en-US" altLang="fa-IR" b="1" smtClean="0">
              <a:cs typeface="B Roya" panose="00000400000000000000" pitchFamily="2" charset="-78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در طي اوقات دور هم جمع شدن و گفت و گوي هاي خانوادگي </a:t>
            </a:r>
            <a:r>
              <a:rPr lang="fa-IR" altLang="fa-IR" b="1" smtClean="0">
                <a:cs typeface="B Roya" panose="00000400000000000000" pitchFamily="2" charset="-78"/>
              </a:rPr>
              <a:t>حتماً تلويزيون يا راديو خاموش باشد</a:t>
            </a:r>
            <a:r>
              <a:rPr lang="fa-IR" altLang="fa-IR" smtClean="0">
                <a:cs typeface="B Roya" panose="00000400000000000000" pitchFamily="2" charset="-78"/>
              </a:rPr>
              <a:t>. تلويزيون، راديو و وسايلي از اين قبيل، فرصت هاي زندگي خانوادگي را از خانواده ها ربوده اند</a:t>
            </a:r>
          </a:p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اگر هم تلويزيون مي بينيد، بعد از اتمام فيلم ها وسريال ها، فرصت خوبي است كه در مورد آن چه در فيلم رخ داده است با هم به گفت و گو بپردازيد و ديدگاه ها و نظرات خود را باز، صريح و روشن بيان كنيد</a:t>
            </a:r>
            <a:endParaRPr lang="en-US" altLang="fa-IR" smtClean="0">
              <a:cs typeface="B Roy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کاهش استرس های زندگی خانوادگی</a:t>
            </a:r>
            <a:endParaRPr lang="en-US" altLang="fa-IR" b="1" smtClean="0">
              <a:cs typeface="B Roya" panose="00000400000000000000" pitchFamily="2" charset="-7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در خلال، گفت و گوي هاي خانوادگي، </a:t>
            </a:r>
            <a:r>
              <a:rPr lang="fa-IR" altLang="fa-IR" b="1" smtClean="0">
                <a:cs typeface="B Roya" panose="00000400000000000000" pitchFamily="2" charset="-78"/>
              </a:rPr>
              <a:t>ديدگاه هاي </a:t>
            </a:r>
            <a:r>
              <a:rPr lang="fa-IR" altLang="fa-IR" smtClean="0">
                <a:cs typeface="B Roya" panose="00000400000000000000" pitchFamily="2" charset="-78"/>
              </a:rPr>
              <a:t>خود را در مورد وقايع اطراف خود بيان كنيد</a:t>
            </a:r>
          </a:p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لازم نيست </a:t>
            </a:r>
            <a:r>
              <a:rPr lang="fa-IR" altLang="fa-IR" smtClean="0">
                <a:cs typeface="B Roya" panose="00000400000000000000" pitchFamily="2" charset="-78"/>
              </a:rPr>
              <a:t>از اين اوقات خانوادگي به عنوان، فرصتي براي </a:t>
            </a:r>
            <a:r>
              <a:rPr lang="fa-IR" altLang="fa-IR" b="1" smtClean="0">
                <a:cs typeface="B Roya" panose="00000400000000000000" pitchFamily="2" charset="-78"/>
              </a:rPr>
              <a:t>سخنراني</a:t>
            </a:r>
            <a:r>
              <a:rPr lang="fa-IR" altLang="fa-IR" smtClean="0">
                <a:cs typeface="B Roya" panose="00000400000000000000" pitchFamily="2" charset="-78"/>
              </a:rPr>
              <a:t> استفاده </a:t>
            </a:r>
            <a:r>
              <a:rPr lang="fa-IR" altLang="fa-IR" b="1" smtClean="0">
                <a:cs typeface="B Roya" panose="00000400000000000000" pitchFamily="2" charset="-78"/>
              </a:rPr>
              <a:t>كنيد</a:t>
            </a:r>
            <a:r>
              <a:rPr lang="fa-IR" altLang="fa-IR" smtClean="0">
                <a:cs typeface="B Roya" panose="00000400000000000000" pitchFamily="2" charset="-78"/>
              </a:rPr>
              <a:t>. بلكه، بيان نظر و عقيده شما در مورد همان موضوعات براي فرزندان كافي است كه ديدگاه هاي سالم را بياموزند</a:t>
            </a:r>
            <a:endParaRPr lang="en-US" altLang="fa-IR" smtClean="0">
              <a:cs typeface="B Roy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کاهش استرس های خانوادگی</a:t>
            </a:r>
            <a:endParaRPr lang="en-US" altLang="fa-IR" b="1" smtClean="0">
              <a:cs typeface="B Roya" panose="00000400000000000000" pitchFamily="2" charset="-78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جدا از فرزندان، زمانی را برای </a:t>
            </a:r>
            <a:r>
              <a:rPr lang="fa-IR" altLang="fa-IR" b="1" smtClean="0">
                <a:cs typeface="B Roya" panose="00000400000000000000" pitchFamily="2" charset="-78"/>
              </a:rPr>
              <a:t>صحبت کردن با همسر </a:t>
            </a:r>
            <a:r>
              <a:rPr lang="fa-IR" altLang="fa-IR" smtClean="0">
                <a:cs typeface="B Roya" panose="00000400000000000000" pitchFamily="2" charset="-78"/>
              </a:rPr>
              <a:t>خود در مورد موضوعات مربوط به خانواده اختصاص دهید. در مورد آن چه مربوط به فرزندان است با وی صحبت کنید تا </a:t>
            </a:r>
            <a:r>
              <a:rPr lang="fa-IR" altLang="fa-IR" b="1" smtClean="0">
                <a:cs typeface="B Roya" panose="00000400000000000000" pitchFamily="2" charset="-78"/>
              </a:rPr>
              <a:t>دیدگاه و نقطه نظرات شما مشترک و یکسان باشد</a:t>
            </a:r>
            <a:r>
              <a:rPr lang="fa-IR" altLang="fa-IR" smtClean="0">
                <a:cs typeface="B Roya" panose="00000400000000000000" pitchFamily="2" charset="-78"/>
              </a:rPr>
              <a:t>. </a:t>
            </a:r>
          </a:p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سعی کنید در رابطه با فرزندان خود یکسان با همسرتان برخورد کنید حتی اگر کاملاً با دیدگاه وی نیز هماهنگ و همسو نیستید. آن چه در زندگی خانوادگی مهم است </a:t>
            </a:r>
            <a:r>
              <a:rPr lang="fa-IR" altLang="fa-IR" b="1" smtClean="0">
                <a:cs typeface="B Roya" panose="00000400000000000000" pitchFamily="2" charset="-78"/>
              </a:rPr>
              <a:t>مشترک بودن دیدگاه</a:t>
            </a:r>
            <a:r>
              <a:rPr lang="fa-IR" altLang="fa-IR" smtClean="0">
                <a:cs typeface="B Roya" panose="00000400000000000000" pitchFamily="2" charset="-78"/>
              </a:rPr>
              <a:t> شماست</a:t>
            </a:r>
            <a:endParaRPr lang="en-US" altLang="fa-IR" smtClean="0">
              <a:cs typeface="B Roy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کاهش استرس های زندگی خانوادگی</a:t>
            </a:r>
            <a:endParaRPr lang="en-US" altLang="fa-IR" b="1" smtClean="0">
              <a:cs typeface="B Roya" panose="00000400000000000000" pitchFamily="2" charset="-78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با افرادی که فرزندان نوجوان دارند صحبت کنید </a:t>
            </a:r>
            <a:r>
              <a:rPr lang="fa-IR" altLang="fa-IR" smtClean="0">
                <a:cs typeface="B Roya" panose="00000400000000000000" pitchFamily="2" charset="-78"/>
              </a:rPr>
              <a:t>و اوقاتی را با آنان بگذرانید. در این صورت متوجه خواهید شد که </a:t>
            </a:r>
            <a:r>
              <a:rPr lang="fa-IR" altLang="fa-IR" b="1" smtClean="0">
                <a:cs typeface="B Roya" panose="00000400000000000000" pitchFamily="2" charset="-78"/>
              </a:rPr>
              <a:t>نوجوانان دیدگاه های مشترکی </a:t>
            </a:r>
            <a:r>
              <a:rPr lang="fa-IR" altLang="fa-IR" smtClean="0">
                <a:cs typeface="B Roya" panose="00000400000000000000" pitchFamily="2" charset="-78"/>
              </a:rPr>
              <a:t>در مورد موضوعات مختلف دارند و همچنین، مشکلات خانواده ها نیز یکسان است</a:t>
            </a:r>
          </a:p>
          <a:p>
            <a:pPr eaLnBrk="1" hangingPunct="1"/>
            <a:r>
              <a:rPr lang="fa-IR" altLang="fa-IR" smtClean="0">
                <a:cs typeface="B Roya" panose="00000400000000000000" pitchFamily="2" charset="-78"/>
              </a:rPr>
              <a:t>به جای این که به رفتارهای فرزند خود، برچسب بد یا خوب یا برچسب های نامناسب بزنید، </a:t>
            </a:r>
            <a:r>
              <a:rPr lang="fa-IR" altLang="fa-IR" b="1" smtClean="0">
                <a:cs typeface="B Roya" panose="00000400000000000000" pitchFamily="2" charset="-78"/>
              </a:rPr>
              <a:t>رفتارهای آنان را به ویژگی های سنی آنان ربط دهید</a:t>
            </a:r>
            <a:endParaRPr lang="en-US" altLang="fa-IR" b="1" smtClean="0">
              <a:cs typeface="B Roy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1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71438"/>
            <a:ext cx="8229600" cy="796925"/>
          </a:xfrm>
        </p:spPr>
        <p:txBody>
          <a:bodyPr/>
          <a:lstStyle/>
          <a:p>
            <a:r>
              <a:rPr lang="en-GB" altLang="en-US" smtClean="0"/>
              <a:t>Conditions o use</a:t>
            </a:r>
          </a:p>
        </p:txBody>
      </p:sp>
      <p:sp>
        <p:nvSpPr>
          <p:cNvPr id="62466" name="Rectangle 2"/>
          <p:cNvSpPr>
            <a:spLocks noChangeAspect="1" noChangeArrowheads="1"/>
          </p:cNvSpPr>
          <p:nvPr/>
        </p:nvSpPr>
        <p:spPr bwMode="auto">
          <a:xfrm>
            <a:off x="-19050" y="0"/>
            <a:ext cx="9144000" cy="6858000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-80000" r="50000" b="18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28678" name="Line 8"/>
          <p:cNvSpPr>
            <a:spLocks noChangeShapeType="1"/>
          </p:cNvSpPr>
          <p:nvPr/>
        </p:nvSpPr>
        <p:spPr bwMode="auto">
          <a:xfrm>
            <a:off x="3348038" y="1390650"/>
            <a:ext cx="0" cy="446405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8679" name="Rectangle 10"/>
          <p:cNvSpPr>
            <a:spLocks noChangeArrowheads="1"/>
          </p:cNvSpPr>
          <p:nvPr/>
        </p:nvSpPr>
        <p:spPr bwMode="auto">
          <a:xfrm>
            <a:off x="5026025" y="3789363"/>
            <a:ext cx="20256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0"/>
            <a:r>
              <a:rPr lang="fr-FR" altLang="en-US" sz="1000">
                <a:solidFill>
                  <a:srgbClr val="000000"/>
                </a:solidFill>
                <a:hlinkClick r:id="rId3"/>
              </a:rPr>
              <a:t>http://www.ravanpoint.ir</a:t>
            </a:r>
            <a:endParaRPr lang="fa-IR" altLang="en-US" sz="1000">
              <a:solidFill>
                <a:srgbClr val="000000"/>
              </a:solidFill>
            </a:endParaRPr>
          </a:p>
          <a:p>
            <a:pPr algn="ctr" rtl="0"/>
            <a:endParaRPr lang="fr-FR" altLang="en-US" sz="1000">
              <a:solidFill>
                <a:srgbClr val="000000"/>
              </a:solidFill>
            </a:endParaRPr>
          </a:p>
          <a:p>
            <a:pPr algn="ctr" rtl="0"/>
            <a:r>
              <a:rPr lang="fr-FR" altLang="en-US" sz="1000">
                <a:solidFill>
                  <a:srgbClr val="000000"/>
                </a:solidFill>
              </a:rPr>
              <a:t>Contact: info@ravanpoint.ir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0825" y="3919538"/>
            <a:ext cx="2736850" cy="4238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681" name="Rectangle 16"/>
          <p:cNvSpPr>
            <a:spLocks noChangeArrowheads="1"/>
          </p:cNvSpPr>
          <p:nvPr/>
        </p:nvSpPr>
        <p:spPr bwMode="auto">
          <a:xfrm>
            <a:off x="250825" y="2582863"/>
            <a:ext cx="28321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a-IR" altLang="fa-IR" sz="2000" b="1">
                <a:solidFill>
                  <a:srgbClr val="000000"/>
                </a:solidFill>
                <a:cs typeface="B Nazanin" panose="00000400000000000000" pitchFamily="2" charset="-78"/>
              </a:rPr>
              <a:t>دانلود رایگان پاورپوینت های روانشناسی</a:t>
            </a:r>
            <a:endParaRPr lang="en-GB" altLang="fa-IR" sz="2000" b="1">
              <a:solidFill>
                <a:srgbClr val="000000"/>
              </a:solidFill>
              <a:cs typeface="B Nazanin" panose="00000400000000000000" pitchFamily="2" charset="-78"/>
            </a:endParaRPr>
          </a:p>
          <a:p>
            <a:pPr algn="l" rtl="0"/>
            <a:endParaRPr lang="en-GB" altLang="fa-IR" b="1">
              <a:solidFill>
                <a:srgbClr val="000000"/>
              </a:solidFill>
            </a:endParaRPr>
          </a:p>
          <a:p>
            <a:pPr algn="l" rtl="0"/>
            <a:endParaRPr lang="en-US" altLang="fa-IR" sz="1600">
              <a:solidFill>
                <a:srgbClr val="C00000"/>
              </a:solidFill>
            </a:endParaRPr>
          </a:p>
          <a:p>
            <a:pPr algn="l" rtl="0"/>
            <a:r>
              <a:rPr lang="en-US" altLang="fa-IR" sz="160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fa-IR" sz="160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fa-IR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Copyright Ravanpoint.ir</a:t>
            </a:r>
            <a:endParaRPr lang="en-GB" altLang="fa-IR" b="1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68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5" y="2368550"/>
            <a:ext cx="386715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z="3400" b="1" smtClean="0">
                <a:cs typeface="B Roya" panose="00000400000000000000" pitchFamily="2" charset="-78"/>
              </a:rPr>
              <a:t>نمونه هایی از استرس های هنجار زندگی خانوادگی</a:t>
            </a:r>
            <a:r>
              <a:rPr lang="fa-IR" altLang="fa-IR" sz="3400" smtClean="0">
                <a:cs typeface="B Roya" panose="00000400000000000000" pitchFamily="2" charset="-78"/>
              </a:rPr>
              <a:t/>
            </a:r>
            <a:br>
              <a:rPr lang="fa-IR" altLang="fa-IR" sz="3400" smtClean="0">
                <a:cs typeface="B Roya" panose="00000400000000000000" pitchFamily="2" charset="-78"/>
              </a:rPr>
            </a:br>
            <a:endParaRPr lang="en-US" altLang="fa-IR" sz="3400" smtClean="0">
              <a:cs typeface="B Roya" panose="00000400000000000000" pitchFamily="2" charset="-7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اسباب کشی،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ازدواج،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تولد فرزند،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طلاق یا متارکه و جدایی،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ورود فرزندان به مدرسه،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اتمام مدرسه فرزندان،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بیماری یا جراحت یکی از اعضای خانواده،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مشکلات مالی،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بازنشستگی خود یا همسر،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z="3400" b="1" smtClean="0">
                <a:cs typeface="B Roya" panose="00000400000000000000" pitchFamily="2" charset="-78"/>
              </a:rPr>
              <a:t>نمونه هایی از استرس های هنجار زندگی خانوادگی</a:t>
            </a:r>
            <a:endParaRPr lang="en-US" altLang="fa-IR" sz="3400" b="1" smtClean="0">
              <a:cs typeface="B Roya" panose="00000400000000000000" pitchFamily="2" charset="-7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altLang="fa-IR" smtClean="0">
                <a:cs typeface="B Roya" panose="00000400000000000000" pitchFamily="2" charset="-78"/>
              </a:rPr>
              <a:t>باردارشدن همسر،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mtClean="0">
                <a:cs typeface="B Roya" panose="00000400000000000000" pitchFamily="2" charset="-78"/>
              </a:rPr>
              <a:t>مسافرت،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mtClean="0">
                <a:cs typeface="B Roya" panose="00000400000000000000" pitchFamily="2" charset="-78"/>
              </a:rPr>
              <a:t>مشکلات درسی فرزند،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mtClean="0">
                <a:cs typeface="B Roya" panose="00000400000000000000" pitchFamily="2" charset="-78"/>
              </a:rPr>
              <a:t>بلوغ و نوجوانی فرزند،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mtClean="0">
                <a:cs typeface="B Roya" panose="00000400000000000000" pitchFamily="2" charset="-78"/>
              </a:rPr>
              <a:t>فوت همسر،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mtClean="0">
                <a:cs typeface="B Roya" panose="00000400000000000000" pitchFamily="2" charset="-78"/>
              </a:rPr>
              <a:t>فوت یکی از اعضای خانواده،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mtClean="0">
                <a:cs typeface="B Roya" panose="00000400000000000000" pitchFamily="2" charset="-78"/>
              </a:rPr>
              <a:t>مسئولیت های جدید در زندگی خانوادگی،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mtClean="0">
                <a:cs typeface="B Roya" panose="00000400000000000000" pitchFamily="2" charset="-78"/>
              </a:rPr>
              <a:t>مصرف مواد یا الکل توسط یکی از اعضای خانواده.</a:t>
            </a:r>
            <a:endParaRPr lang="en-US" altLang="fa-IR" smtClean="0">
              <a:cs typeface="B Roya" panose="00000400000000000000" pitchFamily="2" charset="-78"/>
            </a:endParaRPr>
          </a:p>
          <a:p>
            <a:pPr eaLnBrk="1" hangingPunct="1">
              <a:lnSpc>
                <a:spcPct val="90000"/>
              </a:lnSpc>
            </a:pPr>
            <a:endParaRPr lang="en-US" altLang="fa-IR" smtClean="0">
              <a:cs typeface="B Roy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z="3400" b="1" smtClean="0">
                <a:cs typeface="B Roya" panose="00000400000000000000" pitchFamily="2" charset="-78"/>
              </a:rPr>
              <a:t>ب-طبقه بندي استرس ها ازنظر كيفيت</a:t>
            </a:r>
            <a:r>
              <a:rPr lang="fa-IR" altLang="fa-IR" sz="3400" smtClean="0">
                <a:cs typeface="B Roya" panose="00000400000000000000" pitchFamily="2" charset="-78"/>
              </a:rPr>
              <a:t/>
            </a:r>
            <a:br>
              <a:rPr lang="fa-IR" altLang="fa-IR" sz="3400" smtClean="0">
                <a:cs typeface="B Roya" panose="00000400000000000000" pitchFamily="2" charset="-78"/>
              </a:rPr>
            </a:br>
            <a:endParaRPr lang="en-US" altLang="fa-IR" sz="3400" smtClean="0">
              <a:cs typeface="B Roya" panose="00000400000000000000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fa-IR" altLang="fa-IR" b="1" smtClean="0">
                <a:cs typeface="B Roya" panose="00000400000000000000" pitchFamily="2" charset="-78"/>
              </a:rPr>
              <a:t>استرس هاي منفي - </a:t>
            </a:r>
            <a:r>
              <a:rPr lang="fa-IR" altLang="fa-IR" smtClean="0">
                <a:cs typeface="B Roya" panose="00000400000000000000" pitchFamily="2" charset="-78"/>
              </a:rPr>
              <a:t>مرگ يكي از عزيزان ،طلاق</a:t>
            </a:r>
            <a:r>
              <a:rPr lang="fa-IR" altLang="fa-IR" b="1" smtClean="0">
                <a:cs typeface="B Roya" panose="00000400000000000000" pitchFamily="2" charset="-78"/>
              </a:rPr>
              <a:t> ،</a:t>
            </a:r>
            <a:r>
              <a:rPr lang="fa-IR" altLang="fa-IR" smtClean="0">
                <a:cs typeface="B Roya" panose="00000400000000000000" pitchFamily="2" charset="-78"/>
              </a:rPr>
              <a:t> جدايي، بيماري، ناكامي و افت تحصيلي فرزندان، مشكلات ارتباطی با همسر و فرزندان و مواردي از اين قبيل</a:t>
            </a:r>
            <a:endParaRPr lang="fa-IR" altLang="fa-IR" b="1" smtClean="0">
              <a:cs typeface="B Roya" panose="00000400000000000000" pitchFamily="2" charset="-78"/>
            </a:endParaRPr>
          </a:p>
          <a:p>
            <a:pPr marL="609600" indent="-609600" eaLnBrk="1" hangingPunct="1"/>
            <a:r>
              <a:rPr lang="fa-IR" altLang="fa-IR" b="1" smtClean="0">
                <a:cs typeface="B Roya" panose="00000400000000000000" pitchFamily="2" charset="-78"/>
              </a:rPr>
              <a:t>استرس هاي مثبت</a:t>
            </a:r>
            <a:r>
              <a:rPr lang="en-US" altLang="fa-IR" smtClean="0">
                <a:cs typeface="B Roya" panose="00000400000000000000" pitchFamily="2" charset="-78"/>
              </a:rPr>
              <a:t> </a:t>
            </a:r>
            <a:r>
              <a:rPr lang="fa-IR" altLang="fa-IR" smtClean="0">
                <a:cs typeface="B Roya" panose="00000400000000000000" pitchFamily="2" charset="-78"/>
              </a:rPr>
              <a:t>- قبول شدن فرزند در دانشگاه، يافتن شغل، ازدواج، بچه دارشدن، رفتن به مسافرت</a:t>
            </a:r>
            <a:endParaRPr lang="en-US" altLang="fa-IR" smtClean="0">
              <a:cs typeface="B Roy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طبقه بندي استرس ها ازنظر مدت</a:t>
            </a:r>
            <a:endParaRPr lang="en-US" altLang="fa-IR" b="1" smtClean="0">
              <a:cs typeface="B Roya" panose="00000400000000000000" pitchFamily="2" charset="-7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fa-IR" altLang="fa-IR" sz="2600" b="1" smtClean="0">
              <a:cs typeface="B Roya" panose="00000400000000000000" pitchFamily="2" charset="-78"/>
            </a:endParaRPr>
          </a:p>
          <a:p>
            <a:pPr eaLnBrk="1" hangingPunct="1"/>
            <a:r>
              <a:rPr lang="fa-IR" altLang="fa-IR" sz="2600" b="1" smtClean="0">
                <a:cs typeface="B Roya" panose="00000400000000000000" pitchFamily="2" charset="-78"/>
              </a:rPr>
              <a:t>استرس هاي كوتاه مدت- </a:t>
            </a:r>
            <a:r>
              <a:rPr lang="fa-IR" altLang="fa-IR" sz="2600" smtClean="0">
                <a:cs typeface="B Roya" panose="00000400000000000000" pitchFamily="2" charset="-78"/>
              </a:rPr>
              <a:t>مدت اين استرس ها محدوداست ، براي مدت كوتاهي وجود دارند و فرد زمان زيادي را براي مبارزه با آنها صرف نمي كند: ابتلای یکی از اعضای خانواه به یک بیماری حاد مثل آپانتيس يا يك بحران مالي موقت در خانواده</a:t>
            </a:r>
            <a:endParaRPr lang="fa-IR" altLang="fa-IR" sz="2600" b="1" smtClean="0">
              <a:cs typeface="B Roya" panose="00000400000000000000" pitchFamily="2" charset="-78"/>
            </a:endParaRPr>
          </a:p>
          <a:p>
            <a:pPr eaLnBrk="1" hangingPunct="1"/>
            <a:r>
              <a:rPr lang="fa-IR" altLang="fa-IR" sz="2600" b="1" smtClean="0">
                <a:cs typeface="B Roya" panose="00000400000000000000" pitchFamily="2" charset="-78"/>
              </a:rPr>
              <a:t>استرس هاي مزمن يا طولاني مدت - </a:t>
            </a:r>
            <a:r>
              <a:rPr lang="fa-IR" altLang="fa-IR" sz="2600" smtClean="0">
                <a:cs typeface="B Roya" panose="00000400000000000000" pitchFamily="2" charset="-78"/>
              </a:rPr>
              <a:t>اين استرس ها بلندمدت و طولاني مي باشند : داشتن يك معلول در خانواده، بدهكاري و مشكل مالي طولاني مدت، اختلاف و درگيري قديمي بين والدين، اختلاف قديمي فاميل زن و شوهر با يكديگر</a:t>
            </a:r>
            <a:endParaRPr lang="en-US" altLang="fa-IR" sz="2600" b="1" smtClean="0">
              <a:cs typeface="B Roy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z="3400" b="1" smtClean="0">
                <a:cs typeface="B Roya" panose="00000400000000000000" pitchFamily="2" charset="-78"/>
              </a:rPr>
              <a:t>منابع استرس</a:t>
            </a:r>
            <a:r>
              <a:rPr lang="fa-IR" altLang="fa-IR" sz="3400" smtClean="0">
                <a:cs typeface="B Roya" panose="00000400000000000000" pitchFamily="2" charset="-78"/>
              </a:rPr>
              <a:t/>
            </a:r>
            <a:br>
              <a:rPr lang="fa-IR" altLang="fa-IR" sz="3400" smtClean="0">
                <a:cs typeface="B Roya" panose="00000400000000000000" pitchFamily="2" charset="-78"/>
              </a:rPr>
            </a:br>
            <a:endParaRPr lang="en-US" altLang="fa-IR" sz="3400" smtClean="0">
              <a:cs typeface="B Roya" panose="00000400000000000000" pitchFamily="2" charset="-7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عوامل بدني و جسماني</a:t>
            </a:r>
            <a:r>
              <a:rPr lang="fa-IR" altLang="fa-IR" smtClean="0">
                <a:cs typeface="B Roya" panose="00000400000000000000" pitchFamily="2" charset="-78"/>
              </a:rPr>
              <a:t> </a:t>
            </a:r>
          </a:p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رقابت ها </a:t>
            </a:r>
          </a:p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ناكامي ها و محروميت ها</a:t>
            </a:r>
          </a:p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باورها و عقايد، انتظارات نگرشها</a:t>
            </a:r>
            <a:r>
              <a:rPr lang="en-US" altLang="fa-IR" smtClean="0">
                <a:cs typeface="B Roya" panose="00000400000000000000" pitchFamily="2" charset="-78"/>
              </a:rPr>
              <a:t> </a:t>
            </a:r>
            <a:endParaRPr lang="fa-IR" altLang="fa-IR" smtClean="0">
              <a:cs typeface="B Roya" panose="00000400000000000000" pitchFamily="2" charset="-78"/>
            </a:endParaRPr>
          </a:p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شخصيت</a:t>
            </a:r>
            <a:r>
              <a:rPr lang="en-US" altLang="fa-IR" smtClean="0">
                <a:cs typeface="B Roya" panose="00000400000000000000" pitchFamily="2" charset="-78"/>
              </a:rPr>
              <a:t> </a:t>
            </a:r>
            <a:endParaRPr lang="fa-IR" altLang="fa-IR" smtClean="0">
              <a:cs typeface="B Roya" panose="00000400000000000000" pitchFamily="2" charset="-78"/>
            </a:endParaRPr>
          </a:p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تعارض ها</a:t>
            </a:r>
            <a:r>
              <a:rPr lang="fa-IR" altLang="fa-IR" smtClean="0">
                <a:cs typeface="B Roya" panose="00000400000000000000" pitchFamily="2" charset="-78"/>
              </a:rPr>
              <a:t> </a:t>
            </a:r>
          </a:p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فشارها</a:t>
            </a:r>
            <a:r>
              <a:rPr lang="en-US" altLang="fa-IR" smtClean="0">
                <a:cs typeface="B Roya" panose="00000400000000000000" pitchFamily="2" charset="-78"/>
              </a:rPr>
              <a:t> </a:t>
            </a:r>
            <a:r>
              <a:rPr lang="fa-IR" altLang="fa-IR" smtClean="0">
                <a:cs typeface="B Roya" panose="00000400000000000000" pitchFamily="2" charset="-78"/>
              </a:rPr>
              <a:t> </a:t>
            </a:r>
            <a:endParaRPr lang="en-US" altLang="fa-IR" smtClean="0">
              <a:cs typeface="B Roy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z="3400" b="1" smtClean="0">
                <a:cs typeface="B Roya" panose="00000400000000000000" pitchFamily="2" charset="-78"/>
              </a:rPr>
              <a:t>اثرات استرس</a:t>
            </a:r>
            <a:r>
              <a:rPr lang="fa-IR" altLang="fa-IR" sz="3400" smtClean="0">
                <a:cs typeface="B Roya" panose="00000400000000000000" pitchFamily="2" charset="-78"/>
              </a:rPr>
              <a:t/>
            </a:r>
            <a:br>
              <a:rPr lang="fa-IR" altLang="fa-IR" sz="3400" smtClean="0">
                <a:cs typeface="B Roya" panose="00000400000000000000" pitchFamily="2" charset="-78"/>
              </a:rPr>
            </a:br>
            <a:endParaRPr lang="en-US" altLang="fa-IR" sz="3400" smtClean="0">
              <a:cs typeface="B Roya" panose="00000400000000000000" pitchFamily="2" charset="-7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اثرات جسماني استرس: </a:t>
            </a:r>
            <a:r>
              <a:rPr lang="fa-IR" altLang="fa-IR" smtClean="0">
                <a:cs typeface="B Roya" panose="00000400000000000000" pitchFamily="2" charset="-78"/>
              </a:rPr>
              <a:t>زخم اثني عشر،آسم، ميگرن،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fa-IR" altLang="fa-IR" smtClean="0">
                <a:cs typeface="B Roya" panose="00000400000000000000" pitchFamily="2" charset="-78"/>
              </a:rPr>
              <a:t>كوليت، مثانه تحريك پذير،</a:t>
            </a:r>
          </a:p>
          <a:p>
            <a:pPr eaLnBrk="1" hangingPunct="1"/>
            <a:endParaRPr lang="fa-IR" altLang="fa-IR" smtClean="0">
              <a:cs typeface="B Roya" panose="00000400000000000000" pitchFamily="2" charset="-78"/>
            </a:endParaRPr>
          </a:p>
          <a:p>
            <a:pPr eaLnBrk="1" hangingPunct="1"/>
            <a:r>
              <a:rPr lang="fa-IR" altLang="fa-IR" b="1" smtClean="0">
                <a:cs typeface="B Roya" panose="00000400000000000000" pitchFamily="2" charset="-78"/>
              </a:rPr>
              <a:t>اثرات رواني استرس</a:t>
            </a:r>
            <a:r>
              <a:rPr lang="fa-IR" altLang="fa-IR" smtClean="0">
                <a:cs typeface="B Roya" panose="00000400000000000000" pitchFamily="2" charset="-78"/>
              </a:rPr>
              <a:t>: بزهكاري، بي بندوباري، افت تحصيلي و ترك تحصيل، اختلافات زناشویی،کودک آزاری، همسرآزاری، بیماری ها و اختلالات روانی به خصوص افسردگی</a:t>
            </a:r>
            <a:r>
              <a:rPr lang="en-US" altLang="fa-IR" smtClean="0">
                <a:cs typeface="B Roya" panose="00000400000000000000" pitchFamily="2" charset="-78"/>
              </a:rPr>
              <a:t> </a:t>
            </a:r>
            <a:r>
              <a:rPr lang="fa-IR" altLang="fa-IR" smtClean="0">
                <a:cs typeface="B Roya" panose="00000400000000000000" pitchFamily="2" charset="-78"/>
              </a:rPr>
              <a:t>و در نهایت مصرف مواد و اعتیاد</a:t>
            </a:r>
            <a:endParaRPr lang="en-US" altLang="fa-IR" smtClean="0">
              <a:cs typeface="B Roy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z="3400" b="1" smtClean="0">
                <a:cs typeface="B Roya" panose="00000400000000000000" pitchFamily="2" charset="-78"/>
              </a:rPr>
              <a:t>نشانه های تحت فشار و استرس بودن </a:t>
            </a:r>
            <a:r>
              <a:rPr lang="fa-IR" altLang="fa-IR" sz="3400" smtClean="0">
                <a:cs typeface="B Roya" panose="00000400000000000000" pitchFamily="2" charset="-78"/>
              </a:rPr>
              <a:t/>
            </a:r>
            <a:br>
              <a:rPr lang="fa-IR" altLang="fa-IR" sz="3400" smtClean="0">
                <a:cs typeface="B Roya" panose="00000400000000000000" pitchFamily="2" charset="-78"/>
              </a:rPr>
            </a:br>
            <a:endParaRPr lang="en-US" altLang="fa-IR" sz="3400" smtClean="0">
              <a:cs typeface="B Roya" panose="00000400000000000000" pitchFamily="2" charset="-7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سردرد،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تعریق،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طپش قلب،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پشت درد،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تغییر اشتها یا به صورت کم اشتهایی یا به صورت پر اشتهایی،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بی خوابی یا ناتوانی در به خواب رفتن،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افزایش میزان خواب،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لرزش بدن،</a:t>
            </a:r>
          </a:p>
          <a:p>
            <a:pPr eaLnBrk="1" hangingPunct="1">
              <a:lnSpc>
                <a:spcPct val="90000"/>
              </a:lnSpc>
            </a:pPr>
            <a:r>
              <a:rPr lang="fa-IR" altLang="fa-IR" sz="2600" smtClean="0">
                <a:cs typeface="B Roya" panose="00000400000000000000" pitchFamily="2" charset="-78"/>
              </a:rPr>
              <a:t>مشکلات گوارشی،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77</TotalTime>
  <Words>1475</Words>
  <Application>Microsoft Office PowerPoint</Application>
  <PresentationFormat>On-screen Show (4:3)</PresentationFormat>
  <Paragraphs>126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Verdana</vt:lpstr>
      <vt:lpstr>Arial</vt:lpstr>
      <vt:lpstr>Wingdings</vt:lpstr>
      <vt:lpstr>Calibri</vt:lpstr>
      <vt:lpstr>B Roya</vt:lpstr>
      <vt:lpstr>B Nazanin</vt:lpstr>
      <vt:lpstr>Times New Roman</vt:lpstr>
      <vt:lpstr>Profile</vt:lpstr>
      <vt:lpstr>مدیریت استرس های خانوادگی</vt:lpstr>
      <vt:lpstr>تعریف استرس</vt:lpstr>
      <vt:lpstr>نمونه هایی از استرس های هنجار زندگی خانوادگی </vt:lpstr>
      <vt:lpstr>نمونه هایی از استرس های هنجار زندگی خانوادگی</vt:lpstr>
      <vt:lpstr>ب-طبقه بندي استرس ها ازنظر كيفيت </vt:lpstr>
      <vt:lpstr>طبقه بندي استرس ها ازنظر مدت</vt:lpstr>
      <vt:lpstr>منابع استرس </vt:lpstr>
      <vt:lpstr>اثرات استرس </vt:lpstr>
      <vt:lpstr>نشانه های تحت فشار و استرس بودن  </vt:lpstr>
      <vt:lpstr>نشانه های تحت فشار و استرس بودن</vt:lpstr>
      <vt:lpstr>مدیریت و مقابله با استرس های فرزندان نوجوان</vt:lpstr>
      <vt:lpstr>استرس ارتباط با فرزند نوجوان</vt:lpstr>
      <vt:lpstr> استرس ارتباط با فرزند نوجوان</vt:lpstr>
      <vt:lpstr> استرس ارتباط با فرزند نوجوان</vt:lpstr>
      <vt:lpstr>استرس ارتباط با فرزند نوجوان</vt:lpstr>
      <vt:lpstr>استرس ارتباط با فرزند نوجوان</vt:lpstr>
      <vt:lpstr>استرس ارتباط با فرزند نوجوان</vt:lpstr>
      <vt:lpstr>کاهش استرس های خانوادگی</vt:lpstr>
      <vt:lpstr>کاهش استرس های خانوادگی</vt:lpstr>
      <vt:lpstr>کاهش استرس های خانوادگی</vt:lpstr>
      <vt:lpstr>کاهش استرس های زندگی خانوادگی</vt:lpstr>
      <vt:lpstr>کاهش استرس های زندگی خانوادگی</vt:lpstr>
      <vt:lpstr>کاهش استرس های خانوادگی</vt:lpstr>
      <vt:lpstr>کاهش استرس های زندگی خانوادگی</vt:lpstr>
      <vt:lpstr>Conditions o 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مدیریت استرس های خانوادگی</dc:title>
  <dc:creator>pc</dc:creator>
  <cp:lastModifiedBy>salam</cp:lastModifiedBy>
  <cp:revision>20</cp:revision>
  <dcterms:created xsi:type="dcterms:W3CDTF">2011-01-01T00:12:42Z</dcterms:created>
  <dcterms:modified xsi:type="dcterms:W3CDTF">2021-01-30T08:13:49Z</dcterms:modified>
</cp:coreProperties>
</file>