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5" r:id="rId1"/>
  </p:sldMasterIdLst>
  <p:notesMasterIdLst>
    <p:notesMasterId r:id="rId43"/>
  </p:notesMasterIdLst>
  <p:sldIdLst>
    <p:sldId id="256" r:id="rId2"/>
    <p:sldId id="32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24" r:id="rId12"/>
    <p:sldId id="325" r:id="rId13"/>
    <p:sldId id="326" r:id="rId14"/>
    <p:sldId id="327" r:id="rId15"/>
    <p:sldId id="328" r:id="rId16"/>
    <p:sldId id="330" r:id="rId17"/>
    <p:sldId id="331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2" r:id="rId30"/>
    <p:sldId id="321" r:id="rId31"/>
    <p:sldId id="332" r:id="rId32"/>
    <p:sldId id="34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4" r:id="rId42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D23B0"/>
    <a:srgbClr val="FF33CC"/>
    <a:srgbClr val="0D38C3"/>
    <a:srgbClr val="FF0000"/>
    <a:srgbClr val="FF99FF"/>
    <a:srgbClr val="00FFFF"/>
    <a:srgbClr val="020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4709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A413C2-4BB7-4A39-8350-71D770E762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D64DB-241B-40BC-B989-A89A970C34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hangingPunct="1">
              <a:defRPr sz="1200"/>
            </a:lvl1pPr>
          </a:lstStyle>
          <a:p>
            <a:pPr>
              <a:defRPr/>
            </a:pPr>
            <a:fld id="{FB8B2071-E020-4D11-AD77-56764091DA38}" type="datetimeFigureOut">
              <a:rPr lang="fa-IR"/>
              <a:pPr>
                <a:defRPr/>
              </a:pPr>
              <a:t>28/11/1442</a:t>
            </a:fld>
            <a:endParaRPr lang="fa-I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0DA7F7D-7E8C-4DD5-9F39-220F086188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7EA0D5-48A0-4463-8DCB-DE88FD976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11095-4CD6-4321-8266-9D96642FC3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9376B-E8A4-4830-80EC-0EEEEBEA9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78AA092D-194A-4E57-8268-31FAB24EE38B}" type="slidenum">
              <a:rPr lang="fa-IR" altLang="en-US"/>
              <a:pPr/>
              <a:t>‹#›</a:t>
            </a:fld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1C44792C-2279-43C5-9C32-179355539C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F1A4AD8E-25B2-4EDB-AA2D-C2EA0C371F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BDD50B39-3CA2-400B-8941-9A934116FC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F7B19C-CA06-49E8-B766-606A077692B0}" type="slidenum">
              <a:rPr lang="fa-IR" altLang="en-US"/>
              <a:pPr/>
              <a:t>15</a:t>
            </a:fld>
            <a:endParaRPr lang="fa-I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3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C1BF0416-EC57-4189-A429-542C39DC9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a-IR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620D93D-3051-4E1F-B0DB-BFACFAF55E85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48316624-20ED-40C6-81DF-82D322322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6367B5B9-7F66-4185-9019-7D74809A8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2A6F396-6C2D-4118-926C-F112D3340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DBF01153-765B-4430-A7B1-A03E55486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4B56062F-9851-46F9-BD2C-1971BD985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107D682D-168E-49F0-B85E-412CB41BF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2AEA6CE1-8A9F-43F4-B445-3243443CA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8C13117A-B79B-42DF-9F8C-4339E64C9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0D05178C-5C83-4D12-9A11-6E2CEE24E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1100F69-50BF-47C2-B63B-7856AA9BD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5B332946-3A8A-490F-B570-C16B8704A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8735CB0F-F409-444F-BFAA-B8942CC1A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D953DEE4-3753-4602-87F0-190A22069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3FD3A9E4-2C96-43F5-9BC9-69AB76CD8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7AC02C38-5153-4071-B7AF-C65E1372C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0097FA38-3B2F-4EDF-B0E4-D2C13DF8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E0E6AF80-65B0-4339-BAE1-3BF21EDCE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63A08065-49FE-4761-B416-F989042CA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C7A7CB22-C8DF-4CAE-931D-C7EB5FBF3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1C061656-5979-4329-8B4A-6067ADE76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D496078B-3028-4121-A435-BEE2B41F8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4410384E-A15C-4EA9-BAC3-18180CE7F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E5623472-8038-4D7D-952E-69CA9F210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5D4831BC-EFF0-49C0-8604-3B9806CF9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3856DF93-9AB0-43CA-9949-BAFBC5B87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8E8EBB89-0E0A-49C6-85BD-F4B50732C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DAFF7B23-6DE2-4340-84A5-D3A21B103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8D2A70CA-2E23-4413-A16D-3351A964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6F86EBC6-BD0F-4615-888F-1303900C6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4357FF2D-5AD1-4984-8682-375DCBE6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C173AD9-03DB-4687-A9AA-F0A230122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1105C886-F577-4404-983C-F892107CF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AB4D9D8C-2CAF-4FA6-9CFF-E1A837F4F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D77917FD-EE55-4940-8A98-8EBB177B0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495D872E-4850-44F3-94BF-C7B75B61F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EB10-C30F-486B-8982-014D768E0094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557083" y="5248809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46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657924-B697-45E3-82EF-5BFDE8EAB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B1C74D-86F3-48E4-AA85-31504FA5E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B0328CE-B943-450C-AC59-2BA82049A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06D10-2966-4319-8240-F7BDC1317EE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59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EC6AAB-1AA7-401F-85E7-CA79D802D3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B2A60A-F30F-4CA6-B524-E668F5B5B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F34B327-EB9D-4B92-868C-FA43FBD30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89D2F-BAC5-4958-ACCA-9065B6C4093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732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70D7C7-881C-489D-AB15-CF584DF43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D6DB68-FEFA-4C07-944E-B3FB85214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698B82-F29C-410A-9DE9-E90F260D45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DA13A-5D57-4F6A-A62D-FD218241F25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2A0E2F-7F4D-482C-B878-F827AC698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FE200F-2638-4C66-B557-ECAAEC42F2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B4695E3-0E0F-498A-B076-D3AEC2648D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D5441-E2A6-40CF-A107-8C894C8E26B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88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0409D0-3423-4F37-AF21-CB8915EAC0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A0F3E6-AA2D-4E66-A75D-0F8B7D255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DFF29FB-F2F8-477B-8620-7C46DED6F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1D6DB-1F18-47C9-971F-EE6D8A99E1B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31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BC7DD6-B14F-4B70-B1AA-4D52198F2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FF44D3-B536-403E-8D24-115C92C02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4C0279E-9EA0-40D8-ACA3-D4C6DDDB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938C8-9D19-4BE6-B637-38B12CBB68E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84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8E0F5AA-AD6D-4E04-A329-ECB1B58A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9926BF4-972A-4933-AF7F-83DF58CC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42D90AE-87BA-4E18-AD4F-506BB157F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FAC8C-0CD9-45D9-818C-ADD135DFDE5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50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DE6CBC-0D98-4292-9579-F32FC231F3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A13130-2C2C-4304-88B2-1CD0BBF1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002EE7A-9C09-4659-A870-767B0BCB5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20609-9AFC-4621-8E10-DB68EB1C01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34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28C5E97-82C7-4F50-8A08-8EF278607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9AEB354-E8EE-4FF2-B59A-604DC7A97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51C5B69-C3A2-4E0C-A9B3-FE96B3E14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8EC26-CACF-40EB-82D7-1162DF7884B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05F125-6DA0-4795-B17E-79A614924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5B3F8-1E2F-414F-AA61-A9E1457F4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84A4B7-576B-4D54-80CF-8F53A95DD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3C94F-3246-4145-B6CC-F7C5064EF0C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6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97E20C-B2BD-4345-985B-B7AF49D798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EC2228-3716-46D3-9608-5D2E79837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E9CD72-AF48-49C7-B4EC-3AE6AD4AE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2B3EE-8FD3-4827-8F68-C4B7199EB3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91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B151D052-05D2-4BFF-8FE6-608DF564C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803A2CF-0EFD-4F0B-9D17-F66FC0AEA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D79A75DC-AD05-400A-ADC7-7444AC57D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2D90533C-7BB9-4801-A238-471DBCE1C2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45510CF9-8085-4D99-BC11-01EDEA04E3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D762E6B8-980C-4C34-ADBC-8A1D94DF13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49CB361-6D71-42E1-A8AE-22AAF08B75E0}" type="slidenum">
              <a:rPr lang="ar-SA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14F19D50-2035-4E9E-9AE9-F8317ACC753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11432E40-1F0B-43FD-90A9-89E4FD473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C61F3BAC-F082-4E82-9E84-2F0A7952F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0DA602B0-DC0A-4FE6-9061-AB13421CB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DC5E5D34-05BB-4689-A62E-CEBAA4BB1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09FDBBCC-9FF7-42CC-93CF-E9649849A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85811502-FC12-4F75-973A-62334FD18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F620672F-BF1E-450B-B4B6-255ECA0E8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DF79EA3D-DDD6-4F55-B137-871C20F9F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6A1DCE51-3E0F-441A-ABC5-3EC331A9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0AC67121-F246-460B-BDF5-940EAE44C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8F701C2F-1A31-4976-B212-7614ACAF4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111A7A71-3631-4F07-9EE8-5ED9B216B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1F162E37-B5C3-4274-8D3A-7910B820B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6B7CBAFB-002D-4BB1-8DB1-4ED3D95B2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ADD171ED-701E-49F1-ABAA-30D2E3372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F8C5496A-2741-4987-B5B3-1856C5ED7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8319438B-B47B-4C5C-82FA-BD82B8759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47C85384-3676-4923-AA15-2ECEFCB28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3B8B03BA-C78C-489B-AAEE-C4CDAB276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67E8D0F5-EE92-49CE-A9E0-FC1316726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A5F632DF-6E0A-4175-BB65-15E7212BC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5D987945-DF7B-4A13-9D08-1A3D1F1BD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25F7EDF6-0401-46F6-A11C-DD684DCF9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BA364496-9BFE-4B08-B8B8-3C9F0397F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63F3A98B-8D73-42F5-B27F-E852AB6D6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0B043413-8C6E-4F7F-8832-50482B812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C8007C5B-9E56-4AF7-9624-3E0F84B26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176628E-9BCC-4FC7-9368-B0446D4BD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F872172A-BCD0-4C0F-A64E-54728A5C1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6C51E529-4026-4908-9951-13966869E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27F5565A-3ABF-4B5D-96FE-D206A843A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588188" y="5125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r" rtl="1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93D09E1-EEDA-4CC7-8F1C-BB4F21E4EC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6781800" cy="4378325"/>
          </a:xfrm>
        </p:spPr>
        <p:txBody>
          <a:bodyPr/>
          <a:lstStyle/>
          <a:p>
            <a:pPr algn="ctr" eaLnBrk="1" hangingPunct="1"/>
            <a:r>
              <a:rPr lang="fa-IR" altLang="en-US" sz="6600">
                <a:solidFill>
                  <a:srgbClr val="FF33CC"/>
                </a:solidFill>
                <a:latin typeface="2  Titr" pitchFamily="2" charset="0"/>
                <a:cs typeface="2  Titr" pitchFamily="2" charset="0"/>
              </a:rPr>
              <a:t>مهارت ارتباط با همسر</a:t>
            </a:r>
            <a:endParaRPr lang="en-US" altLang="en-US" sz="6600">
              <a:solidFill>
                <a:srgbClr val="FF33CC"/>
              </a:solidFill>
              <a:latin typeface="2  Titr" pitchFamily="2" charset="0"/>
              <a:cs typeface="2  Titr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728EB6-ED17-4509-9AEB-1FADAD079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1871739" cy="18517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4FD4251-3AB8-4412-82B1-3D3A93934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2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endParaRPr lang="en-US" altLang="en-US" sz="3200">
              <a:solidFill>
                <a:srgbClr val="FF33CC"/>
              </a:solidFill>
              <a:cs typeface="2  Titr" pitchFamily="2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B9E5C86-236D-4C4E-8774-14963879A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دوست دارند هنگام گرفتاری کسی سنگ صبور آنان باشد و به حرف های آنان صبورانه گوش دهند.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دوست دارند وقتی به عالم درون خود پناه می برند کسی خلوت آنان را برهم نزند.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09900"/>
                </a:solidFill>
                <a:cs typeface="2  Mitra" pitchFamily="2" charset="0"/>
              </a:rPr>
              <a:t>زنان به توجه -درک شدن -صمیمیت -ابراز علاقه -احترام-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09900"/>
                </a:solidFill>
                <a:cs typeface="2  Mitra" pitchFamily="2" charset="0"/>
              </a:rPr>
              <a:t>افزایش اعتماد بنفس و امنیت خاطر نیاز دارند.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به اعتماد-پذیرش - قدردانی- تحسین –تاییدو تشویق نیاز دارند.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8785122-0BDA-4610-BF52-249ADE81A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en-US" sz="3600" dirty="0">
                <a:cs typeface="2  Titr" pitchFamily="2" charset="0"/>
              </a:rPr>
              <a:t>تعریف ارتباط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55DC3CC-EC95-4845-AC38-9F0E26488F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ar-SA" altLang="en-US" sz="3200" u="sng">
                <a:cs typeface="Traffic" pitchFamily="2" charset="0"/>
              </a:rPr>
              <a:t>ارتباط عبارت است از </a:t>
            </a:r>
            <a:r>
              <a:rPr lang="ar-SA" altLang="en-US" sz="3200" u="sng">
                <a:latin typeface="Lotus" pitchFamily="2" charset="-78"/>
                <a:cs typeface="Traffic" pitchFamily="2" charset="0"/>
              </a:rPr>
              <a:t> هر گونه </a:t>
            </a:r>
            <a:r>
              <a:rPr lang="ar-SA" altLang="en-US" sz="3200" u="sng">
                <a:solidFill>
                  <a:schemeClr val="accent1"/>
                </a:solidFill>
                <a:latin typeface="Lotus" pitchFamily="2" charset="-78"/>
                <a:cs typeface="Traffic" pitchFamily="2" charset="0"/>
              </a:rPr>
              <a:t>تعاملي </a:t>
            </a:r>
            <a:r>
              <a:rPr lang="ar-SA" altLang="en-US" sz="3200" u="sng">
                <a:latin typeface="Lotus" pitchFamily="2" charset="-78"/>
                <a:cs typeface="Traffic" pitchFamily="2" charset="0"/>
              </a:rPr>
              <a:t>كه شامل </a:t>
            </a:r>
            <a:r>
              <a:rPr lang="ar-SA" altLang="en-US" sz="3200" u="sng">
                <a:solidFill>
                  <a:schemeClr val="accent1"/>
                </a:solidFill>
                <a:latin typeface="Lotus" pitchFamily="2" charset="-78"/>
                <a:cs typeface="Traffic" pitchFamily="2" charset="0"/>
              </a:rPr>
              <a:t>انتقال</a:t>
            </a:r>
            <a:r>
              <a:rPr lang="ar-SA" altLang="en-US" sz="3200" u="sng">
                <a:latin typeface="Lotus" pitchFamily="2" charset="-78"/>
                <a:cs typeface="Traffic" pitchFamily="2" charset="0"/>
              </a:rPr>
              <a:t> </a:t>
            </a:r>
            <a:r>
              <a:rPr lang="ar-SA" altLang="en-US" sz="3200" u="sng">
                <a:solidFill>
                  <a:schemeClr val="accent1"/>
                </a:solidFill>
                <a:latin typeface="Lotus" pitchFamily="2" charset="-78"/>
                <a:cs typeface="Traffic" pitchFamily="2" charset="0"/>
              </a:rPr>
              <a:t>پيام</a:t>
            </a:r>
            <a:r>
              <a:rPr lang="ar-SA" altLang="en-US" sz="3200" u="sng">
                <a:latin typeface="Lotus" pitchFamily="2" charset="-78"/>
                <a:cs typeface="Traffic" pitchFamily="2" charset="0"/>
              </a:rPr>
              <a:t> باشد.</a:t>
            </a:r>
            <a:endParaRPr lang="fa-I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905DD71-6CE5-457F-A9B2-508B19695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en-US" sz="2800" dirty="0">
                <a:cs typeface="2  Titr" pitchFamily="2" charset="0"/>
              </a:rPr>
              <a:t>چرا ارتباط بر قرار مي كنيم؟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F0411767-EB24-4EF5-8C8E-5F85456796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بيان وانتقال انديشه ها، احساسات، وتمايلات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>
              <a:cs typeface="2  Mitra" pitchFamily="2" charset="0"/>
            </a:endParaRP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نشان دادن ميزان علاقه، احترام، وصميميت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>
              <a:cs typeface="2  Mitra" pitchFamily="2" charset="0"/>
            </a:endParaRP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درميان گذاشتن رنج واندوه، شادماني وخرسندي، شك وترديديا تعارض هاي خود با ديگران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>
              <a:cs typeface="2  Mitra" pitchFamily="2" charset="0"/>
            </a:endParaRP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ارضاءنيازها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E596E23-0A98-4435-B522-9A6492CE2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altLang="en-US" sz="2800" b="0" dirty="0">
                <a:solidFill>
                  <a:srgbClr val="009900"/>
                </a:solidFill>
                <a:cs typeface="2  Titr" pitchFamily="2" charset="0"/>
              </a:rPr>
              <a:t>عناصر اصلي ارتباط</a:t>
            </a:r>
            <a:endParaRPr lang="fa-IR" altLang="en-US" sz="2800" dirty="0">
              <a:solidFill>
                <a:srgbClr val="009900"/>
              </a:solidFill>
              <a:cs typeface="2  Titr" pitchFamily="2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660560A-1B60-4D84-BD4D-7F76B4553B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ar-SA" altLang="en-US" sz="3200">
                <a:cs typeface="2  Mitra" pitchFamily="2" charset="0"/>
              </a:rPr>
              <a:t>عناصر كلامي ارتباط</a:t>
            </a:r>
            <a:endParaRPr lang="en-US" altLang="en-US" sz="3200">
              <a:cs typeface="2  Mitra" pitchFamily="2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altLang="en-US" sz="3200">
              <a:cs typeface="2  Mitra" pitchFamily="2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ar-SA" altLang="en-US" sz="3200">
                <a:cs typeface="2  Mitra" pitchFamily="2" charset="0"/>
              </a:rPr>
              <a:t>عناصر غير كلامي ارتباط</a:t>
            </a:r>
            <a:endParaRPr lang="en-US" altLang="en-US" sz="3200">
              <a:cs typeface="2  Mitra" pitchFamily="2" charset="0"/>
            </a:endParaRPr>
          </a:p>
          <a:p>
            <a:endParaRPr lang="fa-I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407A10E-6BB4-4105-BE37-056A922B8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altLang="en-US" sz="2800" b="0" dirty="0">
                <a:solidFill>
                  <a:srgbClr val="FFFF00"/>
                </a:solidFill>
                <a:cs typeface="2  Titr" pitchFamily="2" charset="0"/>
              </a:rPr>
              <a:t>اجزاي ارتباط</a:t>
            </a:r>
            <a:endParaRPr lang="fa-IR" altLang="en-US" sz="2800" dirty="0">
              <a:cs typeface="2  Titr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729D-3187-4B49-9D19-B105C5B42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محتواي  كلام 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توجه به ابعاد فرهنگي و خرده فرهنگي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تن صدا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آهنگ صدا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تماس چشمي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حالات چهره اي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ژست ها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latin typeface="2  Titr"/>
                <a:cs typeface="B Nazanin" panose="00000400000000000000" pitchFamily="2" charset="-78"/>
              </a:rPr>
              <a:t>حالات</a:t>
            </a: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 بدني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چگونگي شروع صحبت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نحوه جمله بندي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زمان بندي ارتباط كلامي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ملاحظات موقعيتي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defRPr/>
            </a:pPr>
            <a:r>
              <a:rPr lang="ar-SA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2  Titr"/>
                <a:cs typeface="B Nazanin" panose="00000400000000000000" pitchFamily="2" charset="-78"/>
              </a:rPr>
              <a:t>چگونگي جمع بندي و ختم ارتباط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2  Titr"/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fa-IR" dirty="0">
              <a:latin typeface="2  Titr"/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C8A2A9A-BD0D-438E-8BD7-16B02A657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800" dirty="0">
                <a:cs typeface="2  Titr" pitchFamily="2" charset="0"/>
              </a:rPr>
              <a:t>علل ضعف در روابط اجتماعي وبين فردي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0683959A-D84A-4EFB-B842-76D1169998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فقدان دانش واطلاعات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مشخص نكردن اولويت ها بطور دقيق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گوش نكردن يا فقدان مهارتهاي گوش كردن وتوجه كردن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عدم درك سخنان گوينده وقصور در سوال كردن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افكار از پيش پنداشته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عدم توجه به نيازهاي ديگران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خوب فكر نكردن وزود نتيجه گرفتن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از دست دادن صبر وشكيبايي،ووارد بحث ومجادله شدن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كمبود وقت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حال وحوصله نداشتن</a:t>
            </a:r>
          </a:p>
          <a:p>
            <a:pPr>
              <a:lnSpc>
                <a:spcPct val="90000"/>
              </a:lnSpc>
            </a:pPr>
            <a:r>
              <a:rPr lang="fa-IR" altLang="en-US" sz="2400">
                <a:cs typeface="2  Mitra" pitchFamily="2" charset="0"/>
              </a:rPr>
              <a:t>تلاش نكردن براي چاره جويي</a:t>
            </a:r>
            <a:endParaRPr lang="ar-SA" altLang="en-US" sz="2400">
              <a:cs typeface="2  Mitra" pitchFamily="2" charset="0"/>
            </a:endParaRPr>
          </a:p>
          <a:p>
            <a:endParaRPr lang="fa-I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C99C78C-7C32-4CAA-B772-400B059B7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 dirty="0">
                <a:cs typeface="2  Titr" pitchFamily="2" charset="0"/>
              </a:rPr>
              <a:t>فيلترهاي متداول ارتباطي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46EDF47-C30F-4011-9E05-61147031F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ارزيابي شتاب زده </a:t>
            </a:r>
          </a:p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نتيجه گيري عجولانه</a:t>
            </a:r>
          </a:p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پيشداوري</a:t>
            </a:r>
          </a:p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حواسپرتي</a:t>
            </a:r>
          </a:p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بي توجهي</a:t>
            </a:r>
          </a:p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حدس وگمان</a:t>
            </a:r>
          </a:p>
          <a:p>
            <a:pPr>
              <a:defRPr/>
            </a:pPr>
            <a:r>
              <a:rPr lang="fa-IR" altLang="en-US" sz="2400" dirty="0">
                <a:cs typeface="B Nazanin" panose="00000400000000000000" pitchFamily="2" charset="-78"/>
              </a:rPr>
              <a:t>تفكر </a:t>
            </a:r>
            <a:r>
              <a:rPr lang="fa-IR" altLang="en-US" sz="2400" dirty="0" smtClean="0">
                <a:cs typeface="B Nazanin" panose="00000400000000000000" pitchFamily="2" charset="-78"/>
              </a:rPr>
              <a:t>قالبي</a:t>
            </a:r>
            <a:endParaRPr lang="en-US" altLang="en-US" sz="3200" dirty="0"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fa-IR" altLang="en-US" dirty="0">
              <a:cs typeface="B Nazanin" panose="00000400000000000000" pitchFamily="2" charset="-78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fa-IR" alt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8C83D86-5BF8-4E23-AF17-3167C5FEC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a-IR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E827E520-AAB1-4A8D-8A20-BE5CC6F4DA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a-IR" altLang="en-US" dirty="0">
              <a:cs typeface="2  Titr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fa-IR" altLang="en-US" dirty="0">
              <a:cs typeface="2  Titr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dirty="0">
                <a:cs typeface="2  Titr" pitchFamily="2" charset="0"/>
              </a:rPr>
              <a:t>مواردی از تفاوت های ارتباطی بین زنان و مردان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66FBA2B-12F0-4CE5-802F-66089FF69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7543800" cy="868958"/>
          </a:xfrm>
        </p:spPr>
        <p:txBody>
          <a:bodyPr/>
          <a:lstStyle/>
          <a:p>
            <a:pPr algn="ctr" rtl="0" eaLnBrk="1" fontAlgn="t" hangingPunct="1"/>
            <a:r>
              <a:rPr lang="fa-IR" altLang="en-US" dirty="0"/>
              <a:t/>
            </a:r>
            <a:br>
              <a:rPr lang="fa-IR" altLang="en-US" dirty="0"/>
            </a:br>
            <a:r>
              <a:rPr lang="fa-IR" altLang="en-US" dirty="0"/>
              <a:t/>
            </a:r>
            <a:br>
              <a:rPr lang="fa-IR" altLang="en-US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dirty="0"/>
              <a:t/>
            </a:r>
            <a:br>
              <a:rPr lang="fa-IR" altLang="en-US" dirty="0"/>
            </a:br>
            <a:r>
              <a:rPr lang="fa-IR" altLang="en-US" dirty="0"/>
              <a:t/>
            </a:r>
            <a:br>
              <a:rPr lang="fa-IR" altLang="en-US" dirty="0"/>
            </a:br>
            <a:r>
              <a:rPr lang="fa-IR" altLang="en-US" b="0" dirty="0"/>
              <a:t/>
            </a:r>
            <a:br>
              <a:rPr lang="fa-IR" altLang="en-US" b="0" dirty="0"/>
            </a:br>
            <a:r>
              <a:rPr lang="fa-IR" altLang="en-US" sz="3200" dirty="0">
                <a:solidFill>
                  <a:schemeClr val="tx1"/>
                </a:solidFill>
                <a:cs typeface="B Titr" pitchFamily="2" charset="0"/>
              </a:rPr>
              <a:t> </a:t>
            </a:r>
            <a:r>
              <a:rPr lang="fa-IR" altLang="en-US" sz="2800" dirty="0">
                <a:solidFill>
                  <a:schemeClr val="tx1"/>
                </a:solidFill>
                <a:cs typeface="B Titr" pitchFamily="2" charset="0"/>
              </a:rPr>
              <a:t>گفتگو به زبان های مختلف</a:t>
            </a:r>
            <a:endParaRPr lang="fa-IR" alt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D0F96507-3326-4F7A-B95E-888DC31233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a-IR" altLang="en-US" sz="2800" b="1"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cs typeface="2  Mitra" pitchFamily="2" charset="0"/>
              </a:rPr>
              <a:t>زن ها برای بیان احساسات خود فرض را بر این می گذارند که اجازه دارند از انواع صفات عالی، استعاره ها و تعمیم های مبالغه آمیز استفاده کنند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EE46-3656-4F81-BB35-6CDAB53F5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a-IR" sz="2800" dirty="0">
                <a:solidFill>
                  <a:schemeClr val="tx2">
                    <a:lumMod val="40000"/>
                    <a:lumOff val="60000"/>
                  </a:schemeClr>
                </a:solidFill>
                <a:cs typeface="B Titr" pitchFamily="2" charset="-78"/>
              </a:rPr>
              <a:t>شکایت رایجی که اغلب به اشتباه تفسیر می شود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2A1CBC-310C-4953-A707-6D8A9AC0B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097331"/>
              </p:ext>
            </p:extLst>
          </p:nvPr>
        </p:nvGraphicFramePr>
        <p:xfrm>
          <a:off x="457200" y="1719263"/>
          <a:ext cx="8229600" cy="383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B Titr" pitchFamily="2" charset="-78"/>
                        </a:rPr>
                        <a:t>جملات زنان </a:t>
                      </a:r>
                    </a:p>
                    <a:p>
                      <a:pPr algn="ctr" rtl="1"/>
                      <a:endParaRPr lang="fa-IR" sz="2000" b="1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B Titr" pitchFamily="2" charset="-78"/>
                        </a:rPr>
                        <a:t>واکنش مردان</a:t>
                      </a:r>
                    </a:p>
                    <a:p>
                      <a:pPr algn="ctr" rtl="1"/>
                      <a:endParaRPr lang="fa-IR" sz="2000" b="1" dirty="0">
                        <a:solidFill>
                          <a:schemeClr val="bg1"/>
                        </a:solidFill>
                        <a:latin typeface="+mj-lt"/>
                        <a:ea typeface="+mj-ea"/>
                        <a:cs typeface="B Tit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 هرگز از خانه بیرون نمی رویم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این واقعیت ندارد، هفته پیش بیرون رفتیم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همه مرا نادیده می گیرند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مطمئن هستم که بعضی ها به تو توجه دارند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شدت خسته ام، هیچ کاری نمی توانم بکنم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خیلی خنده دار است، تو عاز نیستی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می خواهم همه چیز را فراموش کنم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اگر کارت را دوست نداری استعفا بده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خانه ما همیشه کثیف و به هم ریخته است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نه، همیشه کثیف و به هم ریخته نیست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دیگر کسی به حرف من گوش نمی دهد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اما من همین الان دارم به حرف های تو گوش می دهم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همه چیز خراب است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منظور تو این است که تقصیر من است؟</a:t>
                      </a:r>
                    </a:p>
                    <a:p>
                      <a:pPr algn="ctr" rtl="1"/>
                      <a:endParaRPr lang="fa-IR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0B1E2D6-75BB-4E25-9F53-A1A15D973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 dirty="0">
                <a:cs typeface="2  Titr" pitchFamily="2" charset="0"/>
              </a:rPr>
              <a:t>آدم ها مثل هم فکر نمی کنند </a:t>
            </a:r>
            <a:r>
              <a:rPr lang="fa-IR" altLang="en-US" dirty="0"/>
              <a:t/>
            </a:r>
            <a:br>
              <a:rPr lang="fa-IR" altLang="en-US" dirty="0"/>
            </a:br>
            <a:endParaRPr lang="fa-IR" altLang="en-US" dirty="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48F08ACA-09A9-4464-B125-378A770EC4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09900"/>
                </a:solidFill>
                <a:cs typeface="2  Mitra" pitchFamily="2" charset="0"/>
              </a:rPr>
              <a:t>بسیاری از تعارض ها و اختلاف های ما از آنجا سرچشمه می گیرند که افراد متفاوت دیدگاههای متفاوتی نسبت به یک موضوع دارند و جالب است در هر اختلافی هر یک از طرفین فکر می کنند که درست می گویند و حق با آنهاست و این دیگری است که اشتباه می کند.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A54950B4-FD81-4283-B012-DD09F05EF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/>
              <a:t>ادامه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895F3EEC-6906-40B9-B568-1ACD94227A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a-IR" altLang="en-US" sz="2400" b="1">
              <a:solidFill>
                <a:srgbClr val="FF33CC"/>
              </a:solidFill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FF33CC"/>
                </a:solidFill>
                <a:cs typeface="2  Mitra" pitchFamily="2" charset="0"/>
              </a:rPr>
              <a:t>مردان سخنان زنان  را با توجه به معنای لغوی آنها معنی می کنندکه ممکن است موجب سوء تعبیرهایی شود زیرا مردان از زبان صرفا برای مبادله حقایق و اطلاعات استفاده می کنند</a:t>
            </a:r>
          </a:p>
          <a:p>
            <a:endParaRPr lang="fa-I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4C78809-F2E7-4C71-AF7B-EFEF4251C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>
                <a:cs typeface="2  Titr" pitchFamily="2" charset="0"/>
              </a:rPr>
              <a:t>ادامه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F5593BA-3456-4E21-AF8D-D387E254F8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FFC000"/>
                </a:solidFill>
                <a:cs typeface="2  Mitra" pitchFamily="2" charset="0"/>
              </a:rPr>
              <a:t>یکی از مهم ترین شکایت های خانم ها در روابط زناشویی آن است که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FFC000"/>
                </a:solidFill>
                <a:cs typeface="2  Mitra" pitchFamily="2" charset="0"/>
              </a:rPr>
              <a:t>احساس می کنم کسی به حرف هایم گوش نمی دهد. 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400" b="1">
              <a:cs typeface="2  Mitra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fa-IR" altLang="en-US" sz="2000" b="1">
                <a:solidFill>
                  <a:srgbClr val="00B050"/>
                </a:solidFill>
                <a:cs typeface="2  Mitra" pitchFamily="2" charset="0"/>
              </a:rPr>
              <a:t>تفسیر از سوی مردان</a:t>
            </a:r>
            <a:r>
              <a:rPr lang="fa-IR" altLang="en-US" sz="2400" b="1">
                <a:cs typeface="2  Mitra" pitchFamily="2" charset="0"/>
              </a:rPr>
              <a:t>: </a:t>
            </a:r>
            <a:r>
              <a:rPr lang="fa-IR" altLang="en-US" sz="2000" b="1">
                <a:cs typeface="2  Mitra" pitchFamily="2" charset="0"/>
              </a:rPr>
              <a:t>احساس می کنم آن طور که باید منظور مرا درک نمی کنی و به احساسات من بی علاقه ای. لطفا به من بگو آیا به شنیدن حرف</a:t>
            </a:r>
            <a:r>
              <a:rPr lang="en-US" altLang="en-US" sz="2000" b="1">
                <a:cs typeface="2  Mitra" pitchFamily="2" charset="0"/>
              </a:rPr>
              <a:t>   </a:t>
            </a:r>
            <a:r>
              <a:rPr lang="fa-IR" altLang="en-US" sz="2000" b="1">
                <a:cs typeface="2  Mitra" pitchFamily="2" charset="0"/>
              </a:rPr>
              <a:t>های من راغب هستی؟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FF0000"/>
                </a:solidFill>
                <a:cs typeface="2  Mitra" pitchFamily="2" charset="0"/>
              </a:rPr>
              <a:t>زنان مستقیما خواستار حمایت نمی شوند </a:t>
            </a:r>
            <a:endParaRPr lang="en-US" altLang="en-US" sz="2400" b="1">
              <a:solidFill>
                <a:srgbClr val="FF0000"/>
              </a:solidFill>
              <a:cs typeface="2  Mitra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9593169-DCE8-4C69-95A1-F22E6D5B1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800" dirty="0">
                <a:cs typeface="2  Titr" pitchFamily="2" charset="0"/>
              </a:rPr>
              <a:t>وقتی مردها حرف نمی زنند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AF7F668-E6E0-4654-8844-E42C4D22B6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AD23B0"/>
                </a:solidFill>
                <a:cs typeface="2  Mitra" pitchFamily="2" charset="0"/>
              </a:rPr>
              <a:t>مشکل بزرگ زنان این است که نمی توانند سکوت مردان را به درستی تفسیر کنند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3200" b="1"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00B050"/>
                </a:solidFill>
                <a:cs typeface="2  Mitra" pitchFamily="2" charset="0"/>
              </a:rPr>
              <a:t>زنان سکوت مردان را به اشتباه تفسیر می کنند. برداشت زنان از سکوت مردان با موقعیت ذهنی زن در آن روز به خصوص ارتباط دارد.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42502E9-4FB1-42EB-9C01-72358603B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3200" dirty="0">
                <a:cs typeface="2  Titr" pitchFamily="2" charset="0"/>
              </a:rPr>
              <a:t>درک کردن لاک ذهن</a:t>
            </a:r>
            <a:endParaRPr lang="fa-IR" altLang="en-US" sz="3200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FD05DAF-48A8-4EA7-ABBC-618A17068F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مردان احتیاج دارد که به مسئله خود بیندییشد و راه حلی منطقی برای آن بیابد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وقتی برای سوال یا مسئله ای جواب حاضر ندارند هیچ گاه اعلام نمی کنند من جواب این سوال را نمی دانم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او ناراحت شده و زیر فشار قرار دارد. در این مواقع او آرامشی می خواهد تا دوباره بر شرایط خود مسلط شود.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مرد نیاز دارد که خود را بیابد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DC5316AB-68D0-40F6-A145-2089B0C24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3200" dirty="0">
                <a:cs typeface="2  Titr" pitchFamily="2" charset="0"/>
              </a:rPr>
              <a:t>چرا زنان حرف می زنند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F92A89A-2EAA-4CEA-A363-9184736C48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برای مخابره یا دریافت پیام (این اغب تنها دلیل صحبت مردان است)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برای بررسی و کشف اینکه چه باید بگویند (زنان با صدای بلند فکر می کنند)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برای رهایی یافتن از ناراحتی 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برای ایجاد صمیمیت </a:t>
            </a:r>
          </a:p>
          <a:p>
            <a:pPr algn="ctr">
              <a:buFont typeface="Wingdings" panose="05000000000000000000" pitchFamily="2" charset="2"/>
              <a:buNone/>
            </a:pPr>
            <a:endParaRPr lang="fa-IR" altLang="en-US" sz="2000" b="1">
              <a:solidFill>
                <a:srgbClr val="AD23B0"/>
              </a:solidFill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000" b="1">
                <a:solidFill>
                  <a:srgbClr val="AD23B0"/>
                </a:solidFill>
                <a:cs typeface="2  Mitra" pitchFamily="2" charset="0"/>
              </a:rPr>
              <a:t>خانم ها نباید آقایان را به حرف زدن مجبور کنند، مگر اینکه آنان آمادگی لازم را داشته باشند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8F213862-CA52-4A09-8366-BC5720CBD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 dirty="0">
                <a:solidFill>
                  <a:srgbClr val="FF0000"/>
                </a:solidFill>
                <a:cs typeface="B Titr" pitchFamily="2" charset="0"/>
              </a:rPr>
              <a:t>چگونه ازمردان هنگام فرو رفتن در لاک حمایت کنیم</a:t>
            </a:r>
            <a:endParaRPr lang="fa-IR" altLang="en-US" sz="2400" dirty="0">
              <a:solidFill>
                <a:srgbClr val="FF0000"/>
              </a:solidFill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B84A3DA0-8C64-4C67-A0E0-A3801C40D2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نیاز او به پس نشینی و سکوت را مورد انتقاد قرار ندهید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با ارائه راه حل درصدد رفع مسایل او بر نیایید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از او نخواهید که احساساتش را با شما در میان بگذارد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نگران او نشوید و به حالش تاسف نخورید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کاری کنید که شما و او را خوشحال کند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23F9626-A241-46D5-AE47-08631569C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altLang="en-US" sz="2400" dirty="0">
                <a:cs typeface="2  Titr" pitchFamily="2" charset="0"/>
              </a:rPr>
              <a:t>چگونه با انتقاد یا راهنمایی می توان با مردان ارتباط مناسب داشت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BCD9E4C9-D5E9-4A56-ABD5-A46943C368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انتقاد نکردن از همسر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مرد احساس کند مورد پذیرش همسر می باشد</a:t>
            </a:r>
          </a:p>
          <a:p>
            <a:pPr>
              <a:buFont typeface="Arial" panose="020B0604020202020204" pitchFamily="34" charset="0"/>
              <a:buChar char="•"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عدم انتقاد از همسر در حضور دیگران 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F7C6A45-FE1E-438E-8842-D59F86ECF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 dirty="0">
                <a:cs typeface="2  Titr" pitchFamily="2" charset="0"/>
              </a:rPr>
              <a:t>تقاضای کمک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1FC4D51-665C-4EB0-A882-367ADDE078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a-IR" altLang="en-US" sz="2000" b="1">
                <a:cs typeface="2  Mitra" pitchFamily="2" charset="0"/>
              </a:rPr>
              <a:t>مرد وقتی تقاضای کمک می کند که به اندازه کافی برای حل مسئله خود تلاش کرده و به جایی نرسیده باشد</a:t>
            </a:r>
          </a:p>
          <a:p>
            <a:pPr algn="ctr">
              <a:buFont typeface="Wingdings" panose="05000000000000000000" pitchFamily="2" charset="2"/>
              <a:buNone/>
            </a:pPr>
            <a:endParaRPr lang="fa-IR" altLang="en-US" sz="2000" b="1">
              <a:solidFill>
                <a:srgbClr val="FF0000"/>
              </a:solidFill>
              <a:cs typeface="2  Mitra" pitchFamily="2" charset="0"/>
            </a:endParaRPr>
          </a:p>
          <a:p>
            <a:pPr algn="ctr"/>
            <a:r>
              <a:rPr lang="fa-IR" altLang="en-US" sz="2000" b="1">
                <a:solidFill>
                  <a:srgbClr val="FF0000"/>
                </a:solidFill>
                <a:cs typeface="2  Mitra" pitchFamily="2" charset="0"/>
              </a:rPr>
              <a:t>(برای مردان تفاوت گذاشتن میان همدردی و همدلی دشوار است)</a:t>
            </a:r>
          </a:p>
          <a:p>
            <a:endParaRPr lang="fa-I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DC74B18B-99B5-4C6C-B475-7459D7AB8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 dirty="0">
                <a:cs typeface="2  Titr" pitchFamily="2" charset="0"/>
              </a:rPr>
              <a:t>مراقبت بیش از اندازه زیان بار است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15EABBB-865B-4626-95E4-C8542353DF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a-IR" altLang="en-US">
              <a:solidFill>
                <a:srgbClr val="FF0000"/>
              </a:solidFill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FF0000"/>
                </a:solidFill>
                <a:cs typeface="2  Mitra" pitchFamily="2" charset="0"/>
              </a:rPr>
              <a:t>مادری نکردن در حق همسران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B9C65EF3-E64D-4634-A779-56C78314A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altLang="en-US" sz="2800">
                <a:cs typeface="2  Titr" pitchFamily="2" charset="0"/>
              </a:rPr>
              <a:t>پیام من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C83F1F88-AC89-4DB7-9469-AF44989C83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وقتی که با جملاتی صحبت می کنید که با تو شروع می شود فرد مقابل را در شرایطی قرار می دهید که احساس می کند باید از خود دفاع کند</a:t>
            </a:r>
          </a:p>
          <a:p>
            <a:pPr algn="just"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altLang="en-US" sz="2000" b="1">
                <a:cs typeface="2  Mitra" pitchFamily="2" charset="0"/>
              </a:rPr>
              <a:t>وقتی جملات شما با من شروع می شوند شما دارید از احساسات و افکار خودتان صحبت می کنید و فرد مقابل ضرورتی برای دفاع از خود احساس نمی کند </a:t>
            </a:r>
          </a:p>
          <a:p>
            <a:pPr algn="just"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altLang="en-US" sz="2000" b="1">
                <a:solidFill>
                  <a:srgbClr val="009900"/>
                </a:solidFill>
                <a:cs typeface="2  Mitra" pitchFamily="2" charset="0"/>
              </a:rPr>
              <a:t>در این پیام سه نوع عنصر وجود دارد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altLang="en-US" sz="1600" b="1">
                <a:cs typeface="2  Mitra" pitchFamily="2" charset="0"/>
              </a:rPr>
              <a:t>رفتار + احساس+ تاثیرات (مانند وقتی من اطلاع ندارم که چه خبر است ناراحت می شوم و خیال می کنم که دچار یک مشکل لاینحل شده ای)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8FE7C8-49D5-4B56-AC90-29FA96D0B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2800" dirty="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endParaRPr lang="en-US" altLang="en-US" sz="2800" dirty="0">
              <a:solidFill>
                <a:srgbClr val="FF33CC"/>
              </a:solidFill>
              <a:cs typeface="2  Titr" pitchFamily="2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0A39BA9-2D3C-411D-9046-B70B1DEF9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cs typeface="2  Mitra" pitchFamily="2" charset="0"/>
              </a:rPr>
              <a:t>زنان بیشتر عمر می کنند و از نقطه نظر رشد ونمو حیات بیشتری دارند وازنظربیولوژیک برتری دارند</a:t>
            </a:r>
            <a:r>
              <a:rPr lang="fa-IR" altLang="en-US">
                <a:solidFill>
                  <a:srgbClr val="07F72F"/>
                </a:solidFill>
                <a:cs typeface="2  Mitra" pitchFamily="2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مرگ ومیر مردان در هر سنی بیشتر از زنان است وآسیب پذیری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بیشتری در مقابل بیماری ها و شرایط پر خطر دارند.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cs typeface="2  Mitra" pitchFamily="2" charset="0"/>
              </a:rPr>
              <a:t>زنان بیشتر از مردان به مسائل مربوط به سلامتی توجه دارند.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cs typeface="2  Mitra" pitchFamily="2" charset="0"/>
              </a:rPr>
              <a:t>(ازجمله حساسیت در اجرای دستورات پزشک ومصرف داروها)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عمدتا خود سرانه به مصرف داروها –مصرف دخانیات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الکل –مواد مخدر وداروهای غیر مجاز روی می آورند.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EAA118B-4355-4C22-9650-CED83A984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>
                <a:cs typeface="2  Titr" pitchFamily="2" charset="0"/>
              </a:rPr>
              <a:t>چهار کلمه شگفت انگیز برای حمایت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DF278BD-C101-4B8D-9DCF-A59D187CC8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fa-IR" altLang="en-US" sz="2000" b="1">
              <a:cs typeface="2  Mitra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b="1">
                <a:solidFill>
                  <a:srgbClr val="00B050"/>
                </a:solidFill>
                <a:cs typeface="2  Mitra" pitchFamily="2" charset="0"/>
              </a:rPr>
              <a:t>این تقصیر تو نیست</a:t>
            </a: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87CE2BD-15CB-45DD-85F5-DAA7E1882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800" dirty="0">
                <a:cs typeface="2  Titr" pitchFamily="2" charset="0"/>
              </a:rPr>
              <a:t>با زبان عشق با همسرتان صحبت کنید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77D3DDFD-C939-4AC7-A5B6-7DAAF0A67E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altLang="en-US" sz="2400">
                <a:cs typeface="2  Mitra" pitchFamily="2" charset="0"/>
              </a:rPr>
              <a:t>کلام تایید آمیز (تایید شفاهی کارهای خوبی که هسمرمان انجام داده است)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400">
                <a:cs typeface="2  Mitra" pitchFamily="2" charset="0"/>
              </a:rPr>
              <a:t>وقت گذراندن با یکدیگر(توجه کامل و دقیق به همسرمان. این می تواند به معنی غذا خوردن با هم در بیرون</a:t>
            </a:r>
            <a:r>
              <a:rPr lang="fa-IR" altLang="en-US" sz="2400" b="1">
                <a:cs typeface="2  Mitra" pitchFamily="2" charset="0"/>
              </a:rPr>
              <a:t> </a:t>
            </a:r>
            <a:r>
              <a:rPr lang="fa-IR" altLang="en-US" sz="2400">
                <a:cs typeface="2  Mitra" pitchFamily="2" charset="0"/>
              </a:rPr>
              <a:t>خانه یا قدم زدن با یکدیگر یا سفر دو نفره دو روزه ای در تعطیلات آخر هفته)</a:t>
            </a:r>
            <a:br>
              <a:rPr lang="fa-IR" altLang="en-US" sz="2400">
                <a:cs typeface="2  Mitra" pitchFamily="2" charset="0"/>
              </a:rPr>
            </a:br>
            <a:r>
              <a:rPr lang="fa-IR" altLang="en-US" sz="2400">
                <a:cs typeface="2  Mitra" pitchFamily="2" charset="0"/>
              </a:rPr>
              <a:t>دریافت هدایا: هدیه می گوید: او به من فکر می کند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400">
                <a:cs typeface="2  Mitra" pitchFamily="2" charset="0"/>
              </a:rPr>
              <a:t>خدمت کردن به یکدیگر: انجام کارهایی برای هسمرمان، هر چیزی که می دانیم برای او مهم است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altLang="en-US" sz="2400">
                <a:cs typeface="2  Mitra" pitchFamily="2" charset="0"/>
              </a:rPr>
              <a:t>تماس فیزیکی: بوسیدن، در آغوش کشیدن، نوازش کردن، گرفتن یکدیگر، معاشقه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34B8FE04-8401-4FC6-8060-DE155EE2A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Active listening</a:t>
            </a:r>
            <a:endParaRPr lang="fa-IR" altLang="en-US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7DACAFAB-9E21-41EB-BA1E-0FE76F0EB1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a-IR" altLang="en-US" dirty="0">
              <a:cs typeface="2  Titr" pitchFamily="2" charset="0"/>
            </a:endParaRPr>
          </a:p>
          <a:p>
            <a:pPr algn="ctr"/>
            <a:endParaRPr lang="fa-IR" altLang="en-US" dirty="0">
              <a:cs typeface="2  Titr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fa-IR" altLang="en-US" dirty="0">
              <a:cs typeface="2  Titr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3200" dirty="0">
                <a:latin typeface="2  Titr" pitchFamily="2" charset="0"/>
                <a:cs typeface="2  Titr" pitchFamily="2" charset="0"/>
              </a:rPr>
              <a:t>گوش کردن فعال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47FB167-72D0-4157-8FD3-382ABCE50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400">
                <a:cs typeface="2  Titr" pitchFamily="2" charset="0"/>
              </a:rPr>
              <a:t>گوش كنيد،گوش كنيد،و بازهم گوش كنيد</a:t>
            </a:r>
            <a:r>
              <a:rPr lang="fa-IR" altLang="en-US" sz="2800">
                <a:cs typeface="2  Titr" pitchFamily="2" charset="0"/>
              </a:rPr>
              <a:t/>
            </a:r>
            <a:br>
              <a:rPr lang="fa-IR" altLang="en-US" sz="2800">
                <a:cs typeface="2  Titr" pitchFamily="2" charset="0"/>
              </a:rPr>
            </a:br>
            <a:endParaRPr lang="fa-IR" altLang="en-US" sz="2800">
              <a:cs typeface="2  Titr" pitchFamily="2" charset="0"/>
            </a:endParaRP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9944691-850E-4B71-87C4-46A81408A2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فقط شنيدن كافي نيست بلكه كيفيت گوش كردن مهم است</a:t>
            </a:r>
            <a:r>
              <a:rPr lang="en-US" altLang="en-US" sz="2800">
                <a:cs typeface="2  Mitra" pitchFamily="2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به واكنش هاي خود به هنگام گوش كردن توجه كنيد.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به سوالاتي كه هنگام گوش كردن مطرح مي كنيد،توجه كنيد.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حالات وحركات شما همگي در دقيق شنيدن موثر هستند.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فراموش نكنيد گوش كردن دقيق به سخنان ديگران هديه ارزشمندي است كه به آنها تقديم مي كنيد.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به سخنان گوينده گوش دل بسپاريد.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هنگام گوش كردن بطور موقت احساسات شخصي،انتظارات وپيشداوري ها را ازدخالت در قدرت شنوايي خود دور نگهداريد .</a:t>
            </a:r>
          </a:p>
          <a:p>
            <a:endParaRPr lang="fa-IR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7747659-B1A9-450D-B942-03F87E563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800">
                <a:cs typeface="2  Titr" pitchFamily="2" charset="0"/>
              </a:rPr>
              <a:t>گوش كنيد،گوش كنيد،وبازهم گوش كنيد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D26ACBE9-6876-4CE0-8DB2-68137AD15C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a-IR" altLang="en-US">
                <a:cs typeface="2  Mitra" pitchFamily="2" charset="0"/>
              </a:rPr>
              <a:t>به همه چيز از دريچه چشم گوينده بنگريد.</a:t>
            </a:r>
          </a:p>
          <a:p>
            <a:r>
              <a:rPr lang="fa-IR" altLang="en-US">
                <a:cs typeface="2  Mitra" pitchFamily="2" charset="0"/>
              </a:rPr>
              <a:t>از سرسري گوش دادن پرهيز نماييد.</a:t>
            </a:r>
          </a:p>
          <a:p>
            <a:endParaRPr lang="fa-IR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08BA3A36-168C-4DDF-9F7C-3FDCB186D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en-US" sz="2800" b="0" dirty="0">
                <a:solidFill>
                  <a:srgbClr val="7030A0"/>
                </a:solidFill>
                <a:latin typeface="Lotus" pitchFamily="2" charset="-78"/>
                <a:cs typeface="2  Titr" pitchFamily="2" charset="0"/>
              </a:rPr>
              <a:t>توصيه هايي براي افزايش كيف</a:t>
            </a:r>
            <a:r>
              <a:rPr lang="fa-IR" altLang="en-US" sz="2800" b="0" dirty="0">
                <a:solidFill>
                  <a:srgbClr val="7030A0"/>
                </a:solidFill>
                <a:latin typeface="Lotus" pitchFamily="2" charset="-78"/>
                <a:cs typeface="2  Titr" pitchFamily="2" charset="0"/>
              </a:rPr>
              <a:t>ی</a:t>
            </a:r>
            <a:r>
              <a:rPr lang="ar-SA" altLang="en-US" sz="2800" b="0" dirty="0">
                <a:solidFill>
                  <a:srgbClr val="7030A0"/>
                </a:solidFill>
                <a:latin typeface="Lotus" pitchFamily="2" charset="-78"/>
                <a:cs typeface="2  Titr" pitchFamily="2" charset="0"/>
              </a:rPr>
              <a:t>ت گوش دادن فعال</a:t>
            </a:r>
            <a:endParaRPr lang="fa-IR" altLang="en-US" sz="3200" dirty="0">
              <a:solidFill>
                <a:srgbClr val="7030A0"/>
              </a:solidFill>
              <a:cs typeface="2  Titr" pitchFamily="2" charset="0"/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8A74AC5-2ABF-4186-BC11-A0EB259970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آنچه را كه مي خواهيد بيان كنيد به وضوح ابراز كنيد.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به جنيه هاي مثبت موضوع و فرد اشاره كنيد.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مشخص و متمركز اظهار نظر كنيد. از واژه هاي كلي مبهم نظير اين و آن كمتر استفاده كنيد.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بر رفتار فرد متمركز باشيد و نه بر خود فرد.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به رفتارهايي بپردازيد كه قابل تغيير دادن هستند.</a:t>
            </a:r>
            <a:endParaRPr lang="fa-IR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fa-IR" altLang="en-US" sz="2400">
                <a:cs typeface="Zar" pitchFamily="2" charset="0"/>
              </a:rPr>
              <a:t>تو</a:t>
            </a:r>
            <a:r>
              <a:rPr lang="ar-SA" altLang="en-US" sz="2400">
                <a:cs typeface="Zar" pitchFamily="2" charset="0"/>
              </a:rPr>
              <a:t>صيفي بازخورد بدهيد و نه قضاوتي و ارزشيابانه.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با اول شخص مفرد و ضمير من بازخورد بدهيد.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كمتر از واژه هايي نظير هميشه و هرگز استفاده كنيد.</a:t>
            </a:r>
            <a:endParaRPr lang="en-US" altLang="en-US" sz="2400">
              <a:cs typeface="Zar" pitchFamily="2" charset="0"/>
            </a:endParaRPr>
          </a:p>
          <a:p>
            <a:pPr algn="just">
              <a:lnSpc>
                <a:spcPct val="90000"/>
              </a:lnSpc>
              <a:buClr>
                <a:schemeClr val="accent1"/>
              </a:buClr>
              <a:buFontTx/>
              <a:buChar char="•"/>
            </a:pPr>
            <a:r>
              <a:rPr lang="ar-SA" altLang="en-US" sz="2400">
                <a:cs typeface="Zar" pitchFamily="2" charset="0"/>
              </a:rPr>
              <a:t>حتي الامكان نصيحت نكنيد. بيشتر آدمها از نصيحت شدن گريزان هستند. به جاي آن به فرد كمك كنيد به درك بهتري از موضوع و جايگاه خودش در آن برسد.</a:t>
            </a:r>
            <a:endParaRPr lang="en-US" altLang="en-US" sz="2400">
              <a:cs typeface="Zar" pitchFamily="2" charset="0"/>
            </a:endParaRPr>
          </a:p>
          <a:p>
            <a:endParaRPr lang="fa-IR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BEB6CFFF-9BAB-4F94-87D9-856889EFC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/>
              <a:t>ادامه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994643EB-6353-4831-A5C9-43DB5D5B51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altLang="en-US" sz="2400" b="1">
                <a:latin typeface="Lotus" pitchFamily="2" charset="-78"/>
                <a:cs typeface="2  Mitra" pitchFamily="2" charset="0"/>
              </a:rPr>
              <a:t>كودك انسان ظرف دو سال صحبت كردن را مي آموزد اما گاهي شصت سال طول مي كشد تا كسي گوش كردن را بياموزد</a:t>
            </a:r>
            <a:r>
              <a:rPr lang="en-US" altLang="en-US" sz="3200" b="1">
                <a:latin typeface="Lotus" pitchFamily="2" charset="-78"/>
                <a:cs typeface="Traffic" pitchFamily="2" charset="0"/>
              </a:rPr>
              <a:t>.</a:t>
            </a:r>
            <a:endParaRPr lang="fa-IR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5A0B5537-6385-4B51-81B9-4149CCE80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800">
                <a:cs typeface="2  Titr" pitchFamily="2" charset="0"/>
              </a:rPr>
              <a:t>چرا سرسري گوش مي دهيم؟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082A8957-070B-4AF8-BCEF-6AC1232401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فكر مي كنيم كه خودمان مطالب بهتري براي گفتن داريم.</a:t>
            </a: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گوينده انگيزه اي براي گفتن در ما ايجاد نكرده است.</a:t>
            </a: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تصور مي كنيم آنچه را كه گفته خواهد شد از قبل مي دانيم.</a:t>
            </a: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محيط گفتگو مناسب نيست وبه راحتي موجب حواس پرتي مي شود.</a:t>
            </a: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گوينده يا پيامش را دوست نداريم.</a:t>
            </a: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فقط به آنچه كه توجه ما را جلب مي كند،گوش مي سپاريم.</a:t>
            </a:r>
          </a:p>
          <a:p>
            <a:pPr>
              <a:lnSpc>
                <a:spcPct val="90000"/>
              </a:lnSpc>
            </a:pPr>
            <a:r>
              <a:rPr lang="fa-IR" altLang="en-US">
                <a:cs typeface="2  Mitra" pitchFamily="2" charset="0"/>
              </a:rPr>
              <a:t>در نتيجه گيري كردن مطلب شتاب به خرج مي دهيم.</a:t>
            </a:r>
            <a:endParaRPr lang="ar-SA" altLang="en-US">
              <a:cs typeface="2  Mitra" pitchFamily="2" charset="0"/>
            </a:endParaRPr>
          </a:p>
          <a:p>
            <a:endParaRPr lang="fa-IR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CA209107-80CC-47DD-9382-7B9F59B5B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/>
              <a:t>ادامه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6676B272-37FF-486A-A1E3-FD195899E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a-IR" altLang="en-US">
                <a:cs typeface="2  Mitra" pitchFamily="2" charset="0"/>
              </a:rPr>
              <a:t>ترجيح مي دهيم خودمان حرف بزنيم.</a:t>
            </a:r>
          </a:p>
          <a:p>
            <a:r>
              <a:rPr lang="fa-IR" altLang="en-US">
                <a:cs typeface="2  Mitra" pitchFamily="2" charset="0"/>
              </a:rPr>
              <a:t>حواس خود را جمع نمي كنيم.</a:t>
            </a:r>
          </a:p>
          <a:p>
            <a:r>
              <a:rPr lang="fa-IR" altLang="en-US">
                <a:cs typeface="2  Mitra" pitchFamily="2" charset="0"/>
              </a:rPr>
              <a:t>فقط به اين دليل گوش مي دهيم كه مجالي پيدا كنيم تا حرف طرف مقابل را قطع كرده و خودمان داد سخن دهيم.</a:t>
            </a:r>
            <a:endParaRPr lang="ar-SA" altLang="en-US">
              <a:cs typeface="2  Mitra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fa-IR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04D6C911-F0B3-4219-B87C-AA6E65ED3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2800" dirty="0">
                <a:cs typeface="2  Titr" pitchFamily="2" charset="0"/>
              </a:rPr>
              <a:t>چگونه دقيق گوش دهيم؟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D0325120-3136-467B-B7BA-24E2795DA8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با چشمان خود حالات وحركات گوينده را زير نظر بگيريد وپس از استماع دقيق،استنباط خودرا از بيانات واحساسات گوينده به اومنتقل كنيد.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پس از بيان استنباط خود به گوينده فرصت دهيد تا بينديشد،و به شما بگويدكه آيا استنباط درستي كرده ايديا خير؟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استنباط خود از سخنان گوينده راخلاصه كنيد.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روي موضوعي كه مورد توجه شماست تمركز كنيد.</a:t>
            </a:r>
          </a:p>
          <a:p>
            <a:pPr>
              <a:lnSpc>
                <a:spcPct val="90000"/>
              </a:lnSpc>
            </a:pPr>
            <a:r>
              <a:rPr lang="fa-IR" altLang="en-US" sz="2800">
                <a:cs typeface="2  Mitra" pitchFamily="2" charset="0"/>
              </a:rPr>
              <a:t>توجه خود را به احساسات وهيجاناتي كه درپس جملات گوينده قرار دارد توجه كنيد( </a:t>
            </a:r>
            <a:r>
              <a:rPr lang="fa-IR" altLang="en-US" sz="2800">
                <a:solidFill>
                  <a:srgbClr val="0000CC"/>
                </a:solidFill>
                <a:cs typeface="2  Mitra" pitchFamily="2" charset="0"/>
              </a:rPr>
              <a:t>همدلي </a:t>
            </a:r>
            <a:r>
              <a:rPr lang="fa-IR" altLang="en-US" sz="2800">
                <a:cs typeface="2  Mitra" pitchFamily="2" charset="0"/>
              </a:rPr>
              <a:t>).</a:t>
            </a:r>
            <a:endParaRPr lang="ar-SA" altLang="en-US" sz="2800">
              <a:solidFill>
                <a:srgbClr val="0000CC"/>
              </a:solidFill>
              <a:cs typeface="2  Mitra" pitchFamily="2" charset="0"/>
            </a:endParaRPr>
          </a:p>
          <a:p>
            <a:endParaRPr lang="fa-I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A4745E-F594-4432-BDC8-B30E34052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2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endParaRPr lang="en-US" altLang="en-US" sz="3200">
              <a:solidFill>
                <a:srgbClr val="FF33CC"/>
              </a:solidFill>
              <a:cs typeface="2  Titr" pitchFamily="2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229F35-1605-4027-85D5-2D63888CB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/>
              <a:t> </a:t>
            </a: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به شرایط مزمن و تحلیل برنده ای مانند 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بیماری های آرتریت روما توئید –اختلالات کبدی –اختلالات افسردگی –اضطراب –وسواس بیشترازمردان مبتلا می شوند.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در معرض خطرات ناشی از مسائل شغلی و حوادث هستند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و مجروح شدن و مرگ های بیشتری را تجربه می کنند.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ناراحتی های روانی خفیف را بیشتر تجربه کرده وبطور تدریجی میزان مقاومت و استقامت آنان در مقابل شرایط حاد و مزمن افزایش می یابد.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a-IR" altLang="en-US">
              <a:solidFill>
                <a:srgbClr val="05BB23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5BB23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298AB90A-3C76-420A-906B-2908D48AD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/>
              <a:t>ادامه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AA277-FF7B-4ACA-BAB2-04CF7D5F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a-I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با واكنش هاي كلامي وغير كلامي گوينده را به بيان مطالب بيشتر تشويق كنيد.</a:t>
            </a:r>
          </a:p>
          <a:p>
            <a:pPr>
              <a:defRPr/>
            </a:pPr>
            <a:r>
              <a:rPr lang="fa-I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اگر سوالي برايتان پيش آمدازسوالات پاسخ باز استفاده كنيد.</a:t>
            </a:r>
          </a:p>
          <a:p>
            <a:pPr algn="just">
              <a:buClr>
                <a:schemeClr val="accent1"/>
              </a:buClr>
              <a:buFontTx/>
              <a:buChar char="•"/>
              <a:defRPr/>
            </a:pPr>
            <a:r>
              <a:rPr lang="ar-S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آنچه را كه مي خواهيد بيان كنيد به وضوح ابراز كنيد.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  <a:p>
            <a:pPr algn="just">
              <a:buClr>
                <a:schemeClr val="accent1"/>
              </a:buClr>
              <a:buFontTx/>
              <a:buChar char="•"/>
              <a:defRPr/>
            </a:pPr>
            <a:r>
              <a:rPr lang="ar-S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به جنيه هاي مثبت موضوع و فرد اشاره كنيد.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  <a:p>
            <a:pPr algn="just">
              <a:buClr>
                <a:schemeClr val="accent1"/>
              </a:buClr>
              <a:buFontTx/>
              <a:buChar char="•"/>
              <a:defRPr/>
            </a:pPr>
            <a:r>
              <a:rPr lang="ar-S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مشخص و متمركز اظهار نظر كنيد. از واژه هاي كلي مبهم نظير اين و آن كمتر استفاده كنيد.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  <a:p>
            <a:pPr algn="just">
              <a:buClr>
                <a:schemeClr val="accent1"/>
              </a:buClr>
              <a:buFontTx/>
              <a:buChar char="•"/>
              <a:defRPr/>
            </a:pPr>
            <a:r>
              <a:rPr lang="ar-S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بر رفتار فرد متمركز باشيد و نه بر خود فرد.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  <a:p>
            <a:pPr algn="just">
              <a:buClr>
                <a:schemeClr val="accent1"/>
              </a:buClr>
              <a:buFontTx/>
              <a:buChar char="•"/>
              <a:defRPr/>
            </a:pPr>
            <a:r>
              <a:rPr lang="ar-S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به رفتارهايي بپردازيد كه قابل تغيير دادن هستند.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  <a:p>
            <a:pPr>
              <a:defRPr/>
            </a:pPr>
            <a:endParaRPr lang="fa-IR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0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0E049C1-9E30-45FC-986A-852A1ECB6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2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endParaRPr lang="en-US" altLang="en-US" sz="3200">
              <a:solidFill>
                <a:srgbClr val="FF33CC"/>
              </a:solidFill>
              <a:cs typeface="2  Titr" pitchFamily="2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D04C55D-DED2-42F2-9ED2-AC9A14D61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مقاومت ژنتیک در برابر اختلالات وابسته به کرموزوم </a:t>
            </a:r>
            <a:r>
              <a:rPr lang="en-US" altLang="en-US">
                <a:solidFill>
                  <a:srgbClr val="05BB23"/>
                </a:solidFill>
                <a:cs typeface="2  Mitra" pitchFamily="2" charset="0"/>
              </a:rPr>
              <a:t>X</a:t>
            </a: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وهمچنین از محافظت ناشی از هورمون های زنانه در مقابل اختلالا ت قلبی و عروقی تا پیش از یائسگی برخوردارند.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از خطرات مربوط به حوادث دوران حاملگی –زایمان و بیماری های مربوط به آن در امان می باشند.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قدرت شنوایی –بینایی-بویایی وچشایی  زنان قویتراست وهوش اجتماعی –کلامی وشم اقتصادی زنان بالاتراز مردان می باشد.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هوش انتزاعی و مکانیکی مردان بالاتر زنان است .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3ECA65E-978E-4170-9A6E-1B9233F53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2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r>
              <a:rPr lang="fa-IR" altLang="en-US" sz="3200">
                <a:cs typeface="2  Titr" pitchFamily="2" charset="0"/>
              </a:rPr>
              <a:t> </a:t>
            </a:r>
            <a:endParaRPr lang="en-US" altLang="en-US" sz="3200">
              <a:cs typeface="2  Titr" pitchFamily="2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A9B361E-E961-4FAE-86D5-1195C5656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دوست دارند تا مورد پذیرش قرار گیرند 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بیشتر دوست دارند تا مورد احترام قرار گیرند و برای رسیدن به این هدف به سلسله مراتب و موضع خودتوجه دارند.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در هنگام حرف زدن بیش از مردان لبخند می زنند ودر دریافت پیام های غیر کلامی دیگران توانایی بیشتری از خود نشان می دهند.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از نظر حالت ووضعیت بدنی وچهره به هنگام حرف زدن در مقایسه با زنان از آرامش بیشتری  برخوردارند.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244918-13EE-41CE-B955-AADF573B6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2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endParaRPr lang="en-US" altLang="en-US" sz="3200">
              <a:solidFill>
                <a:srgbClr val="FF33CC"/>
              </a:solidFill>
              <a:cs typeface="2  Titr" pitchFamily="2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73E3B9E-4CFF-42CC-B503-65D3468C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532813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برای توجیه نظریات خود به تجربیات شخصی به عنوان شاهد و الگو اشاره می کنند.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برای توجیه نظریات خود از حرف های مجرد –انتزاعی وتوجیه های عمومی استفاده می کنندو گاهی اوقات به صحبت های زنان توجهی نمی کنند.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وقتی خوشحال می شوند که بتوانند حرف های خود را با کسی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در میان بگذارند.میهمانی رفتن –ارتباط با دیگران و ...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وقتی به هدف می رسند یا در یک موقعیت خوب کاری و اجتماعی و... قرار می گیرند احساس شایستگی می کنند و خوشحال می شوند.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109BF3B-DA23-40F7-8974-2778A9FDAE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2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endParaRPr lang="en-US" altLang="en-US" sz="3200">
              <a:solidFill>
                <a:srgbClr val="FF33CC"/>
              </a:solidFill>
              <a:cs typeface="2  Titr" pitchFamily="2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C0F5E26-C65F-45A9-8280-8A624ADF9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868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محیط امن و آرام خانه برای زن محیطی است که بتواند حرف بزند و جایی که بیشترین نیاز به صحبت کردن در آن احساس شود.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محیط آرام برای مرد بدین معناست که در آن سکوت حاکم باشد.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 صمیمت وعلاقه شوهر را در حرف زدن با او می داند.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در صورتی که مرد این گونه نیست.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با توجه به خصوصیاتشان بیشتر سئوال می کنندو آن را نشانه علاقه مندی و ابراز محبت نسبت به طرف مقابل می دانند.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سئوال کردن را دخالت در جنبه های زندگی خصوصی خود می دانند. 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B6924C-D424-4F92-B8EB-65A67FF2D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sz="3600">
                <a:solidFill>
                  <a:srgbClr val="FF33CC"/>
                </a:solidFill>
                <a:cs typeface="2  Titr" pitchFamily="2" charset="0"/>
              </a:rPr>
              <a:t>تفاوت زن ومرد</a:t>
            </a:r>
            <a:r>
              <a:rPr lang="fa-IR" altLang="en-US" sz="3600">
                <a:cs typeface="2  Titr" pitchFamily="2" charset="0"/>
              </a:rPr>
              <a:t> </a:t>
            </a:r>
            <a:endParaRPr lang="en-US" altLang="en-US" sz="3600">
              <a:cs typeface="2  Titr" pitchFamily="2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068443-1176-490F-A69B-379D93A4F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42350" cy="44116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بیشتر ازمردان علاقه مند به گوش دادن به صحبت های همسرانشان هستندو علت آن را علاقه نسبت به او تلقی می کنند.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اما مردان اغلب از این واکنش تنها در موافقت با همسرشان استفاده می کنند.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5BB23"/>
                </a:solidFill>
                <a:cs typeface="2  Mitra" pitchFamily="2" charset="0"/>
              </a:rPr>
              <a:t>زنان هنگام روبرو شدن با مشکل دوست دارند راجع به آن حرف بزنند.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D38C3"/>
                </a:solidFill>
                <a:cs typeface="2  Mitra" pitchFamily="2" charset="0"/>
              </a:rPr>
              <a:t>مردان هنگام روبرو شدن با مشکل دوست دارند به درون خود فرو بروند و مشکلات را در ذهن خود حل کنند.</a:t>
            </a:r>
            <a:endParaRPr lang="en-US" altLang="en-US">
              <a:solidFill>
                <a:srgbClr val="0D38C3"/>
              </a:solidFill>
              <a:cs typeface="2  Mitra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2281</Words>
  <Application>Microsoft Office PowerPoint</Application>
  <PresentationFormat>On-screen Show (4:3)</PresentationFormat>
  <Paragraphs>258</Paragraphs>
  <Slides>41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2  Mitra</vt:lpstr>
      <vt:lpstr>2  Titr</vt:lpstr>
      <vt:lpstr>Arial</vt:lpstr>
      <vt:lpstr>B Nazanin</vt:lpstr>
      <vt:lpstr>B Titr</vt:lpstr>
      <vt:lpstr>Calibri</vt:lpstr>
      <vt:lpstr>Lotus</vt:lpstr>
      <vt:lpstr>Times New Roman</vt:lpstr>
      <vt:lpstr>Traffic</vt:lpstr>
      <vt:lpstr>Verdana</vt:lpstr>
      <vt:lpstr>Wingdings</vt:lpstr>
      <vt:lpstr>Zar</vt:lpstr>
      <vt:lpstr>Network</vt:lpstr>
      <vt:lpstr>مهارت ارتباط با همسر</vt:lpstr>
      <vt:lpstr>آدم ها مثل هم فکر نمی کنند  </vt:lpstr>
      <vt:lpstr>تفاوت زن ومرد</vt:lpstr>
      <vt:lpstr>تفاوت زن ومرد</vt:lpstr>
      <vt:lpstr>تفاوت زن ومرد</vt:lpstr>
      <vt:lpstr>تفاوت زن ومرد </vt:lpstr>
      <vt:lpstr>تفاوت زن ومرد</vt:lpstr>
      <vt:lpstr>تفاوت زن ومرد</vt:lpstr>
      <vt:lpstr>تفاوت زن ومرد </vt:lpstr>
      <vt:lpstr>تفاوت زن ومرد</vt:lpstr>
      <vt:lpstr>تعریف ارتباط</vt:lpstr>
      <vt:lpstr>چرا ارتباط بر قرار مي كنيم؟</vt:lpstr>
      <vt:lpstr>عناصر اصلي ارتباط</vt:lpstr>
      <vt:lpstr>اجزاي ارتباط</vt:lpstr>
      <vt:lpstr>علل ضعف در روابط اجتماعي وبين فردي</vt:lpstr>
      <vt:lpstr>فيلترهاي متداول ارتباطي</vt:lpstr>
      <vt:lpstr>PowerPoint Presentation</vt:lpstr>
      <vt:lpstr>                    گفتگو به زبان های مختلف</vt:lpstr>
      <vt:lpstr>شکایت رایجی که اغلب به اشتباه تفسیر می شود</vt:lpstr>
      <vt:lpstr>ادامه</vt:lpstr>
      <vt:lpstr>ادامه</vt:lpstr>
      <vt:lpstr>وقتی مردها حرف نمی زنند</vt:lpstr>
      <vt:lpstr>درک کردن لاک ذهن</vt:lpstr>
      <vt:lpstr>چرا زنان حرف می زنند</vt:lpstr>
      <vt:lpstr>چگونه ازمردان هنگام فرو رفتن در لاک حمایت کنیم</vt:lpstr>
      <vt:lpstr>چگونه با انتقاد یا راهنمایی می توان با مردان ارتباط مناسب داشت</vt:lpstr>
      <vt:lpstr>تقاضای کمک</vt:lpstr>
      <vt:lpstr>مراقبت بیش از اندازه زیان بار است</vt:lpstr>
      <vt:lpstr>پیام من</vt:lpstr>
      <vt:lpstr>چهار کلمه شگفت انگیز برای حمایت</vt:lpstr>
      <vt:lpstr>با زبان عشق با همسرتان صحبت کنید</vt:lpstr>
      <vt:lpstr>Active listening</vt:lpstr>
      <vt:lpstr>گوش كنيد،گوش كنيد،و بازهم گوش كنيد </vt:lpstr>
      <vt:lpstr>گوش كنيد،گوش كنيد،وبازهم گوش كنيد</vt:lpstr>
      <vt:lpstr>توصيه هايي براي افزايش كيفیت گوش دادن فعال</vt:lpstr>
      <vt:lpstr>ادامه</vt:lpstr>
      <vt:lpstr>چرا سرسري گوش مي دهيم؟</vt:lpstr>
      <vt:lpstr>ادامه</vt:lpstr>
      <vt:lpstr>چگونه دقيق گوش دهيم؟</vt:lpstr>
      <vt:lpstr>ادامه</vt:lpstr>
      <vt:lpstr>Conditions o use</vt:lpstr>
    </vt:vector>
  </TitlesOfParts>
  <Company>Win2Farsi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روانشناسی زن ومرد</dc:title>
  <dc:creator>Dear User!</dc:creator>
  <cp:lastModifiedBy>salam</cp:lastModifiedBy>
  <cp:revision>85</cp:revision>
  <dcterms:created xsi:type="dcterms:W3CDTF">2007-08-01T04:46:43Z</dcterms:created>
  <dcterms:modified xsi:type="dcterms:W3CDTF">2021-07-07T07:51:42Z</dcterms:modified>
</cp:coreProperties>
</file>