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75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fld id="{D9EF119B-D6F3-442C-8FFE-16795E80FFF5}" type="datetimeFigureOut">
              <a:rPr lang="fa-IR"/>
              <a:pPr>
                <a:defRPr/>
              </a:pPr>
              <a:t>22/12/1442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6646499E-87E4-4A56-8036-5A1E2E495F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fld id="{6B2B146F-704C-43FC-BB13-A9D5DCDE1BFE}" type="slidenum"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pPr algn="r" rtl="1" eaLnBrk="1" hangingPunct="1"/>
              <a:t>21</a:t>
            </a:fld>
            <a:endParaRPr lang="en-US" altLang="en-US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4C5F1-37F6-4714-95B8-E8B658474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9579D-52EB-495F-8C73-0DC9E3C15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B273-9861-4724-8A5E-9994B4B2C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20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CCB5-1B04-4244-8610-58D7FFBDA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8EA95-DA63-4EA8-A24C-EB5CF223D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785A-8A70-45C3-88C3-3705ADA0A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75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506171-C6F9-4CEC-95F4-939C7A1FA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85518-FD08-426E-BD4C-4116D4655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D592-3E42-48BC-B0F9-EBD97DF28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6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D52A-8BB3-4811-883A-04DBBF0A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C3C05-0817-4B3A-8358-9A68BD5E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0E61-C903-4F63-A489-B2746741D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7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3D7A-B573-4613-9F43-A11A6C7E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70F57-1CB1-4404-ABF4-C91635FBB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94E09-88C8-485F-9AD1-0B2A33270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39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6413D-8863-4897-9833-820D8C47C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8CAED-9E34-4164-A231-8C6D32A6A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E6062-B731-4D16-B2B1-A2C766542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B40B8-12E0-4337-B17C-093373F5D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10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76BD-AC3A-40EE-BCBA-D5B38E4C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E4DB1-98E5-44CB-95D6-EF2EBC3C4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53B72-C0AC-4B18-B6FE-A6D29BE65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C37BA-46DC-40FE-96E8-343BAB834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D7931-BBBA-4DF5-933A-0703FF51F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10C3F-3DDE-4A9F-9D53-533991100A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57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7ED5-D69D-4780-8350-C34D90D9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90008-6543-45A0-9D91-345BA00E5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46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4373-E358-4C17-9DCE-3C83D1A362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14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F392-EF9B-43E6-8A19-281DFD2B8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5D29-FEF1-4948-ACDC-61E2B2945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E9BD-BBA2-4083-BFFA-023DDDBBC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9801C-A503-419E-9027-F7BD15D02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57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14465-B421-4DB1-9738-86D990AD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11A176-3997-4F0A-A07D-22E2E51B3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24F35-456F-48A1-9208-90FBA3B44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803B7-8821-4559-88F6-0471D6EEA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46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1D1845-85FD-4A4D-9D5F-06AF231559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C3D970-1205-4BC9-AA63-0517932214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6C13EE-64B0-408B-AB21-4F15B7FDEA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50307C6-4D2F-40C6-AC60-9D0E73CD6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a-IR" altLang="en-US" sz="1400" smtClean="0"/>
          </a:p>
        </p:txBody>
      </p:sp>
      <p:sp>
        <p:nvSpPr>
          <p:cNvPr id="30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948525-345C-4F50-9F44-9855E51C10D3}" type="slidenum">
              <a:rPr lang="fa-I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fa-IR" altLang="en-US" sz="140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857250"/>
            <a:ext cx="7572375" cy="501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جنون آتش افروزی </a:t>
            </a:r>
            <a:r>
              <a:rPr lang="en-US" altLang="en-US" smtClean="0">
                <a:cs typeface="B Mitra" panose="00000400000000000000" pitchFamily="2" charset="-78"/>
              </a:rPr>
              <a:t>Pyromania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برپا کردن مکرر حریق عمدی ، هدفمند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افزایش تنش قبل از بروز عمل آتش افروزی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احساس رضایت پس از انجام عمل آتش افروزی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علاقه مندی ، شیفتگی و کنجکاوی نسبت به وسایل آتش نشانی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در مردها شایعتر از زنان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شیوع عقب ماندگی ذهنی در افراد مبتلا بالاست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تشخیص اختلال آتش افروزی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آتش افروزی عمدی و هدفمند مکرر 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تنش قبل از انجام عمل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شیفتگی و علاقه به وسایل آتش افروزی و آتش نشانی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احساس رضایت پس از انجام عمل 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هدف مالی ، سیاسی ، اجتماعی و انتقام جوئی نیست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آتش افروزی را نمی توان با اختلال سلوک ، مانیا،اختلال شخصیت ضد اجتماعی توجیه نمود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سیر و پیش آگهی و درمان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شروع کودکی ، نامشخص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شروع نوجوانی ، مخرب و عمدی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پیش آگهی کودکان خوب اما بالغین بدلیل مکانیسم انکار بد</a:t>
            </a:r>
          </a:p>
          <a:p>
            <a:pPr algn="r" rtl="1" eaLnBrk="1" hangingPunct="1"/>
            <a:endParaRPr lang="fa-IR" altLang="en-US" smtClean="0">
              <a:cs typeface="B Mitra" panose="00000400000000000000" pitchFamily="2" charset="-78"/>
            </a:endParaRP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زندانی نمودن و انجام رواندرمانی در مراکز تادیبی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در مورد کودکان و نوجوانان ، خانواده درمانی پیشنهاد می گردد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قمار بازی بیمارگونه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قمار بازی ناسازگارانه عود کننده و مداوم همراه با مشکلات اقتصادی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افت عملکردی بارز در زمان بازی و افزایش مبلغ قمار</a:t>
            </a:r>
          </a:p>
          <a:p>
            <a:pPr algn="r" rtl="1" eaLnBrk="1" hangingPunct="1"/>
            <a:endParaRPr lang="fa-IR" altLang="en-US" smtClean="0">
              <a:cs typeface="B Mitra" panose="00000400000000000000" pitchFamily="2" charset="-78"/>
            </a:endParaRP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در مردان شایعتر است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در والدین قمار باز بروز اختلال در فرزندانشان بیشتر است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در موارد بروز زنان همسر الکلیک بیشتر دیده میشود 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اعتیاد و مصرف الکل در والدین افراد مبتلا بیشتر دیده میشود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تشخیص قمار بازی بیمارگونه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رفتار قماربازی ناسازگارانه مستمر با 5 علامت از موارد زیر :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اشتغال ذهنی با قمار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نیاز برای قمار با مقادیرفزاینده پول برای هیجان مطلوب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تلاش مکرر برای کنترل یا کاهش یا ترک قمار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بی قراری یا تحریک پذیری در زمان تلاش برای کاهش یا ترک قمار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قمار بازی برای فرار از مشکلات و تسکین خلق ملالت بار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پس از هر باخت مجدد برای برد برمی گردد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برای پوشاندن باختها از خانواده خود دروغ می گوید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برای بدست آوردن پول برای قمار مجدد از طریق راههای خلاف قانون اقدام می نماید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بدلیل قمار بازی روابط و موقعیتهای مهمی را از دست میدهد</a:t>
            </a:r>
          </a:p>
          <a:p>
            <a:pPr marL="1752600" lvl="3" indent="-381000" algn="r" rtl="1" eaLnBrk="1" hangingPunct="1">
              <a:lnSpc>
                <a:spcPct val="90000"/>
              </a:lnSpc>
              <a:buFontTx/>
              <a:buAutoNum type="arabicParenR"/>
            </a:pPr>
            <a:r>
              <a:rPr lang="fa-IR" altLang="en-US" smtClean="0">
                <a:cs typeface="B Mitra" panose="00000400000000000000" pitchFamily="2" charset="-78"/>
              </a:rPr>
              <a:t>برای تهیه پول و بهبود موقعیت اسف بار خود به دیگران روی می آورد</a:t>
            </a:r>
          </a:p>
          <a:p>
            <a:pPr marL="609600" indent="-609600" algn="r" rtl="1" eaLnBrk="1" hangingPunct="1">
              <a:lnSpc>
                <a:spcPct val="90000"/>
              </a:lnSpc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 رفتار قمار بازی در دوره شیدائی قابل توجیه نیست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سیر و پیش آگهی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اولین برد کلان</a:t>
            </a:r>
          </a:p>
          <a:p>
            <a:pPr marL="1752600" lvl="3" indent="-381000"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مبالغ برد بیش از درآمد یکسال فرد در یکشب بدست وی میرسد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باخت پیشرونده</a:t>
            </a:r>
          </a:p>
          <a:p>
            <a:pPr marL="1752600" lvl="3" indent="-381000"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تبدیل فرد از یک فرد قمارباز باهوش به فردی احمق تبدیل میگردد ، پس انداز بر باد رفته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باخت و درماندگی </a:t>
            </a:r>
          </a:p>
          <a:p>
            <a:pPr marL="1752600" lvl="3" indent="-381000"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باختهای کمرشکن و افتادن به دامن ربا خواران و صدور چک بی محل و...</a:t>
            </a:r>
          </a:p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نا امیدی و پذیرش شکست مطلق</a:t>
            </a:r>
          </a:p>
          <a:p>
            <a:pPr marL="1752600" lvl="3" indent="-381000"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شاید پس از 15 سال به این مرحله برسد ولی در عرض 2 سال به خاک سیاه مینشینند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درمان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79700"/>
            <a:ext cx="8229600" cy="2981325"/>
          </a:xfrm>
        </p:spPr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ممنوعیت </a:t>
            </a:r>
          </a:p>
          <a:p>
            <a:pPr lvl="4" algn="r" rtl="1" eaLnBrk="1" hangingPunct="1"/>
            <a:r>
              <a:rPr lang="fa-IR" altLang="en-US" smtClean="0">
                <a:cs typeface="B Mitra" panose="00000400000000000000" pitchFamily="2" charset="-78"/>
              </a:rPr>
              <a:t>مجازات حقوقی و جزائی </a:t>
            </a:r>
          </a:p>
          <a:p>
            <a:pPr lvl="4" algn="r" rtl="1" eaLnBrk="1" hangingPunct="1"/>
            <a:r>
              <a:rPr lang="fa-IR" altLang="en-US" smtClean="0">
                <a:cs typeface="B Mitra" panose="00000400000000000000" pitchFamily="2" charset="-78"/>
              </a:rPr>
              <a:t>زندانی شدن 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آزاد بودن </a:t>
            </a:r>
          </a:p>
          <a:p>
            <a:pPr lvl="4" algn="r" rtl="1" eaLnBrk="1" hangingPunct="1"/>
            <a:r>
              <a:rPr lang="fa-IR" altLang="en-US" smtClean="0">
                <a:cs typeface="B Mitra" panose="00000400000000000000" pitchFamily="2" charset="-78"/>
              </a:rPr>
              <a:t>گروه درمانی القائی </a:t>
            </a:r>
            <a:r>
              <a:rPr lang="en-US" altLang="en-US" smtClean="0">
                <a:cs typeface="B Mitra" panose="00000400000000000000" pitchFamily="2" charset="-78"/>
              </a:rPr>
              <a:t>GA</a:t>
            </a:r>
            <a:endParaRPr lang="fa-IR" altLang="en-US" smtClean="0">
              <a:cs typeface="B Mitra" panose="00000400000000000000" pitchFamily="2" charset="-78"/>
            </a:endParaRPr>
          </a:p>
          <a:p>
            <a:pPr lvl="4" algn="r" rtl="1" eaLnBrk="1" hangingPunct="1"/>
            <a:r>
              <a:rPr lang="fa-IR" altLang="en-US" smtClean="0">
                <a:cs typeface="B Mitra" panose="00000400000000000000" pitchFamily="2" charset="-78"/>
              </a:rPr>
              <a:t>رواندرمانی بینش گرا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وسواس کندن مو </a:t>
            </a:r>
            <a:r>
              <a:rPr lang="en-US" altLang="en-US" smtClean="0">
                <a:cs typeface="B Mitra" panose="00000400000000000000" pitchFamily="2" charset="-78"/>
              </a:rPr>
              <a:t>Trichotillomania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کندن مکرر مو به همراه از دست دادن محسوس مو در آن ناحیه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افزایش تنش قبل از انجام عمل 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رضایت بعد از انجام عمل </a:t>
            </a:r>
          </a:p>
          <a:p>
            <a:pPr algn="r" rtl="1" eaLnBrk="1" hangingPunct="1"/>
            <a:endParaRPr lang="fa-IR" altLang="en-US" smtClean="0">
              <a:cs typeface="B Mitra" panose="00000400000000000000" pitchFamily="2" charset="-78"/>
            </a:endParaRP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در زنان شایعتر است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در کودکی شیوع یکسان بین دو جنس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تشخیص وسواس کندن مو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36825"/>
            <a:ext cx="8229600" cy="3197225"/>
          </a:xfrm>
        </p:spPr>
        <p:txBody>
          <a:bodyPr/>
          <a:lstStyle/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کندن مکرر مو همراه با کاهش محسوس مو در آن ناحیه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احساس تنش فزاینده در زمان مقاومت در برابر کندن مو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احساس رضایت و تسکین در زمان کندن مو یا بعد از آن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اختلال روانی دیگر توجیه گر بهتری نباشد 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باعث اختلال و ناراحتی شدید و افت عملکرد فردی می گردد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سیر و پیش آگهی و درمان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شروع اکثر موارد قبل از 17 سالگی 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شروع زود رس قبل از 6 سالگی درمان ساده تری دارد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شروع دیر هنگام پس از 13 سالگی احتمال مزمن شدن میرود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دوام دو دهه ای نیز دیده شده است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بیشتر افراد زمان شروع را در حدود یک سال یا کمتر می گویند</a:t>
            </a:r>
          </a:p>
          <a:p>
            <a:pPr algn="r" rtl="1" eaLnBrk="1" hangingPunct="1"/>
            <a:endParaRPr lang="fa-IR" altLang="en-US" smtClean="0">
              <a:cs typeface="B Mitra" panose="00000400000000000000" pitchFamily="2" charset="-78"/>
            </a:endParaRP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اتفاق نظر در مورد درمان وجود ندارد 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بر حسب مورد درمان با کمک روانپزشک و متخصص پوست اعمال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title"/>
          </p:nvPr>
        </p:nvSpPr>
        <p:spPr>
          <a:xfrm>
            <a:off x="1476375" y="2125663"/>
            <a:ext cx="6696075" cy="1851025"/>
          </a:xfrm>
        </p:spPr>
        <p:txBody>
          <a:bodyPr/>
          <a:lstStyle/>
          <a:p>
            <a:pPr eaLnBrk="1" hangingPunct="1"/>
            <a:r>
              <a:rPr lang="fa-IR" altLang="en-US" sz="5400" smtClean="0">
                <a:latin typeface="IranNastaliq" panose="02000503000000020003" pitchFamily="2" charset="0"/>
                <a:cs typeface="B Titr" panose="00000700000000000000" pitchFamily="2" charset="-78"/>
              </a:rPr>
              <a:t>اختلالات کنترل تکانه </a:t>
            </a: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endParaRPr lang="fa-IR" altLang="fa-IR" smtClean="0"/>
          </a:p>
        </p:txBody>
      </p:sp>
      <p:pic>
        <p:nvPicPr>
          <p:cNvPr id="410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125913"/>
            <a:ext cx="18716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دیگر موارد 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خرید وسواسی </a:t>
            </a:r>
            <a:r>
              <a:rPr lang="en-US" altLang="en-US" smtClean="0">
                <a:cs typeface="B Mitra" panose="00000400000000000000" pitchFamily="2" charset="-78"/>
              </a:rPr>
              <a:t>Compulsive Buying ; Oniomania</a:t>
            </a:r>
            <a:endParaRPr lang="fa-IR" altLang="en-US" smtClean="0">
              <a:cs typeface="B Mitra" panose="00000400000000000000" pitchFamily="2" charset="-78"/>
            </a:endParaRPr>
          </a:p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وسواس اینترنت </a:t>
            </a:r>
            <a:r>
              <a:rPr lang="en-US" altLang="en-US" smtClean="0">
                <a:cs typeface="B Mitra" panose="00000400000000000000" pitchFamily="2" charset="-78"/>
              </a:rPr>
              <a:t>Internet Compulsion</a:t>
            </a:r>
            <a:endParaRPr lang="fa-IR" altLang="en-US" smtClean="0">
              <a:cs typeface="B Mitra" panose="00000400000000000000" pitchFamily="2" charset="-78"/>
            </a:endParaRPr>
          </a:p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وسواس تلفن همراه </a:t>
            </a:r>
            <a:r>
              <a:rPr lang="en-US" altLang="en-US" smtClean="0">
                <a:cs typeface="B Mitra" panose="00000400000000000000" pitchFamily="2" charset="-78"/>
              </a:rPr>
              <a:t>Cell phone Compulsion</a:t>
            </a:r>
            <a:endParaRPr lang="fa-IR" altLang="en-US" smtClean="0">
              <a:cs typeface="B Mitra" panose="00000400000000000000" pitchFamily="2" charset="-78"/>
            </a:endParaRPr>
          </a:p>
          <a:p>
            <a:pPr marL="609600" indent="-609600" algn="r" rtl="1" eaLnBrk="1" hangingPunct="1">
              <a:buFontTx/>
              <a:buAutoNum type="arabicPeriod"/>
            </a:pPr>
            <a:r>
              <a:rPr lang="fa-IR" altLang="en-US" smtClean="0">
                <a:cs typeface="B Mitra" panose="00000400000000000000" pitchFamily="2" charset="-78"/>
              </a:rPr>
              <a:t>رفتار جنسی وسواسی</a:t>
            </a:r>
            <a:endParaRPr lang="en-US" altLang="en-US" smtClean="0">
              <a:cs typeface="B Mitra" panose="00000400000000000000" pitchFamily="2" charset="-78"/>
            </a:endParaRPr>
          </a:p>
          <a:p>
            <a:pPr marL="609600" indent="-609600" algn="r" rtl="1" eaLnBrk="1" hangingPunct="1">
              <a:buFontTx/>
              <a:buNone/>
            </a:pPr>
            <a:r>
              <a:rPr lang="fa-IR" altLang="en-US" smtClean="0">
                <a:cs typeface="B Mitra" panose="00000400000000000000" pitchFamily="2" charset="-78"/>
              </a:rPr>
              <a:t> </a:t>
            </a:r>
            <a:r>
              <a:rPr lang="en-US" altLang="en-US" smtClean="0">
                <a:cs typeface="B Mitra" panose="00000400000000000000" pitchFamily="2" charset="-78"/>
              </a:rPr>
              <a:t> Sexual behavior Compulsion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Verdana"/>
            </a:endParaRP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5026025" y="3789363"/>
            <a:ext cx="2025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http://www.ravanpoint.ir</a:t>
            </a:r>
            <a:endParaRPr lang="fa-IR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8"/>
            <a:ext cx="2736850" cy="4238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3561" name="Rectangle 16"/>
          <p:cNvSpPr>
            <a:spLocks noChangeArrowheads="1"/>
          </p:cNvSpPr>
          <p:nvPr/>
        </p:nvSpPr>
        <p:spPr bwMode="auto">
          <a:xfrm>
            <a:off x="250825" y="2582863"/>
            <a:ext cx="2832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fa-IR" altLang="fa-IR" sz="2000" b="1">
                <a:solidFill>
                  <a:srgbClr val="000000"/>
                </a:solidFill>
                <a:latin typeface="Verdana" panose="020B0604030504040204" pitchFamily="34" charset="0"/>
                <a:cs typeface="B Nazanin" panose="00000400000000000000" pitchFamily="2" charset="-78"/>
              </a:rPr>
              <a:t>دانلود رایگان پاورپوینت های روانشناسی</a:t>
            </a:r>
            <a:endParaRPr lang="en-GB" altLang="fa-IR" sz="2000" b="1">
              <a:solidFill>
                <a:srgbClr val="000000"/>
              </a:solidFill>
              <a:latin typeface="Verdana" panose="020B0604030504040204" pitchFamily="34" charset="0"/>
              <a:cs typeface="B Nazanin" panose="00000400000000000000" pitchFamily="2" charset="-78"/>
            </a:endParaRPr>
          </a:p>
          <a:p>
            <a:endParaRPr lang="en-GB" altLang="fa-IR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US" altLang="fa-IR" sz="160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fa-IR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Copyright Ravanpoint.ir</a:t>
            </a:r>
            <a:endParaRPr lang="en-GB" altLang="fa-IR" b="1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6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2368550"/>
            <a:ext cx="38671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اختلال انفجاری متناوب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دوره های عدم کنترل بر تکانه پرخاشگری 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آسیب جدی به افراد و اموال دیگران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نامتناسب با عامل استرسزای برانگیزاننده پرخاشگری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بروز حمله پرخاشگری در حداکثر چند ساعت و پایان خودبخود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تاسف پس از بروز پرخاشگری 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شیوع بیشتر در مردان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mtClean="0">
                <a:cs typeface="B Mitra" panose="00000400000000000000" pitchFamily="2" charset="-78"/>
              </a:rPr>
              <a:t>عوامل سایکودینامیک و روانی اجتماعی و زیستی در بروز موثرند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تشخیص اختلال انفجاری متناوب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0563"/>
            <a:ext cx="8229600" cy="3700462"/>
          </a:xfrm>
        </p:spPr>
        <p:txBody>
          <a:bodyPr/>
          <a:lstStyle/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وجود چندین دوره مشخص عدم توانائی کنترل تکانه پرخاشگری وبروز اعمالی که منجر به اعمال تهاجمی جدی و اعمال تخریبی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میزان پرخاشگری ابراز شده در هیچ دوره ای با عوامل زمینه ساز تناسبی ندارد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اختلال روانی دیگر نتواند توجیه گر بهتری باشد و بدلیل تاثیر مستقیم مصرف مواد و یا اختلال طبی نباشد 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سیر و پیش آگهی و درمان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buFont typeface="Arial" panose="020B0604020202020204" pitchFamily="34" charset="0"/>
              <a:buChar char="»"/>
            </a:pPr>
            <a:r>
              <a:rPr lang="fa-IR" altLang="en-US" sz="2800" smtClean="0">
                <a:cs typeface="B Mitra" panose="00000400000000000000" pitchFamily="2" charset="-78"/>
              </a:rPr>
              <a:t>در اواخر نوجوانی شروع و گفته میشود با میانسالی فروکش می کند </a:t>
            </a:r>
          </a:p>
          <a:p>
            <a:pPr algn="r" rtl="1" eaLnBrk="1" hangingPunct="1">
              <a:buFont typeface="Arial" panose="020B0604020202020204" pitchFamily="34" charset="0"/>
              <a:buChar char="»"/>
            </a:pPr>
            <a:r>
              <a:rPr lang="fa-IR" altLang="en-US" sz="2800" smtClean="0">
                <a:cs typeface="B Mitra" panose="00000400000000000000" pitchFamily="2" charset="-78"/>
              </a:rPr>
              <a:t>مزمن  ویا دوره ای میباشد</a:t>
            </a:r>
          </a:p>
          <a:p>
            <a:pPr algn="r" rtl="1" eaLnBrk="1" hangingPunct="1">
              <a:buFont typeface="Arial" panose="020B0604020202020204" pitchFamily="34" charset="0"/>
              <a:buChar char="»"/>
            </a:pPr>
            <a:endParaRPr lang="fa-IR" altLang="en-US" sz="2800" smtClean="0">
              <a:cs typeface="B Mitra" panose="00000400000000000000" pitchFamily="2" charset="-78"/>
            </a:endParaRP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درمان ترکیبی رواندرمانی و دارو درمانی موثر تر می باشد 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رواندرمانی مشکل است اما گروه درمانی میتواند مفید باشد</a:t>
            </a:r>
          </a:p>
          <a:p>
            <a:pPr algn="r" rtl="1" eaLnBrk="1" hangingPunct="1"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دارودرمانی</a:t>
            </a:r>
          </a:p>
          <a:p>
            <a:pPr lvl="3" algn="r" rtl="1" eaLnBrk="1" hangingPunct="1">
              <a:buFont typeface="Arial" panose="020B0604020202020204" pitchFamily="34" charset="0"/>
              <a:buChar char="٭"/>
            </a:pPr>
            <a:r>
              <a:rPr lang="fa-IR" altLang="en-US" sz="1800" smtClean="0">
                <a:cs typeface="B Mitra" panose="00000400000000000000" pitchFamily="2" charset="-78"/>
              </a:rPr>
              <a:t>ضد تشنج</a:t>
            </a:r>
          </a:p>
          <a:p>
            <a:pPr lvl="3" algn="r" rtl="1" eaLnBrk="1" hangingPunct="1">
              <a:buFont typeface="Arial" panose="020B0604020202020204" pitchFamily="34" charset="0"/>
              <a:buChar char="٭"/>
            </a:pPr>
            <a:r>
              <a:rPr lang="fa-IR" altLang="en-US" sz="1800" smtClean="0">
                <a:cs typeface="B Mitra" panose="00000400000000000000" pitchFamily="2" charset="-78"/>
              </a:rPr>
              <a:t>بنزودیازپین</a:t>
            </a:r>
          </a:p>
          <a:p>
            <a:pPr lvl="3" algn="r" rtl="1" eaLnBrk="1" hangingPunct="1">
              <a:buFont typeface="Arial" panose="020B0604020202020204" pitchFamily="34" charset="0"/>
              <a:buChar char="٭"/>
            </a:pPr>
            <a:r>
              <a:rPr lang="fa-IR" altLang="en-US" sz="1800" smtClean="0">
                <a:cs typeface="B Mitra" panose="00000400000000000000" pitchFamily="2" charset="-78"/>
              </a:rPr>
              <a:t>آنتی سایکوتیک</a:t>
            </a:r>
          </a:p>
          <a:p>
            <a:pPr lvl="3" algn="r" rtl="1" eaLnBrk="1" hangingPunct="1">
              <a:buFont typeface="Arial" panose="020B0604020202020204" pitchFamily="34" charset="0"/>
              <a:buChar char="٭"/>
            </a:pPr>
            <a:r>
              <a:rPr lang="fa-IR" altLang="en-US" sz="1800" smtClean="0">
                <a:cs typeface="B Mitra" panose="00000400000000000000" pitchFamily="2" charset="-78"/>
              </a:rPr>
              <a:t>بتا بلوکر و مهار کننده کانال کلسیم</a:t>
            </a:r>
            <a:endParaRPr lang="en-US" altLang="en-US" sz="1800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اختلال جنون دزدی </a:t>
            </a:r>
            <a:r>
              <a:rPr lang="en-US" altLang="en-US" smtClean="0">
                <a:cs typeface="B Mitra" panose="00000400000000000000" pitchFamily="2" charset="-78"/>
              </a:rPr>
              <a:t>Kleptomania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ناتوانی مکرر برای مقاومت در مقابل تکانه دزدی اشیائی که نیاز ندارد</a:t>
            </a:r>
          </a:p>
          <a:p>
            <a:pPr algn="r" rtl="1" eaLnBrk="1" hangingPunct="1">
              <a:lnSpc>
                <a:spcPct val="90000"/>
              </a:lnSpc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تنش زیاد قبل از انجام عمل و احساس رضایت پس از عمل</a:t>
            </a:r>
          </a:p>
          <a:p>
            <a:pPr algn="r" rtl="1" eaLnBrk="1" hangingPunct="1">
              <a:lnSpc>
                <a:spcPct val="90000"/>
              </a:lnSpc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در مردان سه برابر زنان دیده می شود </a:t>
            </a:r>
          </a:p>
          <a:p>
            <a:pPr algn="r" rtl="1" eaLnBrk="1" hangingPunct="1">
              <a:lnSpc>
                <a:spcPct val="90000"/>
              </a:lnSpc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عوامل روانی اجتماعی </a:t>
            </a:r>
          </a:p>
          <a:p>
            <a:pPr lvl="4" algn="r" rtl="1" eaLnBrk="1" hangingPunct="1">
              <a:lnSpc>
                <a:spcPct val="90000"/>
              </a:lnSpc>
            </a:pPr>
            <a:r>
              <a:rPr lang="fa-IR" altLang="en-US" sz="1800" smtClean="0">
                <a:cs typeface="B Mitra" panose="00000400000000000000" pitchFamily="2" charset="-78"/>
              </a:rPr>
              <a:t>بازسازی روابط از دست رفته مادر – فرزند </a:t>
            </a:r>
          </a:p>
          <a:p>
            <a:pPr lvl="4" algn="r" rtl="1" eaLnBrk="1" hangingPunct="1">
              <a:lnSpc>
                <a:spcPct val="90000"/>
              </a:lnSpc>
            </a:pPr>
            <a:r>
              <a:rPr lang="fa-IR" altLang="en-US" sz="1800" smtClean="0">
                <a:cs typeface="B Mitra" panose="00000400000000000000" pitchFamily="2" charset="-78"/>
              </a:rPr>
              <a:t>عملی پرخاشگرانه</a:t>
            </a:r>
          </a:p>
          <a:p>
            <a:pPr lvl="4" algn="r" rtl="1" eaLnBrk="1" hangingPunct="1">
              <a:lnSpc>
                <a:spcPct val="90000"/>
              </a:lnSpc>
            </a:pPr>
            <a:r>
              <a:rPr lang="fa-IR" altLang="en-US" sz="1800" smtClean="0">
                <a:cs typeface="B Mitra" panose="00000400000000000000" pitchFamily="2" charset="-78"/>
              </a:rPr>
              <a:t>دفاعی در برابر ترس احلیل یا اختگی</a:t>
            </a:r>
          </a:p>
          <a:p>
            <a:pPr lvl="4" algn="r" rtl="1" eaLnBrk="1" hangingPunct="1">
              <a:lnSpc>
                <a:spcPct val="90000"/>
              </a:lnSpc>
            </a:pPr>
            <a:r>
              <a:rPr lang="fa-IR" altLang="en-US" sz="1800" smtClean="0">
                <a:cs typeface="B Mitra" panose="00000400000000000000" pitchFamily="2" charset="-78"/>
              </a:rPr>
              <a:t>وسیله مجازات</a:t>
            </a:r>
          </a:p>
          <a:p>
            <a:pPr lvl="4" algn="r" rtl="1" eaLnBrk="1" hangingPunct="1">
              <a:lnSpc>
                <a:spcPct val="90000"/>
              </a:lnSpc>
            </a:pPr>
            <a:r>
              <a:rPr lang="fa-IR" altLang="en-US" sz="1800" smtClean="0">
                <a:cs typeface="B Mitra" panose="00000400000000000000" pitchFamily="2" charset="-78"/>
              </a:rPr>
              <a:t>ترمیم عزت نفس</a:t>
            </a:r>
          </a:p>
          <a:p>
            <a:pPr lvl="4" algn="r" rtl="1" eaLnBrk="1" hangingPunct="1">
              <a:lnSpc>
                <a:spcPct val="90000"/>
              </a:lnSpc>
            </a:pPr>
            <a:r>
              <a:rPr lang="fa-IR" altLang="en-US" sz="1800" smtClean="0">
                <a:cs typeface="B Mitra" panose="00000400000000000000" pitchFamily="2" charset="-78"/>
              </a:rPr>
              <a:t>واکنش به اسرار خانوادگی</a:t>
            </a:r>
          </a:p>
          <a:p>
            <a:pPr lvl="4" algn="r" rtl="1" eaLnBrk="1" hangingPunct="1">
              <a:lnSpc>
                <a:spcPct val="90000"/>
              </a:lnSpc>
            </a:pPr>
            <a:r>
              <a:rPr lang="fa-IR" altLang="en-US" sz="1800" smtClean="0">
                <a:cs typeface="B Mitra" panose="00000400000000000000" pitchFamily="2" charset="-78"/>
              </a:rPr>
              <a:t>تحریک یا جانشین رابطه جنسی</a:t>
            </a:r>
          </a:p>
          <a:p>
            <a:pPr algn="r" rtl="1" eaLnBrk="1" hangingPunct="1">
              <a:lnSpc>
                <a:spcPct val="90000"/>
              </a:lnSpc>
              <a:buFont typeface="Arial" panose="020B0604020202020204" pitchFamily="34" charset="0"/>
              <a:buChar char="٭"/>
            </a:pPr>
            <a:r>
              <a:rPr lang="fa-IR" altLang="en-US" sz="2800" smtClean="0">
                <a:cs typeface="B Mitra" panose="00000400000000000000" pitchFamily="2" charset="-78"/>
              </a:rPr>
              <a:t>عوامل زیستی و خانوادگی </a:t>
            </a:r>
            <a:endParaRPr lang="en-US" altLang="en-US" sz="2800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تشخیص اختلال جنون دزدی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ناتوانی مکرر برای مقاومت در برابرتکانه های دزدی بدون نیاز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احساس تنش فزاینده قبل از ارتکاب عمل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احساس لذت ، رضایت و تسکین در هنگام ارتکاب عمل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دزدی برای انتقام یا پاسخ هذیان یا توهمات نیست</a:t>
            </a:r>
          </a:p>
          <a:p>
            <a:pPr marL="609600" indent="-609600" algn="r" rtl="1" eaLnBrk="1" hangingPunct="1">
              <a:buFontTx/>
              <a:buAutoNum type="alphaUcPeriod"/>
            </a:pPr>
            <a:r>
              <a:rPr lang="fa-IR" altLang="en-US" smtClean="0">
                <a:cs typeface="B Mitra" panose="00000400000000000000" pitchFamily="2" charset="-78"/>
              </a:rPr>
              <a:t>اختلال رفتاری یک دوره شیدائی و اختلال شخصیت ضد اجتماعی توجیه بهتری برای دزدی نیست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سیر و پیش آگهی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از کودکی شروع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زنان درمان طلب تر از مردان میباشند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مردان 50 سالگی و زنان 35 سالگی تظاهر می یابد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سیر نوساندار و مزمن ؛ بهبود خودبخود نا شناخته است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پیش آگهی با درمان خوب است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این بیماری افت عملکرد در افراد ایجاد نمی نماید</a:t>
            </a:r>
            <a:endParaRPr lang="en-US" altLang="en-US" smtClean="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altLang="en-US" smtClean="0">
                <a:cs typeface="B Mitra" panose="00000400000000000000" pitchFamily="2" charset="-78"/>
              </a:rPr>
              <a:t>درمان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نادر است و درمان براساس موردها رخ میدهد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رواندرمانی بینش گرا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روانکاوی و رفتار درمانی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دارو درمانی </a:t>
            </a:r>
          </a:p>
          <a:p>
            <a:pPr lvl="4" algn="r" rtl="1" eaLnBrk="1" hangingPunct="1"/>
            <a:r>
              <a:rPr lang="en-US" altLang="en-US" smtClean="0">
                <a:cs typeface="B Mitra" panose="00000400000000000000" pitchFamily="2" charset="-78"/>
              </a:rPr>
              <a:t>SSRI’s</a:t>
            </a:r>
            <a:endParaRPr lang="fa-IR" altLang="en-US" smtClean="0">
              <a:cs typeface="B Mitra" panose="00000400000000000000" pitchFamily="2" charset="-78"/>
            </a:endParaRPr>
          </a:p>
          <a:p>
            <a:pPr lvl="4" algn="r" rtl="1" eaLnBrk="1" hangingPunct="1"/>
            <a:r>
              <a:rPr lang="fa-IR" altLang="en-US" smtClean="0">
                <a:cs typeface="B Mitra" panose="00000400000000000000" pitchFamily="2" charset="-78"/>
              </a:rPr>
              <a:t>ضدافسردگی سه حلقه ای</a:t>
            </a:r>
          </a:p>
          <a:p>
            <a:pPr lvl="4" algn="r" rtl="1" eaLnBrk="1" hangingPunct="1"/>
            <a:r>
              <a:rPr lang="fa-IR" altLang="en-US" smtClean="0">
                <a:cs typeface="B Mitra" panose="00000400000000000000" pitchFamily="2" charset="-78"/>
              </a:rPr>
              <a:t>تثبیت کننده خلق</a:t>
            </a:r>
          </a:p>
          <a:p>
            <a:pPr algn="r" rtl="1" eaLnBrk="1" hangingPunct="1"/>
            <a:r>
              <a:rPr lang="fa-IR" altLang="en-US" smtClean="0">
                <a:cs typeface="B Mitra" panose="00000400000000000000" pitchFamily="2" charset="-78"/>
              </a:rPr>
              <a:t> </a:t>
            </a:r>
            <a:r>
              <a:rPr lang="en-US" altLang="en-US" smtClean="0">
                <a:cs typeface="B Mitra" panose="00000400000000000000" pitchFamily="2" charset="-78"/>
              </a:rPr>
              <a:t>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1019</Words>
  <Application>Microsoft Office PowerPoint</Application>
  <PresentationFormat>On-screen Show (4:3)</PresentationFormat>
  <Paragraphs>155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 Mitra</vt:lpstr>
      <vt:lpstr>B Nazanin</vt:lpstr>
      <vt:lpstr>B Titr</vt:lpstr>
      <vt:lpstr>Calibri</vt:lpstr>
      <vt:lpstr>IranNastaliq</vt:lpstr>
      <vt:lpstr>Times New Roman</vt:lpstr>
      <vt:lpstr>Verdana</vt:lpstr>
      <vt:lpstr>Default Design</vt:lpstr>
      <vt:lpstr>PowerPoint Presentation</vt:lpstr>
      <vt:lpstr>اختلالات کنترل تکانه </vt:lpstr>
      <vt:lpstr>اختلال انفجاری متناوب </vt:lpstr>
      <vt:lpstr>تشخیص اختلال انفجاری متناوب </vt:lpstr>
      <vt:lpstr>سیر و پیش آگهی و درمان</vt:lpstr>
      <vt:lpstr>اختلال جنون دزدی Kleptomania</vt:lpstr>
      <vt:lpstr>تشخیص اختلال جنون دزدی</vt:lpstr>
      <vt:lpstr>سیر و پیش آگهی</vt:lpstr>
      <vt:lpstr>درمان</vt:lpstr>
      <vt:lpstr>جنون آتش افروزی Pyromania</vt:lpstr>
      <vt:lpstr>تشخیص اختلال آتش افروزی </vt:lpstr>
      <vt:lpstr>سیر و پیش آگهی و درمان </vt:lpstr>
      <vt:lpstr>قمار بازی بیمارگونه</vt:lpstr>
      <vt:lpstr>تشخیص قمار بازی بیمارگونه</vt:lpstr>
      <vt:lpstr>سیر و پیش آگهی </vt:lpstr>
      <vt:lpstr>درمان </vt:lpstr>
      <vt:lpstr>وسواس کندن مو Trichotillomania</vt:lpstr>
      <vt:lpstr>تشخیص وسواس کندن مو</vt:lpstr>
      <vt:lpstr>سیر و پیش آگهی و درمان</vt:lpstr>
      <vt:lpstr>دیگر موارد  </vt:lpstr>
      <vt:lpstr>Conditions o use</vt:lpstr>
    </vt:vector>
  </TitlesOfParts>
  <Company>JAMHIRY'S PERSONAL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REZAJAMHIRY</dc:creator>
  <cp:lastModifiedBy>salam</cp:lastModifiedBy>
  <cp:revision>25</cp:revision>
  <dcterms:created xsi:type="dcterms:W3CDTF">2007-12-14T15:24:49Z</dcterms:created>
  <dcterms:modified xsi:type="dcterms:W3CDTF">2021-07-31T18:57:55Z</dcterms:modified>
</cp:coreProperties>
</file>