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9" r:id="rId1"/>
  </p:sldMasterIdLst>
  <p:notesMasterIdLst>
    <p:notesMasterId r:id="rId25"/>
  </p:notesMasterIdLst>
  <p:sldIdLst>
    <p:sldId id="280" r:id="rId2"/>
    <p:sldId id="256" r:id="rId3"/>
    <p:sldId id="260" r:id="rId4"/>
    <p:sldId id="259" r:id="rId5"/>
    <p:sldId id="269" r:id="rId6"/>
    <p:sldId id="270" r:id="rId7"/>
    <p:sldId id="271" r:id="rId8"/>
    <p:sldId id="258" r:id="rId9"/>
    <p:sldId id="272" r:id="rId10"/>
    <p:sldId id="273" r:id="rId11"/>
    <p:sldId id="257" r:id="rId12"/>
    <p:sldId id="274" r:id="rId13"/>
    <p:sldId id="275" r:id="rId14"/>
    <p:sldId id="261" r:id="rId15"/>
    <p:sldId id="264" r:id="rId16"/>
    <p:sldId id="276" r:id="rId17"/>
    <p:sldId id="262" r:id="rId18"/>
    <p:sldId id="263" r:id="rId19"/>
    <p:sldId id="265" r:id="rId20"/>
    <p:sldId id="266" r:id="rId21"/>
    <p:sldId id="267" r:id="rId22"/>
    <p:sldId id="268" r:id="rId23"/>
    <p:sldId id="281" r:id="rId24"/>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85735" autoAdjust="0"/>
    <p:restoredTop sz="99772" autoAdjust="0"/>
  </p:normalViewPr>
  <p:slideViewPr>
    <p:cSldViewPr>
      <p:cViewPr varScale="1">
        <p:scale>
          <a:sx n="73" d="100"/>
          <a:sy n="73" d="100"/>
        </p:scale>
        <p:origin x="135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atin typeface="Arial" charset="0"/>
                <a:cs typeface="Arial" charset="0"/>
              </a:defRPr>
            </a:lvl1pPr>
          </a:lstStyle>
          <a:p>
            <a:pPr>
              <a:defRPr/>
            </a:pPr>
            <a:endParaRPr lang="en-US"/>
          </a:p>
        </p:txBody>
      </p:sp>
      <p:sp>
        <p:nvSpPr>
          <p:cNvPr id="24579"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atin typeface="Arial" charset="0"/>
                <a:cs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atin typeface="Arial" charset="0"/>
                <a:cs typeface="Arial" charset="0"/>
              </a:defRPr>
            </a:lvl1pPr>
          </a:lstStyle>
          <a:p>
            <a:pPr>
              <a:defRPr/>
            </a:pPr>
            <a:endParaRPr lang="en-US"/>
          </a:p>
        </p:txBody>
      </p:sp>
      <p:sp>
        <p:nvSpPr>
          <p:cNvPr id="24583"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eaLnBrk="1" hangingPunct="1">
              <a:defRPr sz="1200" smtClean="0">
                <a:latin typeface="Arial" panose="020B0604020202020204" pitchFamily="34" charset="0"/>
              </a:defRPr>
            </a:lvl1pPr>
          </a:lstStyle>
          <a:p>
            <a:pPr>
              <a:defRPr/>
            </a:pPr>
            <a:fld id="{DE025936-6256-49FD-8A65-8AB27610622D}" type="slidenum">
              <a:rPr lang="ar-SA" altLang="fa-IR"/>
              <a:pPr>
                <a:defRPr/>
              </a:pPr>
              <a:t>‹#›</a:t>
            </a:fld>
            <a:endParaRPr lang="en-US" altLang="fa-IR"/>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2D7955B-C8FE-41A0-99AF-7A7243661313}" type="slidenum">
              <a:rPr lang="en-US" altLang="en-US">
                <a:solidFill>
                  <a:srgbClr val="000000"/>
                </a:solidFill>
                <a:latin typeface="Verdana" panose="020B0604030504040204" pitchFamily="34" charset="0"/>
              </a:rPr>
              <a:pPr/>
              <a:t>23</a:t>
            </a:fld>
            <a:endParaRPr lang="en-US" altLang="en-US">
              <a:solidFill>
                <a:srgbClr val="000000"/>
              </a:solidFill>
              <a:latin typeface="Verdana" panose="020B0604030504040204"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C31743C-78BE-409C-A95D-E7306DDD8B56}" type="slidenum">
              <a:rPr lang="ar-SA" altLang="fa-IR"/>
              <a:pPr>
                <a:defRPr/>
              </a:pPr>
              <a:t>‹#›</a:t>
            </a:fld>
            <a:endParaRPr lang="en-US" altLang="fa-IR"/>
          </a:p>
        </p:txBody>
      </p:sp>
    </p:spTree>
    <p:extLst>
      <p:ext uri="{BB962C8B-B14F-4D97-AF65-F5344CB8AC3E}">
        <p14:creationId xmlns:p14="http://schemas.microsoft.com/office/powerpoint/2010/main" val="1155797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1FD357E-9CCB-4E3C-8964-718CE2798D05}" type="slidenum">
              <a:rPr lang="ar-SA" altLang="fa-IR"/>
              <a:pPr>
                <a:defRPr/>
              </a:pPr>
              <a:t>‹#›</a:t>
            </a:fld>
            <a:endParaRPr lang="en-US" altLang="fa-IR"/>
          </a:p>
        </p:txBody>
      </p:sp>
    </p:spTree>
    <p:extLst>
      <p:ext uri="{BB962C8B-B14F-4D97-AF65-F5344CB8AC3E}">
        <p14:creationId xmlns:p14="http://schemas.microsoft.com/office/powerpoint/2010/main" val="3941053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DB5459D-0465-4736-AB83-B9B75D393FC1}" type="slidenum">
              <a:rPr lang="ar-SA" altLang="fa-IR"/>
              <a:pPr>
                <a:defRPr/>
              </a:pPr>
              <a:t>‹#›</a:t>
            </a:fld>
            <a:endParaRPr lang="en-US" altLang="fa-IR"/>
          </a:p>
        </p:txBody>
      </p:sp>
    </p:spTree>
    <p:extLst>
      <p:ext uri="{BB962C8B-B14F-4D97-AF65-F5344CB8AC3E}">
        <p14:creationId xmlns:p14="http://schemas.microsoft.com/office/powerpoint/2010/main" val="580287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068CA14-7E73-4364-B0C1-ADE368B22A6B}" type="slidenum">
              <a:rPr lang="ar-SA" altLang="fa-IR"/>
              <a:pPr>
                <a:defRPr/>
              </a:pPr>
              <a:t>‹#›</a:t>
            </a:fld>
            <a:endParaRPr lang="en-US" altLang="fa-IR"/>
          </a:p>
        </p:txBody>
      </p:sp>
    </p:spTree>
    <p:extLst>
      <p:ext uri="{BB962C8B-B14F-4D97-AF65-F5344CB8AC3E}">
        <p14:creationId xmlns:p14="http://schemas.microsoft.com/office/powerpoint/2010/main" val="1638718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9B39590-B65E-4E5F-989F-8FA59C9716AA}" type="slidenum">
              <a:rPr lang="ar-SA" altLang="fa-IR"/>
              <a:pPr>
                <a:defRPr/>
              </a:pPr>
              <a:t>‹#›</a:t>
            </a:fld>
            <a:endParaRPr lang="en-US" altLang="fa-IR"/>
          </a:p>
        </p:txBody>
      </p:sp>
    </p:spTree>
    <p:extLst>
      <p:ext uri="{BB962C8B-B14F-4D97-AF65-F5344CB8AC3E}">
        <p14:creationId xmlns:p14="http://schemas.microsoft.com/office/powerpoint/2010/main" val="31757492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4DD8B99-6547-4F6B-B444-B5A78E2DCB24}" type="slidenum">
              <a:rPr lang="ar-SA" altLang="fa-IR"/>
              <a:pPr>
                <a:defRPr/>
              </a:pPr>
              <a:t>‹#›</a:t>
            </a:fld>
            <a:endParaRPr lang="en-US" altLang="fa-IR"/>
          </a:p>
        </p:txBody>
      </p:sp>
    </p:spTree>
    <p:extLst>
      <p:ext uri="{BB962C8B-B14F-4D97-AF65-F5344CB8AC3E}">
        <p14:creationId xmlns:p14="http://schemas.microsoft.com/office/powerpoint/2010/main" val="1907290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F13A8AB0-091B-4EA2-96F5-816CEDF06E4D}" type="slidenum">
              <a:rPr lang="ar-SA" altLang="fa-IR"/>
              <a:pPr>
                <a:defRPr/>
              </a:pPr>
              <a:t>‹#›</a:t>
            </a:fld>
            <a:endParaRPr lang="en-US" altLang="fa-IR"/>
          </a:p>
        </p:txBody>
      </p:sp>
    </p:spTree>
    <p:extLst>
      <p:ext uri="{BB962C8B-B14F-4D97-AF65-F5344CB8AC3E}">
        <p14:creationId xmlns:p14="http://schemas.microsoft.com/office/powerpoint/2010/main" val="234617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C26B3CED-7C93-4DA1-959D-9E975D1B0CE9}" type="slidenum">
              <a:rPr lang="ar-SA" altLang="fa-IR"/>
              <a:pPr>
                <a:defRPr/>
              </a:pPr>
              <a:t>‹#›</a:t>
            </a:fld>
            <a:endParaRPr lang="en-US" altLang="fa-IR"/>
          </a:p>
        </p:txBody>
      </p:sp>
    </p:spTree>
    <p:extLst>
      <p:ext uri="{BB962C8B-B14F-4D97-AF65-F5344CB8AC3E}">
        <p14:creationId xmlns:p14="http://schemas.microsoft.com/office/powerpoint/2010/main" val="2531283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4F73E415-9476-486D-B46A-1BB8A73E629A}" type="slidenum">
              <a:rPr lang="ar-SA" altLang="fa-IR"/>
              <a:pPr>
                <a:defRPr/>
              </a:pPr>
              <a:t>‹#›</a:t>
            </a:fld>
            <a:endParaRPr lang="en-US" altLang="fa-IR"/>
          </a:p>
        </p:txBody>
      </p:sp>
    </p:spTree>
    <p:extLst>
      <p:ext uri="{BB962C8B-B14F-4D97-AF65-F5344CB8AC3E}">
        <p14:creationId xmlns:p14="http://schemas.microsoft.com/office/powerpoint/2010/main" val="289787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6D80FB2-8ACA-4711-82F5-FB4239D686F7}" type="slidenum">
              <a:rPr lang="ar-SA" altLang="fa-IR"/>
              <a:pPr>
                <a:defRPr/>
              </a:pPr>
              <a:t>‹#›</a:t>
            </a:fld>
            <a:endParaRPr lang="en-US" altLang="fa-IR"/>
          </a:p>
        </p:txBody>
      </p:sp>
    </p:spTree>
    <p:extLst>
      <p:ext uri="{BB962C8B-B14F-4D97-AF65-F5344CB8AC3E}">
        <p14:creationId xmlns:p14="http://schemas.microsoft.com/office/powerpoint/2010/main" val="1099000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B6F339F-4619-47CE-AD7B-F383F3333B5A}" type="slidenum">
              <a:rPr lang="ar-SA" altLang="fa-IR"/>
              <a:pPr>
                <a:defRPr/>
              </a:pPr>
              <a:t>‹#›</a:t>
            </a:fld>
            <a:endParaRPr lang="en-US" altLang="fa-IR"/>
          </a:p>
        </p:txBody>
      </p:sp>
    </p:spTree>
    <p:extLst>
      <p:ext uri="{BB962C8B-B14F-4D97-AF65-F5344CB8AC3E}">
        <p14:creationId xmlns:p14="http://schemas.microsoft.com/office/powerpoint/2010/main" val="1539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rtl="1" eaLnBrk="1" latinLnBrk="0" hangingPunct="1">
              <a:defRPr kumimoji="0" sz="1200">
                <a:solidFill>
                  <a:schemeClr val="tx1">
                    <a:shade val="50000"/>
                  </a:schemeClr>
                </a:solidFill>
                <a:cs typeface="Arial" pitchFamily="34" charset="0"/>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rtl="1" eaLnBrk="1" latinLnBrk="0" hangingPunct="1">
              <a:defRPr kumimoji="0" sz="1200">
                <a:solidFill>
                  <a:schemeClr val="tx1">
                    <a:shade val="50000"/>
                  </a:schemeClr>
                </a:solidFill>
                <a:cs typeface="Arial" pitchFamily="34" charset="0"/>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rtl="1" eaLnBrk="1" hangingPunct="1">
              <a:defRPr sz="1200" smtClean="0">
                <a:solidFill>
                  <a:srgbClr val="BCBCBC"/>
                </a:solidFill>
              </a:defRPr>
            </a:lvl1pPr>
          </a:lstStyle>
          <a:p>
            <a:pPr>
              <a:defRPr/>
            </a:pPr>
            <a:fld id="{146C1780-EA83-4744-BD3F-7B39F09BCF60}" type="slidenum">
              <a:rPr lang="ar-SA" altLang="fa-IR"/>
              <a:pPr>
                <a:defRPr/>
              </a:pPr>
              <a:t>‹#›</a:t>
            </a:fld>
            <a:endParaRPr lang="en-US" altLang="fa-IR"/>
          </a:p>
        </p:txBody>
      </p:sp>
      <p:sp>
        <p:nvSpPr>
          <p:cNvPr id="7" name="Rectangle 6">
            <a:extLst>
              <a:ext uri="{FF2B5EF4-FFF2-40B4-BE49-F238E27FC236}">
                <a16:creationId xmlns:a16="http://schemas.microsoft.com/office/drawing/2014/main" id="{9A3499F2-289E-47D2-9E5A-8E5BB032A353}"/>
              </a:ext>
            </a:extLst>
          </p:cNvPr>
          <p:cNvSpPr/>
          <p:nvPr userDrawn="1"/>
        </p:nvSpPr>
        <p:spPr>
          <a:xfrm rot="5400000">
            <a:off x="8407660" y="5429908"/>
            <a:ext cx="2088232" cy="615553"/>
          </a:xfrm>
          <a:prstGeom prst="rect">
            <a:avLst/>
          </a:prstGeom>
        </p:spPr>
        <p:txBody>
          <a:bodyPr wrap="square">
            <a:spAutoFit/>
          </a:bodyPr>
          <a:lstStyle/>
          <a:p>
            <a:pPr eaLnBrk="0" hangingPunct="0">
              <a:defRPr/>
            </a:pPr>
            <a:r>
              <a:rPr lang="en-US" sz="1600" b="1" dirty="0">
                <a:solidFill>
                  <a:prstClr val="black"/>
                </a:solidFill>
                <a:latin typeface="Times New Roman" panose="02020603050405020304" pitchFamily="18" charset="0"/>
                <a:cs typeface="Times New Roman" panose="02020603050405020304" pitchFamily="18" charset="0"/>
              </a:rPr>
              <a:t/>
            </a: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cSld>
  <p:clrMap bg1="dk1" tx1="lt1" bg2="dk2" tx2="lt2" accent1="accent1" accent2="accent2" accent3="accent3" accent4="accent4" accent5="accent5" accent6="accent6" hlink="hlink" folHlink="folHlink"/>
  <p:sldLayoutIdLst>
    <p:sldLayoutId id="2147483756" r:id="rId1"/>
    <p:sldLayoutId id="2147483757" r:id="rId2"/>
    <p:sldLayoutId id="2147483766"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ctr" rtl="1"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1" eaLnBrk="0" fontAlgn="base" hangingPunct="0">
        <a:spcBef>
          <a:spcPct val="0"/>
        </a:spcBef>
        <a:spcAft>
          <a:spcPct val="0"/>
        </a:spcAft>
        <a:defRPr sz="4100" b="1">
          <a:solidFill>
            <a:schemeClr val="tx1"/>
          </a:solidFill>
          <a:latin typeface="Lucida Sans" pitchFamily="34" charset="0"/>
          <a:cs typeface="Tahoma" pitchFamily="34" charset="0"/>
        </a:defRPr>
      </a:lvl2pPr>
      <a:lvl3pPr algn="ctr" rtl="1" eaLnBrk="0" fontAlgn="base" hangingPunct="0">
        <a:spcBef>
          <a:spcPct val="0"/>
        </a:spcBef>
        <a:spcAft>
          <a:spcPct val="0"/>
        </a:spcAft>
        <a:defRPr sz="4100" b="1">
          <a:solidFill>
            <a:schemeClr val="tx1"/>
          </a:solidFill>
          <a:latin typeface="Lucida Sans" pitchFamily="34" charset="0"/>
          <a:cs typeface="Tahoma" pitchFamily="34" charset="0"/>
        </a:defRPr>
      </a:lvl3pPr>
      <a:lvl4pPr algn="ctr" rtl="1" eaLnBrk="0" fontAlgn="base" hangingPunct="0">
        <a:spcBef>
          <a:spcPct val="0"/>
        </a:spcBef>
        <a:spcAft>
          <a:spcPct val="0"/>
        </a:spcAft>
        <a:defRPr sz="4100" b="1">
          <a:solidFill>
            <a:schemeClr val="tx1"/>
          </a:solidFill>
          <a:latin typeface="Lucida Sans" pitchFamily="34" charset="0"/>
          <a:cs typeface="Tahoma" pitchFamily="34" charset="0"/>
        </a:defRPr>
      </a:lvl4pPr>
      <a:lvl5pPr algn="ctr" rtl="1" eaLnBrk="0" fontAlgn="base" hangingPunct="0">
        <a:spcBef>
          <a:spcPct val="0"/>
        </a:spcBef>
        <a:spcAft>
          <a:spcPct val="0"/>
        </a:spcAft>
        <a:defRPr sz="4100" b="1">
          <a:solidFill>
            <a:schemeClr val="tx1"/>
          </a:solidFill>
          <a:latin typeface="Lucida Sans" pitchFamily="34" charset="0"/>
          <a:cs typeface="Tahoma" pitchFamily="34" charset="0"/>
        </a:defRPr>
      </a:lvl5pPr>
      <a:lvl6pPr marL="457200" algn="ctr" rtl="1" fontAlgn="base">
        <a:spcBef>
          <a:spcPct val="0"/>
        </a:spcBef>
        <a:spcAft>
          <a:spcPct val="0"/>
        </a:spcAft>
        <a:defRPr sz="4100" b="1">
          <a:solidFill>
            <a:schemeClr val="tx1"/>
          </a:solidFill>
          <a:latin typeface="Lucida Sans" pitchFamily="34" charset="0"/>
          <a:cs typeface="Tahoma" pitchFamily="34" charset="0"/>
        </a:defRPr>
      </a:lvl6pPr>
      <a:lvl7pPr marL="914400" algn="ctr" rtl="1" fontAlgn="base">
        <a:spcBef>
          <a:spcPct val="0"/>
        </a:spcBef>
        <a:spcAft>
          <a:spcPct val="0"/>
        </a:spcAft>
        <a:defRPr sz="4100" b="1">
          <a:solidFill>
            <a:schemeClr val="tx1"/>
          </a:solidFill>
          <a:latin typeface="Lucida Sans" pitchFamily="34" charset="0"/>
          <a:cs typeface="Tahoma" pitchFamily="34" charset="0"/>
        </a:defRPr>
      </a:lvl7pPr>
      <a:lvl8pPr marL="1371600" algn="ctr" rtl="1" fontAlgn="base">
        <a:spcBef>
          <a:spcPct val="0"/>
        </a:spcBef>
        <a:spcAft>
          <a:spcPct val="0"/>
        </a:spcAft>
        <a:defRPr sz="4100" b="1">
          <a:solidFill>
            <a:schemeClr val="tx1"/>
          </a:solidFill>
          <a:latin typeface="Lucida Sans" pitchFamily="34" charset="0"/>
          <a:cs typeface="Tahoma" pitchFamily="34" charset="0"/>
        </a:defRPr>
      </a:lvl8pPr>
      <a:lvl9pPr marL="1828800" algn="ctr" rtl="1" fontAlgn="base">
        <a:spcBef>
          <a:spcPct val="0"/>
        </a:spcBef>
        <a:spcAft>
          <a:spcPct val="0"/>
        </a:spcAft>
        <a:defRPr sz="4100" b="1">
          <a:solidFill>
            <a:schemeClr val="tx1"/>
          </a:solidFill>
          <a:latin typeface="Lucida Sans" pitchFamily="34" charset="0"/>
          <a:cs typeface="Tahoma" pitchFamily="34" charset="0"/>
        </a:defRPr>
      </a:lvl9pPr>
    </p:titleStyle>
    <p:bodyStyle>
      <a:lvl1pPr marL="547688" indent="-411163" algn="r" rtl="1"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r" rtl="1"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r" rtl="1"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r" rtl="1"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r" rtl="1"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457200" y="2924175"/>
            <a:ext cx="8229600" cy="3384550"/>
          </a:xfrm>
        </p:spPr>
        <p:txBody>
          <a:bodyPr/>
          <a:lstStyle/>
          <a:p>
            <a:pPr algn="ctr" eaLnBrk="1" hangingPunct="1">
              <a:buFont typeface="Wingdings 2" panose="05020102010507070707" pitchFamily="18" charset="2"/>
              <a:buNone/>
            </a:pPr>
            <a:r>
              <a:rPr lang="fa-IR" altLang="fa-IR" sz="5400" smtClean="0">
                <a:cs typeface="B Titr" panose="00000700000000000000" pitchFamily="2" charset="-78"/>
              </a:rPr>
              <a:t>مهارت برقراري ارتباط موثر</a:t>
            </a:r>
          </a:p>
          <a:p>
            <a:pPr algn="ctr" eaLnBrk="1" hangingPunct="1"/>
            <a:endParaRPr lang="fa-IR" altLang="fa-IR" sz="5400" smtClean="0">
              <a:cs typeface="B Titr" panose="00000700000000000000" pitchFamily="2" charset="-78"/>
            </a:endParaRPr>
          </a:p>
          <a:p>
            <a:pPr algn="ctr" eaLnBrk="1" hangingPunct="1"/>
            <a:endParaRPr lang="en-US" altLang="fa-IR" sz="5400" smtClean="0">
              <a:cs typeface="B Titr" panose="00000700000000000000" pitchFamily="2" charset="-78"/>
            </a:endParaRPr>
          </a:p>
        </p:txBody>
      </p:sp>
      <p:sp>
        <p:nvSpPr>
          <p:cNvPr id="4099" name="Text Box 5"/>
          <p:cNvSpPr txBox="1">
            <a:spLocks noChangeArrowheads="1"/>
          </p:cNvSpPr>
          <p:nvPr/>
        </p:nvSpPr>
        <p:spPr bwMode="auto">
          <a:xfrm>
            <a:off x="2928938" y="285750"/>
            <a:ext cx="4105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Times New Roman" panose="02020603050405020304" pitchFamily="18" charset="0"/>
              </a:defRPr>
            </a:lvl1pPr>
            <a:lvl2pPr marL="742950" indent="-285750" algn="r" rtl="1">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Times New Roman" panose="02020603050405020304" pitchFamily="18" charset="0"/>
              </a:defRPr>
            </a:lvl2pPr>
            <a:lvl3pPr marL="1143000" indent="-228600" algn="r" rtl="1">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Times New Roman" panose="02020603050405020304" pitchFamily="18" charset="0"/>
              </a:defRPr>
            </a:lvl3pPr>
            <a:lvl4pPr marL="1600200" indent="-228600" algn="r" rtl="1">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Times New Roman" panose="02020603050405020304" pitchFamily="18" charset="0"/>
              </a:defRPr>
            </a:lvl4pPr>
            <a:lvl5pPr marL="2057400" indent="-228600" algn="r" rtl="1">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Times New Roman" panose="02020603050405020304" pitchFamily="18" charset="0"/>
              </a:defRPr>
            </a:lvl5pPr>
            <a:lvl6pPr marL="2514600" indent="-228600" algn="r" rtl="1"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Times New Roman" panose="02020603050405020304" pitchFamily="18" charset="0"/>
              </a:defRPr>
            </a:lvl6pPr>
            <a:lvl7pPr marL="2971800" indent="-228600" algn="r" rtl="1"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Times New Roman" panose="02020603050405020304" pitchFamily="18" charset="0"/>
              </a:defRPr>
            </a:lvl7pPr>
            <a:lvl8pPr marL="3429000" indent="-228600" algn="r" rtl="1"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Times New Roman" panose="02020603050405020304" pitchFamily="18" charset="0"/>
              </a:defRPr>
            </a:lvl8pPr>
            <a:lvl9pPr marL="3886200" indent="-228600" algn="r" rtl="1"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Times New Roman" panose="02020603050405020304" pitchFamily="18" charset="0"/>
              </a:defRPr>
            </a:lvl9pPr>
          </a:lstStyle>
          <a:p>
            <a:pPr algn="ctr" eaLnBrk="1" hangingPunct="1">
              <a:spcBef>
                <a:spcPct val="50000"/>
              </a:spcBef>
              <a:buClrTx/>
              <a:buSzTx/>
              <a:buFontTx/>
              <a:buNone/>
            </a:pPr>
            <a:r>
              <a:rPr lang="fa-IR" altLang="fa-IR" sz="3200" b="1">
                <a:solidFill>
                  <a:schemeClr val="bg1"/>
                </a:solidFill>
                <a:latin typeface="Tahoma" panose="020B0604030504040204" pitchFamily="34" charset="0"/>
                <a:cs typeface="B Nazanin" panose="00000400000000000000" pitchFamily="2" charset="-78"/>
              </a:rPr>
              <a:t>بنام آفريدگار زيبائيها</a:t>
            </a:r>
            <a:r>
              <a:rPr lang="fa-IR" altLang="fa-IR" sz="2400" b="1">
                <a:latin typeface="Tahoma" panose="020B0604030504040204" pitchFamily="34" charset="0"/>
                <a:cs typeface="B Nazanin" panose="00000400000000000000" pitchFamily="2" charset="-78"/>
              </a:rPr>
              <a:t> </a:t>
            </a:r>
            <a:endParaRPr lang="en-US" altLang="fa-IR" sz="2400" b="1">
              <a:latin typeface="Tahoma" panose="020B0604030504040204" pitchFamily="34" charset="0"/>
              <a:cs typeface="B Nazanin" panose="00000400000000000000" pitchFamily="2" charset="-78"/>
            </a:endParaRPr>
          </a:p>
        </p:txBody>
      </p:sp>
      <p:pic>
        <p:nvPicPr>
          <p:cNvPr id="410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83388" y="4652963"/>
            <a:ext cx="1871662" cy="185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6144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61443">
                                            <p:txEl>
                                              <p:pRg st="0" end="0"/>
                                            </p:txEl>
                                          </p:spTgt>
                                        </p:tgtEl>
                                        <p:attrNameLst>
                                          <p:attrName>ppt_w</p:attrName>
                                        </p:attrNameLst>
                                      </p:cBhvr>
                                    </p:anim>
                                    <p:anim by="(#ppt_w*0.50)" calcmode="lin" valueType="num">
                                      <p:cBhvr>
                                        <p:cTn id="8" dur="500" decel="50000" autoRev="1" fill="hold">
                                          <p:stCondLst>
                                            <p:cond delay="0"/>
                                          </p:stCondLst>
                                        </p:cTn>
                                        <p:tgtEl>
                                          <p:spTgt spid="61443">
                                            <p:txEl>
                                              <p:pRg st="0" end="0"/>
                                            </p:txEl>
                                          </p:spTgt>
                                        </p:tgtEl>
                                        <p:attrNameLst>
                                          <p:attrName>ppt_x</p:attrName>
                                        </p:attrNameLst>
                                      </p:cBhvr>
                                    </p:anim>
                                    <p:anim from="(-#ppt_h/2)" to="(#ppt_y)" calcmode="lin" valueType="num">
                                      <p:cBhvr>
                                        <p:cTn id="9" dur="1000" fill="hold">
                                          <p:stCondLst>
                                            <p:cond delay="0"/>
                                          </p:stCondLst>
                                        </p:cTn>
                                        <p:tgtEl>
                                          <p:spTgt spid="61443">
                                            <p:txEl>
                                              <p:pRg st="0" end="0"/>
                                            </p:txEl>
                                          </p:spTgt>
                                        </p:tgtEl>
                                        <p:attrNameLst>
                                          <p:attrName>ppt_y</p:attrName>
                                        </p:attrNameLst>
                                      </p:cBhvr>
                                    </p:anim>
                                    <p:animRot by="21600000">
                                      <p:cBhvr>
                                        <p:cTn id="10" dur="1000" fill="hold">
                                          <p:stCondLst>
                                            <p:cond delay="0"/>
                                          </p:stCondLst>
                                        </p:cTn>
                                        <p:tgtEl>
                                          <p:spTgt spid="6144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150938" y="214313"/>
            <a:ext cx="7793037" cy="1071562"/>
          </a:xfrm>
        </p:spPr>
        <p:txBody>
          <a:bodyPr/>
          <a:lstStyle/>
          <a:p>
            <a:pPr algn="r" eaLnBrk="1" fontAlgn="auto" hangingPunct="1">
              <a:spcAft>
                <a:spcPts val="0"/>
              </a:spcAft>
              <a:defRPr/>
            </a:pPr>
            <a:r>
              <a:rPr lang="fa-IR" smtClean="0">
                <a:cs typeface="B Titr" pitchFamily="2" charset="-78"/>
              </a:rPr>
              <a:t>نکته مهم :</a:t>
            </a:r>
            <a:r>
              <a:rPr lang="fa-IR" smtClean="0"/>
              <a:t> </a:t>
            </a:r>
            <a:endParaRPr lang="en-US" smtClean="0"/>
          </a:p>
        </p:txBody>
      </p:sp>
      <p:sp>
        <p:nvSpPr>
          <p:cNvPr id="13315" name="Rectangle 3"/>
          <p:cNvSpPr>
            <a:spLocks noGrp="1" noChangeArrowheads="1"/>
          </p:cNvSpPr>
          <p:nvPr>
            <p:ph idx="1"/>
          </p:nvPr>
        </p:nvSpPr>
        <p:spPr>
          <a:xfrm>
            <a:off x="1000125" y="1643063"/>
            <a:ext cx="7772400" cy="3571875"/>
          </a:xfrm>
        </p:spPr>
        <p:txBody>
          <a:bodyPr/>
          <a:lstStyle/>
          <a:p>
            <a:pPr algn="justLow" eaLnBrk="1" hangingPunct="1"/>
            <a:r>
              <a:rPr lang="fa-IR" altLang="fa-IR" smtClean="0">
                <a:cs typeface="B Titr" panose="00000700000000000000" pitchFamily="2" charset="-78"/>
              </a:rPr>
              <a:t>در ارتباط بخش غیر کلامی بیش از نیمی از انتقال معنی را بعهده دارد حدود 55درصد و گوش دادن فعال حدود 38درصد ( فرازبانی درارتباط کلامی ) جنبه زبانی در فرایند ارتباط کمتر از 10درصد است .</a:t>
            </a:r>
            <a:endParaRPr lang="en-US" altLang="fa-IR"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blinds(horizontal)">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50938" y="214313"/>
            <a:ext cx="7793037" cy="714375"/>
          </a:xfrm>
        </p:spPr>
        <p:txBody>
          <a:bodyPr/>
          <a:lstStyle/>
          <a:p>
            <a:pPr algn="r" eaLnBrk="1" fontAlgn="auto" hangingPunct="1">
              <a:spcAft>
                <a:spcPts val="0"/>
              </a:spcAft>
              <a:defRPr/>
            </a:pPr>
            <a:r>
              <a:rPr lang="fa-IR" sz="3600" smtClean="0">
                <a:cs typeface="B Titr" pitchFamily="2" charset="-78"/>
              </a:rPr>
              <a:t>اجزاي ارتباط:</a:t>
            </a:r>
            <a:endParaRPr lang="en-US" sz="3600" smtClean="0">
              <a:cs typeface="B Titr" pitchFamily="2" charset="-78"/>
            </a:endParaRPr>
          </a:p>
        </p:txBody>
      </p:sp>
      <p:sp>
        <p:nvSpPr>
          <p:cNvPr id="14339" name="Rectangle 3"/>
          <p:cNvSpPr>
            <a:spLocks noGrp="1" noChangeArrowheads="1"/>
          </p:cNvSpPr>
          <p:nvPr>
            <p:ph idx="1"/>
          </p:nvPr>
        </p:nvSpPr>
        <p:spPr>
          <a:xfrm>
            <a:off x="0" y="1268413"/>
            <a:ext cx="9144000" cy="5589587"/>
          </a:xfrm>
        </p:spPr>
        <p:txBody>
          <a:bodyPr/>
          <a:lstStyle/>
          <a:p>
            <a:pPr algn="justLow" eaLnBrk="1" hangingPunct="1">
              <a:lnSpc>
                <a:spcPct val="80000"/>
              </a:lnSpc>
            </a:pPr>
            <a:r>
              <a:rPr lang="fa-IR" altLang="fa-IR" sz="2400" b="1" smtClean="0">
                <a:cs typeface="B Titr" panose="00000700000000000000" pitchFamily="2" charset="-78"/>
              </a:rPr>
              <a:t>عناصر كلامي وغيركلامي ارتباط هركدام اجزاي خودرادارند .اين اجزا را                      مي توان به اين صورت تعريف نمود :</a:t>
            </a:r>
          </a:p>
          <a:p>
            <a:pPr algn="justLow" eaLnBrk="1" hangingPunct="1">
              <a:lnSpc>
                <a:spcPct val="80000"/>
              </a:lnSpc>
            </a:pPr>
            <a:r>
              <a:rPr lang="fa-IR" altLang="fa-IR" sz="2400" b="1" smtClean="0">
                <a:cs typeface="B Titr" panose="00000700000000000000" pitchFamily="2" charset="-78"/>
              </a:rPr>
              <a:t>محتواي كلام : اينكه موضوع گفتگو چيست،خود مي تواند به ادامه ارتباط يا قطع آن منجر گردد.</a:t>
            </a:r>
          </a:p>
          <a:p>
            <a:pPr algn="justLow" eaLnBrk="1" hangingPunct="1">
              <a:lnSpc>
                <a:spcPct val="80000"/>
              </a:lnSpc>
            </a:pPr>
            <a:r>
              <a:rPr lang="fa-IR" altLang="fa-IR" sz="2400" b="1" smtClean="0">
                <a:cs typeface="B Titr" panose="00000700000000000000" pitchFamily="2" charset="-78"/>
              </a:rPr>
              <a:t> توجه به ابعاد فرهنگي وخرده فرهنگي : هنگامي كه گوينده وشنونده به ويژگي هاي فرهنگي وحتي خرده فرهنگي فردمقابل توجه نمي كنند،ارتباط قطع                      مي شود. </a:t>
            </a:r>
          </a:p>
          <a:p>
            <a:pPr algn="justLow" eaLnBrk="1" hangingPunct="1">
              <a:lnSpc>
                <a:spcPct val="80000"/>
              </a:lnSpc>
              <a:buClr>
                <a:schemeClr val="tx1"/>
              </a:buClr>
            </a:pPr>
            <a:r>
              <a:rPr lang="fa-IR" altLang="fa-IR" sz="2400" b="1" smtClean="0">
                <a:cs typeface="B Titr" panose="00000700000000000000" pitchFamily="2" charset="-78"/>
              </a:rPr>
              <a:t>چگونگي شروع صحبت</a:t>
            </a:r>
            <a:r>
              <a:rPr lang="en-US" altLang="fa-IR" sz="2400" b="1" smtClean="0">
                <a:cs typeface="B Titr" panose="00000700000000000000" pitchFamily="2" charset="-78"/>
              </a:rPr>
              <a:t>  </a:t>
            </a:r>
            <a:r>
              <a:rPr lang="fa-IR" altLang="fa-IR" sz="2400" b="1" smtClean="0">
                <a:cs typeface="B Titr" panose="00000700000000000000" pitchFamily="2" charset="-78"/>
              </a:rPr>
              <a:t>: نوع آغاز محاوره ،يعني اولين جملات واولين نشانه هاي غيركلامي برقراري ارتباط تعيين كننده تداوم ارتباط هستند .</a:t>
            </a:r>
          </a:p>
          <a:p>
            <a:pPr algn="justLow" eaLnBrk="1" hangingPunct="1">
              <a:lnSpc>
                <a:spcPct val="80000"/>
              </a:lnSpc>
              <a:buClr>
                <a:schemeClr val="tx1"/>
              </a:buClr>
            </a:pPr>
            <a:r>
              <a:rPr lang="fa-IR" altLang="fa-IR" sz="2400" b="1" smtClean="0">
                <a:cs typeface="B Titr" panose="00000700000000000000" pitchFamily="2" charset="-78"/>
              </a:rPr>
              <a:t>نحوه جمله بندي : چگونگي جمله بندي به اندازه خودمحتواي كلام داراي اهميت است .</a:t>
            </a:r>
          </a:p>
          <a:p>
            <a:pPr algn="justLow" eaLnBrk="1" hangingPunct="1">
              <a:lnSpc>
                <a:spcPct val="80000"/>
              </a:lnSpc>
              <a:buClr>
                <a:schemeClr val="tx1"/>
              </a:buClr>
            </a:pPr>
            <a:r>
              <a:rPr lang="fa-IR" altLang="fa-IR" sz="2400" b="1" smtClean="0">
                <a:cs typeface="B Titr" panose="00000700000000000000" pitchFamily="2" charset="-78"/>
              </a:rPr>
              <a:t>زمان بندي ارتباط كلامي : هر ارتباط زمان خاصي دارد .برخي ازاين زمان بندي هاعمومي وكلي هستندوتقريبا همگان آن رارعايت مي كنند . مثلا كسي نيمه شب به ديگري تلفن نمي زند .ولي برخي زمان بندي ها رابه خوبي رعايت مي كنند . منظور اززمان بندي ، هم زمان برقراري ارتباط ، هم مدت آن وهم طول كلام در هريك از زمان هايي است كه فرد نقش گوينده رادرارتباط به عهده مي گيرد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350963" y="0"/>
            <a:ext cx="7793037" cy="1177925"/>
          </a:xfrm>
        </p:spPr>
        <p:txBody>
          <a:bodyPr/>
          <a:lstStyle/>
          <a:p>
            <a:pPr algn="r" eaLnBrk="1" fontAlgn="auto" hangingPunct="1">
              <a:spcAft>
                <a:spcPts val="0"/>
              </a:spcAft>
              <a:defRPr/>
            </a:pPr>
            <a:r>
              <a:rPr lang="fa-IR" sz="3600" smtClean="0">
                <a:cs typeface="B Titr" pitchFamily="2" charset="-78"/>
              </a:rPr>
              <a:t>ادامه اجزای ارتباط :</a:t>
            </a:r>
            <a:endParaRPr lang="en-US" sz="3600" smtClean="0">
              <a:cs typeface="B Titr" pitchFamily="2" charset="-78"/>
            </a:endParaRPr>
          </a:p>
        </p:txBody>
      </p:sp>
      <p:sp>
        <p:nvSpPr>
          <p:cNvPr id="16387" name="Rectangle 3"/>
          <p:cNvSpPr>
            <a:spLocks noGrp="1" noChangeArrowheads="1"/>
          </p:cNvSpPr>
          <p:nvPr>
            <p:ph idx="1"/>
          </p:nvPr>
        </p:nvSpPr>
        <p:spPr>
          <a:xfrm>
            <a:off x="611188" y="908050"/>
            <a:ext cx="8208962" cy="6381750"/>
          </a:xfrm>
        </p:spPr>
        <p:txBody>
          <a:bodyPr/>
          <a:lstStyle/>
          <a:p>
            <a:pPr algn="justLow" eaLnBrk="1" hangingPunct="1">
              <a:lnSpc>
                <a:spcPct val="80000"/>
              </a:lnSpc>
              <a:buClr>
                <a:schemeClr val="tx1"/>
              </a:buClr>
              <a:defRPr/>
            </a:pPr>
            <a:r>
              <a:rPr lang="fa-IR" altLang="fa-IR" sz="2000" b="1" dirty="0" smtClean="0">
                <a:cs typeface="B Titr" panose="00000700000000000000" pitchFamily="2" charset="-78"/>
              </a:rPr>
              <a:t>ملاحظات موقعيتي : جايگاه اجتماعي افراد، مكان ، وفضاي اجتماعي از ديگرعواملي هستند كه مي توانند به ارتباط مؤثر يا نامؤثر منجر گردند .</a:t>
            </a:r>
          </a:p>
          <a:p>
            <a:pPr marL="136525" indent="0" algn="justLow" eaLnBrk="1" hangingPunct="1">
              <a:lnSpc>
                <a:spcPct val="80000"/>
              </a:lnSpc>
              <a:buClr>
                <a:schemeClr val="tx1"/>
              </a:buClr>
              <a:buFont typeface="Wingdings 2" panose="05020102010507070707" pitchFamily="18" charset="2"/>
              <a:buNone/>
              <a:defRPr/>
            </a:pPr>
            <a:endParaRPr lang="fa-IR" altLang="fa-IR" sz="2000" b="1" dirty="0" smtClean="0">
              <a:cs typeface="B Titr" panose="00000700000000000000" pitchFamily="2" charset="-78"/>
            </a:endParaRPr>
          </a:p>
          <a:p>
            <a:pPr algn="justLow" eaLnBrk="1" hangingPunct="1">
              <a:lnSpc>
                <a:spcPct val="80000"/>
              </a:lnSpc>
              <a:buClr>
                <a:schemeClr val="tx1"/>
              </a:buClr>
              <a:defRPr/>
            </a:pPr>
            <a:r>
              <a:rPr lang="fa-IR" altLang="fa-IR" sz="2000" b="1" dirty="0" smtClean="0">
                <a:cs typeface="B Titr" panose="00000700000000000000" pitchFamily="2" charset="-78"/>
              </a:rPr>
              <a:t>نوع آغاز محاوره :يعني اولين جملات واولين نشانه هاي غيركلامي برقراري ارتباط تعيين كننده تداوم ارتباط هستند .</a:t>
            </a:r>
          </a:p>
          <a:p>
            <a:pPr algn="justLow" eaLnBrk="1" hangingPunct="1">
              <a:lnSpc>
                <a:spcPct val="80000"/>
              </a:lnSpc>
              <a:buClr>
                <a:schemeClr val="tx1"/>
              </a:buClr>
              <a:defRPr/>
            </a:pPr>
            <a:r>
              <a:rPr lang="fa-IR" altLang="fa-IR" sz="2000" b="1" dirty="0" smtClean="0">
                <a:cs typeface="B Titr" panose="00000700000000000000" pitchFamily="2" charset="-78"/>
              </a:rPr>
              <a:t>نحوه جمله بندي : چگونگي جمله بندي به اندازه خودمحتواي كلام داراي اهميت است .</a:t>
            </a:r>
          </a:p>
          <a:p>
            <a:pPr marL="136525" indent="0" algn="justLow" eaLnBrk="1" hangingPunct="1">
              <a:lnSpc>
                <a:spcPct val="80000"/>
              </a:lnSpc>
              <a:buClr>
                <a:schemeClr val="tx1"/>
              </a:buClr>
              <a:buFont typeface="Wingdings 2" panose="05020102010507070707" pitchFamily="18" charset="2"/>
              <a:buNone/>
              <a:defRPr/>
            </a:pPr>
            <a:endParaRPr lang="fa-IR" altLang="fa-IR" sz="2000" b="1" dirty="0" smtClean="0">
              <a:cs typeface="B Titr" panose="00000700000000000000" pitchFamily="2" charset="-78"/>
            </a:endParaRPr>
          </a:p>
          <a:p>
            <a:pPr algn="justLow" eaLnBrk="1" hangingPunct="1">
              <a:lnSpc>
                <a:spcPct val="80000"/>
              </a:lnSpc>
              <a:buClr>
                <a:schemeClr val="tx1"/>
              </a:buClr>
              <a:defRPr/>
            </a:pPr>
            <a:r>
              <a:rPr lang="fa-IR" altLang="fa-IR" sz="2000" b="1" dirty="0" smtClean="0">
                <a:cs typeface="B Titr" panose="00000700000000000000" pitchFamily="2" charset="-78"/>
              </a:rPr>
              <a:t>زمان بندي ارتباط كلامي : هر ارتباط زمان خاصي دارد .برخي ازاين زمان بندي هاعمومي وكلي هستندوتقريبا همگان آن رارعايت مي كنند . مثلا كسي نيمه شب به ديگري تلفن نمي زند .ولي برخي زمان بندي ها رابه خوبي رعايت مي كنند . منظور اززمان بندي ، هم زمان برقراري ارتباط ، هم مدت آن وهم طول كلام در هريك از زمان هايي است كه فرد نقش گوينده رادرارتباط به عهده مي گيرد .</a:t>
            </a:r>
          </a:p>
          <a:p>
            <a:pPr marL="136525" indent="0" algn="justLow" eaLnBrk="1" hangingPunct="1">
              <a:lnSpc>
                <a:spcPct val="80000"/>
              </a:lnSpc>
              <a:buClr>
                <a:schemeClr val="tx1"/>
              </a:buClr>
              <a:buFont typeface="Wingdings 2" panose="05020102010507070707" pitchFamily="18" charset="2"/>
              <a:buNone/>
              <a:defRPr/>
            </a:pPr>
            <a:endParaRPr lang="fa-IR" altLang="fa-IR" sz="2000" b="1" dirty="0" smtClean="0">
              <a:cs typeface="B Titr" panose="00000700000000000000" pitchFamily="2" charset="-78"/>
            </a:endParaRPr>
          </a:p>
          <a:p>
            <a:pPr algn="justLow" eaLnBrk="1" hangingPunct="1">
              <a:lnSpc>
                <a:spcPct val="80000"/>
              </a:lnSpc>
              <a:buClr>
                <a:schemeClr val="tx1"/>
              </a:buClr>
              <a:defRPr/>
            </a:pPr>
            <a:r>
              <a:rPr lang="fa-IR" altLang="fa-IR" sz="2000" b="1" dirty="0" smtClean="0">
                <a:cs typeface="B Titr" panose="00000700000000000000" pitchFamily="2" charset="-78"/>
              </a:rPr>
              <a:t>ملاحظات موقعيتي : جايگاه اجتماعي افراد، مكان ، وفضاي اجتماعي از ديگرعواملي هستند كه مي توانند به ارتباط مؤثر يا نامؤثر منجر گردند .</a:t>
            </a:r>
          </a:p>
          <a:p>
            <a:pPr marL="136525" indent="0" algn="justLow" eaLnBrk="1" hangingPunct="1">
              <a:lnSpc>
                <a:spcPct val="80000"/>
              </a:lnSpc>
              <a:buClr>
                <a:schemeClr val="tx1"/>
              </a:buClr>
              <a:buFont typeface="Wingdings 2" panose="05020102010507070707" pitchFamily="18" charset="2"/>
              <a:buNone/>
              <a:defRPr/>
            </a:pPr>
            <a:endParaRPr lang="fa-IR" altLang="fa-IR" sz="2000" b="1" dirty="0" smtClean="0">
              <a:cs typeface="B Titr" panose="00000700000000000000" pitchFamily="2" charset="-78"/>
            </a:endParaRPr>
          </a:p>
          <a:p>
            <a:pPr algn="justLow" eaLnBrk="1" hangingPunct="1">
              <a:lnSpc>
                <a:spcPct val="80000"/>
              </a:lnSpc>
              <a:buClr>
                <a:schemeClr val="tx1"/>
              </a:buClr>
              <a:defRPr/>
            </a:pPr>
            <a:r>
              <a:rPr lang="fa-IR" altLang="fa-IR" sz="2000" b="1" dirty="0" smtClean="0">
                <a:cs typeface="B Titr" panose="00000700000000000000" pitchFamily="2" charset="-78"/>
              </a:rPr>
              <a:t>چگونگي جمع بندي وختم ارتباط : علاوه برآغاز كلام چگونگي ختم ارتباط وگفتگو نيز عاملي مهم دربرقراري ارتباط مؤثر است .مثلا جمع بندي نهايي وخلاصه كردن گفتگو راهي مؤثر براي ختم ارتباط است .</a:t>
            </a:r>
          </a:p>
          <a:p>
            <a:pPr eaLnBrk="1" hangingPunct="1">
              <a:lnSpc>
                <a:spcPct val="80000"/>
              </a:lnSpc>
              <a:defRPr/>
            </a:pPr>
            <a:endParaRPr lang="en-US" altLang="fa-IR" sz="1000" b="1" dirty="0"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linds(horizontal)">
                                      <p:cBhvr>
                                        <p:cTn id="7"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100138" y="0"/>
            <a:ext cx="7793037" cy="1087437"/>
          </a:xfrm>
        </p:spPr>
        <p:txBody>
          <a:bodyPr/>
          <a:lstStyle/>
          <a:p>
            <a:pPr algn="r" eaLnBrk="1" fontAlgn="auto" hangingPunct="1">
              <a:spcAft>
                <a:spcPts val="0"/>
              </a:spcAft>
              <a:defRPr/>
            </a:pPr>
            <a:r>
              <a:rPr lang="fa-IR" sz="3600" dirty="0" smtClean="0">
                <a:cs typeface="B Titr" pitchFamily="2" charset="-78"/>
              </a:rPr>
              <a:t>ادامه اجزا ارتباط :</a:t>
            </a:r>
            <a:r>
              <a:rPr lang="fa-IR" dirty="0" smtClean="0"/>
              <a:t> </a:t>
            </a:r>
            <a:endParaRPr lang="en-US" dirty="0" smtClean="0"/>
          </a:p>
        </p:txBody>
      </p:sp>
      <p:sp>
        <p:nvSpPr>
          <p:cNvPr id="43011" name="Rectangle 3"/>
          <p:cNvSpPr>
            <a:spLocks noGrp="1" noChangeArrowheads="1"/>
          </p:cNvSpPr>
          <p:nvPr>
            <p:ph idx="1"/>
          </p:nvPr>
        </p:nvSpPr>
        <p:spPr>
          <a:xfrm>
            <a:off x="107950" y="908050"/>
            <a:ext cx="8785225" cy="5949950"/>
          </a:xfrm>
        </p:spPr>
        <p:txBody>
          <a:bodyPr>
            <a:normAutofit/>
          </a:bodyPr>
          <a:lstStyle/>
          <a:p>
            <a:pPr marL="548640" indent="-411480" algn="justLow" eaLnBrk="1" fontAlgn="auto" hangingPunct="1">
              <a:lnSpc>
                <a:spcPct val="80000"/>
              </a:lnSpc>
              <a:spcAft>
                <a:spcPts val="0"/>
              </a:spcAft>
              <a:buClr>
                <a:schemeClr val="tx1"/>
              </a:buClr>
              <a:buFont typeface="Wingdings 2"/>
              <a:buChar char=""/>
              <a:defRPr/>
            </a:pPr>
            <a:r>
              <a:rPr lang="fa-IR" sz="2000" b="1" dirty="0" smtClean="0">
                <a:cs typeface="B Titr" pitchFamily="2" charset="-78"/>
              </a:rPr>
              <a:t>تن صدا : افرادي كه دربرقراري ارتباط ماهر وكارامد هستندبه كشش هاي آوايي كلام خوددر طول محاوره توجه دارند .</a:t>
            </a:r>
          </a:p>
          <a:p>
            <a:pPr marL="137160" indent="0" algn="justLow" eaLnBrk="1" fontAlgn="auto" hangingPunct="1">
              <a:lnSpc>
                <a:spcPct val="80000"/>
              </a:lnSpc>
              <a:spcAft>
                <a:spcPts val="0"/>
              </a:spcAft>
              <a:buClr>
                <a:schemeClr val="tx1"/>
              </a:buClr>
              <a:buFont typeface="Wingdings 2" panose="05020102010507070707" pitchFamily="18" charset="2"/>
              <a:buNone/>
              <a:defRPr/>
            </a:pPr>
            <a:endParaRPr lang="fa-IR" sz="2000" b="1" dirty="0" smtClean="0">
              <a:cs typeface="B Titr" pitchFamily="2" charset="-78"/>
            </a:endParaRPr>
          </a:p>
          <a:p>
            <a:pPr marL="548640" indent="-411480" algn="justLow" eaLnBrk="1" fontAlgn="auto" hangingPunct="1">
              <a:lnSpc>
                <a:spcPct val="80000"/>
              </a:lnSpc>
              <a:spcAft>
                <a:spcPts val="0"/>
              </a:spcAft>
              <a:buClr>
                <a:schemeClr val="tx1"/>
              </a:buClr>
              <a:buFont typeface="Wingdings 2"/>
              <a:buChar char=""/>
              <a:defRPr/>
            </a:pPr>
            <a:r>
              <a:rPr lang="fa-IR" sz="2000" b="1" dirty="0" smtClean="0">
                <a:cs typeface="B Titr" pitchFamily="2" charset="-78"/>
              </a:rPr>
              <a:t>آهنگ صدا : علاوه بركشش هاي آوايي ريتم وآهنگ كلام نيزبه مؤثر واقه شدن ارتباط كمك مي كند . به سبك كلام افرادي كه از موقعيت اجتماعي برخوردارند توجه كنيد . </a:t>
            </a:r>
          </a:p>
          <a:p>
            <a:pPr marL="137160" indent="0" algn="justLow" eaLnBrk="1" fontAlgn="auto" hangingPunct="1">
              <a:lnSpc>
                <a:spcPct val="80000"/>
              </a:lnSpc>
              <a:spcAft>
                <a:spcPts val="0"/>
              </a:spcAft>
              <a:buClr>
                <a:schemeClr val="tx1"/>
              </a:buClr>
              <a:buFont typeface="Wingdings 2" panose="05020102010507070707" pitchFamily="18" charset="2"/>
              <a:buNone/>
              <a:defRPr/>
            </a:pPr>
            <a:endParaRPr lang="fa-IR" sz="2000" b="1" dirty="0" smtClean="0">
              <a:cs typeface="B Titr" pitchFamily="2" charset="-78"/>
            </a:endParaRPr>
          </a:p>
          <a:p>
            <a:pPr marL="548640" indent="-411480" algn="justLow" eaLnBrk="1" fontAlgn="auto" hangingPunct="1">
              <a:lnSpc>
                <a:spcPct val="80000"/>
              </a:lnSpc>
              <a:spcAft>
                <a:spcPts val="0"/>
              </a:spcAft>
              <a:buClr>
                <a:schemeClr val="tx1"/>
              </a:buClr>
              <a:buFont typeface="Wingdings 2"/>
              <a:buChar char=""/>
              <a:defRPr/>
            </a:pPr>
            <a:r>
              <a:rPr lang="fa-IR" sz="2000" b="1" dirty="0" smtClean="0">
                <a:cs typeface="B Titr" pitchFamily="2" charset="-78"/>
              </a:rPr>
              <a:t>تماس چشمي : به خاطر داشته باشيد كه ارتباط تنها گفتن وشنيدن نيست تماس چشمي ابزاري خوب جهت انتقال پيام هاي ظريف اجتماعي حفظ توجه مخاطب وانتقال عاطفه است .</a:t>
            </a:r>
          </a:p>
          <a:p>
            <a:pPr marL="137160" indent="0" algn="justLow" eaLnBrk="1" fontAlgn="auto" hangingPunct="1">
              <a:lnSpc>
                <a:spcPct val="80000"/>
              </a:lnSpc>
              <a:spcAft>
                <a:spcPts val="0"/>
              </a:spcAft>
              <a:buClr>
                <a:schemeClr val="tx1"/>
              </a:buClr>
              <a:buFont typeface="Wingdings 2" panose="05020102010507070707" pitchFamily="18" charset="2"/>
              <a:buNone/>
              <a:defRPr/>
            </a:pPr>
            <a:endParaRPr lang="fa-IR" sz="2000" b="1" dirty="0" smtClean="0">
              <a:cs typeface="B Titr" pitchFamily="2" charset="-78"/>
            </a:endParaRPr>
          </a:p>
          <a:p>
            <a:pPr marL="548640" indent="-411480" algn="justLow" eaLnBrk="1" fontAlgn="auto" hangingPunct="1">
              <a:lnSpc>
                <a:spcPct val="80000"/>
              </a:lnSpc>
              <a:spcAft>
                <a:spcPts val="0"/>
              </a:spcAft>
              <a:buClr>
                <a:schemeClr val="tx1"/>
              </a:buClr>
              <a:buFont typeface="Wingdings 2"/>
              <a:buChar char=""/>
              <a:defRPr/>
            </a:pPr>
            <a:r>
              <a:rPr lang="fa-IR" sz="2000" b="1" dirty="0" smtClean="0">
                <a:cs typeface="B Titr" pitchFamily="2" charset="-78"/>
              </a:rPr>
              <a:t>حالات چهره اي : چهره ونوع حركات ابرو ودهان نيز پيام هايي به سمت مخاطب مي فرستند كه ارتباط را تسهيل كرده ويا بامانع مواجه مي سازند .حالات چهره به شدت به فرهنگ وابسته اند .</a:t>
            </a:r>
          </a:p>
          <a:p>
            <a:pPr marL="137160" indent="0" algn="justLow" eaLnBrk="1" fontAlgn="auto" hangingPunct="1">
              <a:lnSpc>
                <a:spcPct val="80000"/>
              </a:lnSpc>
              <a:spcAft>
                <a:spcPts val="0"/>
              </a:spcAft>
              <a:buClr>
                <a:schemeClr val="tx1"/>
              </a:buClr>
              <a:buFont typeface="Wingdings 2" panose="05020102010507070707" pitchFamily="18" charset="2"/>
              <a:buNone/>
              <a:defRPr/>
            </a:pPr>
            <a:endParaRPr lang="fa-IR" sz="2000" b="1" dirty="0" smtClean="0">
              <a:cs typeface="B Titr" pitchFamily="2" charset="-78"/>
            </a:endParaRPr>
          </a:p>
          <a:p>
            <a:pPr marL="548640" indent="-411480" algn="justLow" eaLnBrk="1" fontAlgn="auto" hangingPunct="1">
              <a:lnSpc>
                <a:spcPct val="80000"/>
              </a:lnSpc>
              <a:spcAft>
                <a:spcPts val="0"/>
              </a:spcAft>
              <a:buClr>
                <a:schemeClr val="tx1"/>
              </a:buClr>
              <a:buFont typeface="Wingdings 2"/>
              <a:buChar char=""/>
              <a:defRPr/>
            </a:pPr>
            <a:r>
              <a:rPr lang="fa-IR" sz="2000" b="1" dirty="0" smtClean="0">
                <a:cs typeface="B Titr" pitchFamily="2" charset="-78"/>
              </a:rPr>
              <a:t>ژست ها : افرادي كه دربرقراري ارتباط ماهر هستندبه كلام ، چشم،وحالات چهره اكتفا نكرده واز دست ها،انگشت ها،پاهاوباقي اندام هاي بدن براي انتقال پيام استفاده مي نمايند .</a:t>
            </a:r>
          </a:p>
          <a:p>
            <a:pPr marL="137160" indent="0" algn="justLow" eaLnBrk="1" fontAlgn="auto" hangingPunct="1">
              <a:lnSpc>
                <a:spcPct val="80000"/>
              </a:lnSpc>
              <a:spcAft>
                <a:spcPts val="0"/>
              </a:spcAft>
              <a:buClr>
                <a:schemeClr val="tx1"/>
              </a:buClr>
              <a:buFont typeface="Wingdings 2" panose="05020102010507070707" pitchFamily="18" charset="2"/>
              <a:buNone/>
              <a:defRPr/>
            </a:pPr>
            <a:endParaRPr lang="fa-IR" sz="2000" b="1" dirty="0" smtClean="0">
              <a:cs typeface="B Titr" pitchFamily="2" charset="-78"/>
            </a:endParaRPr>
          </a:p>
          <a:p>
            <a:pPr marL="548640" indent="-411480" algn="justLow" eaLnBrk="1" fontAlgn="auto" hangingPunct="1">
              <a:lnSpc>
                <a:spcPct val="80000"/>
              </a:lnSpc>
              <a:spcAft>
                <a:spcPts val="0"/>
              </a:spcAft>
              <a:buClr>
                <a:schemeClr val="tx1"/>
              </a:buClr>
              <a:buFont typeface="Wingdings 2"/>
              <a:buChar char=""/>
              <a:defRPr/>
            </a:pPr>
            <a:r>
              <a:rPr lang="fa-IR" sz="2000" b="1" dirty="0" smtClean="0">
                <a:cs typeface="B Titr" pitchFamily="2" charset="-78"/>
              </a:rPr>
              <a:t>حالات بدني : سبك نشستن،ايستادن،وراه رفتن يك فردنيز به طور خودكارپيام هايي به مخاطب منتقل مي سازند . </a:t>
            </a:r>
            <a:r>
              <a:rPr lang="en-US" sz="2000" b="1" dirty="0" smtClean="0">
                <a:cs typeface="B Titr" pitchFamily="2" charset="-78"/>
              </a:rPr>
              <a:t> </a:t>
            </a:r>
          </a:p>
          <a:p>
            <a:pPr marL="548640" indent="-411480" algn="justLow" eaLnBrk="1" fontAlgn="auto" hangingPunct="1">
              <a:lnSpc>
                <a:spcPct val="80000"/>
              </a:lnSpc>
              <a:spcAft>
                <a:spcPts val="0"/>
              </a:spcAft>
              <a:buClr>
                <a:schemeClr val="tx1">
                  <a:shade val="95000"/>
                </a:schemeClr>
              </a:buClr>
              <a:buFont typeface="Wingdings 2"/>
              <a:buChar char=""/>
              <a:defRPr/>
            </a:pPr>
            <a:endParaRPr lang="en-US" sz="2000" b="1" dirty="0" smtClean="0">
              <a:cs typeface="B Tit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blinds(horizontal)">
                                      <p:cBhvr>
                                        <p:cTn id="7" dur="500"/>
                                        <p:tgtEl>
                                          <p:spTgt spid="43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50938" y="214313"/>
            <a:ext cx="7793037" cy="904875"/>
          </a:xfrm>
        </p:spPr>
        <p:txBody>
          <a:bodyPr/>
          <a:lstStyle/>
          <a:p>
            <a:pPr algn="r" eaLnBrk="1" fontAlgn="auto" hangingPunct="1">
              <a:spcAft>
                <a:spcPts val="0"/>
              </a:spcAft>
              <a:defRPr/>
            </a:pPr>
            <a:r>
              <a:rPr lang="fa-IR" sz="4000" smtClean="0"/>
              <a:t> </a:t>
            </a:r>
            <a:r>
              <a:rPr lang="fa-IR" sz="3200" smtClean="0">
                <a:cs typeface="B Titr" pitchFamily="2" charset="-78"/>
              </a:rPr>
              <a:t>گوش دادن فعال :</a:t>
            </a:r>
            <a:endParaRPr lang="en-US" sz="3200" smtClean="0">
              <a:cs typeface="B Titr" pitchFamily="2" charset="-78"/>
            </a:endParaRPr>
          </a:p>
        </p:txBody>
      </p:sp>
      <p:sp>
        <p:nvSpPr>
          <p:cNvPr id="17411" name="Rectangle 3"/>
          <p:cNvSpPr>
            <a:spLocks noGrp="1" noChangeArrowheads="1"/>
          </p:cNvSpPr>
          <p:nvPr>
            <p:ph idx="1"/>
          </p:nvPr>
        </p:nvSpPr>
        <p:spPr>
          <a:xfrm>
            <a:off x="395288" y="1385888"/>
            <a:ext cx="8362950" cy="5472112"/>
          </a:xfrm>
        </p:spPr>
        <p:txBody>
          <a:bodyPr/>
          <a:lstStyle/>
          <a:p>
            <a:pPr algn="justLow" eaLnBrk="1" hangingPunct="1">
              <a:lnSpc>
                <a:spcPct val="80000"/>
              </a:lnSpc>
            </a:pPr>
            <a:r>
              <a:rPr lang="fa-IR" altLang="fa-IR" sz="2000" b="1" smtClean="0">
                <a:cs typeface="B Titr" panose="00000700000000000000" pitchFamily="2" charset="-78"/>
              </a:rPr>
              <a:t>شنيدن وگوش دادن دو مقوله متفاوت هستند .</a:t>
            </a:r>
          </a:p>
          <a:p>
            <a:pPr algn="justLow" eaLnBrk="1" hangingPunct="1">
              <a:lnSpc>
                <a:spcPct val="80000"/>
              </a:lnSpc>
            </a:pPr>
            <a:r>
              <a:rPr lang="fa-IR" altLang="fa-IR" sz="2000" b="1" smtClean="0">
                <a:cs typeface="B Titr" panose="00000700000000000000" pitchFamily="2" charset="-78"/>
              </a:rPr>
              <a:t>شنيدن عامل ادراك اصوات مي باشد .اين عمل غير ارادي بوده وفقط به دريافت محرك هاي شنيداري اطلاق مي گردد .</a:t>
            </a:r>
          </a:p>
          <a:p>
            <a:pPr algn="justLow" eaLnBrk="1" hangingPunct="1">
              <a:lnSpc>
                <a:spcPct val="80000"/>
              </a:lnSpc>
            </a:pPr>
            <a:r>
              <a:rPr lang="fa-IR" altLang="fa-IR" sz="2000" b="1" smtClean="0">
                <a:cs typeface="B Titr" panose="00000700000000000000" pitchFamily="2" charset="-78"/>
              </a:rPr>
              <a:t>گوش دادن فعاليتي انتخابي است كه شامل دريافت وتفسير محرك هاي شنيداري مي باشد اين عمل رمز گرداني اصوات به معاني رانيز دربردارد.</a:t>
            </a:r>
          </a:p>
          <a:p>
            <a:pPr algn="justLow" eaLnBrk="1" hangingPunct="1">
              <a:lnSpc>
                <a:spcPct val="80000"/>
              </a:lnSpc>
            </a:pPr>
            <a:r>
              <a:rPr lang="fa-IR" altLang="fa-IR" sz="2000" b="1" smtClean="0">
                <a:cs typeface="B Titr" panose="00000700000000000000" pitchFamily="2" charset="-78"/>
              </a:rPr>
              <a:t>گوش دادن به دوطبقه اصلي تقسيم مي شود . اين دوطبقه عبارتند ازگوش دادن نافعال وگوش دادن فعال .</a:t>
            </a:r>
          </a:p>
          <a:p>
            <a:pPr algn="justLow" eaLnBrk="1" hangingPunct="1">
              <a:lnSpc>
                <a:spcPct val="80000"/>
              </a:lnSpc>
            </a:pPr>
            <a:r>
              <a:rPr lang="fa-IR" altLang="fa-IR" sz="2000" b="1" smtClean="0">
                <a:cs typeface="B Titr" panose="00000700000000000000" pitchFamily="2" charset="-78"/>
              </a:rPr>
              <a:t>گوش دادن نافعال از نظر كيفيت كمي بالاتر ازشنيدن است وزماني رخ مي دهد كه گيرنده پيام ،انگيزه زيادي براي گوش دادن دقيق ندارد وگوش دادن به موسيقي ،تلويزيون،گوش دادن از روي ادب ،نمونه هاي ازگوش دادن نافعال هستند .ازآنجا كه درگوش دادن نافعال تنها بخشي از ذهن ما درگير توجه كردن مي باشد لذا هنگام گوش دادن به ديگران ،احتمال پرت شدن حواس وجود دارد.</a:t>
            </a:r>
          </a:p>
          <a:p>
            <a:pPr algn="justLow" eaLnBrk="1" hangingPunct="1">
              <a:lnSpc>
                <a:spcPct val="80000"/>
              </a:lnSpc>
            </a:pPr>
            <a:r>
              <a:rPr lang="fa-IR" altLang="fa-IR" sz="2000" b="1" smtClean="0">
                <a:cs typeface="B Titr" panose="00000700000000000000" pitchFamily="2" charset="-78"/>
              </a:rPr>
              <a:t>بهترين راه براي حل اين مشكل ،گوش دادن فعال يعني گوش دادن هدفمند مي باشد بنابراين گوش دادن فعال رامي توان گوش دادن هدفمندمعرفي كرد .</a:t>
            </a:r>
          </a:p>
          <a:p>
            <a:pPr algn="justLow" eaLnBrk="1" hangingPunct="1">
              <a:lnSpc>
                <a:spcPct val="80000"/>
              </a:lnSpc>
            </a:pPr>
            <a:r>
              <a:rPr lang="fa-IR" altLang="fa-IR" sz="2000" b="1" smtClean="0">
                <a:cs typeface="B Titr" panose="00000700000000000000" pitchFamily="2" charset="-78"/>
              </a:rPr>
              <a:t>اهداف گوش دادن فعال عبارتند از : </a:t>
            </a:r>
          </a:p>
          <a:p>
            <a:pPr algn="justLow" eaLnBrk="1" hangingPunct="1">
              <a:lnSpc>
                <a:spcPct val="80000"/>
              </a:lnSpc>
              <a:buFont typeface="Wingdings" panose="05000000000000000000" pitchFamily="2" charset="2"/>
              <a:buNone/>
            </a:pPr>
            <a:r>
              <a:rPr lang="fa-IR" altLang="fa-IR" sz="2000" b="1" smtClean="0">
                <a:cs typeface="B Titr" panose="00000700000000000000" pitchFamily="2" charset="-78"/>
              </a:rPr>
              <a:t>كسب اطلاعات ،گرفتن راهنمايي ،درك راهنمايي ،درك ديگران ،حل مشكلات ،فهميدن احساسات ديگران ،حمايت عاطفي ديگران</a:t>
            </a:r>
          </a:p>
          <a:p>
            <a:pPr eaLnBrk="1" hangingPunct="1">
              <a:lnSpc>
                <a:spcPct val="80000"/>
              </a:lnSpc>
              <a:buFont typeface="Wingdings" panose="05000000000000000000" pitchFamily="2" charset="2"/>
              <a:buNone/>
            </a:pPr>
            <a:r>
              <a:rPr lang="fa-IR" altLang="fa-IR" sz="900" b="1" smtClean="0">
                <a:cs typeface="Titr" pitchFamily="2" charset="0"/>
              </a:rPr>
              <a:t>        </a:t>
            </a:r>
            <a:endParaRPr lang="en-US" altLang="fa-IR" sz="900" b="1" smtClean="0">
              <a:cs typeface="Titr"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linds(horizontal)">
                                      <p:cBhvr>
                                        <p:cTn id="7" dur="5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50938" y="214313"/>
            <a:ext cx="7793037" cy="857250"/>
          </a:xfrm>
        </p:spPr>
        <p:txBody>
          <a:bodyPr/>
          <a:lstStyle/>
          <a:p>
            <a:pPr algn="r" eaLnBrk="1" fontAlgn="auto" hangingPunct="1">
              <a:spcAft>
                <a:spcPts val="0"/>
              </a:spcAft>
              <a:defRPr/>
            </a:pPr>
            <a:r>
              <a:rPr lang="fa-IR" sz="3200" smtClean="0">
                <a:cs typeface="B Titr" pitchFamily="2" charset="-78"/>
              </a:rPr>
              <a:t>روش هاي مؤثر براي گوش دادن فعال</a:t>
            </a:r>
            <a:r>
              <a:rPr lang="en-US" sz="3200" smtClean="0">
                <a:cs typeface="Titr" pitchFamily="2" charset="-78"/>
              </a:rPr>
              <a:t> :</a:t>
            </a:r>
          </a:p>
        </p:txBody>
      </p:sp>
      <p:sp>
        <p:nvSpPr>
          <p:cNvPr id="18435" name="Rectangle 3"/>
          <p:cNvSpPr>
            <a:spLocks noGrp="1" noChangeArrowheads="1"/>
          </p:cNvSpPr>
          <p:nvPr>
            <p:ph idx="1"/>
          </p:nvPr>
        </p:nvSpPr>
        <p:spPr>
          <a:xfrm>
            <a:off x="457200" y="1600200"/>
            <a:ext cx="8435975" cy="5257800"/>
          </a:xfrm>
        </p:spPr>
        <p:txBody>
          <a:bodyPr/>
          <a:lstStyle/>
          <a:p>
            <a:pPr eaLnBrk="1" hangingPunct="1">
              <a:buFont typeface="Wingdings" panose="05000000000000000000" pitchFamily="2" charset="2"/>
              <a:buNone/>
            </a:pPr>
            <a:r>
              <a:rPr lang="fa-IR" altLang="fa-IR" smtClean="0">
                <a:cs typeface="B Titr" panose="00000700000000000000" pitchFamily="2" charset="-78"/>
              </a:rPr>
              <a:t>1- به فرد مقابل توجه كنيد:</a:t>
            </a:r>
          </a:p>
          <a:p>
            <a:pPr eaLnBrk="1" hangingPunct="1"/>
            <a:r>
              <a:rPr lang="fa-IR" altLang="fa-IR" smtClean="0">
                <a:cs typeface="B Titr" panose="00000700000000000000" pitchFamily="2" charset="-78"/>
              </a:rPr>
              <a:t>به فرد مقابل نگاه كنيد .</a:t>
            </a:r>
          </a:p>
          <a:p>
            <a:pPr eaLnBrk="1" hangingPunct="1"/>
            <a:r>
              <a:rPr lang="fa-IR" altLang="fa-IR" smtClean="0">
                <a:cs typeface="B Titr" panose="00000700000000000000" pitchFamily="2" charset="-78"/>
              </a:rPr>
              <a:t>نشان دهيد كه به حرف هاي او علاقه مند هستيد .</a:t>
            </a:r>
          </a:p>
          <a:p>
            <a:pPr eaLnBrk="1" hangingPunct="1"/>
            <a:r>
              <a:rPr lang="fa-IR" altLang="fa-IR" smtClean="0">
                <a:cs typeface="B Titr" panose="00000700000000000000" pitchFamily="2" charset="-78"/>
              </a:rPr>
              <a:t>كمي به طرف اومتمايل شويد .</a:t>
            </a:r>
          </a:p>
          <a:p>
            <a:pPr eaLnBrk="1" hangingPunct="1"/>
            <a:r>
              <a:rPr lang="fa-IR" altLang="fa-IR" smtClean="0">
                <a:cs typeface="B Titr" panose="00000700000000000000" pitchFamily="2" charset="-78"/>
              </a:rPr>
              <a:t>نشانه هاي غيركلامي اورا به شيوه اي ظريف تكراركنيد .با گفتن كلماتي اورا به صحبت بيشتر درمورد موضوع تشويق كنيد .</a:t>
            </a:r>
          </a:p>
          <a:p>
            <a:pPr eaLnBrk="1" hangingPunct="1"/>
            <a:r>
              <a:rPr lang="fa-IR" altLang="fa-IR" smtClean="0">
                <a:cs typeface="B Titr" panose="00000700000000000000" pitchFamily="2" charset="-78"/>
              </a:rPr>
              <a:t>سعي كنيد آنچه راكه گفته نمي شود را بشنويد .</a:t>
            </a:r>
          </a:p>
          <a:p>
            <a:pPr eaLnBrk="1" hangingPunct="1"/>
            <a:r>
              <a:rPr lang="fa-IR" altLang="fa-IR" smtClean="0">
                <a:cs typeface="B Titr" panose="00000700000000000000" pitchFamily="2" charset="-78"/>
              </a:rPr>
              <a:t>ببينيد هرچيزي راچگونه مي گويد .</a:t>
            </a:r>
          </a:p>
          <a:p>
            <a:pPr eaLnBrk="1" hangingPunct="1"/>
            <a:r>
              <a:rPr lang="fa-IR" altLang="fa-IR" smtClean="0">
                <a:cs typeface="B Titr" panose="00000700000000000000" pitchFamily="2" charset="-78"/>
              </a:rPr>
              <a:t>كمتر صحبت كنيد .</a:t>
            </a:r>
          </a:p>
          <a:p>
            <a:pPr eaLnBrk="1" hangingPunct="1"/>
            <a:endParaRPr lang="fa-IR" altLang="fa-IR" smtClean="0">
              <a:cs typeface="B Titr" panose="00000700000000000000" pitchFamily="2" charset="-78"/>
            </a:endParaRPr>
          </a:p>
          <a:p>
            <a:pPr eaLnBrk="1" hangingPunct="1">
              <a:buFont typeface="Wingdings" panose="05000000000000000000" pitchFamily="2" charset="2"/>
              <a:buNone/>
            </a:pPr>
            <a:endParaRPr lang="fa-IR" altLang="fa-IR" sz="1800" smtClean="0">
              <a:cs typeface="B Titr" panose="00000700000000000000" pitchFamily="2" charset="-78"/>
            </a:endParaRPr>
          </a:p>
          <a:p>
            <a:pPr eaLnBrk="1" hangingPunct="1"/>
            <a:endParaRPr lang="en-US" altLang="fa-IR" sz="12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linds(horizontal)">
                                      <p:cBhvr>
                                        <p:cTn id="7"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150938" y="214313"/>
            <a:ext cx="7793037" cy="857250"/>
          </a:xfrm>
        </p:spPr>
        <p:txBody>
          <a:bodyPr/>
          <a:lstStyle/>
          <a:p>
            <a:pPr algn="r" eaLnBrk="1" fontAlgn="auto" hangingPunct="1">
              <a:spcAft>
                <a:spcPts val="0"/>
              </a:spcAft>
              <a:defRPr/>
            </a:pPr>
            <a:r>
              <a:rPr lang="fa-IR" sz="3600" smtClean="0">
                <a:cs typeface="B Titr" pitchFamily="2" charset="-78"/>
              </a:rPr>
              <a:t>ادامه روشها :</a:t>
            </a:r>
            <a:endParaRPr lang="en-US" sz="3600" smtClean="0">
              <a:cs typeface="B Titr" pitchFamily="2" charset="-78"/>
            </a:endParaRPr>
          </a:p>
        </p:txBody>
      </p:sp>
      <p:sp>
        <p:nvSpPr>
          <p:cNvPr id="19459" name="Rectangle 3"/>
          <p:cNvSpPr>
            <a:spLocks noGrp="1" noChangeArrowheads="1"/>
          </p:cNvSpPr>
          <p:nvPr>
            <p:ph idx="1"/>
          </p:nvPr>
        </p:nvSpPr>
        <p:spPr>
          <a:xfrm>
            <a:off x="457200" y="1600200"/>
            <a:ext cx="8362950" cy="4924425"/>
          </a:xfrm>
        </p:spPr>
        <p:txBody>
          <a:bodyPr/>
          <a:lstStyle/>
          <a:p>
            <a:pPr algn="justLow" eaLnBrk="1" hangingPunct="1">
              <a:lnSpc>
                <a:spcPct val="80000"/>
              </a:lnSpc>
              <a:buFont typeface="Wingdings" panose="05000000000000000000" pitchFamily="2" charset="2"/>
              <a:buNone/>
            </a:pPr>
            <a:r>
              <a:rPr lang="fa-IR" altLang="fa-IR" smtClean="0">
                <a:cs typeface="B Titr" panose="00000700000000000000" pitchFamily="2" charset="-78"/>
              </a:rPr>
              <a:t>2- سؤال كنيد . </a:t>
            </a:r>
          </a:p>
          <a:p>
            <a:pPr algn="justLow" eaLnBrk="1" hangingPunct="1">
              <a:lnSpc>
                <a:spcPct val="80000"/>
              </a:lnSpc>
              <a:buFont typeface="Wingdings" panose="05000000000000000000" pitchFamily="2" charset="2"/>
              <a:buNone/>
            </a:pPr>
            <a:r>
              <a:rPr lang="fa-IR" altLang="fa-IR" smtClean="0">
                <a:cs typeface="B Titr" panose="00000700000000000000" pitchFamily="2" charset="-78"/>
              </a:rPr>
              <a:t>     به اين ترتيب :</a:t>
            </a:r>
          </a:p>
          <a:p>
            <a:pPr algn="justLow" eaLnBrk="1" hangingPunct="1">
              <a:lnSpc>
                <a:spcPct val="80000"/>
              </a:lnSpc>
            </a:pPr>
            <a:r>
              <a:rPr lang="fa-IR" altLang="fa-IR" smtClean="0">
                <a:cs typeface="B Titr" panose="00000700000000000000" pitchFamily="2" charset="-78"/>
              </a:rPr>
              <a:t>به فرد مقابل نشان مي دهيد كه گوش مي كنيد .</a:t>
            </a:r>
          </a:p>
          <a:p>
            <a:pPr algn="justLow" eaLnBrk="1" hangingPunct="1">
              <a:lnSpc>
                <a:spcPct val="80000"/>
              </a:lnSpc>
            </a:pPr>
            <a:r>
              <a:rPr lang="fa-IR" altLang="fa-IR" smtClean="0">
                <a:cs typeface="B Titr" panose="00000700000000000000" pitchFamily="2" charset="-78"/>
              </a:rPr>
              <a:t>اطلاعات راجمع كرده وسازمان دهي مي كنيد .</a:t>
            </a:r>
          </a:p>
          <a:p>
            <a:pPr algn="justLow" eaLnBrk="1" hangingPunct="1">
              <a:lnSpc>
                <a:spcPct val="80000"/>
              </a:lnSpc>
              <a:buFont typeface="Wingdings" panose="05000000000000000000" pitchFamily="2" charset="2"/>
              <a:buNone/>
            </a:pPr>
            <a:r>
              <a:rPr lang="fa-IR" altLang="fa-IR" smtClean="0">
                <a:cs typeface="B Titr" panose="00000700000000000000" pitchFamily="2" charset="-78"/>
              </a:rPr>
              <a:t>3- مطالب را بازخورد داده ، نموده وخلاصه نماييدتوجه كنيد كه :</a:t>
            </a:r>
          </a:p>
          <a:p>
            <a:pPr algn="justLow" eaLnBrk="1" hangingPunct="1">
              <a:lnSpc>
                <a:spcPct val="80000"/>
              </a:lnSpc>
            </a:pPr>
            <a:r>
              <a:rPr lang="fa-IR" altLang="fa-IR" smtClean="0">
                <a:cs typeface="B Titr" panose="00000700000000000000" pitchFamily="2" charset="-78"/>
              </a:rPr>
              <a:t>بازخورددادن راهي براي بررسي اين است كه آيا برداشت شما درست است يا خير .</a:t>
            </a:r>
          </a:p>
          <a:p>
            <a:pPr algn="justLow" eaLnBrk="1" hangingPunct="1">
              <a:lnSpc>
                <a:spcPct val="80000"/>
              </a:lnSpc>
            </a:pPr>
            <a:r>
              <a:rPr lang="fa-IR" altLang="fa-IR" smtClean="0">
                <a:cs typeface="B Titr" panose="00000700000000000000" pitchFamily="2" charset="-78"/>
              </a:rPr>
              <a:t>براي بازخورد دادن ،آنچه راكه گوينده گفته است تكرار نموده يا بازگو نماييد .</a:t>
            </a:r>
          </a:p>
          <a:p>
            <a:pPr algn="justLow" eaLnBrk="1" hangingPunct="1">
              <a:lnSpc>
                <a:spcPct val="80000"/>
              </a:lnSpc>
            </a:pPr>
            <a:r>
              <a:rPr lang="fa-IR" altLang="fa-IR" smtClean="0">
                <a:cs typeface="B Titr" panose="00000700000000000000" pitchFamily="2" charset="-78"/>
              </a:rPr>
              <a:t>گاهي تكرار چندكلمه آخر گوينده اورا بهادامه گفتار تشويق                مي كند .</a:t>
            </a:r>
          </a:p>
          <a:p>
            <a:pPr algn="justLow" eaLnBrk="1" hangingPunct="1">
              <a:lnSpc>
                <a:spcPct val="80000"/>
              </a:lnSpc>
            </a:pPr>
            <a:endParaRPr lang="en-US" altLang="fa-IR" sz="1800"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blinds(horizontal)">
                                      <p:cBhvr>
                                        <p:cTn id="7" dur="5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11560" y="-18255"/>
            <a:ext cx="8229600" cy="1143000"/>
          </a:xfrm>
        </p:spPr>
        <p:txBody>
          <a:bodyPr/>
          <a:lstStyle/>
          <a:p>
            <a:pPr algn="r" eaLnBrk="1" fontAlgn="auto" hangingPunct="1">
              <a:spcAft>
                <a:spcPts val="0"/>
              </a:spcAft>
              <a:defRPr/>
            </a:pPr>
            <a:r>
              <a:rPr lang="fa-IR" sz="3600" dirty="0" smtClean="0">
                <a:cs typeface="B Titr" pitchFamily="2" charset="-78"/>
              </a:rPr>
              <a:t>ادامه روشها :</a:t>
            </a:r>
            <a:endParaRPr lang="en-US" sz="3600" dirty="0" smtClean="0">
              <a:cs typeface="B Titr" pitchFamily="2" charset="-78"/>
            </a:endParaRPr>
          </a:p>
        </p:txBody>
      </p:sp>
      <p:sp>
        <p:nvSpPr>
          <p:cNvPr id="20483" name="Rectangle 3"/>
          <p:cNvSpPr>
            <a:spLocks noGrp="1" noChangeArrowheads="1"/>
          </p:cNvSpPr>
          <p:nvPr>
            <p:ph idx="1"/>
          </p:nvPr>
        </p:nvSpPr>
        <p:spPr>
          <a:xfrm>
            <a:off x="0" y="1125538"/>
            <a:ext cx="8964613" cy="5399087"/>
          </a:xfrm>
        </p:spPr>
        <p:txBody>
          <a:bodyPr/>
          <a:lstStyle/>
          <a:p>
            <a:pPr eaLnBrk="1" hangingPunct="1">
              <a:lnSpc>
                <a:spcPct val="90000"/>
              </a:lnSpc>
            </a:pPr>
            <a:r>
              <a:rPr lang="fa-IR" altLang="fa-IR" sz="2400" smtClean="0">
                <a:cs typeface="B Titr" panose="00000700000000000000" pitchFamily="2" charset="-78"/>
              </a:rPr>
              <a:t>براي گوش دادن فعال ،شنونده بايد پيام هاي مختلف راشنيده ،معاني رادرك كرده وسپس باارائه بازخورد مطمئن گردد كه برداشت وي صحيح بوده است .</a:t>
            </a:r>
          </a:p>
          <a:p>
            <a:pPr eaLnBrk="1" hangingPunct="1">
              <a:lnSpc>
                <a:spcPct val="90000"/>
              </a:lnSpc>
            </a:pPr>
            <a:r>
              <a:rPr lang="fa-IR" altLang="fa-IR" sz="2400" smtClean="0">
                <a:cs typeface="B Titr" panose="00000700000000000000" pitchFamily="2" charset="-78"/>
              </a:rPr>
              <a:t>چند نمونه از خصوصيات گوش دادن فعال :</a:t>
            </a:r>
          </a:p>
          <a:p>
            <a:pPr eaLnBrk="1" hangingPunct="1">
              <a:lnSpc>
                <a:spcPct val="90000"/>
              </a:lnSpc>
              <a:buFontTx/>
              <a:buChar char="-"/>
            </a:pPr>
            <a:r>
              <a:rPr lang="fa-IR" altLang="fa-IR" sz="2400" smtClean="0">
                <a:cs typeface="B Titr" panose="00000700000000000000" pitchFamily="2" charset="-78"/>
              </a:rPr>
              <a:t>اختصاص زمان بيشتر به گوش دادن بجاي صحبت كردن</a:t>
            </a:r>
          </a:p>
          <a:p>
            <a:pPr eaLnBrk="1" hangingPunct="1">
              <a:lnSpc>
                <a:spcPct val="90000"/>
              </a:lnSpc>
              <a:buFontTx/>
              <a:buChar char="-"/>
            </a:pPr>
            <a:r>
              <a:rPr lang="fa-IR" altLang="fa-IR" sz="2400" smtClean="0">
                <a:cs typeface="B Titr" panose="00000700000000000000" pitchFamily="2" charset="-78"/>
              </a:rPr>
              <a:t>عدم تكميل جملات ديگران</a:t>
            </a:r>
          </a:p>
          <a:p>
            <a:pPr eaLnBrk="1" hangingPunct="1">
              <a:lnSpc>
                <a:spcPct val="90000"/>
              </a:lnSpc>
              <a:buFontTx/>
              <a:buChar char="-"/>
            </a:pPr>
            <a:r>
              <a:rPr lang="fa-IR" altLang="fa-IR" sz="2400" smtClean="0">
                <a:cs typeface="B Titr" panose="00000700000000000000" pitchFamily="2" charset="-78"/>
              </a:rPr>
              <a:t>عدم پاسخ سؤال بايك سؤال ديگر</a:t>
            </a:r>
          </a:p>
          <a:p>
            <a:pPr eaLnBrk="1" hangingPunct="1">
              <a:lnSpc>
                <a:spcPct val="90000"/>
              </a:lnSpc>
              <a:buFontTx/>
              <a:buChar char="-"/>
            </a:pPr>
            <a:r>
              <a:rPr lang="fa-IR" altLang="fa-IR" sz="2400" smtClean="0">
                <a:cs typeface="B Titr" panose="00000700000000000000" pitchFamily="2" charset="-78"/>
              </a:rPr>
              <a:t>آگاه بودن از سوگيري ها</a:t>
            </a:r>
          </a:p>
          <a:p>
            <a:pPr eaLnBrk="1" hangingPunct="1">
              <a:lnSpc>
                <a:spcPct val="90000"/>
              </a:lnSpc>
              <a:buFontTx/>
              <a:buChar char="-"/>
            </a:pPr>
            <a:r>
              <a:rPr lang="fa-IR" altLang="fa-IR" sz="2400" smtClean="0">
                <a:cs typeface="B Titr" panose="00000700000000000000" pitchFamily="2" charset="-78"/>
              </a:rPr>
              <a:t>نپرداختن به تخيل يا عدم اشتغال ذهني بامسائل ديگر</a:t>
            </a:r>
          </a:p>
          <a:p>
            <a:pPr eaLnBrk="1" hangingPunct="1">
              <a:lnSpc>
                <a:spcPct val="90000"/>
              </a:lnSpc>
              <a:buFontTx/>
              <a:buChar char="-"/>
            </a:pPr>
            <a:r>
              <a:rPr lang="fa-IR" altLang="fa-IR" sz="2400" smtClean="0">
                <a:cs typeface="B Titr" panose="00000700000000000000" pitchFamily="2" charset="-78"/>
              </a:rPr>
              <a:t>عدم سلطه جويي درمكالمه</a:t>
            </a:r>
          </a:p>
          <a:p>
            <a:pPr eaLnBrk="1" hangingPunct="1">
              <a:lnSpc>
                <a:spcPct val="90000"/>
              </a:lnSpc>
              <a:buFontTx/>
              <a:buChar char="-"/>
            </a:pPr>
            <a:r>
              <a:rPr lang="fa-IR" altLang="fa-IR" sz="2400" smtClean="0">
                <a:cs typeface="B Titr" panose="00000700000000000000" pitchFamily="2" charset="-78"/>
              </a:rPr>
              <a:t>تعيين پاسخ هاپس ازاتمام صحبت هاي فرد مقابل</a:t>
            </a:r>
          </a:p>
          <a:p>
            <a:pPr eaLnBrk="1" hangingPunct="1">
              <a:lnSpc>
                <a:spcPct val="90000"/>
              </a:lnSpc>
              <a:buFontTx/>
              <a:buChar char="-"/>
            </a:pPr>
            <a:r>
              <a:rPr lang="fa-IR" altLang="fa-IR" sz="2400" smtClean="0">
                <a:cs typeface="B Titr" panose="00000700000000000000" pitchFamily="2" charset="-78"/>
              </a:rPr>
              <a:t>دادن بازخورد</a:t>
            </a:r>
          </a:p>
          <a:p>
            <a:pPr eaLnBrk="1" hangingPunct="1">
              <a:lnSpc>
                <a:spcPct val="90000"/>
              </a:lnSpc>
              <a:buFontTx/>
              <a:buChar char="-"/>
            </a:pPr>
            <a:r>
              <a:rPr lang="fa-IR" altLang="fa-IR" sz="2400" smtClean="0">
                <a:cs typeface="B Titr" panose="00000700000000000000" pitchFamily="2" charset="-78"/>
              </a:rPr>
              <a:t>پرسيدن سؤال هاي باز</a:t>
            </a:r>
          </a:p>
          <a:p>
            <a:pPr eaLnBrk="1" hangingPunct="1">
              <a:lnSpc>
                <a:spcPct val="90000"/>
              </a:lnSpc>
              <a:buFontTx/>
              <a:buChar char="-"/>
            </a:pPr>
            <a:endParaRPr lang="en-US" altLang="fa-IR" sz="2400"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linds(horizontal)">
                                      <p:cBhvr>
                                        <p:cTn id="7" dur="5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150938" y="214313"/>
            <a:ext cx="7793037" cy="857250"/>
          </a:xfrm>
        </p:spPr>
        <p:txBody>
          <a:bodyPr/>
          <a:lstStyle/>
          <a:p>
            <a:pPr algn="r" eaLnBrk="1" fontAlgn="auto" hangingPunct="1">
              <a:spcAft>
                <a:spcPts val="0"/>
              </a:spcAft>
              <a:defRPr/>
            </a:pPr>
            <a:r>
              <a:rPr lang="fa-IR" sz="2800" smtClean="0">
                <a:cs typeface="B Titr" pitchFamily="2" charset="-78"/>
              </a:rPr>
              <a:t>توصيه هايي براي كارآمدتركردن ارتباط كلامي :</a:t>
            </a:r>
            <a:endParaRPr lang="en-US" sz="2800" smtClean="0">
              <a:cs typeface="B Titr" pitchFamily="2" charset="-78"/>
            </a:endParaRPr>
          </a:p>
        </p:txBody>
      </p:sp>
      <p:sp>
        <p:nvSpPr>
          <p:cNvPr id="21507" name="Rectangle 3"/>
          <p:cNvSpPr>
            <a:spLocks noGrp="1" noChangeArrowheads="1"/>
          </p:cNvSpPr>
          <p:nvPr>
            <p:ph idx="1"/>
          </p:nvPr>
        </p:nvSpPr>
        <p:spPr>
          <a:xfrm>
            <a:off x="0" y="908050"/>
            <a:ext cx="9144000" cy="6453188"/>
          </a:xfrm>
        </p:spPr>
        <p:txBody>
          <a:bodyPr/>
          <a:lstStyle/>
          <a:p>
            <a:pPr eaLnBrk="1" hangingPunct="1">
              <a:buFontTx/>
              <a:buChar char="-"/>
            </a:pPr>
            <a:r>
              <a:rPr lang="fa-IR" altLang="fa-IR" sz="2000" b="1" smtClean="0">
                <a:cs typeface="B Titr" panose="00000700000000000000" pitchFamily="2" charset="-78"/>
              </a:rPr>
              <a:t>هنگام صحبت كردن :</a:t>
            </a:r>
          </a:p>
          <a:p>
            <a:pPr eaLnBrk="1" hangingPunct="1">
              <a:buClr>
                <a:schemeClr val="tx1"/>
              </a:buClr>
            </a:pPr>
            <a:r>
              <a:rPr lang="fa-IR" altLang="fa-IR" sz="2000" b="1" smtClean="0">
                <a:cs typeface="B Titr" panose="00000700000000000000" pitchFamily="2" charset="-78"/>
              </a:rPr>
              <a:t>مطمئن شويد كه شنونده فرصت سؤال كردن يا اظهار نظر كردن رادارد .</a:t>
            </a:r>
          </a:p>
          <a:p>
            <a:pPr eaLnBrk="1" hangingPunct="1">
              <a:buClr>
                <a:schemeClr val="tx1"/>
              </a:buClr>
            </a:pPr>
            <a:r>
              <a:rPr lang="fa-IR" altLang="fa-IR" sz="2000" b="1" smtClean="0">
                <a:cs typeface="B Titr" panose="00000700000000000000" pitchFamily="2" charset="-78"/>
              </a:rPr>
              <a:t>سعي كنيد خودرا جاي شنونده قرار دهيد واحساسات اورا درنظر بگيريد .</a:t>
            </a:r>
          </a:p>
          <a:p>
            <a:pPr eaLnBrk="1" hangingPunct="1">
              <a:buClr>
                <a:schemeClr val="tx1"/>
              </a:buClr>
            </a:pPr>
            <a:r>
              <a:rPr lang="fa-IR" altLang="fa-IR" sz="2000" b="1" smtClean="0">
                <a:cs typeface="B Titr" panose="00000700000000000000" pitchFamily="2" charset="-78"/>
              </a:rPr>
              <a:t>آنچه رامي خواهيد بگوييد ،واضح بيان كنيد .</a:t>
            </a:r>
          </a:p>
          <a:p>
            <a:pPr eaLnBrk="1" hangingPunct="1">
              <a:buClr>
                <a:schemeClr val="tx1"/>
              </a:buClr>
            </a:pPr>
            <a:r>
              <a:rPr lang="fa-IR" altLang="fa-IR" sz="2000" b="1" smtClean="0">
                <a:cs typeface="B Titr" panose="00000700000000000000" pitchFamily="2" charset="-78"/>
              </a:rPr>
              <a:t>به شنونده نگاه كنيد .</a:t>
            </a:r>
          </a:p>
          <a:p>
            <a:pPr eaLnBrk="1" hangingPunct="1">
              <a:buClr>
                <a:schemeClr val="tx1"/>
              </a:buClr>
            </a:pPr>
            <a:r>
              <a:rPr lang="fa-IR" altLang="fa-IR" sz="2000" b="1" smtClean="0">
                <a:cs typeface="B Titr" panose="00000700000000000000" pitchFamily="2" charset="-78"/>
              </a:rPr>
              <a:t>مطمئن شويد كه انچه مي گوييد با تن صدا وزبان بدني شما هماهنگي دارد .</a:t>
            </a:r>
          </a:p>
          <a:p>
            <a:pPr eaLnBrk="1" hangingPunct="1">
              <a:buClr>
                <a:schemeClr val="tx1"/>
              </a:buClr>
            </a:pPr>
            <a:r>
              <a:rPr lang="fa-IR" altLang="fa-IR" sz="2000" b="1" smtClean="0">
                <a:cs typeface="B Titr" panose="00000700000000000000" pitchFamily="2" charset="-78"/>
              </a:rPr>
              <a:t>تن وآهنگ صداي خود راتغيير دهيد .</a:t>
            </a:r>
          </a:p>
          <a:p>
            <a:pPr eaLnBrk="1" hangingPunct="1">
              <a:buClr>
                <a:schemeClr val="tx1"/>
              </a:buClr>
            </a:pPr>
            <a:r>
              <a:rPr lang="fa-IR" altLang="fa-IR" sz="2000" b="1" smtClean="0">
                <a:cs typeface="B Titr" panose="00000700000000000000" pitchFamily="2" charset="-78"/>
              </a:rPr>
              <a:t>مبهم صحبت نكرده وبابيان جزئيات زياد موضوع راپيچيده نكنيد .</a:t>
            </a:r>
          </a:p>
          <a:p>
            <a:pPr eaLnBrk="1" hangingPunct="1">
              <a:buClr>
                <a:schemeClr val="tx1"/>
              </a:buClr>
            </a:pPr>
            <a:r>
              <a:rPr lang="fa-IR" altLang="fa-IR" sz="2000" b="1" smtClean="0">
                <a:cs typeface="B Titr" panose="00000700000000000000" pitchFamily="2" charset="-78"/>
              </a:rPr>
              <a:t>ازديدن علائم آشفتگي درشنونده غفلت نكنيد .</a:t>
            </a:r>
          </a:p>
          <a:p>
            <a:pPr eaLnBrk="1" hangingPunct="1">
              <a:buClr>
                <a:schemeClr val="tx1"/>
              </a:buClr>
              <a:buFont typeface="Wingdings" panose="05000000000000000000" pitchFamily="2" charset="2"/>
              <a:buNone/>
            </a:pPr>
            <a:r>
              <a:rPr lang="fa-IR" altLang="fa-IR" sz="2000" b="1" smtClean="0">
                <a:cs typeface="B Titr" panose="00000700000000000000" pitchFamily="2" charset="-78"/>
              </a:rPr>
              <a:t>- هنگام گوش دادن :</a:t>
            </a:r>
          </a:p>
          <a:p>
            <a:pPr eaLnBrk="1" hangingPunct="1">
              <a:buClr>
                <a:schemeClr val="tx1"/>
              </a:buClr>
            </a:pPr>
            <a:r>
              <a:rPr lang="fa-IR" altLang="fa-IR" sz="2000" b="1" smtClean="0">
                <a:cs typeface="B Titr" panose="00000700000000000000" pitchFamily="2" charset="-78"/>
              </a:rPr>
              <a:t>سؤال بپرسيد تاكاملا متوجه شويد كه موضوع چيست .</a:t>
            </a:r>
          </a:p>
          <a:p>
            <a:pPr eaLnBrk="1" hangingPunct="1">
              <a:buClr>
                <a:schemeClr val="tx1"/>
              </a:buClr>
            </a:pPr>
            <a:r>
              <a:rPr lang="fa-IR" altLang="fa-IR" sz="2000" b="1" smtClean="0">
                <a:cs typeface="B Titr" panose="00000700000000000000" pitchFamily="2" charset="-78"/>
              </a:rPr>
              <a:t>موضوعات راآن طوري كه فهميده ايد خلاصه كنيد .</a:t>
            </a:r>
          </a:p>
          <a:p>
            <a:pPr eaLnBrk="1" hangingPunct="1">
              <a:buClr>
                <a:schemeClr val="tx1"/>
              </a:buClr>
            </a:pPr>
            <a:r>
              <a:rPr lang="fa-IR" altLang="fa-IR" sz="2000" b="1" smtClean="0">
                <a:cs typeface="B Titr" panose="00000700000000000000" pitchFamily="2" charset="-78"/>
              </a:rPr>
              <a:t>گوش كنيد واز قضاوت درباره آنچه كه گوينده مي گويد پرهيز كنيد .</a:t>
            </a:r>
          </a:p>
          <a:p>
            <a:pPr eaLnBrk="1" hangingPunct="1">
              <a:buClr>
                <a:schemeClr val="tx1"/>
              </a:buClr>
            </a:pPr>
            <a:endParaRPr lang="fa-IR" altLang="fa-IR" sz="2000" b="1" smtClean="0">
              <a:cs typeface="B Titr" panose="00000700000000000000" pitchFamily="2" charset="-78"/>
            </a:endParaRPr>
          </a:p>
          <a:p>
            <a:pPr eaLnBrk="1" hangingPunct="1">
              <a:buClr>
                <a:schemeClr val="tx1"/>
              </a:buClr>
            </a:pPr>
            <a:endParaRPr lang="en-US" altLang="fa-IR" sz="2000" b="1"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blinds(horizontal)">
                                      <p:cBhvr>
                                        <p:cTn id="7"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50938" y="214313"/>
            <a:ext cx="7793037" cy="1087437"/>
          </a:xfrm>
        </p:spPr>
        <p:txBody>
          <a:bodyPr/>
          <a:lstStyle/>
          <a:p>
            <a:pPr algn="r" eaLnBrk="1" fontAlgn="auto" hangingPunct="1">
              <a:spcAft>
                <a:spcPts val="0"/>
              </a:spcAft>
              <a:defRPr/>
            </a:pPr>
            <a:r>
              <a:rPr lang="fa-IR" smtClean="0">
                <a:cs typeface="B Titr" pitchFamily="2" charset="-78"/>
              </a:rPr>
              <a:t>موانع ارتباط مؤثر:</a:t>
            </a:r>
            <a:endParaRPr lang="en-US" smtClean="0">
              <a:cs typeface="B Titr" pitchFamily="2" charset="-78"/>
            </a:endParaRPr>
          </a:p>
        </p:txBody>
      </p:sp>
      <p:sp>
        <p:nvSpPr>
          <p:cNvPr id="22531" name="Rectangle 3"/>
          <p:cNvSpPr>
            <a:spLocks noGrp="1" noChangeArrowheads="1"/>
          </p:cNvSpPr>
          <p:nvPr>
            <p:ph idx="1"/>
          </p:nvPr>
        </p:nvSpPr>
        <p:spPr>
          <a:xfrm>
            <a:off x="0" y="1196975"/>
            <a:ext cx="9144000" cy="5661025"/>
          </a:xfrm>
        </p:spPr>
        <p:txBody>
          <a:bodyPr/>
          <a:lstStyle/>
          <a:p>
            <a:pPr marL="609600" indent="-609600" eaLnBrk="1" hangingPunct="1">
              <a:lnSpc>
                <a:spcPct val="80000"/>
              </a:lnSpc>
            </a:pPr>
            <a:r>
              <a:rPr lang="fa-IR" altLang="fa-IR" sz="2400" smtClean="0">
                <a:cs typeface="B Titr" panose="00000700000000000000" pitchFamily="2" charset="-78"/>
              </a:rPr>
              <a:t>تا كنون درباره چيزهايي صحبت كرده ايم كه مي توانند موجب برقراري ارتباط مؤثر شوند .</a:t>
            </a:r>
          </a:p>
          <a:p>
            <a:pPr marL="609600" indent="-609600" eaLnBrk="1" hangingPunct="1">
              <a:lnSpc>
                <a:spcPct val="80000"/>
              </a:lnSpc>
            </a:pPr>
            <a:r>
              <a:rPr lang="fa-IR" altLang="fa-IR" sz="2400" smtClean="0">
                <a:cs typeface="B Titr" panose="00000700000000000000" pitchFamily="2" charset="-78"/>
              </a:rPr>
              <a:t>دراين قسمت توجه شما رابه موانعي جلب مي كنيم كه راه هاي ارتباط رابسته ومانع از برقراري ارتباط مؤثر مي شوند .</a:t>
            </a:r>
          </a:p>
          <a:p>
            <a:pPr marL="609600" indent="-609600" eaLnBrk="1" hangingPunct="1">
              <a:lnSpc>
                <a:spcPct val="80000"/>
              </a:lnSpc>
            </a:pPr>
            <a:r>
              <a:rPr lang="fa-IR" altLang="fa-IR" sz="2400" smtClean="0">
                <a:cs typeface="B Titr" panose="00000700000000000000" pitchFamily="2" charset="-78"/>
              </a:rPr>
              <a:t>اين نوع پيام ها عبارتنداز :</a:t>
            </a:r>
          </a:p>
          <a:p>
            <a:pPr marL="609600" indent="-609600" eaLnBrk="1" hangingPunct="1">
              <a:lnSpc>
                <a:spcPct val="80000"/>
              </a:lnSpc>
              <a:buFontTx/>
              <a:buAutoNum type="arabicPeriod"/>
            </a:pPr>
            <a:r>
              <a:rPr lang="fa-IR" altLang="fa-IR" sz="2400" smtClean="0">
                <a:cs typeface="B Titr" panose="00000700000000000000" pitchFamily="2" charset="-78"/>
              </a:rPr>
              <a:t>دستور دادن ،هدايت كردن،ابلاغ كردن</a:t>
            </a:r>
          </a:p>
          <a:p>
            <a:pPr marL="609600" indent="-609600" eaLnBrk="1" hangingPunct="1">
              <a:lnSpc>
                <a:spcPct val="80000"/>
              </a:lnSpc>
              <a:buFontTx/>
              <a:buAutoNum type="arabicPeriod"/>
            </a:pPr>
            <a:r>
              <a:rPr lang="fa-IR" altLang="fa-IR" sz="2400" smtClean="0">
                <a:cs typeface="B Titr" panose="00000700000000000000" pitchFamily="2" charset="-78"/>
              </a:rPr>
              <a:t>اخطار،تهديد،هشداردادن</a:t>
            </a:r>
          </a:p>
          <a:p>
            <a:pPr marL="609600" indent="-609600" eaLnBrk="1" hangingPunct="1">
              <a:lnSpc>
                <a:spcPct val="80000"/>
              </a:lnSpc>
              <a:buFontTx/>
              <a:buAutoNum type="arabicPeriod"/>
            </a:pPr>
            <a:r>
              <a:rPr lang="fa-IR" altLang="fa-IR" sz="2400" smtClean="0">
                <a:cs typeface="B Titr" panose="00000700000000000000" pitchFamily="2" charset="-78"/>
              </a:rPr>
              <a:t>موعظه ،نصيحت</a:t>
            </a:r>
          </a:p>
          <a:p>
            <a:pPr marL="609600" indent="-609600" eaLnBrk="1" hangingPunct="1">
              <a:lnSpc>
                <a:spcPct val="80000"/>
              </a:lnSpc>
              <a:buFontTx/>
              <a:buAutoNum type="arabicPeriod"/>
            </a:pPr>
            <a:r>
              <a:rPr lang="fa-IR" altLang="fa-IR" sz="2400" smtClean="0">
                <a:cs typeface="B Titr" panose="00000700000000000000" pitchFamily="2" charset="-78"/>
              </a:rPr>
              <a:t>توصيه ،پيشنهادياراه حل ارائه دادن</a:t>
            </a:r>
          </a:p>
          <a:p>
            <a:pPr marL="609600" indent="-609600" eaLnBrk="1" hangingPunct="1">
              <a:lnSpc>
                <a:spcPct val="80000"/>
              </a:lnSpc>
              <a:buFontTx/>
              <a:buAutoNum type="arabicPeriod"/>
            </a:pPr>
            <a:r>
              <a:rPr lang="fa-IR" altLang="fa-IR" sz="2400" smtClean="0">
                <a:cs typeface="B Titr" panose="00000700000000000000" pitchFamily="2" charset="-78"/>
              </a:rPr>
              <a:t>وادارسازي از طريق استدلال،سخنراني يابحث كردن</a:t>
            </a:r>
          </a:p>
          <a:p>
            <a:pPr marL="609600" indent="-609600" eaLnBrk="1" hangingPunct="1">
              <a:lnSpc>
                <a:spcPct val="80000"/>
              </a:lnSpc>
              <a:buFontTx/>
              <a:buAutoNum type="arabicPeriod"/>
            </a:pPr>
            <a:r>
              <a:rPr lang="fa-IR" altLang="fa-IR" sz="2400" smtClean="0">
                <a:cs typeface="B Titr" panose="00000700000000000000" pitchFamily="2" charset="-78"/>
              </a:rPr>
              <a:t>قضاوت كردن،انتقاد كردن،مخالفت كردن ومقصرشمردن ديگري</a:t>
            </a:r>
          </a:p>
          <a:p>
            <a:pPr marL="609600" indent="-609600" eaLnBrk="1" hangingPunct="1">
              <a:lnSpc>
                <a:spcPct val="80000"/>
              </a:lnSpc>
              <a:buFontTx/>
              <a:buAutoNum type="arabicPeriod"/>
            </a:pPr>
            <a:r>
              <a:rPr lang="fa-IR" altLang="fa-IR" sz="2400" smtClean="0">
                <a:cs typeface="B Titr" panose="00000700000000000000" pitchFamily="2" charset="-78"/>
              </a:rPr>
              <a:t>تحسين،تاييد،موافقت،ارزشيابي مثبت</a:t>
            </a:r>
          </a:p>
          <a:p>
            <a:pPr marL="609600" indent="-609600" eaLnBrk="1" hangingPunct="1">
              <a:lnSpc>
                <a:spcPct val="80000"/>
              </a:lnSpc>
              <a:buFontTx/>
              <a:buAutoNum type="arabicPeriod"/>
            </a:pPr>
            <a:r>
              <a:rPr lang="fa-IR" altLang="fa-IR" sz="2400" smtClean="0">
                <a:cs typeface="B Titr" panose="00000700000000000000" pitchFamily="2" charset="-78"/>
              </a:rPr>
              <a:t>اسم روي هم گذاشتن،مسخره كردن و تحقيركردن </a:t>
            </a:r>
          </a:p>
          <a:p>
            <a:pPr marL="609600" indent="-609600" eaLnBrk="1" hangingPunct="1">
              <a:lnSpc>
                <a:spcPct val="80000"/>
              </a:lnSpc>
              <a:buFont typeface="Wingdings" panose="05000000000000000000" pitchFamily="2" charset="2"/>
              <a:buNone/>
            </a:pPr>
            <a:endParaRPr lang="en-US" altLang="fa-IR" sz="2400"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linds(horizontal)">
                                      <p:cBhvr>
                                        <p:cTn id="7"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000125" y="0"/>
            <a:ext cx="7793038" cy="1714500"/>
          </a:xfrm>
        </p:spPr>
        <p:txBody>
          <a:bodyPr/>
          <a:lstStyle/>
          <a:p>
            <a:pPr algn="r" eaLnBrk="1" fontAlgn="auto" hangingPunct="1">
              <a:spcAft>
                <a:spcPts val="0"/>
              </a:spcAft>
              <a:defRPr/>
            </a:pPr>
            <a:r>
              <a:rPr lang="en-US" dirty="0" smtClean="0">
                <a:cs typeface="B Titr" pitchFamily="2" charset="-78"/>
              </a:rPr>
              <a:t> </a:t>
            </a:r>
            <a:r>
              <a:rPr lang="fa-IR" sz="4000" dirty="0" smtClean="0">
                <a:effectLst/>
                <a:latin typeface="Thuluth 1" pitchFamily="2" charset="2"/>
                <a:cs typeface="B Titr" panose="00000700000000000000" pitchFamily="2" charset="-78"/>
              </a:rPr>
              <a:t>چرامهارت برقراري ارتباط موثرمهم است؟</a:t>
            </a:r>
            <a:r>
              <a:rPr lang="fa-IR" sz="5400" dirty="0" smtClean="0">
                <a:effectLst/>
                <a:cs typeface="B Titr" panose="00000700000000000000" pitchFamily="2" charset="-78"/>
              </a:rPr>
              <a:t> </a:t>
            </a:r>
            <a:endParaRPr lang="en-US" dirty="0" smtClean="0">
              <a:effectLst/>
              <a:cs typeface="B Titr" panose="00000700000000000000" pitchFamily="2" charset="-78"/>
            </a:endParaRPr>
          </a:p>
        </p:txBody>
      </p:sp>
      <p:sp>
        <p:nvSpPr>
          <p:cNvPr id="5123" name="Rectangle 3"/>
          <p:cNvSpPr>
            <a:spLocks noGrp="1" noChangeArrowheads="1"/>
          </p:cNvSpPr>
          <p:nvPr>
            <p:ph idx="1"/>
          </p:nvPr>
        </p:nvSpPr>
        <p:spPr>
          <a:xfrm>
            <a:off x="357188" y="2000250"/>
            <a:ext cx="8229600" cy="4464050"/>
          </a:xfrm>
        </p:spPr>
        <p:txBody>
          <a:bodyPr/>
          <a:lstStyle/>
          <a:p>
            <a:pPr algn="justLow" eaLnBrk="1" hangingPunct="1">
              <a:buClr>
                <a:schemeClr val="tx1"/>
              </a:buClr>
              <a:buFont typeface="Wingdings" panose="05000000000000000000" pitchFamily="2" charset="2"/>
              <a:buNone/>
            </a:pPr>
            <a:r>
              <a:rPr lang="fa-IR" altLang="fa-IR" b="1" smtClean="0">
                <a:cs typeface="B Titr" panose="00000700000000000000" pitchFamily="2" charset="-78"/>
              </a:rPr>
              <a:t>چون :</a:t>
            </a:r>
          </a:p>
          <a:p>
            <a:pPr algn="justLow" eaLnBrk="1" hangingPunct="1">
              <a:buClr>
                <a:schemeClr val="tx1"/>
              </a:buClr>
              <a:buFont typeface="Wingdings" panose="05000000000000000000" pitchFamily="2" charset="2"/>
              <a:buChar char="§"/>
            </a:pPr>
            <a:r>
              <a:rPr lang="fa-IR" altLang="fa-IR" b="1" smtClean="0">
                <a:cs typeface="B Titr" panose="00000700000000000000" pitchFamily="2" charset="-78"/>
              </a:rPr>
              <a:t> ارتباط از مؤلفه هاي اصلي زندگي اجتماعي است .</a:t>
            </a:r>
          </a:p>
          <a:p>
            <a:pPr algn="justLow" eaLnBrk="1" hangingPunct="1">
              <a:buClr>
                <a:schemeClr val="tx1"/>
              </a:buClr>
              <a:buFont typeface="Wingdings" panose="05000000000000000000" pitchFamily="2" charset="2"/>
              <a:buChar char="§"/>
            </a:pPr>
            <a:r>
              <a:rPr lang="fa-IR" altLang="fa-IR" b="1" smtClean="0">
                <a:cs typeface="B Titr" panose="00000700000000000000" pitchFamily="2" charset="-78"/>
              </a:rPr>
              <a:t> مهارت برقراري ارتباط مؤثر يكي از مهم ترين                            پيش بيني كننده هاي سلامت روابط بين فردي است .</a:t>
            </a:r>
          </a:p>
          <a:p>
            <a:pPr algn="justLow" eaLnBrk="1" hangingPunct="1">
              <a:buClr>
                <a:schemeClr val="tx1"/>
              </a:buClr>
              <a:buFont typeface="Wingdings" panose="05000000000000000000" pitchFamily="2" charset="2"/>
              <a:buChar char="§"/>
            </a:pPr>
            <a:r>
              <a:rPr lang="fa-IR" altLang="fa-IR" b="1" smtClean="0">
                <a:cs typeface="B Titr" panose="00000700000000000000" pitchFamily="2" charset="-78"/>
              </a:rPr>
              <a:t>فنون برقراري ارتباط مؤثر به عنوان يكي از اصلي ترين قسمت هاي آموزش مهارتهاي زندگي در نظر گرفته                       مي شوند .</a:t>
            </a:r>
          </a:p>
          <a:p>
            <a:pPr algn="justLow" eaLnBrk="1" hangingPunct="1">
              <a:buClr>
                <a:schemeClr val="tx1"/>
              </a:buClr>
              <a:buFont typeface="Wingdings" panose="05000000000000000000" pitchFamily="2" charset="2"/>
              <a:buNone/>
            </a:pPr>
            <a:endParaRPr lang="fa-IR" altLang="fa-IR" b="1" smtClean="0">
              <a:cs typeface="B Titr" panose="00000700000000000000" pitchFamily="2" charset="-78"/>
            </a:endParaRPr>
          </a:p>
          <a:p>
            <a:pPr eaLnBrk="1" hangingPunct="1"/>
            <a:endParaRPr lang="en-US" altLang="fa-IR" sz="1400" b="1"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50938" y="214313"/>
            <a:ext cx="7793037" cy="1000125"/>
          </a:xfrm>
        </p:spPr>
        <p:txBody>
          <a:bodyPr/>
          <a:lstStyle/>
          <a:p>
            <a:pPr algn="r" eaLnBrk="1" fontAlgn="auto" hangingPunct="1">
              <a:spcAft>
                <a:spcPts val="0"/>
              </a:spcAft>
              <a:defRPr/>
            </a:pPr>
            <a:r>
              <a:rPr lang="fa-IR" smtClean="0">
                <a:cs typeface="B Titr" pitchFamily="2" charset="-78"/>
              </a:rPr>
              <a:t>پرسش هاي باز:</a:t>
            </a:r>
            <a:endParaRPr lang="en-US" smtClean="0">
              <a:cs typeface="B Titr" pitchFamily="2" charset="-78"/>
            </a:endParaRPr>
          </a:p>
        </p:txBody>
      </p:sp>
      <p:sp>
        <p:nvSpPr>
          <p:cNvPr id="23555" name="Rectangle 3"/>
          <p:cNvSpPr>
            <a:spLocks noGrp="1" noChangeArrowheads="1"/>
          </p:cNvSpPr>
          <p:nvPr>
            <p:ph idx="1"/>
          </p:nvPr>
        </p:nvSpPr>
        <p:spPr>
          <a:xfrm>
            <a:off x="323850" y="1412875"/>
            <a:ext cx="8620125" cy="5445125"/>
          </a:xfrm>
        </p:spPr>
        <p:txBody>
          <a:bodyPr/>
          <a:lstStyle/>
          <a:p>
            <a:pPr algn="justLow" eaLnBrk="1" hangingPunct="1">
              <a:lnSpc>
                <a:spcPct val="90000"/>
              </a:lnSpc>
            </a:pPr>
            <a:r>
              <a:rPr lang="fa-IR" altLang="fa-IR" sz="3200" smtClean="0">
                <a:cs typeface="B Titr" panose="00000700000000000000" pitchFamily="2" charset="-78"/>
              </a:rPr>
              <a:t>با استفاده از پرسش هاي باز فردمقابل راتشويق كنيدكه با شما صحبت كرده واحساساتش راابراز كند .</a:t>
            </a:r>
          </a:p>
          <a:p>
            <a:pPr algn="justLow" eaLnBrk="1" hangingPunct="1">
              <a:lnSpc>
                <a:spcPct val="90000"/>
              </a:lnSpc>
            </a:pPr>
            <a:r>
              <a:rPr lang="fa-IR" altLang="fa-IR" sz="3200" smtClean="0">
                <a:cs typeface="B Titr" panose="00000700000000000000" pitchFamily="2" charset="-78"/>
              </a:rPr>
              <a:t>تعريف : پرسش هاي باز رانمي توان با بله يا خير پاسخ داد. </a:t>
            </a:r>
          </a:p>
          <a:p>
            <a:pPr algn="justLow" eaLnBrk="1" hangingPunct="1">
              <a:lnSpc>
                <a:spcPct val="90000"/>
              </a:lnSpc>
            </a:pPr>
            <a:r>
              <a:rPr lang="fa-IR" altLang="fa-IR" sz="3200" smtClean="0">
                <a:cs typeface="B Titr" panose="00000700000000000000" pitchFamily="2" charset="-78"/>
              </a:rPr>
              <a:t>اين پرسش ها به صورتي جمله بندي  مي شوند كه طرف مقابل تشويق بعه صحبت كردن شود .</a:t>
            </a:r>
            <a:endParaRPr lang="en-US" altLang="fa-IR" sz="3200"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linds(horizontal)">
                                      <p:cBhvr>
                                        <p:cTn id="7"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150938" y="214313"/>
            <a:ext cx="7793037" cy="1143000"/>
          </a:xfrm>
        </p:spPr>
        <p:txBody>
          <a:bodyPr/>
          <a:lstStyle/>
          <a:p>
            <a:pPr algn="r" eaLnBrk="1" fontAlgn="auto" hangingPunct="1">
              <a:spcAft>
                <a:spcPts val="0"/>
              </a:spcAft>
              <a:defRPr/>
            </a:pPr>
            <a:r>
              <a:rPr lang="fa-IR" smtClean="0">
                <a:cs typeface="B Titr" pitchFamily="2" charset="-78"/>
              </a:rPr>
              <a:t>خلاصه سازي :</a:t>
            </a:r>
            <a:endParaRPr lang="en-US" smtClean="0">
              <a:cs typeface="B Titr" pitchFamily="2" charset="-78"/>
            </a:endParaRPr>
          </a:p>
        </p:txBody>
      </p:sp>
      <p:sp>
        <p:nvSpPr>
          <p:cNvPr id="24579" name="Rectangle 3"/>
          <p:cNvSpPr>
            <a:spLocks noGrp="1" noChangeArrowheads="1"/>
          </p:cNvSpPr>
          <p:nvPr>
            <p:ph idx="1"/>
          </p:nvPr>
        </p:nvSpPr>
        <p:spPr/>
        <p:txBody>
          <a:bodyPr/>
          <a:lstStyle/>
          <a:p>
            <a:pPr algn="justLow" eaLnBrk="1" hangingPunct="1"/>
            <a:r>
              <a:rPr lang="fa-IR" altLang="fa-IR" smtClean="0">
                <a:cs typeface="B Titr" panose="00000700000000000000" pitchFamily="2" charset="-78"/>
              </a:rPr>
              <a:t>خلاصه سازي يعني اينكه دريك جمله همه واقعيت هايي راكه دريافت كرده ايد خلاصه مي كنيد .</a:t>
            </a:r>
          </a:p>
          <a:p>
            <a:pPr algn="justLow" eaLnBrk="1" hangingPunct="1"/>
            <a:r>
              <a:rPr lang="fa-IR" altLang="fa-IR" smtClean="0">
                <a:cs typeface="B Titr" panose="00000700000000000000" pitchFamily="2" charset="-78"/>
              </a:rPr>
              <a:t>مثال : پس گفتي كه اول درست را  مي خواني وبعد اتاق رامرتب مي كني .</a:t>
            </a:r>
          </a:p>
          <a:p>
            <a:pPr algn="justLow" eaLnBrk="1" hangingPunct="1">
              <a:buFont typeface="Wingdings" panose="05000000000000000000" pitchFamily="2" charset="2"/>
              <a:buNone/>
            </a:pPr>
            <a:r>
              <a:rPr lang="fa-IR" altLang="fa-IR" smtClean="0">
                <a:cs typeface="B Titr" panose="00000700000000000000" pitchFamily="2" charset="-78"/>
              </a:rPr>
              <a:t>داري به من مي گويي كه نهايت سعي ات را كردي ولي قضيه ازكنترل تو خارج بود .</a:t>
            </a:r>
          </a:p>
          <a:p>
            <a:pPr algn="justLow" eaLnBrk="1" hangingPunct="1"/>
            <a:endParaRPr lang="en-US" altLang="fa-IR"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linds(horizontal)">
                                      <p:cBhvr>
                                        <p:cTn id="7"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50938" y="214313"/>
            <a:ext cx="7793037" cy="1071562"/>
          </a:xfrm>
        </p:spPr>
        <p:txBody>
          <a:bodyPr/>
          <a:lstStyle/>
          <a:p>
            <a:pPr algn="r" eaLnBrk="1" fontAlgn="auto" hangingPunct="1">
              <a:spcAft>
                <a:spcPts val="0"/>
              </a:spcAft>
              <a:defRPr/>
            </a:pPr>
            <a:r>
              <a:rPr lang="fa-IR" smtClean="0">
                <a:cs typeface="B Titr" pitchFamily="2" charset="-78"/>
              </a:rPr>
              <a:t>پرسش ها وعبارات خنثي :</a:t>
            </a:r>
            <a:endParaRPr lang="en-US" smtClean="0">
              <a:cs typeface="B Titr" pitchFamily="2" charset="-78"/>
            </a:endParaRPr>
          </a:p>
        </p:txBody>
      </p:sp>
      <p:sp>
        <p:nvSpPr>
          <p:cNvPr id="25603" name="Rectangle 3"/>
          <p:cNvSpPr>
            <a:spLocks noGrp="1" noChangeArrowheads="1"/>
          </p:cNvSpPr>
          <p:nvPr>
            <p:ph idx="1"/>
          </p:nvPr>
        </p:nvSpPr>
        <p:spPr>
          <a:xfrm>
            <a:off x="250825" y="1600200"/>
            <a:ext cx="8693150" cy="4708525"/>
          </a:xfrm>
        </p:spPr>
        <p:txBody>
          <a:bodyPr/>
          <a:lstStyle/>
          <a:p>
            <a:pPr algn="justLow" eaLnBrk="1" hangingPunct="1"/>
            <a:r>
              <a:rPr lang="fa-IR" altLang="fa-IR" smtClean="0">
                <a:cs typeface="B Titr" panose="00000700000000000000" pitchFamily="2" charset="-78"/>
              </a:rPr>
              <a:t>پرسش ها وعبارات خنثي به دليل خنثي بودن ،فرد مقابل راتشويق مي كند،برخي قسمت هاي موضوع را مفصل تر توضيح دهد .</a:t>
            </a:r>
          </a:p>
          <a:p>
            <a:pPr algn="justLow" eaLnBrk="1" hangingPunct="1"/>
            <a:r>
              <a:rPr lang="fa-IR" altLang="fa-IR" smtClean="0">
                <a:cs typeface="B Titr" panose="00000700000000000000" pitchFamily="2" charset="-78"/>
              </a:rPr>
              <a:t>مثال : به چه دليل اصرار داري دعوت نويد را قبول كنم، درحالي كه براي بقيه چنين اصراري نمي كردي ؟</a:t>
            </a:r>
          </a:p>
          <a:p>
            <a:pPr algn="justLow" eaLnBrk="1" hangingPunct="1">
              <a:buFont typeface="Wingdings" panose="05000000000000000000" pitchFamily="2" charset="2"/>
              <a:buNone/>
            </a:pPr>
            <a:r>
              <a:rPr lang="fa-IR" altLang="fa-IR" smtClean="0">
                <a:cs typeface="B Titr" panose="00000700000000000000" pitchFamily="2" charset="-78"/>
              </a:rPr>
              <a:t>. برايم بيشتر توضيح بده كه چرا می خواهی اين درس را حذف كني؟</a:t>
            </a:r>
            <a:endParaRPr lang="en-US" altLang="fa-IR"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linds(horizontal)">
                                      <p:cBhvr>
                                        <p:cTn id="7" dur="5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pPr>
              <a:defRPr/>
            </a:pPr>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a:defRPr/>
            </a:pPr>
            <a:endParaRPr lang="fr-FR">
              <a:solidFill>
                <a:prstClr val="black"/>
              </a:solidFill>
              <a:latin typeface="Verdana"/>
              <a:cs typeface="Arial"/>
            </a:endParaRPr>
          </a:p>
        </p:txBody>
      </p:sp>
      <p:sp>
        <p:nvSpPr>
          <p:cNvPr id="26630"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6631" name="Rectangle 10"/>
          <p:cNvSpPr>
            <a:spLocks noChangeArrowheads="1"/>
          </p:cNvSpPr>
          <p:nvPr/>
        </p:nvSpPr>
        <p:spPr bwMode="auto">
          <a:xfrm>
            <a:off x="5026025" y="3789363"/>
            <a:ext cx="20256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rtl="0"/>
            <a:r>
              <a:rPr lang="fr-FR" altLang="en-US" sz="1000">
                <a:solidFill>
                  <a:srgbClr val="000000"/>
                </a:solidFill>
                <a:latin typeface="Verdana" panose="020B0604030504040204" pitchFamily="34" charset="0"/>
                <a:hlinkClick r:id="rId3"/>
              </a:rPr>
              <a:t>http://www.ravanpoint.ir</a:t>
            </a:r>
            <a:endParaRPr lang="fa-IR" altLang="en-US" sz="1000">
              <a:solidFill>
                <a:srgbClr val="000000"/>
              </a:solidFill>
              <a:latin typeface="Verdana" panose="020B0604030504040204" pitchFamily="34" charset="0"/>
            </a:endParaRPr>
          </a:p>
          <a:p>
            <a:pPr algn="ctr" rtl="0"/>
            <a:endParaRPr lang="fr-FR" altLang="en-US" sz="1000">
              <a:solidFill>
                <a:srgbClr val="000000"/>
              </a:solidFill>
              <a:latin typeface="Verdana" panose="020B0604030504040204" pitchFamily="34" charset="0"/>
            </a:endParaRPr>
          </a:p>
          <a:p>
            <a:pPr algn="ctr" rtl="0"/>
            <a:r>
              <a:rPr lang="fr-FR" altLang="en-US" sz="1000">
                <a:solidFill>
                  <a:srgbClr val="000000"/>
                </a:solidFill>
                <a:latin typeface="Verdana" panose="020B0604030504040204" pitchFamily="34" charset="0"/>
              </a:rPr>
              <a:t>Contact: info@ravanpoint.ir </a:t>
            </a:r>
          </a:p>
        </p:txBody>
      </p:sp>
      <p:sp>
        <p:nvSpPr>
          <p:cNvPr id="3" name="Rectangle 2"/>
          <p:cNvSpPr/>
          <p:nvPr/>
        </p:nvSpPr>
        <p:spPr>
          <a:xfrm>
            <a:off x="250825" y="3919538"/>
            <a:ext cx="2736850" cy="423862"/>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a:defRPr/>
            </a:pPr>
            <a:endParaRPr lang="en-US">
              <a:solidFill>
                <a:srgbClr val="FFFFFF"/>
              </a:solidFill>
              <a:latin typeface="Verdana"/>
              <a:cs typeface="Arial"/>
            </a:endParaRPr>
          </a:p>
        </p:txBody>
      </p:sp>
      <p:sp>
        <p:nvSpPr>
          <p:cNvPr id="26633" name="Rectangle 16"/>
          <p:cNvSpPr>
            <a:spLocks noChangeArrowheads="1"/>
          </p:cNvSpPr>
          <p:nvPr/>
        </p:nvSpPr>
        <p:spPr bwMode="auto">
          <a:xfrm>
            <a:off x="250825" y="2582863"/>
            <a:ext cx="28321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fa-IR" altLang="fa-IR" sz="2000" b="1">
                <a:solidFill>
                  <a:srgbClr val="000000"/>
                </a:solidFill>
                <a:latin typeface="Verdana" panose="020B0604030504040204" pitchFamily="34" charset="0"/>
                <a:cs typeface="B Nazanin" panose="00000400000000000000" pitchFamily="2" charset="-78"/>
              </a:rPr>
              <a:t>دانلود رایگان پاورپوینت های روانشناسی</a:t>
            </a:r>
            <a:endParaRPr lang="en-GB" altLang="fa-IR" sz="2000" b="1">
              <a:solidFill>
                <a:srgbClr val="000000"/>
              </a:solidFill>
              <a:latin typeface="Verdana" panose="020B0604030504040204" pitchFamily="34" charset="0"/>
              <a:cs typeface="B Nazanin" panose="00000400000000000000" pitchFamily="2" charset="-78"/>
            </a:endParaRPr>
          </a:p>
          <a:p>
            <a:pPr algn="l" rtl="0"/>
            <a:endParaRPr lang="en-GB" altLang="fa-IR" b="1">
              <a:solidFill>
                <a:srgbClr val="000000"/>
              </a:solidFill>
              <a:latin typeface="Verdana" panose="020B0604030504040204" pitchFamily="34" charset="0"/>
            </a:endParaRPr>
          </a:p>
          <a:p>
            <a:pPr algn="l" rtl="0"/>
            <a:endParaRPr lang="en-US" altLang="fa-IR" sz="1600">
              <a:solidFill>
                <a:srgbClr val="C00000"/>
              </a:solidFill>
              <a:latin typeface="Verdana" panose="020B0604030504040204" pitchFamily="34" charset="0"/>
            </a:endParaRPr>
          </a:p>
          <a:p>
            <a:pPr algn="l" rtl="0"/>
            <a:r>
              <a:rPr lang="en-US" altLang="fa-IR" sz="1600">
                <a:solidFill>
                  <a:srgbClr val="404040"/>
                </a:solidFill>
                <a:latin typeface="Times New Roman" panose="02020603050405020304" pitchFamily="18" charset="0"/>
                <a:cs typeface="Times New Roman" panose="02020603050405020304" pitchFamily="18" charset="0"/>
              </a:rPr>
              <a:t/>
            </a:r>
            <a:br>
              <a:rPr lang="en-US" altLang="fa-IR" sz="1600">
                <a:solidFill>
                  <a:srgbClr val="404040"/>
                </a:solidFill>
                <a:latin typeface="Times New Roman" panose="02020603050405020304" pitchFamily="18" charset="0"/>
                <a:cs typeface="Times New Roman" panose="02020603050405020304" pitchFamily="18" charset="0"/>
              </a:rPr>
            </a:br>
            <a:r>
              <a:rPr lang="en-US" altLang="fa-IR">
                <a:solidFill>
                  <a:srgbClr val="404040"/>
                </a:solidFill>
                <a:latin typeface="Times New Roman" panose="02020603050405020304" pitchFamily="18" charset="0"/>
                <a:cs typeface="Times New Roman" panose="02020603050405020304" pitchFamily="18" charset="0"/>
              </a:rPr>
              <a:t>© Copyright Ravanpoint.ir</a:t>
            </a:r>
            <a:endParaRPr lang="en-GB" altLang="fa-IR" b="1">
              <a:solidFill>
                <a:srgbClr val="404040"/>
              </a:solidFill>
              <a:latin typeface="Times New Roman" panose="02020603050405020304" pitchFamily="18" charset="0"/>
              <a:cs typeface="Times New Roman" panose="02020603050405020304" pitchFamily="18" charset="0"/>
            </a:endParaRPr>
          </a:p>
        </p:txBody>
      </p:sp>
      <p:pic>
        <p:nvPicPr>
          <p:cNvPr id="2663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05275" y="2368550"/>
            <a:ext cx="386715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50938" y="214313"/>
            <a:ext cx="7793037" cy="982662"/>
          </a:xfrm>
        </p:spPr>
        <p:txBody>
          <a:bodyPr/>
          <a:lstStyle/>
          <a:p>
            <a:pPr algn="r" eaLnBrk="1" fontAlgn="auto" hangingPunct="1">
              <a:spcAft>
                <a:spcPts val="0"/>
              </a:spcAft>
              <a:defRPr/>
            </a:pPr>
            <a:r>
              <a:rPr lang="fa-IR" dirty="0" smtClean="0">
                <a:solidFill>
                  <a:srgbClr val="FF0000"/>
                </a:solidFill>
                <a:cs typeface="B Titr" panose="00000700000000000000" pitchFamily="2" charset="-78"/>
              </a:rPr>
              <a:t>تعريف ارتباط :</a:t>
            </a:r>
            <a:endParaRPr lang="en-US" dirty="0" smtClean="0">
              <a:solidFill>
                <a:srgbClr val="FF0000"/>
              </a:solidFill>
              <a:cs typeface="B Titr" panose="00000700000000000000" pitchFamily="2" charset="-78"/>
            </a:endParaRPr>
          </a:p>
        </p:txBody>
      </p:sp>
      <p:sp>
        <p:nvSpPr>
          <p:cNvPr id="23555" name="Rectangle 3"/>
          <p:cNvSpPr>
            <a:spLocks noGrp="1" noChangeArrowheads="1"/>
          </p:cNvSpPr>
          <p:nvPr>
            <p:ph idx="1"/>
          </p:nvPr>
        </p:nvSpPr>
        <p:spPr>
          <a:xfrm>
            <a:off x="457200" y="1500188"/>
            <a:ext cx="8291513" cy="5072062"/>
          </a:xfrm>
        </p:spPr>
        <p:txBody>
          <a:bodyPr>
            <a:normAutofit lnSpcReduction="10000"/>
          </a:bodyPr>
          <a:lstStyle/>
          <a:p>
            <a:pPr marL="548640" indent="-411480" algn="just" eaLnBrk="1" fontAlgn="auto" hangingPunct="1">
              <a:lnSpc>
                <a:spcPct val="90000"/>
              </a:lnSpc>
              <a:spcAft>
                <a:spcPts val="0"/>
              </a:spcAft>
              <a:buClr>
                <a:schemeClr val="tx1">
                  <a:shade val="95000"/>
                </a:schemeClr>
              </a:buClr>
              <a:buFont typeface="Wingdings 2"/>
              <a:buChar char=""/>
              <a:defRPr/>
            </a:pPr>
            <a:r>
              <a:rPr lang="fa-IR" b="1" dirty="0" smtClean="0">
                <a:cs typeface="B Titr" panose="00000700000000000000" pitchFamily="2" charset="-78"/>
              </a:rPr>
              <a:t>ارتباط عبارت است از فرايند ارسال ودريافت پيام .</a:t>
            </a:r>
          </a:p>
          <a:p>
            <a:pPr marL="548640" indent="-411480" algn="just" eaLnBrk="1" fontAlgn="auto" hangingPunct="1">
              <a:lnSpc>
                <a:spcPct val="90000"/>
              </a:lnSpc>
              <a:spcAft>
                <a:spcPts val="0"/>
              </a:spcAft>
              <a:buClr>
                <a:schemeClr val="tx1">
                  <a:shade val="95000"/>
                </a:schemeClr>
              </a:buClr>
              <a:buFont typeface="Wingdings 2"/>
              <a:buChar char=""/>
              <a:defRPr/>
            </a:pPr>
            <a:r>
              <a:rPr lang="fa-IR" b="1" dirty="0" smtClean="0">
                <a:cs typeface="B Titr" panose="00000700000000000000" pitchFamily="2" charset="-78"/>
              </a:rPr>
              <a:t> با توجه به اين تعريف </a:t>
            </a:r>
            <a:r>
              <a:rPr lang="en-US" b="1" dirty="0" smtClean="0">
                <a:cs typeface="B Titr" panose="00000700000000000000" pitchFamily="2" charset="-78"/>
              </a:rPr>
              <a:t>:</a:t>
            </a:r>
            <a:r>
              <a:rPr lang="fa-IR" b="1" dirty="0" smtClean="0">
                <a:cs typeface="B Titr" panose="00000700000000000000" pitchFamily="2" charset="-78"/>
              </a:rPr>
              <a:t>هر ارتباطي مستلزم حضور دو ياچندواحد اجتماعي است .يعني ارتباط مي تواند بين دو يا چند نفر،يك نفر ويك رسانه، وغيره صورت گيرد.</a:t>
            </a:r>
          </a:p>
          <a:p>
            <a:pPr marL="548640" indent="-411480" algn="just" eaLnBrk="1" fontAlgn="auto" hangingPunct="1">
              <a:lnSpc>
                <a:spcPct val="90000"/>
              </a:lnSpc>
              <a:spcAft>
                <a:spcPts val="0"/>
              </a:spcAft>
              <a:buClr>
                <a:schemeClr val="tx1">
                  <a:shade val="95000"/>
                </a:schemeClr>
              </a:buClr>
              <a:buFont typeface="Wingdings 2"/>
              <a:buChar char=""/>
              <a:defRPr/>
            </a:pPr>
            <a:r>
              <a:rPr lang="fa-IR" b="1" dirty="0" smtClean="0">
                <a:cs typeface="B Titr" panose="00000700000000000000" pitchFamily="2" charset="-78"/>
              </a:rPr>
              <a:t>هدف اصلي از برقراري ارتباط انتقال پيام است .اين پيام مي تواند به صورت كلامي يا غير كلامي منتقل مي شود. در واقع يك پيام را مي توان به صورت آشكار يا ضمني منتقل كرد.</a:t>
            </a:r>
          </a:p>
          <a:p>
            <a:pPr marL="548640" indent="-411480" algn="just" eaLnBrk="1" fontAlgn="auto" hangingPunct="1">
              <a:lnSpc>
                <a:spcPct val="90000"/>
              </a:lnSpc>
              <a:spcAft>
                <a:spcPts val="0"/>
              </a:spcAft>
              <a:buClr>
                <a:schemeClr val="tx1">
                  <a:shade val="95000"/>
                </a:schemeClr>
              </a:buClr>
              <a:buFont typeface="Wingdings 2"/>
              <a:buChar char=""/>
              <a:defRPr/>
            </a:pPr>
            <a:r>
              <a:rPr lang="fa-IR" b="1" dirty="0" smtClean="0">
                <a:cs typeface="B Titr" panose="00000700000000000000" pitchFamily="2" charset="-78"/>
              </a:rPr>
              <a:t>هرگونه اشكالي درانتقال پيام مي تواند باعث اختلال درارتباط گردد.براي مثال ممكن پيام به صورت كامل منتقل نگردد يا اينكه يك نفر پيامي راارسال كند ولي فرد مقابل مفهوم ديگري  را دريافت نمايد.</a:t>
            </a:r>
            <a:r>
              <a:rPr lang="en-US" b="1" dirty="0" smtClean="0">
                <a:cs typeface="B Titr" panose="00000700000000000000" pitchFamily="2" charset="-78"/>
              </a:rPr>
              <a:t> </a:t>
            </a:r>
            <a:r>
              <a:rPr lang="fa-IR" b="1" dirty="0" smtClean="0">
                <a:cs typeface="B Titr" panose="00000700000000000000" pitchFamily="2" charset="-78"/>
              </a:rPr>
              <a:t>ازاين مواردمعمولا به عنوان سوء تفاهم يادمي شود.يك ارتباط مؤثرارتباطي است كه راه رابراي سوءتفاهم احتمالي ببندد .</a:t>
            </a:r>
            <a:endParaRPr lang="en-US" b="1" dirty="0"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linds(horizontal)">
                                      <p:cBhvr>
                                        <p:cTn id="7" dur="5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12" dur="5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17" dur="500"/>
                                        <p:tgtEl>
                                          <p:spTgt spid="235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22" dur="500"/>
                                        <p:tgtEl>
                                          <p:spTgt spid="2355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3555">
                                            <p:txEl>
                                              <p:pRg st="3" end="3"/>
                                            </p:txEl>
                                          </p:spTgt>
                                        </p:tgtEl>
                                        <p:attrNameLst>
                                          <p:attrName>style.visibility</p:attrName>
                                        </p:attrNameLst>
                                      </p:cBhvr>
                                      <p:to>
                                        <p:strVal val="visible"/>
                                      </p:to>
                                    </p:set>
                                    <p:animEffect transition="in" filter="blinds(horizontal)">
                                      <p:cBhvr>
                                        <p:cTn id="27"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7"/>
          <p:cNvSpPr>
            <a:spLocks noGrp="1" noChangeArrowheads="1"/>
          </p:cNvSpPr>
          <p:nvPr>
            <p:ph type="title"/>
          </p:nvPr>
        </p:nvSpPr>
        <p:spPr>
          <a:xfrm>
            <a:off x="1150938" y="214313"/>
            <a:ext cx="7793037" cy="714375"/>
          </a:xfrm>
        </p:spPr>
        <p:txBody>
          <a:bodyPr/>
          <a:lstStyle/>
          <a:p>
            <a:pPr algn="r" eaLnBrk="1" fontAlgn="auto" hangingPunct="1">
              <a:spcAft>
                <a:spcPts val="0"/>
              </a:spcAft>
              <a:defRPr/>
            </a:pPr>
            <a:r>
              <a:rPr lang="fa-IR" sz="3200" smtClean="0">
                <a:cs typeface="B Titr" pitchFamily="2" charset="-78"/>
              </a:rPr>
              <a:t>چرا ارتباط مهم است ؟</a:t>
            </a:r>
            <a:endParaRPr lang="en-US" sz="3200" smtClean="0">
              <a:cs typeface="B Titr" pitchFamily="2" charset="-78"/>
            </a:endParaRPr>
          </a:p>
        </p:txBody>
      </p:sp>
      <p:sp>
        <p:nvSpPr>
          <p:cNvPr id="7171" name="Rectangle 8"/>
          <p:cNvSpPr>
            <a:spLocks noGrp="1" noChangeArrowheads="1"/>
          </p:cNvSpPr>
          <p:nvPr>
            <p:ph idx="1"/>
          </p:nvPr>
        </p:nvSpPr>
        <p:spPr>
          <a:xfrm>
            <a:off x="571500" y="1571625"/>
            <a:ext cx="8229600" cy="4451350"/>
          </a:xfrm>
        </p:spPr>
        <p:txBody>
          <a:bodyPr/>
          <a:lstStyle/>
          <a:p>
            <a:pPr algn="justLow" eaLnBrk="1" hangingPunct="1"/>
            <a:r>
              <a:rPr lang="fa-IR" altLang="fa-IR" sz="4000" smtClean="0">
                <a:cs typeface="B Titr" panose="00000700000000000000" pitchFamily="2" charset="-78"/>
              </a:rPr>
              <a:t>برقراري ارتباط اولين ضرورت يك زندگي اجتماعي است.</a:t>
            </a:r>
          </a:p>
          <a:p>
            <a:pPr algn="justLow" eaLnBrk="1" hangingPunct="1"/>
            <a:r>
              <a:rPr lang="fa-IR" altLang="fa-IR" sz="4000" smtClean="0">
                <a:cs typeface="B Titr" panose="00000700000000000000" pitchFamily="2" charset="-78"/>
              </a:rPr>
              <a:t>عده اي انسان راحيواني اجتماعي مي دانند </a:t>
            </a:r>
            <a:r>
              <a:rPr lang="fa-IR" altLang="fa-IR" sz="4800" smtClean="0">
                <a:cs typeface="B Titr" panose="00000700000000000000" pitchFamily="2" charset="-78"/>
              </a:rPr>
              <a:t>. </a:t>
            </a:r>
            <a:r>
              <a:rPr lang="fa-IR" altLang="fa-IR" sz="4000" smtClean="0">
                <a:cs typeface="B Titr" panose="00000700000000000000" pitchFamily="2" charset="-78"/>
              </a:rPr>
              <a:t>بنابراين شايد يكي از برتري هاي انسان برسايرجانداران ،تنوع گستره وسيع درارتباطاتي است كه مي تواند ايجاد كند.</a:t>
            </a:r>
          </a:p>
          <a:p>
            <a:pPr eaLnBrk="1" hangingPunct="1">
              <a:buClr>
                <a:schemeClr val="tx1"/>
              </a:buClr>
            </a:pPr>
            <a:endParaRPr lang="fa-IR" altLang="fa-IR" smtClean="0">
              <a:cs typeface="Titr"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blinds(horizontal)">
                                      <p:cBhvr>
                                        <p:cTn id="7"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50938" y="214313"/>
            <a:ext cx="7793037" cy="889000"/>
          </a:xfrm>
        </p:spPr>
        <p:txBody>
          <a:bodyPr/>
          <a:lstStyle/>
          <a:p>
            <a:pPr algn="r" eaLnBrk="1" fontAlgn="auto" hangingPunct="1">
              <a:spcAft>
                <a:spcPts val="0"/>
              </a:spcAft>
              <a:defRPr/>
            </a:pPr>
            <a:r>
              <a:rPr lang="fa-IR" smtClean="0">
                <a:cs typeface="B Titr" pitchFamily="2" charset="-78"/>
              </a:rPr>
              <a:t>ویژگیهای ارتباط موثر:</a:t>
            </a:r>
            <a:endParaRPr lang="en-US" smtClean="0">
              <a:cs typeface="B Titr" pitchFamily="2" charset="-78"/>
            </a:endParaRPr>
          </a:p>
        </p:txBody>
      </p:sp>
      <p:sp>
        <p:nvSpPr>
          <p:cNvPr id="11267" name="Rectangle 3"/>
          <p:cNvSpPr>
            <a:spLocks noGrp="1" noChangeArrowheads="1"/>
          </p:cNvSpPr>
          <p:nvPr>
            <p:ph idx="1"/>
          </p:nvPr>
        </p:nvSpPr>
        <p:spPr>
          <a:xfrm>
            <a:off x="468313" y="1341438"/>
            <a:ext cx="8475662" cy="4608512"/>
          </a:xfrm>
          <a:solidFill>
            <a:schemeClr val="bg1"/>
          </a:solidFill>
          <a:ln>
            <a:solidFill>
              <a:schemeClr val="bg1"/>
            </a:solidFill>
          </a:ln>
        </p:spPr>
        <p:txBody>
          <a:bodyPr>
            <a:normAutofit/>
          </a:bodyPr>
          <a:lstStyle/>
          <a:p>
            <a:pPr marL="548640" indent="-411480" eaLnBrk="1" fontAlgn="auto" hangingPunct="1">
              <a:spcAft>
                <a:spcPts val="0"/>
              </a:spcAft>
              <a:buClr>
                <a:schemeClr val="tx1">
                  <a:shade val="95000"/>
                </a:schemeClr>
              </a:buClr>
              <a:buFont typeface="Wingdings 2"/>
              <a:buChar char=""/>
              <a:defRPr/>
            </a:pPr>
            <a:r>
              <a:rPr lang="fa-IR" sz="3600" dirty="0" smtClean="0">
                <a:cs typeface="B Titr" pitchFamily="2" charset="-78"/>
              </a:rPr>
              <a:t>ارتباط مؤثر :     </a:t>
            </a:r>
          </a:p>
          <a:p>
            <a:pPr marL="548640" indent="-411480" algn="justLow" eaLnBrk="1" fontAlgn="auto" hangingPunct="1">
              <a:spcAft>
                <a:spcPts val="0"/>
              </a:spcAft>
              <a:buClr>
                <a:schemeClr val="tx1"/>
              </a:buClr>
              <a:buFontTx/>
              <a:buChar char="-"/>
              <a:defRPr/>
            </a:pPr>
            <a:r>
              <a:rPr lang="fa-IR" sz="3600" dirty="0" smtClean="0">
                <a:cs typeface="B Titr" pitchFamily="2" charset="-78"/>
              </a:rPr>
              <a:t>تنها وسيله ي انتقال اطلاعات بين </a:t>
            </a:r>
            <a:r>
              <a:rPr lang="fa-IR" sz="3600" smtClean="0">
                <a:cs typeface="B Titr" pitchFamily="2" charset="-78"/>
              </a:rPr>
              <a:t>افراد  </a:t>
            </a:r>
            <a:r>
              <a:rPr lang="fa-IR" sz="3600" dirty="0" smtClean="0">
                <a:cs typeface="B Titr" pitchFamily="2" charset="-78"/>
              </a:rPr>
              <a:t>مي باشد .</a:t>
            </a:r>
          </a:p>
          <a:p>
            <a:pPr marL="548640" indent="-411480" algn="justLow" eaLnBrk="1" fontAlgn="auto" hangingPunct="1">
              <a:spcAft>
                <a:spcPts val="0"/>
              </a:spcAft>
              <a:buClr>
                <a:schemeClr val="tx1"/>
              </a:buClr>
              <a:buFontTx/>
              <a:buChar char="-"/>
              <a:defRPr/>
            </a:pPr>
            <a:r>
              <a:rPr lang="fa-IR" sz="3600" dirty="0" smtClean="0">
                <a:cs typeface="B Titr" pitchFamily="2" charset="-78"/>
              </a:rPr>
              <a:t>تنها راه نشان دادن احساسات به ديگران است .</a:t>
            </a:r>
          </a:p>
          <a:p>
            <a:pPr marL="548640" indent="-411480" algn="justLow" eaLnBrk="1" fontAlgn="auto" hangingPunct="1">
              <a:spcAft>
                <a:spcPts val="0"/>
              </a:spcAft>
              <a:buClr>
                <a:schemeClr val="tx1"/>
              </a:buClr>
              <a:buFontTx/>
              <a:buChar char="-"/>
              <a:defRPr/>
            </a:pPr>
            <a:r>
              <a:rPr lang="fa-IR" sz="3600" dirty="0" smtClean="0">
                <a:cs typeface="B Titr" pitchFamily="2" charset="-78"/>
              </a:rPr>
              <a:t>بهترين راه تصحيح سوءتفاهم ها است .</a:t>
            </a:r>
          </a:p>
          <a:p>
            <a:pPr marL="548640" indent="-411480" algn="justLow" eaLnBrk="1" fontAlgn="auto" hangingPunct="1">
              <a:spcAft>
                <a:spcPts val="0"/>
              </a:spcAft>
              <a:buClr>
                <a:schemeClr val="tx1"/>
              </a:buClr>
              <a:buFontTx/>
              <a:buChar char="-"/>
              <a:defRPr/>
            </a:pPr>
            <a:r>
              <a:rPr lang="fa-IR" sz="3600" dirty="0" smtClean="0">
                <a:cs typeface="B Titr" pitchFamily="2" charset="-78"/>
              </a:rPr>
              <a:t>پيش شرط هرنوع آموزش مؤثر،ودرنتيجه لازمه رشد يك اجتماع است .</a:t>
            </a:r>
          </a:p>
          <a:p>
            <a:pPr marL="548640" indent="-411480" algn="justLow" eaLnBrk="1" fontAlgn="auto" hangingPunct="1">
              <a:spcAft>
                <a:spcPts val="0"/>
              </a:spcAft>
              <a:buClr>
                <a:schemeClr val="tx1">
                  <a:shade val="95000"/>
                </a:schemeClr>
              </a:buClr>
              <a:buFont typeface="Wingdings 2"/>
              <a:buChar char=""/>
              <a:defRPr/>
            </a:pPr>
            <a:endParaRPr lang="en-US" dirty="0" smtClean="0">
              <a:cs typeface="B Tit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blinds(horizontal)">
                                      <p:cBhvr>
                                        <p:cTn id="7"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r" eaLnBrk="1" fontAlgn="auto" hangingPunct="1">
              <a:spcAft>
                <a:spcPts val="0"/>
              </a:spcAft>
              <a:defRPr/>
            </a:pPr>
            <a:r>
              <a:rPr lang="fa-IR" smtClean="0">
                <a:cs typeface="B Titr" pitchFamily="2" charset="-78"/>
              </a:rPr>
              <a:t>ارتباط ناموثر:</a:t>
            </a:r>
            <a:endParaRPr lang="en-US" smtClean="0">
              <a:cs typeface="B Titr" pitchFamily="2" charset="-78"/>
            </a:endParaRPr>
          </a:p>
        </p:txBody>
      </p:sp>
      <p:sp>
        <p:nvSpPr>
          <p:cNvPr id="9219" name="Rectangle 3"/>
          <p:cNvSpPr>
            <a:spLocks noGrp="1" noChangeArrowheads="1"/>
          </p:cNvSpPr>
          <p:nvPr>
            <p:ph idx="1"/>
          </p:nvPr>
        </p:nvSpPr>
        <p:spPr/>
        <p:txBody>
          <a:bodyPr/>
          <a:lstStyle/>
          <a:p>
            <a:pPr eaLnBrk="1" hangingPunct="1">
              <a:lnSpc>
                <a:spcPct val="80000"/>
              </a:lnSpc>
              <a:buClr>
                <a:schemeClr val="tx1"/>
              </a:buClr>
              <a:buFontTx/>
              <a:buChar char="-"/>
            </a:pPr>
            <a:r>
              <a:rPr lang="fa-IR" altLang="fa-IR" sz="3600" b="1" smtClean="0">
                <a:cs typeface="B Titr" panose="00000700000000000000" pitchFamily="2" charset="-78"/>
              </a:rPr>
              <a:t>ارتباط ناموثر :</a:t>
            </a:r>
          </a:p>
          <a:p>
            <a:pPr eaLnBrk="1" hangingPunct="1">
              <a:lnSpc>
                <a:spcPct val="80000"/>
              </a:lnSpc>
              <a:buClr>
                <a:schemeClr val="tx1"/>
              </a:buClr>
              <a:buFontTx/>
              <a:buChar char="-"/>
            </a:pPr>
            <a:r>
              <a:rPr lang="fa-IR" altLang="fa-IR" sz="3600" b="1" smtClean="0">
                <a:cs typeface="B Titr" panose="00000700000000000000" pitchFamily="2" charset="-78"/>
              </a:rPr>
              <a:t>باعث ایجاد سوءتفاهم مي شود .</a:t>
            </a:r>
          </a:p>
          <a:p>
            <a:pPr eaLnBrk="1" hangingPunct="1">
              <a:lnSpc>
                <a:spcPct val="80000"/>
              </a:lnSpc>
              <a:buClr>
                <a:schemeClr val="tx1"/>
              </a:buClr>
              <a:buFontTx/>
              <a:buChar char="-"/>
            </a:pPr>
            <a:r>
              <a:rPr lang="fa-IR" altLang="fa-IR" sz="3600" b="1" smtClean="0">
                <a:cs typeface="B Titr" panose="00000700000000000000" pitchFamily="2" charset="-78"/>
              </a:rPr>
              <a:t>منجر به نارضايتي،احساس تنهايي وتعارض درافرادخانواده وجامعه مي گردد .</a:t>
            </a:r>
          </a:p>
          <a:p>
            <a:pPr eaLnBrk="1" hangingPunct="1">
              <a:lnSpc>
                <a:spcPct val="80000"/>
              </a:lnSpc>
              <a:buClr>
                <a:schemeClr val="tx1"/>
              </a:buClr>
              <a:buFontTx/>
              <a:buChar char="-"/>
            </a:pPr>
            <a:r>
              <a:rPr lang="fa-IR" altLang="fa-IR" sz="3600" b="1" smtClean="0">
                <a:cs typeface="B Titr" panose="00000700000000000000" pitchFamily="2" charset="-78"/>
              </a:rPr>
              <a:t>در طول زمان مي تواند اعتماد به نفس فرد رامختل كند واحساس درماندگي ودرنتيجه آسيب هاي رواني واجتماعي ايجاد نمايد .</a:t>
            </a:r>
          </a:p>
          <a:p>
            <a:pPr eaLnBrk="1" hangingPunct="1">
              <a:lnSpc>
                <a:spcPct val="80000"/>
              </a:lnSpc>
              <a:buClr>
                <a:schemeClr val="tx1"/>
              </a:buClr>
              <a:buFontTx/>
              <a:buChar char="-"/>
            </a:pPr>
            <a:r>
              <a:rPr lang="fa-IR" altLang="fa-IR" sz="3600" b="1" smtClean="0">
                <a:cs typeface="B Titr" panose="00000700000000000000" pitchFamily="2" charset="-78"/>
              </a:rPr>
              <a:t>توانايي فرد براي مقابله بامشكلات زندگي را كاهش مي دهد .</a:t>
            </a:r>
            <a:endParaRPr lang="en-US" altLang="fa-IR" sz="3600" b="1"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blinds(horizontal)">
                                      <p:cBhvr>
                                        <p:cTn id="7" dur="500"/>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150938" y="214313"/>
            <a:ext cx="7793037" cy="766762"/>
          </a:xfrm>
        </p:spPr>
        <p:txBody>
          <a:bodyPr/>
          <a:lstStyle/>
          <a:p>
            <a:pPr algn="r" eaLnBrk="1" fontAlgn="auto" hangingPunct="1">
              <a:spcAft>
                <a:spcPts val="0"/>
              </a:spcAft>
              <a:defRPr/>
            </a:pPr>
            <a:r>
              <a:rPr lang="fa-IR" sz="3600" smtClean="0">
                <a:cs typeface="B Titr" pitchFamily="2" charset="-78"/>
              </a:rPr>
              <a:t>چه عواملی در ارتباط مهم است ؟</a:t>
            </a:r>
            <a:endParaRPr lang="en-US" sz="3600" smtClean="0">
              <a:cs typeface="B Titr" pitchFamily="2" charset="-78"/>
            </a:endParaRPr>
          </a:p>
        </p:txBody>
      </p:sp>
      <p:sp>
        <p:nvSpPr>
          <p:cNvPr id="10243" name="Rectangle 3"/>
          <p:cNvSpPr>
            <a:spLocks noGrp="1" noChangeArrowheads="1"/>
          </p:cNvSpPr>
          <p:nvPr>
            <p:ph idx="1"/>
          </p:nvPr>
        </p:nvSpPr>
        <p:spPr>
          <a:xfrm>
            <a:off x="468313" y="1916113"/>
            <a:ext cx="8229600" cy="4537075"/>
          </a:xfrm>
        </p:spPr>
        <p:txBody>
          <a:bodyPr/>
          <a:lstStyle/>
          <a:p>
            <a:pPr algn="justLow" eaLnBrk="1" hangingPunct="1">
              <a:lnSpc>
                <a:spcPct val="80000"/>
              </a:lnSpc>
            </a:pPr>
            <a:r>
              <a:rPr lang="fa-IR" altLang="fa-IR" smtClean="0">
                <a:cs typeface="B Titr" panose="00000700000000000000" pitchFamily="2" charset="-78"/>
              </a:rPr>
              <a:t>1- فرستنده : ارسال کننده اطلاعات .</a:t>
            </a:r>
          </a:p>
          <a:p>
            <a:pPr algn="justLow" eaLnBrk="1" hangingPunct="1">
              <a:lnSpc>
                <a:spcPct val="80000"/>
              </a:lnSpc>
            </a:pPr>
            <a:r>
              <a:rPr lang="fa-IR" altLang="fa-IR" smtClean="0">
                <a:cs typeface="B Titr" panose="00000700000000000000" pitchFamily="2" charset="-78"/>
              </a:rPr>
              <a:t>2- گیرنده : دریافت کننده اطلاعات .</a:t>
            </a:r>
          </a:p>
          <a:p>
            <a:pPr algn="justLow" eaLnBrk="1" hangingPunct="1">
              <a:lnSpc>
                <a:spcPct val="80000"/>
              </a:lnSpc>
            </a:pPr>
            <a:r>
              <a:rPr lang="fa-IR" altLang="fa-IR" smtClean="0">
                <a:cs typeface="B Titr" panose="00000700000000000000" pitchFamily="2" charset="-78"/>
              </a:rPr>
              <a:t>3- راه ارتباطی : مسیری که اطلاعات برای انتقال در آن جریان می یابد .</a:t>
            </a:r>
          </a:p>
          <a:p>
            <a:pPr algn="justLow" eaLnBrk="1" hangingPunct="1">
              <a:lnSpc>
                <a:spcPct val="80000"/>
              </a:lnSpc>
            </a:pPr>
            <a:r>
              <a:rPr lang="fa-IR" altLang="fa-IR" smtClean="0">
                <a:cs typeface="B Titr" panose="00000700000000000000" pitchFamily="2" charset="-78"/>
              </a:rPr>
              <a:t>4- پیام : حاوی اطلاعاتی است که باید منتقل گردد.</a:t>
            </a:r>
          </a:p>
          <a:p>
            <a:pPr algn="justLow" eaLnBrk="1" hangingPunct="1">
              <a:lnSpc>
                <a:spcPct val="80000"/>
              </a:lnSpc>
            </a:pPr>
            <a:r>
              <a:rPr lang="fa-IR" altLang="fa-IR" smtClean="0">
                <a:cs typeface="B Titr" panose="00000700000000000000" pitchFamily="2" charset="-78"/>
              </a:rPr>
              <a:t>5- معنی : مجموعه ای از مفاهیم شناختی و عاطفی است که ذهن افراد را تشکیل می دهد .</a:t>
            </a:r>
          </a:p>
          <a:p>
            <a:pPr algn="justLow" eaLnBrk="1" hangingPunct="1">
              <a:lnSpc>
                <a:spcPct val="80000"/>
              </a:lnSpc>
            </a:pPr>
            <a:r>
              <a:rPr lang="fa-IR" altLang="fa-IR" smtClean="0">
                <a:cs typeface="B Titr" panose="00000700000000000000" pitchFamily="2" charset="-78"/>
              </a:rPr>
              <a:t>پس معنی یک مفهوم بیرونی نیست ، یک مفهوم درونی است که در ذهن افراد جاری می شود و عوامل متعدد فردی مانند : فرهنگ ، تحصیلات ، تجربیات ، حالات عاطفی و ... در آن نقش دارند .</a:t>
            </a:r>
            <a:endParaRPr lang="en-US" altLang="fa-IR"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blinds(horizontal)">
                                      <p:cBhvr>
                                        <p:cTn id="7"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214313"/>
            <a:ext cx="7793037" cy="714375"/>
          </a:xfrm>
        </p:spPr>
        <p:txBody>
          <a:bodyPr/>
          <a:lstStyle/>
          <a:p>
            <a:pPr algn="r" eaLnBrk="1" fontAlgn="auto" hangingPunct="1">
              <a:spcAft>
                <a:spcPts val="0"/>
              </a:spcAft>
              <a:defRPr/>
            </a:pPr>
            <a:r>
              <a:rPr lang="fa-IR" sz="3200" smtClean="0">
                <a:cs typeface="B Titr" pitchFamily="2" charset="-78"/>
              </a:rPr>
              <a:t>عناصر اصلي ارتباط :</a:t>
            </a:r>
            <a:endParaRPr lang="en-US" sz="3200" smtClean="0">
              <a:cs typeface="B Titr" pitchFamily="2" charset="-78"/>
            </a:endParaRPr>
          </a:p>
        </p:txBody>
      </p:sp>
      <p:sp>
        <p:nvSpPr>
          <p:cNvPr id="11267" name="Rectangle 3"/>
          <p:cNvSpPr>
            <a:spLocks noGrp="1" noChangeArrowheads="1"/>
          </p:cNvSpPr>
          <p:nvPr>
            <p:ph idx="1"/>
          </p:nvPr>
        </p:nvSpPr>
        <p:spPr>
          <a:xfrm>
            <a:off x="500063" y="1285875"/>
            <a:ext cx="8291512" cy="5256213"/>
          </a:xfrm>
        </p:spPr>
        <p:txBody>
          <a:bodyPr/>
          <a:lstStyle/>
          <a:p>
            <a:pPr eaLnBrk="1" hangingPunct="1">
              <a:lnSpc>
                <a:spcPct val="80000"/>
              </a:lnSpc>
            </a:pPr>
            <a:r>
              <a:rPr lang="fa-IR" altLang="fa-IR" sz="2400" b="1" smtClean="0">
                <a:cs typeface="B Titr" panose="00000700000000000000" pitchFamily="2" charset="-78"/>
              </a:rPr>
              <a:t>ارتباط می تواند شفاهی باشد یا کتبی .</a:t>
            </a:r>
          </a:p>
          <a:p>
            <a:pPr eaLnBrk="1" hangingPunct="1">
              <a:lnSpc>
                <a:spcPct val="80000"/>
              </a:lnSpc>
            </a:pPr>
            <a:r>
              <a:rPr lang="fa-IR" altLang="fa-IR" sz="2400" b="1" smtClean="0">
                <a:cs typeface="B Titr" panose="00000700000000000000" pitchFamily="2" charset="-78"/>
              </a:rPr>
              <a:t>هرنوع ارتباط شفاهی و کتبی دارای دو وجه کلامی و غیر کلامی است . </a:t>
            </a:r>
          </a:p>
          <a:p>
            <a:pPr eaLnBrk="1" hangingPunct="1">
              <a:lnSpc>
                <a:spcPct val="80000"/>
              </a:lnSpc>
            </a:pPr>
            <a:r>
              <a:rPr lang="fa-IR" altLang="fa-IR" sz="2400" b="1" smtClean="0">
                <a:cs typeface="B Titr" panose="00000700000000000000" pitchFamily="2" charset="-78"/>
              </a:rPr>
              <a:t>جنبه کلامی در ارتباط شفاهی و کتبی :</a:t>
            </a:r>
          </a:p>
          <a:p>
            <a:pPr eaLnBrk="1" hangingPunct="1">
              <a:lnSpc>
                <a:spcPct val="80000"/>
              </a:lnSpc>
            </a:pPr>
            <a:r>
              <a:rPr lang="fa-IR" altLang="fa-IR" sz="2400" b="1" smtClean="0">
                <a:cs typeface="B Titr" panose="00000700000000000000" pitchFamily="2" charset="-78"/>
              </a:rPr>
              <a:t>این جنبه دارای دو وجه می باشد : زبانی – فرا زبانی .</a:t>
            </a:r>
          </a:p>
          <a:p>
            <a:pPr eaLnBrk="1" hangingPunct="1">
              <a:lnSpc>
                <a:spcPct val="80000"/>
              </a:lnSpc>
            </a:pPr>
            <a:r>
              <a:rPr lang="fa-IR" altLang="fa-IR" sz="2400" b="1" smtClean="0">
                <a:cs typeface="B Titr" panose="00000700000000000000" pitchFamily="2" charset="-78"/>
              </a:rPr>
              <a:t>جنبه زبانی در ارتباط شفاهی و کتبی شامل : کلمات و دستور زبانی است که در پیام بکار رفته است .</a:t>
            </a:r>
          </a:p>
          <a:p>
            <a:pPr eaLnBrk="1" hangingPunct="1">
              <a:lnSpc>
                <a:spcPct val="80000"/>
              </a:lnSpc>
            </a:pPr>
            <a:r>
              <a:rPr lang="fa-IR" altLang="fa-IR" sz="2400" b="1" smtClean="0">
                <a:cs typeface="B Titr" panose="00000700000000000000" pitchFamily="2" charset="-78"/>
              </a:rPr>
              <a:t>اما جنبه فرا زبانی در ارتباط شفاهی شامل : بلندی صدا ، لحن ، لهجه ، سرعت کلام ، مکث و ... است .</a:t>
            </a:r>
          </a:p>
          <a:p>
            <a:pPr eaLnBrk="1" hangingPunct="1">
              <a:lnSpc>
                <a:spcPct val="80000"/>
              </a:lnSpc>
            </a:pPr>
            <a:r>
              <a:rPr lang="fa-IR" altLang="fa-IR" sz="2400" b="1" smtClean="0">
                <a:cs typeface="B Titr" panose="00000700000000000000" pitchFamily="2" charset="-78"/>
              </a:rPr>
              <a:t>جنبه فرازبانی در ارتباط کتبی شامل : نوع خط ، رنگ جوهر ، شکل و اندازه حروف و ... است .</a:t>
            </a:r>
          </a:p>
          <a:p>
            <a:pPr eaLnBrk="1" hangingPunct="1">
              <a:lnSpc>
                <a:spcPct val="80000"/>
              </a:lnSpc>
            </a:pPr>
            <a:r>
              <a:rPr lang="fa-IR" altLang="fa-IR" sz="2400" b="1" smtClean="0">
                <a:cs typeface="B Titr" panose="00000700000000000000" pitchFamily="2" charset="-78"/>
              </a:rPr>
              <a:t>غیر کلامی در ارتباط شفاهی شامل : نحوه ارتباط چشمی ، حالت بدن ، فاصله بین گیرنده و فرستنده ، حرکات و حالات بدن ، حالت چهره و ... است .</a:t>
            </a:r>
          </a:p>
          <a:p>
            <a:pPr eaLnBrk="1" hangingPunct="1">
              <a:lnSpc>
                <a:spcPct val="80000"/>
              </a:lnSpc>
            </a:pPr>
            <a:r>
              <a:rPr lang="fa-IR" altLang="fa-IR" sz="2400" b="1" smtClean="0">
                <a:cs typeface="B Titr" panose="00000700000000000000" pitchFamily="2" charset="-78"/>
              </a:rPr>
              <a:t>غیرکلامی در ارتباط کتبی شامل : رنگ کاغذ ، زمینه کاغذ ، اشکال در زمینه کاغذ ، طرح بیرونی کاغذ ، طرح روی جلد و... است .</a:t>
            </a:r>
          </a:p>
          <a:p>
            <a:pPr eaLnBrk="1" hangingPunct="1">
              <a:lnSpc>
                <a:spcPct val="80000"/>
              </a:lnSpc>
            </a:pPr>
            <a:endParaRPr lang="fa-IR" altLang="fa-IR" sz="2400" b="1"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115616" y="-6978"/>
            <a:ext cx="7632700" cy="1150938"/>
          </a:xfrm>
        </p:spPr>
        <p:txBody>
          <a:bodyPr>
            <a:normAutofit fontScale="90000"/>
          </a:bodyPr>
          <a:lstStyle/>
          <a:p>
            <a:pPr algn="r" eaLnBrk="1" fontAlgn="auto" hangingPunct="1">
              <a:spcAft>
                <a:spcPts val="0"/>
              </a:spcAft>
              <a:defRPr/>
            </a:pPr>
            <a:r>
              <a:rPr lang="fa-IR" sz="1200" dirty="0" smtClean="0">
                <a:cs typeface="Titr" pitchFamily="2" charset="-78"/>
              </a:rPr>
              <a:t/>
            </a:r>
            <a:br>
              <a:rPr lang="fa-IR" sz="1200" dirty="0" smtClean="0">
                <a:cs typeface="Titr" pitchFamily="2" charset="-78"/>
              </a:rPr>
            </a:br>
            <a:r>
              <a:rPr lang="fa-IR" sz="1200" dirty="0" smtClean="0">
                <a:cs typeface="Titr" pitchFamily="2" charset="-78"/>
              </a:rPr>
              <a:t/>
            </a:r>
            <a:br>
              <a:rPr lang="fa-IR" sz="1200" dirty="0" smtClean="0">
                <a:cs typeface="Titr" pitchFamily="2" charset="-78"/>
              </a:rPr>
            </a:br>
            <a:r>
              <a:rPr lang="fa-IR" sz="3600" dirty="0" smtClean="0">
                <a:cs typeface="B Titr" pitchFamily="2" charset="-78"/>
              </a:rPr>
              <a:t>به عبارت دیگر :</a:t>
            </a:r>
            <a:r>
              <a:rPr lang="fa-IR" sz="3600" dirty="0" smtClean="0">
                <a:cs typeface="Titr" pitchFamily="2" charset="-78"/>
              </a:rPr>
              <a:t/>
            </a:r>
            <a:br>
              <a:rPr lang="fa-IR" sz="3600" dirty="0" smtClean="0">
                <a:cs typeface="Titr" pitchFamily="2" charset="-78"/>
              </a:rPr>
            </a:br>
            <a:endParaRPr lang="en-US" sz="3600" dirty="0" smtClean="0">
              <a:cs typeface="Titr" pitchFamily="2" charset="-78"/>
            </a:endParaRPr>
          </a:p>
        </p:txBody>
      </p:sp>
      <p:sp>
        <p:nvSpPr>
          <p:cNvPr id="13315" name="Rectangle 3"/>
          <p:cNvSpPr>
            <a:spLocks noGrp="1" noChangeArrowheads="1"/>
          </p:cNvSpPr>
          <p:nvPr>
            <p:ph idx="1"/>
          </p:nvPr>
        </p:nvSpPr>
        <p:spPr>
          <a:xfrm>
            <a:off x="395288" y="404813"/>
            <a:ext cx="8229600" cy="6453187"/>
          </a:xfrm>
        </p:spPr>
        <p:txBody>
          <a:bodyPr/>
          <a:lstStyle/>
          <a:p>
            <a:pPr eaLnBrk="1" hangingPunct="1">
              <a:lnSpc>
                <a:spcPct val="80000"/>
              </a:lnSpc>
              <a:defRPr/>
            </a:pPr>
            <a:endParaRPr lang="fa-IR" altLang="fa-IR" sz="800" b="1" dirty="0" smtClean="0">
              <a:cs typeface="Titr" pitchFamily="2" charset="0"/>
            </a:endParaRPr>
          </a:p>
          <a:p>
            <a:pPr eaLnBrk="1" hangingPunct="1">
              <a:lnSpc>
                <a:spcPct val="80000"/>
              </a:lnSpc>
              <a:defRPr/>
            </a:pPr>
            <a:endParaRPr lang="fa-IR" altLang="fa-IR" sz="2000" b="1" dirty="0" smtClean="0">
              <a:cs typeface="Titr" pitchFamily="2" charset="0"/>
            </a:endParaRPr>
          </a:p>
          <a:p>
            <a:pPr eaLnBrk="1" hangingPunct="1">
              <a:lnSpc>
                <a:spcPct val="80000"/>
              </a:lnSpc>
              <a:defRPr/>
            </a:pPr>
            <a:r>
              <a:rPr lang="fa-IR" altLang="fa-IR" sz="2000" b="1" dirty="0" smtClean="0">
                <a:cs typeface="B Titr" panose="00000700000000000000" pitchFamily="2" charset="-78"/>
              </a:rPr>
              <a:t>ارتباط وجوه مختلفي دارد . ارتباط متضمن دو عنصراصلي است .اين دو عنصر عبارتندازعناصر كلامي وعناصر غير كلامي ارتباط .</a:t>
            </a:r>
          </a:p>
          <a:p>
            <a:pPr marL="136525" indent="0" eaLnBrk="1" hangingPunct="1">
              <a:lnSpc>
                <a:spcPct val="80000"/>
              </a:lnSpc>
              <a:buFont typeface="Wingdings 2" panose="05020102010507070707" pitchFamily="18" charset="2"/>
              <a:buNone/>
              <a:defRPr/>
            </a:pPr>
            <a:endParaRPr lang="fa-IR" altLang="fa-IR" sz="2000" b="1" dirty="0" smtClean="0">
              <a:cs typeface="B Titr" panose="00000700000000000000" pitchFamily="2" charset="-78"/>
            </a:endParaRPr>
          </a:p>
          <a:p>
            <a:pPr eaLnBrk="1" hangingPunct="1">
              <a:lnSpc>
                <a:spcPct val="80000"/>
              </a:lnSpc>
              <a:defRPr/>
            </a:pPr>
            <a:r>
              <a:rPr lang="fa-IR" altLang="fa-IR" sz="2000" b="1" dirty="0" smtClean="0">
                <a:cs typeface="B Titr" panose="00000700000000000000" pitchFamily="2" charset="-78"/>
              </a:rPr>
              <a:t>عناصر كلامي ارتباط شامل آن وجهي از ارتباط هستندكه اختصاصاٌ به محتواي كلامي وفرايند بيان كلامي مربوط مي گردد .</a:t>
            </a:r>
          </a:p>
          <a:p>
            <a:pPr marL="136525" indent="0" eaLnBrk="1" hangingPunct="1">
              <a:lnSpc>
                <a:spcPct val="80000"/>
              </a:lnSpc>
              <a:buFont typeface="Wingdings 2" panose="05020102010507070707" pitchFamily="18" charset="2"/>
              <a:buNone/>
              <a:defRPr/>
            </a:pPr>
            <a:endParaRPr lang="fa-IR" altLang="fa-IR" sz="2000" b="1" dirty="0" smtClean="0">
              <a:cs typeface="B Titr" panose="00000700000000000000" pitchFamily="2" charset="-78"/>
            </a:endParaRPr>
          </a:p>
          <a:p>
            <a:pPr eaLnBrk="1" hangingPunct="1">
              <a:lnSpc>
                <a:spcPct val="80000"/>
              </a:lnSpc>
              <a:defRPr/>
            </a:pPr>
            <a:r>
              <a:rPr lang="fa-IR" altLang="fa-IR" sz="2000" b="1" dirty="0" smtClean="0">
                <a:cs typeface="B Titr" panose="00000700000000000000" pitchFamily="2" charset="-78"/>
              </a:rPr>
              <a:t>منظور از محتواي كلام ،آن چيزي است كه برزبان مي آوريم .براي مثال جذاب بودن محتواي كلام،تهديدآميز نبودن آن،شوربرانگيز بودن موضوع صحبت،غم افزا نبودن ونظاير آن با</a:t>
            </a:r>
            <a:r>
              <a:rPr lang="en-US" altLang="fa-IR" sz="2000" b="1" dirty="0" smtClean="0">
                <a:cs typeface="B Titr" panose="00000700000000000000" pitchFamily="2" charset="-78"/>
              </a:rPr>
              <a:t> </a:t>
            </a:r>
            <a:r>
              <a:rPr lang="fa-IR" altLang="fa-IR" sz="2000" b="1" dirty="0" smtClean="0">
                <a:cs typeface="B Titr" panose="00000700000000000000" pitchFamily="2" charset="-78"/>
              </a:rPr>
              <a:t>تسهيل ارتباط مي گردد .توجه به ابعاد فرهنگي وحتي خرده فرهنگي درمحتواي كلام يكي ازمهم ترين عوامل درافزايش كارآمدي ارتباط مي باشد .</a:t>
            </a:r>
          </a:p>
          <a:p>
            <a:pPr eaLnBrk="1" hangingPunct="1">
              <a:lnSpc>
                <a:spcPct val="80000"/>
              </a:lnSpc>
              <a:defRPr/>
            </a:pPr>
            <a:r>
              <a:rPr lang="fa-IR" altLang="fa-IR" sz="2000" b="1" dirty="0" smtClean="0">
                <a:cs typeface="B Titr" panose="00000700000000000000" pitchFamily="2" charset="-78"/>
              </a:rPr>
              <a:t>فرايند برقراري ارتباط كلامي شامل چگونگي شروع صحبت،نحوه جمله بندي ،ملاحظات موقعيتي،وبالاخره چگونگي جمع بندي وختم ارتباط مي باشد .</a:t>
            </a:r>
          </a:p>
          <a:p>
            <a:pPr marL="136525" indent="0" eaLnBrk="1" hangingPunct="1">
              <a:lnSpc>
                <a:spcPct val="80000"/>
              </a:lnSpc>
              <a:buFont typeface="Wingdings 2" panose="05020102010507070707" pitchFamily="18" charset="2"/>
              <a:buNone/>
              <a:defRPr/>
            </a:pPr>
            <a:endParaRPr lang="fa-IR" altLang="fa-IR" sz="2000" b="1" dirty="0" smtClean="0">
              <a:cs typeface="B Titr" panose="00000700000000000000" pitchFamily="2" charset="-78"/>
            </a:endParaRPr>
          </a:p>
          <a:p>
            <a:pPr eaLnBrk="1" hangingPunct="1">
              <a:lnSpc>
                <a:spcPct val="80000"/>
              </a:lnSpc>
              <a:defRPr/>
            </a:pPr>
            <a:r>
              <a:rPr lang="fa-IR" altLang="fa-IR" sz="2000" b="1" dirty="0" smtClean="0">
                <a:cs typeface="B Titr" panose="00000700000000000000" pitchFamily="2" charset="-78"/>
              </a:rPr>
              <a:t>عناصر غير كلامي ارتباط شامل آن وجهي ازارتباط هستند كه اختصاصا به جنبه هايي   غير ازمحتواي كلامي وفرايند بيان كلامي مربوط مي گردند .دراين مقوله مي توان                تن صدا،آهنگ صدا،تماس چشمي،حالات چهره اي،ژست ها،حالات بدني وگوش دادن رانام برد .</a:t>
            </a:r>
          </a:p>
          <a:p>
            <a:pPr marL="136525" indent="0" eaLnBrk="1" hangingPunct="1">
              <a:lnSpc>
                <a:spcPct val="80000"/>
              </a:lnSpc>
              <a:buFont typeface="Wingdings 2" panose="05020102010507070707" pitchFamily="18" charset="2"/>
              <a:buNone/>
              <a:defRPr/>
            </a:pPr>
            <a:endParaRPr lang="fa-IR" altLang="fa-IR" sz="2000" b="1" dirty="0" smtClean="0">
              <a:cs typeface="B Titr" panose="00000700000000000000" pitchFamily="2" charset="-78"/>
            </a:endParaRPr>
          </a:p>
          <a:p>
            <a:pPr eaLnBrk="1" hangingPunct="1">
              <a:lnSpc>
                <a:spcPct val="80000"/>
              </a:lnSpc>
              <a:defRPr/>
            </a:pPr>
            <a:r>
              <a:rPr lang="fa-IR" altLang="fa-IR" sz="2000" b="1" dirty="0" smtClean="0">
                <a:cs typeface="B Titr" panose="00000700000000000000" pitchFamily="2" charset="-78"/>
              </a:rPr>
              <a:t>برخي افراد براي بيان منظورواحساسات خود فقط ازكلمات استفاده مي كنند درحالي كه ديگران براي انتقال پيام خود،علاوه بركلمات ازحالات چهرهاي وحركات بدني يعني آنچه كه عناصر غيركلامي ارتباط مي ناميم نيزاستفاده مي كنند .</a:t>
            </a:r>
          </a:p>
          <a:p>
            <a:pPr eaLnBrk="1" hangingPunct="1">
              <a:lnSpc>
                <a:spcPct val="80000"/>
              </a:lnSpc>
              <a:defRPr/>
            </a:pPr>
            <a:endParaRPr lang="fa-IR" altLang="fa-IR" sz="2000" b="1" dirty="0" smtClean="0">
              <a:cs typeface="B Titr" panose="00000700000000000000" pitchFamily="2" charset="-78"/>
            </a:endParaRPr>
          </a:p>
          <a:p>
            <a:pPr eaLnBrk="1" hangingPunct="1">
              <a:lnSpc>
                <a:spcPct val="80000"/>
              </a:lnSpc>
              <a:defRPr/>
            </a:pPr>
            <a:endParaRPr lang="en-US" altLang="fa-IR" sz="2000" b="1" dirty="0" smtClean="0">
              <a:cs typeface="B Titr" panose="00000700000000000000" pitchFamily="2" charset="-78"/>
            </a:endParaRPr>
          </a:p>
          <a:p>
            <a:pPr eaLnBrk="1" hangingPunct="1">
              <a:lnSpc>
                <a:spcPct val="80000"/>
              </a:lnSpc>
              <a:defRPr/>
            </a:pPr>
            <a:endParaRPr lang="en-US" altLang="fa-IR" sz="1000" dirty="0" smtClean="0">
              <a:cs typeface="B Titr" panose="000007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blinds(horizontal)">
                                      <p:cBhvr>
                                        <p:cTn id="7" dur="5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497</TotalTime>
  <Words>2256</Words>
  <Application>Microsoft Office PowerPoint</Application>
  <PresentationFormat>On-screen Show (4:3)</PresentationFormat>
  <Paragraphs>178</Paragraphs>
  <Slides>23</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23</vt:i4>
      </vt:variant>
    </vt:vector>
  </HeadingPairs>
  <TitlesOfParts>
    <vt:vector size="36" baseType="lpstr">
      <vt:lpstr>Tahoma</vt:lpstr>
      <vt:lpstr>Arial</vt:lpstr>
      <vt:lpstr>Lucida Sans</vt:lpstr>
      <vt:lpstr>Book Antiqua</vt:lpstr>
      <vt:lpstr>Times New Roman</vt:lpstr>
      <vt:lpstr>Wingdings 2</vt:lpstr>
      <vt:lpstr>Wingdings</vt:lpstr>
      <vt:lpstr>Wingdings 3</vt:lpstr>
      <vt:lpstr>B Titr</vt:lpstr>
      <vt:lpstr>B Nazanin</vt:lpstr>
      <vt:lpstr>Titr</vt:lpstr>
      <vt:lpstr>Verdana</vt:lpstr>
      <vt:lpstr>Apex</vt:lpstr>
      <vt:lpstr>PowerPoint Presentation</vt:lpstr>
      <vt:lpstr> چرامهارت برقراري ارتباط موثرمهم است؟ </vt:lpstr>
      <vt:lpstr>تعريف ارتباط :</vt:lpstr>
      <vt:lpstr>چرا ارتباط مهم است ؟</vt:lpstr>
      <vt:lpstr>ویژگیهای ارتباط موثر:</vt:lpstr>
      <vt:lpstr>ارتباط ناموثر:</vt:lpstr>
      <vt:lpstr>چه عواملی در ارتباط مهم است ؟</vt:lpstr>
      <vt:lpstr>عناصر اصلي ارتباط :</vt:lpstr>
      <vt:lpstr>  به عبارت دیگر : </vt:lpstr>
      <vt:lpstr>نکته مهم : </vt:lpstr>
      <vt:lpstr>اجزاي ارتباط:</vt:lpstr>
      <vt:lpstr>ادامه اجزای ارتباط :</vt:lpstr>
      <vt:lpstr>ادامه اجزا ارتباط : </vt:lpstr>
      <vt:lpstr> گوش دادن فعال :</vt:lpstr>
      <vt:lpstr>روش هاي مؤثر براي گوش دادن فعال :</vt:lpstr>
      <vt:lpstr>ادامه روشها :</vt:lpstr>
      <vt:lpstr>ادامه روشها :</vt:lpstr>
      <vt:lpstr>توصيه هايي براي كارآمدتركردن ارتباط كلامي :</vt:lpstr>
      <vt:lpstr>موانع ارتباط مؤثر:</vt:lpstr>
      <vt:lpstr>پرسش هاي باز:</vt:lpstr>
      <vt:lpstr>خلاصه سازي :</vt:lpstr>
      <vt:lpstr>پرسش ها وعبارات خنثي :</vt:lpstr>
      <vt:lpstr>Conditions o use</vt:lpstr>
    </vt:vector>
  </TitlesOfParts>
  <Company>MRT Win2Farsi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مهارت برقراري ارتباط موثر</dc:title>
  <dc:creator>Dear User!</dc:creator>
  <cp:lastModifiedBy>salam</cp:lastModifiedBy>
  <cp:revision>105</cp:revision>
  <dcterms:created xsi:type="dcterms:W3CDTF">2009-05-08T19:45:39Z</dcterms:created>
  <dcterms:modified xsi:type="dcterms:W3CDTF">2021-02-16T16:10:49Z</dcterms:modified>
</cp:coreProperties>
</file>