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37"/>
  </p:notesMasterIdLst>
  <p:sldIdLst>
    <p:sldId id="302" r:id="rId2"/>
    <p:sldId id="258" r:id="rId3"/>
    <p:sldId id="259" r:id="rId4"/>
    <p:sldId id="260" r:id="rId5"/>
    <p:sldId id="261" r:id="rId6"/>
    <p:sldId id="262" r:id="rId7"/>
    <p:sldId id="294" r:id="rId8"/>
    <p:sldId id="296" r:id="rId9"/>
    <p:sldId id="300" r:id="rId10"/>
    <p:sldId id="297" r:id="rId11"/>
    <p:sldId id="298" r:id="rId12"/>
    <p:sldId id="299" r:id="rId13"/>
    <p:sldId id="295" r:id="rId14"/>
    <p:sldId id="263" r:id="rId15"/>
    <p:sldId id="264" r:id="rId16"/>
    <p:sldId id="265" r:id="rId17"/>
    <p:sldId id="266" r:id="rId18"/>
    <p:sldId id="273" r:id="rId19"/>
    <p:sldId id="274" r:id="rId20"/>
    <p:sldId id="275" r:id="rId21"/>
    <p:sldId id="276" r:id="rId22"/>
    <p:sldId id="277" r:id="rId23"/>
    <p:sldId id="278" r:id="rId24"/>
    <p:sldId id="279" r:id="rId25"/>
    <p:sldId id="280" r:id="rId26"/>
    <p:sldId id="281" r:id="rId27"/>
    <p:sldId id="284" r:id="rId28"/>
    <p:sldId id="285" r:id="rId29"/>
    <p:sldId id="286" r:id="rId30"/>
    <p:sldId id="287" r:id="rId31"/>
    <p:sldId id="288" r:id="rId32"/>
    <p:sldId id="301" r:id="rId33"/>
    <p:sldId id="289" r:id="rId34"/>
    <p:sldId id="290" r:id="rId35"/>
    <p:sldId id="303" r:id="rId36"/>
  </p:sldIdLst>
  <p:sldSz cx="9144000" cy="6858000" type="screen4x3"/>
  <p:notesSz cx="6858000" cy="9144000"/>
  <p:defaultTextStyle>
    <a:defPPr>
      <a:defRPr lang="en-US"/>
    </a:defPPr>
    <a:lvl1pPr algn="r"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r"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r"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r"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r"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00FF"/>
    <a:srgbClr val="CC00FF"/>
    <a:srgbClr val="000099"/>
    <a:srgbClr val="0066FF"/>
    <a:srgbClr val="660066"/>
    <a:srgbClr val="333300"/>
    <a:srgbClr val="003300"/>
    <a:srgbClr val="D6009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781" autoAdjust="0"/>
    <p:restoredTop sz="91433" autoAdjust="0"/>
  </p:normalViewPr>
  <p:slideViewPr>
    <p:cSldViewPr>
      <p:cViewPr varScale="1">
        <p:scale>
          <a:sx n="67" d="100"/>
          <a:sy n="67" d="100"/>
        </p:scale>
        <p:origin x="1386" y="6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CE7BE2F-5C8E-4CCC-8DAF-7EDCC94B6B73}" type="doc">
      <dgm:prSet loTypeId="urn:microsoft.com/office/officeart/2005/8/layout/orgChart1" loCatId="hierarchy" qsTypeId="urn:microsoft.com/office/officeart/2005/8/quickstyle/simple1" qsCatId="simple" csTypeId="urn:microsoft.com/office/officeart/2005/8/colors/accent1_2" csCatId="accent1"/>
      <dgm:spPr/>
    </dgm:pt>
    <dgm:pt modelId="{193DA1F7-EC65-4FB6-B1F2-1D990CAF831E}">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a-IR" altLang="fa-IR" b="0" i="1" u="none" strike="noStrike" cap="none" normalizeH="0" baseline="0" smtClean="0">
              <a:ln>
                <a:noFill/>
              </a:ln>
              <a:solidFill>
                <a:schemeClr val="tx1"/>
              </a:solidFill>
              <a:effectLst/>
              <a:latin typeface="Arial" panose="020B0604020202020204" pitchFamily="34" charset="0"/>
              <a:cs typeface="Arial" panose="020B0604020202020204" pitchFamily="34" charset="0"/>
            </a:rPr>
            <a:t>مراحل سوء رفتار</a:t>
          </a:r>
          <a:endParaRPr kumimoji="0" lang="en-US" altLang="fa-IR" b="0" i="1"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dgm:t>
    </dgm:pt>
    <dgm:pt modelId="{252CE12A-2CCF-49F7-AD29-26B61239B7FD}" type="parTrans" cxnId="{DEA4377C-F139-48A9-8412-D1049F90C71D}">
      <dgm:prSet/>
      <dgm:spPr/>
    </dgm:pt>
    <dgm:pt modelId="{CA3DB240-57D5-4686-A488-295EA977D5D7}" type="sibTrans" cxnId="{DEA4377C-F139-48A9-8412-D1049F90C71D}">
      <dgm:prSet/>
      <dgm:spPr/>
    </dgm:pt>
    <dgm:pt modelId="{69D90E30-A95B-4146-A3DD-9C95A7842A61}">
      <dgm:prSet/>
      <dgm:spPr/>
      <dgm:t>
        <a:bodyPr/>
        <a:lstStyle/>
        <a:p>
          <a:pPr marL="457200" marR="0" lvl="0" indent="-457200" algn="ctr" defTabSz="914400" rtl="1" eaLnBrk="1" fontAlgn="base" latinLnBrk="0" hangingPunct="1">
            <a:lnSpc>
              <a:spcPct val="100000"/>
            </a:lnSpc>
            <a:spcBef>
              <a:spcPct val="0"/>
            </a:spcBef>
            <a:spcAft>
              <a:spcPct val="0"/>
            </a:spcAft>
            <a:buClrTx/>
            <a:buSzTx/>
            <a:buFontTx/>
            <a:buAutoNum type="romanUcPeriod"/>
            <a:tabLst/>
          </a:pPr>
          <a:r>
            <a:rPr kumimoji="0" lang="fa-IR" altLang="fa-IR"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تنش یا افزایش تدریجی </a:t>
          </a:r>
          <a:r>
            <a:rPr kumimoji="0" lang="fa-IR" altLang="fa-IR" b="0" i="0" u="none" strike="noStrike" cap="none" normalizeH="0" baseline="0" dirty="0" smtClean="0">
              <a:ln>
                <a:noFill/>
              </a:ln>
              <a:solidFill>
                <a:schemeClr val="accent2"/>
              </a:solidFill>
              <a:effectLst/>
              <a:latin typeface="Arial" panose="020B0604020202020204" pitchFamily="34" charset="0"/>
              <a:cs typeface="Arial" panose="020B0604020202020204" pitchFamily="34" charset="0"/>
            </a:rPr>
            <a:t>(</a:t>
          </a:r>
          <a:r>
            <a:rPr kumimoji="0" lang="fa-IR" altLang="fa-IR" b="0" i="0" u="sng" strike="noStrike" cap="none" normalizeH="0" baseline="0" dirty="0" smtClean="0">
              <a:ln>
                <a:noFill/>
              </a:ln>
              <a:solidFill>
                <a:schemeClr val="accent2"/>
              </a:solidFill>
              <a:effectLst/>
              <a:latin typeface="Arial" panose="020B0604020202020204" pitchFamily="34" charset="0"/>
              <a:cs typeface="Arial" panose="020B0604020202020204" pitchFamily="34" charset="0"/>
            </a:rPr>
            <a:t>فشار</a:t>
          </a:r>
          <a:r>
            <a:rPr kumimoji="0" lang="fa-IR" altLang="fa-IR" b="0" i="0" u="none" strike="noStrike" cap="none" normalizeH="0" baseline="0" dirty="0" smtClean="0">
              <a:ln>
                <a:noFill/>
              </a:ln>
              <a:solidFill>
                <a:schemeClr val="accent2"/>
              </a:solidFill>
              <a:effectLst/>
              <a:latin typeface="Arial" panose="020B0604020202020204" pitchFamily="34" charset="0"/>
              <a:cs typeface="Arial" panose="020B0604020202020204" pitchFamily="34" charset="0"/>
            </a:rPr>
            <a:t>)</a:t>
          </a:r>
          <a:endParaRPr kumimoji="0" lang="en-US" altLang="fa-IR" b="0" i="0" u="none" strike="noStrike" cap="none" normalizeH="0" baseline="0" dirty="0" smtClean="0">
            <a:ln>
              <a:noFill/>
            </a:ln>
            <a:solidFill>
              <a:schemeClr val="accent2"/>
            </a:solidFill>
            <a:effectLst/>
            <a:latin typeface="Arial" panose="020B0604020202020204" pitchFamily="34" charset="0"/>
            <a:cs typeface="Arial" panose="020B0604020202020204" pitchFamily="34" charset="0"/>
          </a:endParaRPr>
        </a:p>
      </dgm:t>
    </dgm:pt>
    <dgm:pt modelId="{2E345D4D-F989-49F2-A675-88A8BBCB7E65}" type="parTrans" cxnId="{783933E1-3DEF-4DC4-A8E7-331CD2C59256}">
      <dgm:prSet/>
      <dgm:spPr/>
    </dgm:pt>
    <dgm:pt modelId="{935E16D6-28E6-48EE-A541-EAE64FD0CA84}" type="sibTrans" cxnId="{783933E1-3DEF-4DC4-A8E7-331CD2C59256}">
      <dgm:prSet/>
      <dgm:spPr/>
    </dgm:pt>
    <dgm:pt modelId="{40A8CA1E-9AFD-4958-935F-AD6568CBE8CB}">
      <dgm:prSet/>
      <dgm:spPr/>
      <dgm:t>
        <a:bodyPr/>
        <a:lstStyle/>
        <a:p>
          <a:pPr marL="457200" marR="0" lvl="0" indent="-457200" algn="ctr" defTabSz="914400" rtl="1" eaLnBrk="1" fontAlgn="base" latinLnBrk="0" hangingPunct="1">
            <a:lnSpc>
              <a:spcPct val="100000"/>
            </a:lnSpc>
            <a:spcBef>
              <a:spcPct val="0"/>
            </a:spcBef>
            <a:spcAft>
              <a:spcPct val="0"/>
            </a:spcAft>
            <a:buClrTx/>
            <a:buSzTx/>
            <a:buFontTx/>
            <a:buAutoNum type="romanUcPeriod" startAt="2"/>
            <a:tabLst/>
          </a:pPr>
          <a:r>
            <a:rPr kumimoji="0" lang="fa-IR" altLang="fa-IR"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انفجار</a:t>
          </a:r>
          <a:r>
            <a:rPr kumimoji="0" lang="fa-IR" altLang="fa-IR" b="0" i="0" u="none" strike="noStrike" cap="none" normalizeH="0" baseline="0" dirty="0" smtClean="0">
              <a:ln>
                <a:noFill/>
              </a:ln>
              <a:solidFill>
                <a:schemeClr val="accent2"/>
              </a:solidFill>
              <a:effectLst/>
              <a:latin typeface="Arial" panose="020B0604020202020204" pitchFamily="34" charset="0"/>
              <a:cs typeface="Arial" panose="020B0604020202020204" pitchFamily="34" charset="0"/>
            </a:rPr>
            <a:t>( </a:t>
          </a:r>
          <a:r>
            <a:rPr kumimoji="0" lang="fa-IR" altLang="fa-IR" b="0" i="0" u="sng" strike="noStrike" cap="none" normalizeH="0" baseline="0" dirty="0" smtClean="0">
              <a:ln>
                <a:noFill/>
              </a:ln>
              <a:solidFill>
                <a:schemeClr val="accent2"/>
              </a:solidFill>
              <a:effectLst/>
              <a:latin typeface="Arial" panose="020B0604020202020204" pitchFamily="34" charset="0"/>
              <a:cs typeface="Arial" panose="020B0604020202020204" pitchFamily="34" charset="0"/>
            </a:rPr>
            <a:t>بروز ضرب و جرح</a:t>
          </a:r>
          <a:r>
            <a:rPr kumimoji="0" lang="fa-IR" altLang="fa-IR" b="0" i="0" u="none" strike="noStrike" cap="none" normalizeH="0" baseline="0" dirty="0" smtClean="0">
              <a:ln>
                <a:noFill/>
              </a:ln>
              <a:solidFill>
                <a:schemeClr val="accent2"/>
              </a:solidFill>
              <a:effectLst/>
              <a:latin typeface="Arial" panose="020B0604020202020204" pitchFamily="34" charset="0"/>
              <a:cs typeface="Arial" panose="020B0604020202020204" pitchFamily="34" charset="0"/>
            </a:rPr>
            <a:t>)</a:t>
          </a:r>
          <a:endParaRPr kumimoji="0" lang="en-US" altLang="fa-IR" b="0" i="0" u="none" strike="noStrike" cap="none" normalizeH="0" baseline="0" dirty="0" smtClean="0">
            <a:ln>
              <a:noFill/>
            </a:ln>
            <a:solidFill>
              <a:schemeClr val="accent2"/>
            </a:solidFill>
            <a:effectLst/>
            <a:latin typeface="Arial" panose="020B0604020202020204" pitchFamily="34" charset="0"/>
            <a:cs typeface="Arial" panose="020B0604020202020204" pitchFamily="34" charset="0"/>
          </a:endParaRPr>
        </a:p>
      </dgm:t>
    </dgm:pt>
    <dgm:pt modelId="{B6465A6C-4B5A-4FBB-805E-A060D2968C34}" type="parTrans" cxnId="{955C7E2D-05C6-46E6-9CF6-1ED2B0A9504F}">
      <dgm:prSet/>
      <dgm:spPr/>
    </dgm:pt>
    <dgm:pt modelId="{A86F58EB-FFBC-4311-99D4-7402404C9125}" type="sibTrans" cxnId="{955C7E2D-05C6-46E6-9CF6-1ED2B0A9504F}">
      <dgm:prSet/>
      <dgm:spPr/>
    </dgm:pt>
    <dgm:pt modelId="{39254C2F-C647-4AE4-BCC9-38D7AE832AC3}">
      <dgm:prSet/>
      <dgm:spPr/>
      <dgm:t>
        <a:bodyPr/>
        <a:lstStyle/>
        <a:p>
          <a:pPr marL="457200" marR="0" lvl="0" indent="-457200" algn="ctr" defTabSz="914400" rtl="1" eaLnBrk="1" fontAlgn="base" latinLnBrk="0" hangingPunct="1">
            <a:lnSpc>
              <a:spcPct val="100000"/>
            </a:lnSpc>
            <a:spcBef>
              <a:spcPct val="0"/>
            </a:spcBef>
            <a:spcAft>
              <a:spcPct val="0"/>
            </a:spcAft>
            <a:buClrTx/>
            <a:buSzTx/>
            <a:buFontTx/>
            <a:buAutoNum type="romanUcPeriod" startAt="3"/>
            <a:tabLst/>
          </a:pPr>
          <a:r>
            <a:rPr kumimoji="0" lang="fa-IR" altLang="fa-IR"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 آرامش </a:t>
          </a:r>
          <a:r>
            <a:rPr kumimoji="0" lang="fa-IR" altLang="fa-IR" b="0" i="0" u="none" strike="noStrike" cap="none" normalizeH="0" baseline="0" smtClean="0">
              <a:ln>
                <a:noFill/>
              </a:ln>
              <a:solidFill>
                <a:schemeClr val="accent2"/>
              </a:solidFill>
              <a:effectLst/>
              <a:latin typeface="Arial" panose="020B0604020202020204" pitchFamily="34" charset="0"/>
              <a:cs typeface="Arial" panose="020B0604020202020204" pitchFamily="34" charset="0"/>
            </a:rPr>
            <a:t>(</a:t>
          </a:r>
          <a:r>
            <a:rPr kumimoji="0" lang="fa-IR" altLang="fa-IR" b="0" i="0" u="sng" strike="noStrike" cap="none" normalizeH="0" baseline="0" smtClean="0">
              <a:ln>
                <a:noFill/>
              </a:ln>
              <a:solidFill>
                <a:schemeClr val="accent2"/>
              </a:solidFill>
              <a:effectLst/>
              <a:latin typeface="Arial" panose="020B0604020202020204" pitchFamily="34" charset="0"/>
              <a:cs typeface="Arial" panose="020B0604020202020204" pitchFamily="34" charset="0"/>
            </a:rPr>
            <a:t>توبه</a:t>
          </a:r>
          <a:r>
            <a:rPr kumimoji="0" lang="fa-IR" altLang="fa-IR" b="0" i="0" u="none" strike="noStrike" cap="none" normalizeH="0" baseline="0" smtClean="0">
              <a:ln>
                <a:noFill/>
              </a:ln>
              <a:solidFill>
                <a:schemeClr val="accent2"/>
              </a:solidFill>
              <a:effectLst/>
              <a:latin typeface="Arial" panose="020B0604020202020204" pitchFamily="34" charset="0"/>
              <a:cs typeface="Arial" panose="020B0604020202020204" pitchFamily="34" charset="0"/>
            </a:rPr>
            <a:t>)</a:t>
          </a:r>
          <a:r>
            <a:rPr kumimoji="0" lang="fa-IR" altLang="fa-IR"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                   </a:t>
          </a:r>
          <a:endParaRPr kumimoji="0" lang="en-US" altLang="fa-IR"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dgm:t>
    </dgm:pt>
    <dgm:pt modelId="{C538FBBA-58BF-44A6-B552-677CD0E13581}" type="parTrans" cxnId="{C310EA9C-A278-4826-A925-AF53C3771452}">
      <dgm:prSet/>
      <dgm:spPr/>
    </dgm:pt>
    <dgm:pt modelId="{3BF2050B-4965-4C4A-A973-DC0CDA15B131}" type="sibTrans" cxnId="{C310EA9C-A278-4826-A925-AF53C3771452}">
      <dgm:prSet/>
      <dgm:spPr/>
    </dgm:pt>
    <dgm:pt modelId="{23D7FEED-3A37-479A-94BE-6DB52C928CCA}" type="pres">
      <dgm:prSet presAssocID="{ECE7BE2F-5C8E-4CCC-8DAF-7EDCC94B6B73}" presName="hierChild1" presStyleCnt="0">
        <dgm:presLayoutVars>
          <dgm:orgChart val="1"/>
          <dgm:chPref val="1"/>
          <dgm:dir/>
          <dgm:animOne val="branch"/>
          <dgm:animLvl val="lvl"/>
          <dgm:resizeHandles/>
        </dgm:presLayoutVars>
      </dgm:prSet>
      <dgm:spPr/>
    </dgm:pt>
    <dgm:pt modelId="{B6A3DF3D-CE0D-4195-A0A9-F47C3F072FC3}" type="pres">
      <dgm:prSet presAssocID="{193DA1F7-EC65-4FB6-B1F2-1D990CAF831E}" presName="hierRoot1" presStyleCnt="0">
        <dgm:presLayoutVars>
          <dgm:hierBranch val="l"/>
        </dgm:presLayoutVars>
      </dgm:prSet>
      <dgm:spPr/>
    </dgm:pt>
    <dgm:pt modelId="{5FF0CE62-43C7-4639-A42A-0A01FC6E4345}" type="pres">
      <dgm:prSet presAssocID="{193DA1F7-EC65-4FB6-B1F2-1D990CAF831E}" presName="rootComposite1" presStyleCnt="0"/>
      <dgm:spPr/>
    </dgm:pt>
    <dgm:pt modelId="{0CFEF582-8D0A-480C-8EEB-5B1C15A326F4}" type="pres">
      <dgm:prSet presAssocID="{193DA1F7-EC65-4FB6-B1F2-1D990CAF831E}" presName="rootText1" presStyleLbl="node0" presStyleIdx="0" presStyleCnt="1">
        <dgm:presLayoutVars>
          <dgm:chPref val="3"/>
        </dgm:presLayoutVars>
      </dgm:prSet>
      <dgm:spPr/>
      <dgm:t>
        <a:bodyPr/>
        <a:lstStyle/>
        <a:p>
          <a:endParaRPr lang="en-US"/>
        </a:p>
      </dgm:t>
    </dgm:pt>
    <dgm:pt modelId="{AB29B109-2FC5-499F-BD98-1703FB3E2F5F}" type="pres">
      <dgm:prSet presAssocID="{193DA1F7-EC65-4FB6-B1F2-1D990CAF831E}" presName="rootConnector1" presStyleLbl="node1" presStyleIdx="0" presStyleCnt="0"/>
      <dgm:spPr/>
      <dgm:t>
        <a:bodyPr/>
        <a:lstStyle/>
        <a:p>
          <a:endParaRPr lang="en-US"/>
        </a:p>
      </dgm:t>
    </dgm:pt>
    <dgm:pt modelId="{994B0038-5734-48F0-9B51-112A746605CA}" type="pres">
      <dgm:prSet presAssocID="{193DA1F7-EC65-4FB6-B1F2-1D990CAF831E}" presName="hierChild2" presStyleCnt="0"/>
      <dgm:spPr/>
    </dgm:pt>
    <dgm:pt modelId="{CA65D41C-9A68-47F5-9554-C15B18F24A6A}" type="pres">
      <dgm:prSet presAssocID="{2E345D4D-F989-49F2-A675-88A8BBCB7E65}" presName="Name50" presStyleLbl="parChTrans1D2" presStyleIdx="0" presStyleCnt="3"/>
      <dgm:spPr/>
    </dgm:pt>
    <dgm:pt modelId="{2F6D8851-242A-4188-8286-CFBBA9034AF2}" type="pres">
      <dgm:prSet presAssocID="{69D90E30-A95B-4146-A3DD-9C95A7842A61}" presName="hierRoot2" presStyleCnt="0">
        <dgm:presLayoutVars>
          <dgm:hierBranch/>
        </dgm:presLayoutVars>
      </dgm:prSet>
      <dgm:spPr/>
    </dgm:pt>
    <dgm:pt modelId="{8A5340A2-FC4D-4152-8E1D-5C40B6AB39F5}" type="pres">
      <dgm:prSet presAssocID="{69D90E30-A95B-4146-A3DD-9C95A7842A61}" presName="rootComposite" presStyleCnt="0"/>
      <dgm:spPr/>
    </dgm:pt>
    <dgm:pt modelId="{A1254985-1152-4E5A-9214-FA7584EDA0F4}" type="pres">
      <dgm:prSet presAssocID="{69D90E30-A95B-4146-A3DD-9C95A7842A61}" presName="rootText" presStyleLbl="node2" presStyleIdx="0" presStyleCnt="3">
        <dgm:presLayoutVars>
          <dgm:chPref val="3"/>
        </dgm:presLayoutVars>
      </dgm:prSet>
      <dgm:spPr/>
      <dgm:t>
        <a:bodyPr/>
        <a:lstStyle/>
        <a:p>
          <a:endParaRPr lang="en-US"/>
        </a:p>
      </dgm:t>
    </dgm:pt>
    <dgm:pt modelId="{643B1078-E2CB-41EE-AE84-98D85D36F87D}" type="pres">
      <dgm:prSet presAssocID="{69D90E30-A95B-4146-A3DD-9C95A7842A61}" presName="rootConnector" presStyleLbl="node2" presStyleIdx="0" presStyleCnt="3"/>
      <dgm:spPr/>
      <dgm:t>
        <a:bodyPr/>
        <a:lstStyle/>
        <a:p>
          <a:endParaRPr lang="en-US"/>
        </a:p>
      </dgm:t>
    </dgm:pt>
    <dgm:pt modelId="{0FBEBFE4-CC21-453B-A387-4C93E556D028}" type="pres">
      <dgm:prSet presAssocID="{69D90E30-A95B-4146-A3DD-9C95A7842A61}" presName="hierChild4" presStyleCnt="0"/>
      <dgm:spPr/>
    </dgm:pt>
    <dgm:pt modelId="{F2CB9F8F-00AD-4C5C-9F4B-32B625D3D1E0}" type="pres">
      <dgm:prSet presAssocID="{69D90E30-A95B-4146-A3DD-9C95A7842A61}" presName="hierChild5" presStyleCnt="0"/>
      <dgm:spPr/>
    </dgm:pt>
    <dgm:pt modelId="{A961CEDF-D36D-4E38-8C36-F358E82B72BC}" type="pres">
      <dgm:prSet presAssocID="{B6465A6C-4B5A-4FBB-805E-A060D2968C34}" presName="Name50" presStyleLbl="parChTrans1D2" presStyleIdx="1" presStyleCnt="3"/>
      <dgm:spPr/>
    </dgm:pt>
    <dgm:pt modelId="{CE5E7D36-8C8C-4344-9BB5-47366BF72D22}" type="pres">
      <dgm:prSet presAssocID="{40A8CA1E-9AFD-4958-935F-AD6568CBE8CB}" presName="hierRoot2" presStyleCnt="0">
        <dgm:presLayoutVars>
          <dgm:hierBranch/>
        </dgm:presLayoutVars>
      </dgm:prSet>
      <dgm:spPr/>
    </dgm:pt>
    <dgm:pt modelId="{48B3CBC2-F7FD-4886-97AC-9EEC54F4109D}" type="pres">
      <dgm:prSet presAssocID="{40A8CA1E-9AFD-4958-935F-AD6568CBE8CB}" presName="rootComposite" presStyleCnt="0"/>
      <dgm:spPr/>
    </dgm:pt>
    <dgm:pt modelId="{55EA8EA8-0F64-40F1-861C-B15C4A50ADBE}" type="pres">
      <dgm:prSet presAssocID="{40A8CA1E-9AFD-4958-935F-AD6568CBE8CB}" presName="rootText" presStyleLbl="node2" presStyleIdx="1" presStyleCnt="3">
        <dgm:presLayoutVars>
          <dgm:chPref val="3"/>
        </dgm:presLayoutVars>
      </dgm:prSet>
      <dgm:spPr/>
      <dgm:t>
        <a:bodyPr/>
        <a:lstStyle/>
        <a:p>
          <a:endParaRPr lang="en-US"/>
        </a:p>
      </dgm:t>
    </dgm:pt>
    <dgm:pt modelId="{E3CE2621-EE0D-42DB-9022-73BEC1B4153B}" type="pres">
      <dgm:prSet presAssocID="{40A8CA1E-9AFD-4958-935F-AD6568CBE8CB}" presName="rootConnector" presStyleLbl="node2" presStyleIdx="1" presStyleCnt="3"/>
      <dgm:spPr/>
      <dgm:t>
        <a:bodyPr/>
        <a:lstStyle/>
        <a:p>
          <a:endParaRPr lang="en-US"/>
        </a:p>
      </dgm:t>
    </dgm:pt>
    <dgm:pt modelId="{3456F81B-8B56-4BDC-9FFF-CC8DEDF5D198}" type="pres">
      <dgm:prSet presAssocID="{40A8CA1E-9AFD-4958-935F-AD6568CBE8CB}" presName="hierChild4" presStyleCnt="0"/>
      <dgm:spPr/>
    </dgm:pt>
    <dgm:pt modelId="{AD1ACEDC-0156-4AE7-B2E4-6A7637AA2DC6}" type="pres">
      <dgm:prSet presAssocID="{40A8CA1E-9AFD-4958-935F-AD6568CBE8CB}" presName="hierChild5" presStyleCnt="0"/>
      <dgm:spPr/>
    </dgm:pt>
    <dgm:pt modelId="{FDF3560E-8362-4547-A76A-8A91C3B1B806}" type="pres">
      <dgm:prSet presAssocID="{C538FBBA-58BF-44A6-B552-677CD0E13581}" presName="Name50" presStyleLbl="parChTrans1D2" presStyleIdx="2" presStyleCnt="3"/>
      <dgm:spPr/>
    </dgm:pt>
    <dgm:pt modelId="{BF6E3E38-7003-4257-99C4-5E8C1FCC0902}" type="pres">
      <dgm:prSet presAssocID="{39254C2F-C647-4AE4-BCC9-38D7AE832AC3}" presName="hierRoot2" presStyleCnt="0">
        <dgm:presLayoutVars>
          <dgm:hierBranch/>
        </dgm:presLayoutVars>
      </dgm:prSet>
      <dgm:spPr/>
    </dgm:pt>
    <dgm:pt modelId="{C20D7392-1DBC-4BB5-B2EF-56780907C184}" type="pres">
      <dgm:prSet presAssocID="{39254C2F-C647-4AE4-BCC9-38D7AE832AC3}" presName="rootComposite" presStyleCnt="0"/>
      <dgm:spPr/>
    </dgm:pt>
    <dgm:pt modelId="{025CE013-DEF4-4BB9-A789-B249D9DDA591}" type="pres">
      <dgm:prSet presAssocID="{39254C2F-C647-4AE4-BCC9-38D7AE832AC3}" presName="rootText" presStyleLbl="node2" presStyleIdx="2" presStyleCnt="3">
        <dgm:presLayoutVars>
          <dgm:chPref val="3"/>
        </dgm:presLayoutVars>
      </dgm:prSet>
      <dgm:spPr/>
      <dgm:t>
        <a:bodyPr/>
        <a:lstStyle/>
        <a:p>
          <a:endParaRPr lang="en-US"/>
        </a:p>
      </dgm:t>
    </dgm:pt>
    <dgm:pt modelId="{5086F2E3-0F60-42DC-9669-CF11AFE6F633}" type="pres">
      <dgm:prSet presAssocID="{39254C2F-C647-4AE4-BCC9-38D7AE832AC3}" presName="rootConnector" presStyleLbl="node2" presStyleIdx="2" presStyleCnt="3"/>
      <dgm:spPr/>
      <dgm:t>
        <a:bodyPr/>
        <a:lstStyle/>
        <a:p>
          <a:endParaRPr lang="en-US"/>
        </a:p>
      </dgm:t>
    </dgm:pt>
    <dgm:pt modelId="{AB610E83-4A33-4488-96C2-5FAEA4396DEC}" type="pres">
      <dgm:prSet presAssocID="{39254C2F-C647-4AE4-BCC9-38D7AE832AC3}" presName="hierChild4" presStyleCnt="0"/>
      <dgm:spPr/>
    </dgm:pt>
    <dgm:pt modelId="{89906048-7BF0-47A2-9899-E263958B79F3}" type="pres">
      <dgm:prSet presAssocID="{39254C2F-C647-4AE4-BCC9-38D7AE832AC3}" presName="hierChild5" presStyleCnt="0"/>
      <dgm:spPr/>
    </dgm:pt>
    <dgm:pt modelId="{13B9830F-5024-4C14-9671-40981D258E5B}" type="pres">
      <dgm:prSet presAssocID="{193DA1F7-EC65-4FB6-B1F2-1D990CAF831E}" presName="hierChild3" presStyleCnt="0"/>
      <dgm:spPr/>
    </dgm:pt>
  </dgm:ptLst>
  <dgm:cxnLst>
    <dgm:cxn modelId="{AF82D190-5CEC-469D-BC55-BD6B414D63C0}" type="presOf" srcId="{69D90E30-A95B-4146-A3DD-9C95A7842A61}" destId="{A1254985-1152-4E5A-9214-FA7584EDA0F4}" srcOrd="0" destOrd="0" presId="urn:microsoft.com/office/officeart/2005/8/layout/orgChart1"/>
    <dgm:cxn modelId="{EFDB381A-EA2B-45FE-B6AA-9EF073B89D10}" type="presOf" srcId="{40A8CA1E-9AFD-4958-935F-AD6568CBE8CB}" destId="{55EA8EA8-0F64-40F1-861C-B15C4A50ADBE}" srcOrd="0" destOrd="0" presId="urn:microsoft.com/office/officeart/2005/8/layout/orgChart1"/>
    <dgm:cxn modelId="{C206B583-8DD6-4F59-812D-B14ABE8DEC42}" type="presOf" srcId="{193DA1F7-EC65-4FB6-B1F2-1D990CAF831E}" destId="{0CFEF582-8D0A-480C-8EEB-5B1C15A326F4}" srcOrd="0" destOrd="0" presId="urn:microsoft.com/office/officeart/2005/8/layout/orgChart1"/>
    <dgm:cxn modelId="{F398775A-7F5D-40F3-9734-D0162C7E01AD}" type="presOf" srcId="{ECE7BE2F-5C8E-4CCC-8DAF-7EDCC94B6B73}" destId="{23D7FEED-3A37-479A-94BE-6DB52C928CCA}" srcOrd="0" destOrd="0" presId="urn:microsoft.com/office/officeart/2005/8/layout/orgChart1"/>
    <dgm:cxn modelId="{783933E1-3DEF-4DC4-A8E7-331CD2C59256}" srcId="{193DA1F7-EC65-4FB6-B1F2-1D990CAF831E}" destId="{69D90E30-A95B-4146-A3DD-9C95A7842A61}" srcOrd="0" destOrd="0" parTransId="{2E345D4D-F989-49F2-A675-88A8BBCB7E65}" sibTransId="{935E16D6-28E6-48EE-A541-EAE64FD0CA84}"/>
    <dgm:cxn modelId="{89CAE1C6-EE2A-4DBA-A064-9B7A419C6620}" type="presOf" srcId="{39254C2F-C647-4AE4-BCC9-38D7AE832AC3}" destId="{5086F2E3-0F60-42DC-9669-CF11AFE6F633}" srcOrd="1" destOrd="0" presId="urn:microsoft.com/office/officeart/2005/8/layout/orgChart1"/>
    <dgm:cxn modelId="{8A12B3CC-DBA8-4EE0-804D-B6ECB2DB18C1}" type="presOf" srcId="{39254C2F-C647-4AE4-BCC9-38D7AE832AC3}" destId="{025CE013-DEF4-4BB9-A789-B249D9DDA591}" srcOrd="0" destOrd="0" presId="urn:microsoft.com/office/officeart/2005/8/layout/orgChart1"/>
    <dgm:cxn modelId="{E69F4073-C504-497B-BA96-5C8AB01A7279}" type="presOf" srcId="{B6465A6C-4B5A-4FBB-805E-A060D2968C34}" destId="{A961CEDF-D36D-4E38-8C36-F358E82B72BC}" srcOrd="0" destOrd="0" presId="urn:microsoft.com/office/officeart/2005/8/layout/orgChart1"/>
    <dgm:cxn modelId="{203E3567-2449-4705-9B04-25F371B05C4D}" type="presOf" srcId="{40A8CA1E-9AFD-4958-935F-AD6568CBE8CB}" destId="{E3CE2621-EE0D-42DB-9022-73BEC1B4153B}" srcOrd="1" destOrd="0" presId="urn:microsoft.com/office/officeart/2005/8/layout/orgChart1"/>
    <dgm:cxn modelId="{EC3D8FBF-1E13-4041-B81C-6BE703ABCCB3}" type="presOf" srcId="{69D90E30-A95B-4146-A3DD-9C95A7842A61}" destId="{643B1078-E2CB-41EE-AE84-98D85D36F87D}" srcOrd="1" destOrd="0" presId="urn:microsoft.com/office/officeart/2005/8/layout/orgChart1"/>
    <dgm:cxn modelId="{E0971A0D-9543-4AA6-AD72-AA2D66D815D2}" type="presOf" srcId="{C538FBBA-58BF-44A6-B552-677CD0E13581}" destId="{FDF3560E-8362-4547-A76A-8A91C3B1B806}" srcOrd="0" destOrd="0" presId="urn:microsoft.com/office/officeart/2005/8/layout/orgChart1"/>
    <dgm:cxn modelId="{179355D2-7682-4517-8FE3-5488A2C7895C}" type="presOf" srcId="{2E345D4D-F989-49F2-A675-88A8BBCB7E65}" destId="{CA65D41C-9A68-47F5-9554-C15B18F24A6A}" srcOrd="0" destOrd="0" presId="urn:microsoft.com/office/officeart/2005/8/layout/orgChart1"/>
    <dgm:cxn modelId="{C310EA9C-A278-4826-A925-AF53C3771452}" srcId="{193DA1F7-EC65-4FB6-B1F2-1D990CAF831E}" destId="{39254C2F-C647-4AE4-BCC9-38D7AE832AC3}" srcOrd="2" destOrd="0" parTransId="{C538FBBA-58BF-44A6-B552-677CD0E13581}" sibTransId="{3BF2050B-4965-4C4A-A973-DC0CDA15B131}"/>
    <dgm:cxn modelId="{1CAEB5F8-4B05-4994-9E2D-C44D7EEC41EB}" type="presOf" srcId="{193DA1F7-EC65-4FB6-B1F2-1D990CAF831E}" destId="{AB29B109-2FC5-499F-BD98-1703FB3E2F5F}" srcOrd="1" destOrd="0" presId="urn:microsoft.com/office/officeart/2005/8/layout/orgChart1"/>
    <dgm:cxn modelId="{DEA4377C-F139-48A9-8412-D1049F90C71D}" srcId="{ECE7BE2F-5C8E-4CCC-8DAF-7EDCC94B6B73}" destId="{193DA1F7-EC65-4FB6-B1F2-1D990CAF831E}" srcOrd="0" destOrd="0" parTransId="{252CE12A-2CCF-49F7-AD29-26B61239B7FD}" sibTransId="{CA3DB240-57D5-4686-A488-295EA977D5D7}"/>
    <dgm:cxn modelId="{955C7E2D-05C6-46E6-9CF6-1ED2B0A9504F}" srcId="{193DA1F7-EC65-4FB6-B1F2-1D990CAF831E}" destId="{40A8CA1E-9AFD-4958-935F-AD6568CBE8CB}" srcOrd="1" destOrd="0" parTransId="{B6465A6C-4B5A-4FBB-805E-A060D2968C34}" sibTransId="{A86F58EB-FFBC-4311-99D4-7402404C9125}"/>
    <dgm:cxn modelId="{247044ED-1B4F-445F-A427-C364FA58F465}" type="presParOf" srcId="{23D7FEED-3A37-479A-94BE-6DB52C928CCA}" destId="{B6A3DF3D-CE0D-4195-A0A9-F47C3F072FC3}" srcOrd="0" destOrd="0" presId="urn:microsoft.com/office/officeart/2005/8/layout/orgChart1"/>
    <dgm:cxn modelId="{0EE46C99-1471-4E66-B9E3-A9B3B3DB2652}" type="presParOf" srcId="{B6A3DF3D-CE0D-4195-A0A9-F47C3F072FC3}" destId="{5FF0CE62-43C7-4639-A42A-0A01FC6E4345}" srcOrd="0" destOrd="0" presId="urn:microsoft.com/office/officeart/2005/8/layout/orgChart1"/>
    <dgm:cxn modelId="{2FB28316-AD01-4126-8224-4E3B305AEE61}" type="presParOf" srcId="{5FF0CE62-43C7-4639-A42A-0A01FC6E4345}" destId="{0CFEF582-8D0A-480C-8EEB-5B1C15A326F4}" srcOrd="0" destOrd="0" presId="urn:microsoft.com/office/officeart/2005/8/layout/orgChart1"/>
    <dgm:cxn modelId="{96EA0369-2CBC-433A-A742-AD92ACE7CC56}" type="presParOf" srcId="{5FF0CE62-43C7-4639-A42A-0A01FC6E4345}" destId="{AB29B109-2FC5-499F-BD98-1703FB3E2F5F}" srcOrd="1" destOrd="0" presId="urn:microsoft.com/office/officeart/2005/8/layout/orgChart1"/>
    <dgm:cxn modelId="{BEAF8D76-1A82-45DA-8EAD-E81CE00C04D3}" type="presParOf" srcId="{B6A3DF3D-CE0D-4195-A0A9-F47C3F072FC3}" destId="{994B0038-5734-48F0-9B51-112A746605CA}" srcOrd="1" destOrd="0" presId="urn:microsoft.com/office/officeart/2005/8/layout/orgChart1"/>
    <dgm:cxn modelId="{C68E65CE-8540-4416-AD4A-C875E8734852}" type="presParOf" srcId="{994B0038-5734-48F0-9B51-112A746605CA}" destId="{CA65D41C-9A68-47F5-9554-C15B18F24A6A}" srcOrd="0" destOrd="0" presId="urn:microsoft.com/office/officeart/2005/8/layout/orgChart1"/>
    <dgm:cxn modelId="{F5821F33-178C-42CC-BB59-7F9350E5C9AB}" type="presParOf" srcId="{994B0038-5734-48F0-9B51-112A746605CA}" destId="{2F6D8851-242A-4188-8286-CFBBA9034AF2}" srcOrd="1" destOrd="0" presId="urn:microsoft.com/office/officeart/2005/8/layout/orgChart1"/>
    <dgm:cxn modelId="{1662FC0F-74B5-41EB-986C-6275F3023A00}" type="presParOf" srcId="{2F6D8851-242A-4188-8286-CFBBA9034AF2}" destId="{8A5340A2-FC4D-4152-8E1D-5C40B6AB39F5}" srcOrd="0" destOrd="0" presId="urn:microsoft.com/office/officeart/2005/8/layout/orgChart1"/>
    <dgm:cxn modelId="{DB2AC74F-70AF-419D-9D38-37A5ADFFA481}" type="presParOf" srcId="{8A5340A2-FC4D-4152-8E1D-5C40B6AB39F5}" destId="{A1254985-1152-4E5A-9214-FA7584EDA0F4}" srcOrd="0" destOrd="0" presId="urn:microsoft.com/office/officeart/2005/8/layout/orgChart1"/>
    <dgm:cxn modelId="{21AB5EAD-95C8-49C4-9242-B113FFCA440A}" type="presParOf" srcId="{8A5340A2-FC4D-4152-8E1D-5C40B6AB39F5}" destId="{643B1078-E2CB-41EE-AE84-98D85D36F87D}" srcOrd="1" destOrd="0" presId="urn:microsoft.com/office/officeart/2005/8/layout/orgChart1"/>
    <dgm:cxn modelId="{59FFEB84-4B22-4C12-B205-B12FA57F6234}" type="presParOf" srcId="{2F6D8851-242A-4188-8286-CFBBA9034AF2}" destId="{0FBEBFE4-CC21-453B-A387-4C93E556D028}" srcOrd="1" destOrd="0" presId="urn:microsoft.com/office/officeart/2005/8/layout/orgChart1"/>
    <dgm:cxn modelId="{1FD71A1E-ADBE-4826-86D9-12D269A23327}" type="presParOf" srcId="{2F6D8851-242A-4188-8286-CFBBA9034AF2}" destId="{F2CB9F8F-00AD-4C5C-9F4B-32B625D3D1E0}" srcOrd="2" destOrd="0" presId="urn:microsoft.com/office/officeart/2005/8/layout/orgChart1"/>
    <dgm:cxn modelId="{49FAF40A-9D40-4B28-A3DC-B62FA910A6CF}" type="presParOf" srcId="{994B0038-5734-48F0-9B51-112A746605CA}" destId="{A961CEDF-D36D-4E38-8C36-F358E82B72BC}" srcOrd="2" destOrd="0" presId="urn:microsoft.com/office/officeart/2005/8/layout/orgChart1"/>
    <dgm:cxn modelId="{EE6B5578-64CE-4440-9A00-9AACD51954E9}" type="presParOf" srcId="{994B0038-5734-48F0-9B51-112A746605CA}" destId="{CE5E7D36-8C8C-4344-9BB5-47366BF72D22}" srcOrd="3" destOrd="0" presId="urn:microsoft.com/office/officeart/2005/8/layout/orgChart1"/>
    <dgm:cxn modelId="{7D4B500B-077D-49AF-A9B9-5E33289CA512}" type="presParOf" srcId="{CE5E7D36-8C8C-4344-9BB5-47366BF72D22}" destId="{48B3CBC2-F7FD-4886-97AC-9EEC54F4109D}" srcOrd="0" destOrd="0" presId="urn:microsoft.com/office/officeart/2005/8/layout/orgChart1"/>
    <dgm:cxn modelId="{128D2741-700C-4B58-ADEF-3C0A66E19732}" type="presParOf" srcId="{48B3CBC2-F7FD-4886-97AC-9EEC54F4109D}" destId="{55EA8EA8-0F64-40F1-861C-B15C4A50ADBE}" srcOrd="0" destOrd="0" presId="urn:microsoft.com/office/officeart/2005/8/layout/orgChart1"/>
    <dgm:cxn modelId="{DF659DAD-8A03-4A04-AE61-262C0955E03D}" type="presParOf" srcId="{48B3CBC2-F7FD-4886-97AC-9EEC54F4109D}" destId="{E3CE2621-EE0D-42DB-9022-73BEC1B4153B}" srcOrd="1" destOrd="0" presId="urn:microsoft.com/office/officeart/2005/8/layout/orgChart1"/>
    <dgm:cxn modelId="{179C1680-EFB9-4F58-9250-B7838CE555AF}" type="presParOf" srcId="{CE5E7D36-8C8C-4344-9BB5-47366BF72D22}" destId="{3456F81B-8B56-4BDC-9FFF-CC8DEDF5D198}" srcOrd="1" destOrd="0" presId="urn:microsoft.com/office/officeart/2005/8/layout/orgChart1"/>
    <dgm:cxn modelId="{C28916A0-FA32-427E-A0A0-85EC54F35BD7}" type="presParOf" srcId="{CE5E7D36-8C8C-4344-9BB5-47366BF72D22}" destId="{AD1ACEDC-0156-4AE7-B2E4-6A7637AA2DC6}" srcOrd="2" destOrd="0" presId="urn:microsoft.com/office/officeart/2005/8/layout/orgChart1"/>
    <dgm:cxn modelId="{EC7639C2-553A-46B0-9E31-E5FC56F897A5}" type="presParOf" srcId="{994B0038-5734-48F0-9B51-112A746605CA}" destId="{FDF3560E-8362-4547-A76A-8A91C3B1B806}" srcOrd="4" destOrd="0" presId="urn:microsoft.com/office/officeart/2005/8/layout/orgChart1"/>
    <dgm:cxn modelId="{ABF817C2-A0B5-4AA3-81DC-81B826438950}" type="presParOf" srcId="{994B0038-5734-48F0-9B51-112A746605CA}" destId="{BF6E3E38-7003-4257-99C4-5E8C1FCC0902}" srcOrd="5" destOrd="0" presId="urn:microsoft.com/office/officeart/2005/8/layout/orgChart1"/>
    <dgm:cxn modelId="{A0ADDDB8-1A2E-47E9-AA70-C0D3D09BA477}" type="presParOf" srcId="{BF6E3E38-7003-4257-99C4-5E8C1FCC0902}" destId="{C20D7392-1DBC-4BB5-B2EF-56780907C184}" srcOrd="0" destOrd="0" presId="urn:microsoft.com/office/officeart/2005/8/layout/orgChart1"/>
    <dgm:cxn modelId="{5F597B00-22F5-4EEE-8B93-15C83D81C6FF}" type="presParOf" srcId="{C20D7392-1DBC-4BB5-B2EF-56780907C184}" destId="{025CE013-DEF4-4BB9-A789-B249D9DDA591}" srcOrd="0" destOrd="0" presId="urn:microsoft.com/office/officeart/2005/8/layout/orgChart1"/>
    <dgm:cxn modelId="{F80B17EF-9171-48E5-B2FD-E127F147FACE}" type="presParOf" srcId="{C20D7392-1DBC-4BB5-B2EF-56780907C184}" destId="{5086F2E3-0F60-42DC-9669-CF11AFE6F633}" srcOrd="1" destOrd="0" presId="urn:microsoft.com/office/officeart/2005/8/layout/orgChart1"/>
    <dgm:cxn modelId="{FD4E7B2F-03C8-4350-9D19-81AAC0E03820}" type="presParOf" srcId="{BF6E3E38-7003-4257-99C4-5E8C1FCC0902}" destId="{AB610E83-4A33-4488-96C2-5FAEA4396DEC}" srcOrd="1" destOrd="0" presId="urn:microsoft.com/office/officeart/2005/8/layout/orgChart1"/>
    <dgm:cxn modelId="{3C4907BC-B85C-4642-958D-91F151C23DAC}" type="presParOf" srcId="{BF6E3E38-7003-4257-99C4-5E8C1FCC0902}" destId="{89906048-7BF0-47A2-9899-E263958B79F3}" srcOrd="2" destOrd="0" presId="urn:microsoft.com/office/officeart/2005/8/layout/orgChart1"/>
    <dgm:cxn modelId="{794D56A4-161E-4847-A2B2-CC22E3A686E9}" type="presParOf" srcId="{B6A3DF3D-CE0D-4195-A0A9-F47C3F072FC3}" destId="{13B9830F-5024-4C14-9671-40981D258E5B}"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DF3560E-8362-4547-A76A-8A91C3B1B806}">
      <dsp:nvSpPr>
        <dsp:cNvPr id="0" name=""/>
        <dsp:cNvSpPr/>
      </dsp:nvSpPr>
      <dsp:spPr>
        <a:xfrm>
          <a:off x="4755226" y="856040"/>
          <a:ext cx="256170" cy="3210669"/>
        </a:xfrm>
        <a:custGeom>
          <a:avLst/>
          <a:gdLst/>
          <a:ahLst/>
          <a:cxnLst/>
          <a:rect l="0" t="0" r="0" b="0"/>
          <a:pathLst>
            <a:path>
              <a:moveTo>
                <a:pt x="256170" y="0"/>
              </a:moveTo>
              <a:lnTo>
                <a:pt x="256170" y="3210669"/>
              </a:lnTo>
              <a:lnTo>
                <a:pt x="0" y="3210669"/>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A961CEDF-D36D-4E38-8C36-F358E82B72BC}">
      <dsp:nvSpPr>
        <dsp:cNvPr id="0" name=""/>
        <dsp:cNvSpPr/>
      </dsp:nvSpPr>
      <dsp:spPr>
        <a:xfrm>
          <a:off x="4755226" y="856040"/>
          <a:ext cx="256170" cy="1998129"/>
        </a:xfrm>
        <a:custGeom>
          <a:avLst/>
          <a:gdLst/>
          <a:ahLst/>
          <a:cxnLst/>
          <a:rect l="0" t="0" r="0" b="0"/>
          <a:pathLst>
            <a:path>
              <a:moveTo>
                <a:pt x="256170" y="0"/>
              </a:moveTo>
              <a:lnTo>
                <a:pt x="256170" y="1998129"/>
              </a:lnTo>
              <a:lnTo>
                <a:pt x="0" y="1998129"/>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A65D41C-9A68-47F5-9554-C15B18F24A6A}">
      <dsp:nvSpPr>
        <dsp:cNvPr id="0" name=""/>
        <dsp:cNvSpPr/>
      </dsp:nvSpPr>
      <dsp:spPr>
        <a:xfrm>
          <a:off x="4755226" y="856040"/>
          <a:ext cx="256170" cy="785589"/>
        </a:xfrm>
        <a:custGeom>
          <a:avLst/>
          <a:gdLst/>
          <a:ahLst/>
          <a:cxnLst/>
          <a:rect l="0" t="0" r="0" b="0"/>
          <a:pathLst>
            <a:path>
              <a:moveTo>
                <a:pt x="256170" y="0"/>
              </a:moveTo>
              <a:lnTo>
                <a:pt x="256170" y="785589"/>
              </a:lnTo>
              <a:lnTo>
                <a:pt x="0" y="785589"/>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0CFEF582-8D0A-480C-8EEB-5B1C15A326F4}">
      <dsp:nvSpPr>
        <dsp:cNvPr id="0" name=""/>
        <dsp:cNvSpPr/>
      </dsp:nvSpPr>
      <dsp:spPr>
        <a:xfrm>
          <a:off x="3474373" y="2139"/>
          <a:ext cx="1707802" cy="853901"/>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a-IR" altLang="fa-IR" sz="1900" b="0" i="1" u="none" strike="noStrike" kern="1200" cap="none" normalizeH="0" baseline="0" smtClean="0">
              <a:ln>
                <a:noFill/>
              </a:ln>
              <a:solidFill>
                <a:schemeClr val="tx1"/>
              </a:solidFill>
              <a:effectLst/>
              <a:latin typeface="Arial" panose="020B0604020202020204" pitchFamily="34" charset="0"/>
              <a:cs typeface="Arial" panose="020B0604020202020204" pitchFamily="34" charset="0"/>
            </a:rPr>
            <a:t>مراحل سوء رفتار</a:t>
          </a:r>
          <a:endParaRPr kumimoji="0" lang="en-US" altLang="fa-IR" sz="1900" b="0" i="1" u="none" strike="noStrike" kern="1200" cap="none" normalizeH="0" baseline="0" smtClean="0">
            <a:ln>
              <a:noFill/>
            </a:ln>
            <a:solidFill>
              <a:schemeClr val="tx1"/>
            </a:solidFill>
            <a:effectLst/>
            <a:latin typeface="Arial" panose="020B0604020202020204" pitchFamily="34" charset="0"/>
            <a:cs typeface="Arial" panose="020B0604020202020204" pitchFamily="34" charset="0"/>
          </a:endParaRPr>
        </a:p>
      </dsp:txBody>
      <dsp:txXfrm>
        <a:off x="3474373" y="2139"/>
        <a:ext cx="1707802" cy="853901"/>
      </dsp:txXfrm>
    </dsp:sp>
    <dsp:sp modelId="{A1254985-1152-4E5A-9214-FA7584EDA0F4}">
      <dsp:nvSpPr>
        <dsp:cNvPr id="0" name=""/>
        <dsp:cNvSpPr/>
      </dsp:nvSpPr>
      <dsp:spPr>
        <a:xfrm>
          <a:off x="3047423" y="1214679"/>
          <a:ext cx="1707802" cy="853901"/>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marL="457200" marR="0" lvl="0" indent="-457200" algn="ctr" defTabSz="914400" rtl="1" eaLnBrk="1" fontAlgn="base" latinLnBrk="0" hangingPunct="1">
            <a:lnSpc>
              <a:spcPct val="100000"/>
            </a:lnSpc>
            <a:spcBef>
              <a:spcPct val="0"/>
            </a:spcBef>
            <a:spcAft>
              <a:spcPct val="0"/>
            </a:spcAft>
            <a:buClrTx/>
            <a:buSzTx/>
            <a:buFontTx/>
            <a:buAutoNum type="romanUcPeriod"/>
            <a:tabLst/>
          </a:pPr>
          <a:r>
            <a:rPr kumimoji="0" lang="fa-IR" altLang="fa-IR" sz="1900" b="0" i="0" u="none" strike="noStrike" kern="1200" cap="none" normalizeH="0" baseline="0" dirty="0" smtClean="0">
              <a:ln>
                <a:noFill/>
              </a:ln>
              <a:solidFill>
                <a:schemeClr val="tx1"/>
              </a:solidFill>
              <a:effectLst/>
              <a:latin typeface="Arial" panose="020B0604020202020204" pitchFamily="34" charset="0"/>
              <a:cs typeface="Arial" panose="020B0604020202020204" pitchFamily="34" charset="0"/>
            </a:rPr>
            <a:t>تنش یا افزایش تدریجی </a:t>
          </a:r>
          <a:r>
            <a:rPr kumimoji="0" lang="fa-IR" altLang="fa-IR" sz="1900" b="0" i="0" u="none" strike="noStrike" kern="1200" cap="none" normalizeH="0" baseline="0" dirty="0" smtClean="0">
              <a:ln>
                <a:noFill/>
              </a:ln>
              <a:solidFill>
                <a:schemeClr val="accent2"/>
              </a:solidFill>
              <a:effectLst/>
              <a:latin typeface="Arial" panose="020B0604020202020204" pitchFamily="34" charset="0"/>
              <a:cs typeface="Arial" panose="020B0604020202020204" pitchFamily="34" charset="0"/>
            </a:rPr>
            <a:t>(</a:t>
          </a:r>
          <a:r>
            <a:rPr kumimoji="0" lang="fa-IR" altLang="fa-IR" sz="1900" b="0" i="0" u="sng" strike="noStrike" kern="1200" cap="none" normalizeH="0" baseline="0" dirty="0" smtClean="0">
              <a:ln>
                <a:noFill/>
              </a:ln>
              <a:solidFill>
                <a:schemeClr val="accent2"/>
              </a:solidFill>
              <a:effectLst/>
              <a:latin typeface="Arial" panose="020B0604020202020204" pitchFamily="34" charset="0"/>
              <a:cs typeface="Arial" panose="020B0604020202020204" pitchFamily="34" charset="0"/>
            </a:rPr>
            <a:t>فشار</a:t>
          </a:r>
          <a:r>
            <a:rPr kumimoji="0" lang="fa-IR" altLang="fa-IR" sz="1900" b="0" i="0" u="none" strike="noStrike" kern="1200" cap="none" normalizeH="0" baseline="0" dirty="0" smtClean="0">
              <a:ln>
                <a:noFill/>
              </a:ln>
              <a:solidFill>
                <a:schemeClr val="accent2"/>
              </a:solidFill>
              <a:effectLst/>
              <a:latin typeface="Arial" panose="020B0604020202020204" pitchFamily="34" charset="0"/>
              <a:cs typeface="Arial" panose="020B0604020202020204" pitchFamily="34" charset="0"/>
            </a:rPr>
            <a:t>)</a:t>
          </a:r>
          <a:endParaRPr kumimoji="0" lang="en-US" altLang="fa-IR" sz="1900" b="0" i="0" u="none" strike="noStrike" kern="1200" cap="none" normalizeH="0" baseline="0" dirty="0" smtClean="0">
            <a:ln>
              <a:noFill/>
            </a:ln>
            <a:solidFill>
              <a:schemeClr val="accent2"/>
            </a:solidFill>
            <a:effectLst/>
            <a:latin typeface="Arial" panose="020B0604020202020204" pitchFamily="34" charset="0"/>
            <a:cs typeface="Arial" panose="020B0604020202020204" pitchFamily="34" charset="0"/>
          </a:endParaRPr>
        </a:p>
      </dsp:txBody>
      <dsp:txXfrm>
        <a:off x="3047423" y="1214679"/>
        <a:ext cx="1707802" cy="853901"/>
      </dsp:txXfrm>
    </dsp:sp>
    <dsp:sp modelId="{55EA8EA8-0F64-40F1-861C-B15C4A50ADBE}">
      <dsp:nvSpPr>
        <dsp:cNvPr id="0" name=""/>
        <dsp:cNvSpPr/>
      </dsp:nvSpPr>
      <dsp:spPr>
        <a:xfrm>
          <a:off x="3047423" y="2427219"/>
          <a:ext cx="1707802" cy="853901"/>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marL="457200" marR="0" lvl="0" indent="-457200" algn="ctr" defTabSz="914400" rtl="1" eaLnBrk="1" fontAlgn="base" latinLnBrk="0" hangingPunct="1">
            <a:lnSpc>
              <a:spcPct val="100000"/>
            </a:lnSpc>
            <a:spcBef>
              <a:spcPct val="0"/>
            </a:spcBef>
            <a:spcAft>
              <a:spcPct val="0"/>
            </a:spcAft>
            <a:buClrTx/>
            <a:buSzTx/>
            <a:buFontTx/>
            <a:buAutoNum type="romanUcPeriod" startAt="2"/>
            <a:tabLst/>
          </a:pPr>
          <a:r>
            <a:rPr kumimoji="0" lang="fa-IR" altLang="fa-IR" sz="1900" b="0" i="0" u="none" strike="noStrike" kern="1200" cap="none" normalizeH="0" baseline="0" dirty="0" smtClean="0">
              <a:ln>
                <a:noFill/>
              </a:ln>
              <a:solidFill>
                <a:schemeClr val="tx1"/>
              </a:solidFill>
              <a:effectLst/>
              <a:latin typeface="Arial" panose="020B0604020202020204" pitchFamily="34" charset="0"/>
              <a:cs typeface="Arial" panose="020B0604020202020204" pitchFamily="34" charset="0"/>
            </a:rPr>
            <a:t>انفجار</a:t>
          </a:r>
          <a:r>
            <a:rPr kumimoji="0" lang="fa-IR" altLang="fa-IR" sz="1900" b="0" i="0" u="none" strike="noStrike" kern="1200" cap="none" normalizeH="0" baseline="0" dirty="0" smtClean="0">
              <a:ln>
                <a:noFill/>
              </a:ln>
              <a:solidFill>
                <a:schemeClr val="accent2"/>
              </a:solidFill>
              <a:effectLst/>
              <a:latin typeface="Arial" panose="020B0604020202020204" pitchFamily="34" charset="0"/>
              <a:cs typeface="Arial" panose="020B0604020202020204" pitchFamily="34" charset="0"/>
            </a:rPr>
            <a:t>( </a:t>
          </a:r>
          <a:r>
            <a:rPr kumimoji="0" lang="fa-IR" altLang="fa-IR" sz="1900" b="0" i="0" u="sng" strike="noStrike" kern="1200" cap="none" normalizeH="0" baseline="0" dirty="0" smtClean="0">
              <a:ln>
                <a:noFill/>
              </a:ln>
              <a:solidFill>
                <a:schemeClr val="accent2"/>
              </a:solidFill>
              <a:effectLst/>
              <a:latin typeface="Arial" panose="020B0604020202020204" pitchFamily="34" charset="0"/>
              <a:cs typeface="Arial" panose="020B0604020202020204" pitchFamily="34" charset="0"/>
            </a:rPr>
            <a:t>بروز ضرب و جرح</a:t>
          </a:r>
          <a:r>
            <a:rPr kumimoji="0" lang="fa-IR" altLang="fa-IR" sz="1900" b="0" i="0" u="none" strike="noStrike" kern="1200" cap="none" normalizeH="0" baseline="0" dirty="0" smtClean="0">
              <a:ln>
                <a:noFill/>
              </a:ln>
              <a:solidFill>
                <a:schemeClr val="accent2"/>
              </a:solidFill>
              <a:effectLst/>
              <a:latin typeface="Arial" panose="020B0604020202020204" pitchFamily="34" charset="0"/>
              <a:cs typeface="Arial" panose="020B0604020202020204" pitchFamily="34" charset="0"/>
            </a:rPr>
            <a:t>)</a:t>
          </a:r>
          <a:endParaRPr kumimoji="0" lang="en-US" altLang="fa-IR" sz="1900" b="0" i="0" u="none" strike="noStrike" kern="1200" cap="none" normalizeH="0" baseline="0" dirty="0" smtClean="0">
            <a:ln>
              <a:noFill/>
            </a:ln>
            <a:solidFill>
              <a:schemeClr val="accent2"/>
            </a:solidFill>
            <a:effectLst/>
            <a:latin typeface="Arial" panose="020B0604020202020204" pitchFamily="34" charset="0"/>
            <a:cs typeface="Arial" panose="020B0604020202020204" pitchFamily="34" charset="0"/>
          </a:endParaRPr>
        </a:p>
      </dsp:txBody>
      <dsp:txXfrm>
        <a:off x="3047423" y="2427219"/>
        <a:ext cx="1707802" cy="853901"/>
      </dsp:txXfrm>
    </dsp:sp>
    <dsp:sp modelId="{025CE013-DEF4-4BB9-A789-B249D9DDA591}">
      <dsp:nvSpPr>
        <dsp:cNvPr id="0" name=""/>
        <dsp:cNvSpPr/>
      </dsp:nvSpPr>
      <dsp:spPr>
        <a:xfrm>
          <a:off x="3047423" y="3639759"/>
          <a:ext cx="1707802" cy="853901"/>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marL="457200" marR="0" lvl="0" indent="-457200" algn="ctr" defTabSz="914400" rtl="1" eaLnBrk="1" fontAlgn="base" latinLnBrk="0" hangingPunct="1">
            <a:lnSpc>
              <a:spcPct val="100000"/>
            </a:lnSpc>
            <a:spcBef>
              <a:spcPct val="0"/>
            </a:spcBef>
            <a:spcAft>
              <a:spcPct val="0"/>
            </a:spcAft>
            <a:buClrTx/>
            <a:buSzTx/>
            <a:buFontTx/>
            <a:buAutoNum type="romanUcPeriod" startAt="3"/>
            <a:tabLst/>
          </a:pPr>
          <a:r>
            <a:rPr kumimoji="0" lang="fa-IR" altLang="fa-IR" sz="1900" b="0" i="0" u="none" strike="noStrike" kern="1200" cap="none" normalizeH="0" baseline="0" smtClean="0">
              <a:ln>
                <a:noFill/>
              </a:ln>
              <a:solidFill>
                <a:schemeClr val="tx1"/>
              </a:solidFill>
              <a:effectLst/>
              <a:latin typeface="Arial" panose="020B0604020202020204" pitchFamily="34" charset="0"/>
              <a:cs typeface="Arial" panose="020B0604020202020204" pitchFamily="34" charset="0"/>
            </a:rPr>
            <a:t> آرامش </a:t>
          </a:r>
          <a:r>
            <a:rPr kumimoji="0" lang="fa-IR" altLang="fa-IR" sz="1900" b="0" i="0" u="none" strike="noStrike" kern="1200" cap="none" normalizeH="0" baseline="0" smtClean="0">
              <a:ln>
                <a:noFill/>
              </a:ln>
              <a:solidFill>
                <a:schemeClr val="accent2"/>
              </a:solidFill>
              <a:effectLst/>
              <a:latin typeface="Arial" panose="020B0604020202020204" pitchFamily="34" charset="0"/>
              <a:cs typeface="Arial" panose="020B0604020202020204" pitchFamily="34" charset="0"/>
            </a:rPr>
            <a:t>(</a:t>
          </a:r>
          <a:r>
            <a:rPr kumimoji="0" lang="fa-IR" altLang="fa-IR" sz="1900" b="0" i="0" u="sng" strike="noStrike" kern="1200" cap="none" normalizeH="0" baseline="0" smtClean="0">
              <a:ln>
                <a:noFill/>
              </a:ln>
              <a:solidFill>
                <a:schemeClr val="accent2"/>
              </a:solidFill>
              <a:effectLst/>
              <a:latin typeface="Arial" panose="020B0604020202020204" pitchFamily="34" charset="0"/>
              <a:cs typeface="Arial" panose="020B0604020202020204" pitchFamily="34" charset="0"/>
            </a:rPr>
            <a:t>توبه</a:t>
          </a:r>
          <a:r>
            <a:rPr kumimoji="0" lang="fa-IR" altLang="fa-IR" sz="1900" b="0" i="0" u="none" strike="noStrike" kern="1200" cap="none" normalizeH="0" baseline="0" smtClean="0">
              <a:ln>
                <a:noFill/>
              </a:ln>
              <a:solidFill>
                <a:schemeClr val="accent2"/>
              </a:solidFill>
              <a:effectLst/>
              <a:latin typeface="Arial" panose="020B0604020202020204" pitchFamily="34" charset="0"/>
              <a:cs typeface="Arial" panose="020B0604020202020204" pitchFamily="34" charset="0"/>
            </a:rPr>
            <a:t>)</a:t>
          </a:r>
          <a:r>
            <a:rPr kumimoji="0" lang="fa-IR" altLang="fa-IR" sz="1900" b="0" i="0" u="none" strike="noStrike" kern="1200" cap="none" normalizeH="0" baseline="0" smtClean="0">
              <a:ln>
                <a:noFill/>
              </a:ln>
              <a:solidFill>
                <a:schemeClr val="tx1"/>
              </a:solidFill>
              <a:effectLst/>
              <a:latin typeface="Arial" panose="020B0604020202020204" pitchFamily="34" charset="0"/>
              <a:cs typeface="Arial" panose="020B0604020202020204" pitchFamily="34" charset="0"/>
            </a:rPr>
            <a:t>                   </a:t>
          </a:r>
          <a:endParaRPr kumimoji="0" lang="en-US" altLang="fa-IR" sz="1900" b="0" i="0" u="none" strike="noStrike" kern="1200" cap="none" normalizeH="0" baseline="0" smtClean="0">
            <a:ln>
              <a:noFill/>
            </a:ln>
            <a:solidFill>
              <a:schemeClr val="tx1"/>
            </a:solidFill>
            <a:effectLst/>
            <a:latin typeface="Arial" panose="020B0604020202020204" pitchFamily="34" charset="0"/>
            <a:cs typeface="Arial" panose="020B0604020202020204" pitchFamily="34" charset="0"/>
          </a:endParaRPr>
        </a:p>
      </dsp:txBody>
      <dsp:txXfrm>
        <a:off x="3047423" y="3639759"/>
        <a:ext cx="1707802" cy="853901"/>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r">
              <a:defRPr sz="1200"/>
            </a:lvl1pPr>
          </a:lstStyle>
          <a:p>
            <a:endParaRPr lang="fa-IR"/>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l">
              <a:defRPr sz="1200"/>
            </a:lvl1pPr>
          </a:lstStyle>
          <a:p>
            <a:fld id="{DAA16E12-EDC1-41D2-88C5-8E0B03DCF69A}" type="datetimeFigureOut">
              <a:rPr lang="fa-IR" smtClean="0"/>
              <a:t>16/07/1443</a:t>
            </a:fld>
            <a:endParaRPr lang="fa-IR"/>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fa-IR"/>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r">
              <a:defRPr sz="1200"/>
            </a:lvl1pPr>
          </a:lstStyle>
          <a:p>
            <a:endParaRPr lang="fa-IR"/>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l">
              <a:defRPr sz="1200"/>
            </a:lvl1pPr>
          </a:lstStyle>
          <a:p>
            <a:fld id="{E00FB857-6414-407D-8CE5-28C14A8FB1D2}" type="slidenum">
              <a:rPr lang="fa-IR" smtClean="0"/>
              <a:t>‹#›</a:t>
            </a:fld>
            <a:endParaRPr lang="fa-IR"/>
          </a:p>
        </p:txBody>
      </p:sp>
    </p:spTree>
    <p:extLst>
      <p:ext uri="{BB962C8B-B14F-4D97-AF65-F5344CB8AC3E}">
        <p14:creationId xmlns:p14="http://schemas.microsoft.com/office/powerpoint/2010/main" val="42112086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cs typeface="Arial" panose="020B0604020202020204" pitchFamily="34" charset="0"/>
              </a:defRPr>
            </a:lvl1pPr>
            <a:lvl2pPr marL="742950" indent="-285750">
              <a:defRPr>
                <a:solidFill>
                  <a:schemeClr val="tx1"/>
                </a:solidFill>
                <a:latin typeface="Verdana" panose="020B0604030504040204" pitchFamily="34" charset="0"/>
                <a:cs typeface="Arial" panose="020B0604020202020204" pitchFamily="34" charset="0"/>
              </a:defRPr>
            </a:lvl2pPr>
            <a:lvl3pPr marL="1143000" indent="-228600">
              <a:defRPr>
                <a:solidFill>
                  <a:schemeClr val="tx1"/>
                </a:solidFill>
                <a:latin typeface="Verdana" panose="020B0604030504040204" pitchFamily="34" charset="0"/>
                <a:cs typeface="Arial" panose="020B0604020202020204" pitchFamily="34" charset="0"/>
              </a:defRPr>
            </a:lvl3pPr>
            <a:lvl4pPr marL="1600200" indent="-228600">
              <a:defRPr>
                <a:solidFill>
                  <a:schemeClr val="tx1"/>
                </a:solidFill>
                <a:latin typeface="Verdana" panose="020B0604030504040204" pitchFamily="34" charset="0"/>
                <a:cs typeface="Arial" panose="020B0604020202020204" pitchFamily="34" charset="0"/>
              </a:defRPr>
            </a:lvl4pPr>
            <a:lvl5pPr marL="2057400" indent="-22860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marL="0" marR="0" lvl="0" indent="0" algn="r" defTabSz="914400" rtl="1" eaLnBrk="1" fontAlgn="base" latinLnBrk="0" hangingPunct="1">
              <a:lnSpc>
                <a:spcPct val="100000"/>
              </a:lnSpc>
              <a:spcBef>
                <a:spcPct val="0"/>
              </a:spcBef>
              <a:spcAft>
                <a:spcPct val="0"/>
              </a:spcAft>
              <a:buClrTx/>
              <a:buSzTx/>
              <a:buFontTx/>
              <a:buNone/>
              <a:tabLst/>
              <a:defRPr/>
            </a:pPr>
            <a:fld id="{EE095FC5-32BB-436E-9879-6D97CF20B14F}" type="slidenum">
              <a:rPr kumimoji="0" lang="en-US" altLang="en-US" sz="1200" b="0" i="0" u="none" strike="noStrike" kern="1200" cap="none" spc="0" normalizeH="0" baseline="0" noProof="0" smtClean="0">
                <a:ln>
                  <a:noFill/>
                </a:ln>
                <a:solidFill>
                  <a:srgbClr val="000000"/>
                </a:solidFill>
                <a:effectLst/>
                <a:uLnTx/>
                <a:uFillTx/>
                <a:latin typeface="Verdana" panose="020B0604030504040204" pitchFamily="34" charset="0"/>
                <a:ea typeface="+mn-ea"/>
                <a:cs typeface="Arial" panose="020B0604020202020204" pitchFamily="34" charset="0"/>
              </a:rPr>
              <a:pPr marL="0" marR="0" lvl="0" indent="0" algn="r" defTabSz="914400" rtl="1" eaLnBrk="1" fontAlgn="base" latinLnBrk="0" hangingPunct="1">
                <a:lnSpc>
                  <a:spcPct val="100000"/>
                </a:lnSpc>
                <a:spcBef>
                  <a:spcPct val="0"/>
                </a:spcBef>
                <a:spcAft>
                  <a:spcPct val="0"/>
                </a:spcAft>
                <a:buClrTx/>
                <a:buSzTx/>
                <a:buFontTx/>
                <a:buNone/>
                <a:tabLst/>
                <a:defRPr/>
              </a:pPr>
              <a:t>35</a:t>
            </a:fld>
            <a:endParaRPr kumimoji="0" lang="en-US" alt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endParaRPr>
          </a:p>
        </p:txBody>
      </p:sp>
      <p:sp>
        <p:nvSpPr>
          <p:cNvPr id="43011"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3012"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fr-FR" altLang="en-US">
              <a:cs typeface="Arial" panose="020B0604020202020204" pitchFamily="34" charset="0"/>
            </a:endParaRPr>
          </a:p>
        </p:txBody>
      </p:sp>
    </p:spTree>
    <p:extLst>
      <p:ext uri="{BB962C8B-B14F-4D97-AF65-F5344CB8AC3E}">
        <p14:creationId xmlns:p14="http://schemas.microsoft.com/office/powerpoint/2010/main" val="34885687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smtClean="0"/>
              <a:t>Click to edit Master title style</a:t>
            </a:r>
            <a:endParaRPr lang="fa-I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fa-IR"/>
          </a:p>
        </p:txBody>
      </p:sp>
      <p:sp>
        <p:nvSpPr>
          <p:cNvPr id="4" name="Date Placeholder 3"/>
          <p:cNvSpPr>
            <a:spLocks noGrp="1"/>
          </p:cNvSpPr>
          <p:nvPr>
            <p:ph type="dt" sz="half" idx="10"/>
          </p:nvPr>
        </p:nvSpPr>
        <p:spPr/>
        <p:txBody>
          <a:bodyPr/>
          <a:lstStyle>
            <a:lvl1pPr>
              <a:defRPr/>
            </a:lvl1pPr>
          </a:lstStyle>
          <a:p>
            <a:endParaRPr lang="en-US" altLang="fa-IR"/>
          </a:p>
        </p:txBody>
      </p:sp>
      <p:sp>
        <p:nvSpPr>
          <p:cNvPr id="5" name="Footer Placeholder 4"/>
          <p:cNvSpPr>
            <a:spLocks noGrp="1"/>
          </p:cNvSpPr>
          <p:nvPr>
            <p:ph type="ftr" sz="quarter" idx="11"/>
          </p:nvPr>
        </p:nvSpPr>
        <p:spPr/>
        <p:txBody>
          <a:bodyPr/>
          <a:lstStyle>
            <a:lvl1pPr>
              <a:defRPr/>
            </a:lvl1pPr>
          </a:lstStyle>
          <a:p>
            <a:endParaRPr lang="en-US" altLang="fa-IR"/>
          </a:p>
        </p:txBody>
      </p:sp>
      <p:sp>
        <p:nvSpPr>
          <p:cNvPr id="6" name="Slide Number Placeholder 5"/>
          <p:cNvSpPr>
            <a:spLocks noGrp="1"/>
          </p:cNvSpPr>
          <p:nvPr>
            <p:ph type="sldNum" sz="quarter" idx="12"/>
          </p:nvPr>
        </p:nvSpPr>
        <p:spPr/>
        <p:txBody>
          <a:bodyPr/>
          <a:lstStyle>
            <a:lvl1pPr>
              <a:defRPr/>
            </a:lvl1pPr>
          </a:lstStyle>
          <a:p>
            <a:fld id="{098BABC8-4D72-49B7-A3D1-54BA0A9A2A13}" type="slidenum">
              <a:rPr lang="en-US" altLang="fa-IR"/>
              <a:pPr/>
              <a:t>‹#›</a:t>
            </a:fld>
            <a:endParaRPr lang="en-US" altLang="fa-IR"/>
          </a:p>
        </p:txBody>
      </p:sp>
    </p:spTree>
    <p:extLst>
      <p:ext uri="{BB962C8B-B14F-4D97-AF65-F5344CB8AC3E}">
        <p14:creationId xmlns:p14="http://schemas.microsoft.com/office/powerpoint/2010/main" val="2763348161"/>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lvl1pPr>
              <a:defRPr/>
            </a:lvl1pPr>
          </a:lstStyle>
          <a:p>
            <a:endParaRPr lang="en-US" altLang="fa-IR"/>
          </a:p>
        </p:txBody>
      </p:sp>
      <p:sp>
        <p:nvSpPr>
          <p:cNvPr id="5" name="Footer Placeholder 4"/>
          <p:cNvSpPr>
            <a:spLocks noGrp="1"/>
          </p:cNvSpPr>
          <p:nvPr>
            <p:ph type="ftr" sz="quarter" idx="11"/>
          </p:nvPr>
        </p:nvSpPr>
        <p:spPr/>
        <p:txBody>
          <a:bodyPr/>
          <a:lstStyle>
            <a:lvl1pPr>
              <a:defRPr/>
            </a:lvl1pPr>
          </a:lstStyle>
          <a:p>
            <a:endParaRPr lang="en-US" altLang="fa-IR"/>
          </a:p>
        </p:txBody>
      </p:sp>
      <p:sp>
        <p:nvSpPr>
          <p:cNvPr id="6" name="Slide Number Placeholder 5"/>
          <p:cNvSpPr>
            <a:spLocks noGrp="1"/>
          </p:cNvSpPr>
          <p:nvPr>
            <p:ph type="sldNum" sz="quarter" idx="12"/>
          </p:nvPr>
        </p:nvSpPr>
        <p:spPr/>
        <p:txBody>
          <a:bodyPr/>
          <a:lstStyle>
            <a:lvl1pPr>
              <a:defRPr/>
            </a:lvl1pPr>
          </a:lstStyle>
          <a:p>
            <a:fld id="{AF29C2B7-AE53-4475-B009-D447F8726687}" type="slidenum">
              <a:rPr lang="en-US" altLang="fa-IR"/>
              <a:pPr/>
              <a:t>‹#›</a:t>
            </a:fld>
            <a:endParaRPr lang="en-US" altLang="fa-IR"/>
          </a:p>
        </p:txBody>
      </p:sp>
    </p:spTree>
    <p:extLst>
      <p:ext uri="{BB962C8B-B14F-4D97-AF65-F5344CB8AC3E}">
        <p14:creationId xmlns:p14="http://schemas.microsoft.com/office/powerpoint/2010/main" val="2200186244"/>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fa-I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lvl1pPr>
              <a:defRPr/>
            </a:lvl1pPr>
          </a:lstStyle>
          <a:p>
            <a:endParaRPr lang="en-US" altLang="fa-IR"/>
          </a:p>
        </p:txBody>
      </p:sp>
      <p:sp>
        <p:nvSpPr>
          <p:cNvPr id="5" name="Footer Placeholder 4"/>
          <p:cNvSpPr>
            <a:spLocks noGrp="1"/>
          </p:cNvSpPr>
          <p:nvPr>
            <p:ph type="ftr" sz="quarter" idx="11"/>
          </p:nvPr>
        </p:nvSpPr>
        <p:spPr/>
        <p:txBody>
          <a:bodyPr/>
          <a:lstStyle>
            <a:lvl1pPr>
              <a:defRPr/>
            </a:lvl1pPr>
          </a:lstStyle>
          <a:p>
            <a:endParaRPr lang="en-US" altLang="fa-IR"/>
          </a:p>
        </p:txBody>
      </p:sp>
      <p:sp>
        <p:nvSpPr>
          <p:cNvPr id="6" name="Slide Number Placeholder 5"/>
          <p:cNvSpPr>
            <a:spLocks noGrp="1"/>
          </p:cNvSpPr>
          <p:nvPr>
            <p:ph type="sldNum" sz="quarter" idx="12"/>
          </p:nvPr>
        </p:nvSpPr>
        <p:spPr/>
        <p:txBody>
          <a:bodyPr/>
          <a:lstStyle>
            <a:lvl1pPr>
              <a:defRPr/>
            </a:lvl1pPr>
          </a:lstStyle>
          <a:p>
            <a:fld id="{1A697FD6-389F-41C2-B1A0-FF7F7659D200}" type="slidenum">
              <a:rPr lang="en-US" altLang="fa-IR"/>
              <a:pPr/>
              <a:t>‹#›</a:t>
            </a:fld>
            <a:endParaRPr lang="en-US" altLang="fa-IR"/>
          </a:p>
        </p:txBody>
      </p:sp>
    </p:spTree>
    <p:extLst>
      <p:ext uri="{BB962C8B-B14F-4D97-AF65-F5344CB8AC3E}">
        <p14:creationId xmlns:p14="http://schemas.microsoft.com/office/powerpoint/2010/main" val="1447630331"/>
      </p:ext>
    </p:extLst>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dgm" preserve="1">
  <p:cSld name="Title and Diagram or Organization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fa-IR"/>
          </a:p>
        </p:txBody>
      </p:sp>
      <p:sp>
        <p:nvSpPr>
          <p:cNvPr id="3" name="SmartArt Placeholder 2"/>
          <p:cNvSpPr>
            <a:spLocks noGrp="1"/>
          </p:cNvSpPr>
          <p:nvPr>
            <p:ph type="dgm" idx="1"/>
          </p:nvPr>
        </p:nvSpPr>
        <p:spPr>
          <a:xfrm>
            <a:off x="457200" y="1600200"/>
            <a:ext cx="8229600" cy="4525963"/>
          </a:xfrm>
        </p:spPr>
        <p:txBody>
          <a:bodyPr/>
          <a:lstStyle/>
          <a:p>
            <a:endParaRPr lang="fa-IR"/>
          </a:p>
        </p:txBody>
      </p:sp>
      <p:sp>
        <p:nvSpPr>
          <p:cNvPr id="4" name="Date Placeholder 3"/>
          <p:cNvSpPr>
            <a:spLocks noGrp="1"/>
          </p:cNvSpPr>
          <p:nvPr>
            <p:ph type="dt" sz="half" idx="10"/>
          </p:nvPr>
        </p:nvSpPr>
        <p:spPr>
          <a:xfrm>
            <a:off x="457200" y="6245225"/>
            <a:ext cx="2133600" cy="476250"/>
          </a:xfrm>
        </p:spPr>
        <p:txBody>
          <a:bodyPr/>
          <a:lstStyle>
            <a:lvl1pPr>
              <a:defRPr/>
            </a:lvl1pPr>
          </a:lstStyle>
          <a:p>
            <a:endParaRPr lang="en-US" altLang="fa-IR"/>
          </a:p>
        </p:txBody>
      </p:sp>
      <p:sp>
        <p:nvSpPr>
          <p:cNvPr id="5" name="Footer Placeholder 4"/>
          <p:cNvSpPr>
            <a:spLocks noGrp="1"/>
          </p:cNvSpPr>
          <p:nvPr>
            <p:ph type="ftr" sz="quarter" idx="11"/>
          </p:nvPr>
        </p:nvSpPr>
        <p:spPr>
          <a:xfrm>
            <a:off x="3124200" y="6245225"/>
            <a:ext cx="2895600" cy="476250"/>
          </a:xfrm>
        </p:spPr>
        <p:txBody>
          <a:bodyPr/>
          <a:lstStyle>
            <a:lvl1pPr>
              <a:defRPr/>
            </a:lvl1pPr>
          </a:lstStyle>
          <a:p>
            <a:endParaRPr lang="en-US" altLang="fa-IR"/>
          </a:p>
        </p:txBody>
      </p:sp>
      <p:sp>
        <p:nvSpPr>
          <p:cNvPr id="6" name="Slide Number Placeholder 5"/>
          <p:cNvSpPr>
            <a:spLocks noGrp="1"/>
          </p:cNvSpPr>
          <p:nvPr>
            <p:ph type="sldNum" sz="quarter" idx="12"/>
          </p:nvPr>
        </p:nvSpPr>
        <p:spPr>
          <a:xfrm>
            <a:off x="6553200" y="6245225"/>
            <a:ext cx="2133600" cy="476250"/>
          </a:xfrm>
        </p:spPr>
        <p:txBody>
          <a:bodyPr/>
          <a:lstStyle>
            <a:lvl1pPr>
              <a:defRPr/>
            </a:lvl1pPr>
          </a:lstStyle>
          <a:p>
            <a:fld id="{75AF114B-65FE-436E-99D4-815875513956}" type="slidenum">
              <a:rPr lang="en-US" altLang="fa-IR"/>
              <a:pPr/>
              <a:t>‹#›</a:t>
            </a:fld>
            <a:endParaRPr lang="en-US" altLang="fa-IR"/>
          </a:p>
        </p:txBody>
      </p:sp>
    </p:spTree>
    <p:extLst>
      <p:ext uri="{BB962C8B-B14F-4D97-AF65-F5344CB8AC3E}">
        <p14:creationId xmlns:p14="http://schemas.microsoft.com/office/powerpoint/2010/main" val="125720758"/>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lvl1pPr>
              <a:defRPr/>
            </a:lvl1pPr>
          </a:lstStyle>
          <a:p>
            <a:endParaRPr lang="en-US" altLang="fa-IR"/>
          </a:p>
        </p:txBody>
      </p:sp>
      <p:sp>
        <p:nvSpPr>
          <p:cNvPr id="5" name="Footer Placeholder 4"/>
          <p:cNvSpPr>
            <a:spLocks noGrp="1"/>
          </p:cNvSpPr>
          <p:nvPr>
            <p:ph type="ftr" sz="quarter" idx="11"/>
          </p:nvPr>
        </p:nvSpPr>
        <p:spPr/>
        <p:txBody>
          <a:bodyPr/>
          <a:lstStyle>
            <a:lvl1pPr>
              <a:defRPr/>
            </a:lvl1pPr>
          </a:lstStyle>
          <a:p>
            <a:endParaRPr lang="en-US" altLang="fa-IR"/>
          </a:p>
        </p:txBody>
      </p:sp>
      <p:sp>
        <p:nvSpPr>
          <p:cNvPr id="6" name="Slide Number Placeholder 5"/>
          <p:cNvSpPr>
            <a:spLocks noGrp="1"/>
          </p:cNvSpPr>
          <p:nvPr>
            <p:ph type="sldNum" sz="quarter" idx="12"/>
          </p:nvPr>
        </p:nvSpPr>
        <p:spPr/>
        <p:txBody>
          <a:bodyPr/>
          <a:lstStyle>
            <a:lvl1pPr>
              <a:defRPr/>
            </a:lvl1pPr>
          </a:lstStyle>
          <a:p>
            <a:fld id="{CD568334-B2EE-4D0E-8704-34B142BD2C9D}" type="slidenum">
              <a:rPr lang="en-US" altLang="fa-IR"/>
              <a:pPr/>
              <a:t>‹#›</a:t>
            </a:fld>
            <a:endParaRPr lang="en-US" altLang="fa-IR"/>
          </a:p>
        </p:txBody>
      </p:sp>
    </p:spTree>
    <p:extLst>
      <p:ext uri="{BB962C8B-B14F-4D97-AF65-F5344CB8AC3E}">
        <p14:creationId xmlns:p14="http://schemas.microsoft.com/office/powerpoint/2010/main" val="3052283097"/>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fa-IR"/>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Edit Master text styles</a:t>
            </a:r>
          </a:p>
        </p:txBody>
      </p:sp>
      <p:sp>
        <p:nvSpPr>
          <p:cNvPr id="4" name="Date Placeholder 3"/>
          <p:cNvSpPr>
            <a:spLocks noGrp="1"/>
          </p:cNvSpPr>
          <p:nvPr>
            <p:ph type="dt" sz="half" idx="10"/>
          </p:nvPr>
        </p:nvSpPr>
        <p:spPr/>
        <p:txBody>
          <a:bodyPr/>
          <a:lstStyle>
            <a:lvl1pPr>
              <a:defRPr/>
            </a:lvl1pPr>
          </a:lstStyle>
          <a:p>
            <a:endParaRPr lang="en-US" altLang="fa-IR"/>
          </a:p>
        </p:txBody>
      </p:sp>
      <p:sp>
        <p:nvSpPr>
          <p:cNvPr id="5" name="Footer Placeholder 4"/>
          <p:cNvSpPr>
            <a:spLocks noGrp="1"/>
          </p:cNvSpPr>
          <p:nvPr>
            <p:ph type="ftr" sz="quarter" idx="11"/>
          </p:nvPr>
        </p:nvSpPr>
        <p:spPr/>
        <p:txBody>
          <a:bodyPr/>
          <a:lstStyle>
            <a:lvl1pPr>
              <a:defRPr/>
            </a:lvl1pPr>
          </a:lstStyle>
          <a:p>
            <a:endParaRPr lang="en-US" altLang="fa-IR"/>
          </a:p>
        </p:txBody>
      </p:sp>
      <p:sp>
        <p:nvSpPr>
          <p:cNvPr id="6" name="Slide Number Placeholder 5"/>
          <p:cNvSpPr>
            <a:spLocks noGrp="1"/>
          </p:cNvSpPr>
          <p:nvPr>
            <p:ph type="sldNum" sz="quarter" idx="12"/>
          </p:nvPr>
        </p:nvSpPr>
        <p:spPr/>
        <p:txBody>
          <a:bodyPr/>
          <a:lstStyle>
            <a:lvl1pPr>
              <a:defRPr/>
            </a:lvl1pPr>
          </a:lstStyle>
          <a:p>
            <a:fld id="{B78E7DAB-560D-4F9F-811E-01C79DD438CF}" type="slidenum">
              <a:rPr lang="en-US" altLang="fa-IR"/>
              <a:pPr/>
              <a:t>‹#›</a:t>
            </a:fld>
            <a:endParaRPr lang="en-US" altLang="fa-IR"/>
          </a:p>
        </p:txBody>
      </p:sp>
    </p:spTree>
    <p:extLst>
      <p:ext uri="{BB962C8B-B14F-4D97-AF65-F5344CB8AC3E}">
        <p14:creationId xmlns:p14="http://schemas.microsoft.com/office/powerpoint/2010/main" val="910572318"/>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sz="half" idx="1"/>
          </p:nvPr>
        </p:nvSpPr>
        <p:spPr>
          <a:xfrm>
            <a:off x="457200" y="1600200"/>
            <a:ext cx="4038600" cy="452596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Content Placeholder 3"/>
          <p:cNvSpPr>
            <a:spLocks noGrp="1"/>
          </p:cNvSpPr>
          <p:nvPr>
            <p:ph sz="half" idx="2"/>
          </p:nvPr>
        </p:nvSpPr>
        <p:spPr>
          <a:xfrm>
            <a:off x="4648200" y="1600200"/>
            <a:ext cx="4038600" cy="452596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Date Placeholder 4"/>
          <p:cNvSpPr>
            <a:spLocks noGrp="1"/>
          </p:cNvSpPr>
          <p:nvPr>
            <p:ph type="dt" sz="half" idx="10"/>
          </p:nvPr>
        </p:nvSpPr>
        <p:spPr/>
        <p:txBody>
          <a:bodyPr/>
          <a:lstStyle>
            <a:lvl1pPr>
              <a:defRPr/>
            </a:lvl1pPr>
          </a:lstStyle>
          <a:p>
            <a:endParaRPr lang="en-US" altLang="fa-IR"/>
          </a:p>
        </p:txBody>
      </p:sp>
      <p:sp>
        <p:nvSpPr>
          <p:cNvPr id="6" name="Footer Placeholder 5"/>
          <p:cNvSpPr>
            <a:spLocks noGrp="1"/>
          </p:cNvSpPr>
          <p:nvPr>
            <p:ph type="ftr" sz="quarter" idx="11"/>
          </p:nvPr>
        </p:nvSpPr>
        <p:spPr/>
        <p:txBody>
          <a:bodyPr/>
          <a:lstStyle>
            <a:lvl1pPr>
              <a:defRPr/>
            </a:lvl1pPr>
          </a:lstStyle>
          <a:p>
            <a:endParaRPr lang="en-US" altLang="fa-IR"/>
          </a:p>
        </p:txBody>
      </p:sp>
      <p:sp>
        <p:nvSpPr>
          <p:cNvPr id="7" name="Slide Number Placeholder 6"/>
          <p:cNvSpPr>
            <a:spLocks noGrp="1"/>
          </p:cNvSpPr>
          <p:nvPr>
            <p:ph type="sldNum" sz="quarter" idx="12"/>
          </p:nvPr>
        </p:nvSpPr>
        <p:spPr/>
        <p:txBody>
          <a:bodyPr/>
          <a:lstStyle>
            <a:lvl1pPr>
              <a:defRPr/>
            </a:lvl1pPr>
          </a:lstStyle>
          <a:p>
            <a:fld id="{70496B2A-DEFD-48CF-8CDF-8926027B936D}" type="slidenum">
              <a:rPr lang="en-US" altLang="fa-IR"/>
              <a:pPr/>
              <a:t>‹#›</a:t>
            </a:fld>
            <a:endParaRPr lang="en-US" altLang="fa-IR"/>
          </a:p>
        </p:txBody>
      </p:sp>
    </p:spTree>
    <p:extLst>
      <p:ext uri="{BB962C8B-B14F-4D97-AF65-F5344CB8AC3E}">
        <p14:creationId xmlns:p14="http://schemas.microsoft.com/office/powerpoint/2010/main" val="1027921191"/>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fa-I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7" name="Date Placeholder 6"/>
          <p:cNvSpPr>
            <a:spLocks noGrp="1"/>
          </p:cNvSpPr>
          <p:nvPr>
            <p:ph type="dt" sz="half" idx="10"/>
          </p:nvPr>
        </p:nvSpPr>
        <p:spPr/>
        <p:txBody>
          <a:bodyPr/>
          <a:lstStyle>
            <a:lvl1pPr>
              <a:defRPr/>
            </a:lvl1pPr>
          </a:lstStyle>
          <a:p>
            <a:endParaRPr lang="en-US" altLang="fa-IR"/>
          </a:p>
        </p:txBody>
      </p:sp>
      <p:sp>
        <p:nvSpPr>
          <p:cNvPr id="8" name="Footer Placeholder 7"/>
          <p:cNvSpPr>
            <a:spLocks noGrp="1"/>
          </p:cNvSpPr>
          <p:nvPr>
            <p:ph type="ftr" sz="quarter" idx="11"/>
          </p:nvPr>
        </p:nvSpPr>
        <p:spPr/>
        <p:txBody>
          <a:bodyPr/>
          <a:lstStyle>
            <a:lvl1pPr>
              <a:defRPr/>
            </a:lvl1pPr>
          </a:lstStyle>
          <a:p>
            <a:endParaRPr lang="en-US" altLang="fa-IR"/>
          </a:p>
        </p:txBody>
      </p:sp>
      <p:sp>
        <p:nvSpPr>
          <p:cNvPr id="9" name="Slide Number Placeholder 8"/>
          <p:cNvSpPr>
            <a:spLocks noGrp="1"/>
          </p:cNvSpPr>
          <p:nvPr>
            <p:ph type="sldNum" sz="quarter" idx="12"/>
          </p:nvPr>
        </p:nvSpPr>
        <p:spPr/>
        <p:txBody>
          <a:bodyPr/>
          <a:lstStyle>
            <a:lvl1pPr>
              <a:defRPr/>
            </a:lvl1pPr>
          </a:lstStyle>
          <a:p>
            <a:fld id="{BAF056BA-6BA6-47E7-83B1-6CD686AD0F8E}" type="slidenum">
              <a:rPr lang="en-US" altLang="fa-IR"/>
              <a:pPr/>
              <a:t>‹#›</a:t>
            </a:fld>
            <a:endParaRPr lang="en-US" altLang="fa-IR"/>
          </a:p>
        </p:txBody>
      </p:sp>
    </p:spTree>
    <p:extLst>
      <p:ext uri="{BB962C8B-B14F-4D97-AF65-F5344CB8AC3E}">
        <p14:creationId xmlns:p14="http://schemas.microsoft.com/office/powerpoint/2010/main" val="1255971243"/>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Date Placeholder 2"/>
          <p:cNvSpPr>
            <a:spLocks noGrp="1"/>
          </p:cNvSpPr>
          <p:nvPr>
            <p:ph type="dt" sz="half" idx="10"/>
          </p:nvPr>
        </p:nvSpPr>
        <p:spPr/>
        <p:txBody>
          <a:bodyPr/>
          <a:lstStyle>
            <a:lvl1pPr>
              <a:defRPr/>
            </a:lvl1pPr>
          </a:lstStyle>
          <a:p>
            <a:endParaRPr lang="en-US" altLang="fa-IR"/>
          </a:p>
        </p:txBody>
      </p:sp>
      <p:sp>
        <p:nvSpPr>
          <p:cNvPr id="4" name="Footer Placeholder 3"/>
          <p:cNvSpPr>
            <a:spLocks noGrp="1"/>
          </p:cNvSpPr>
          <p:nvPr>
            <p:ph type="ftr" sz="quarter" idx="11"/>
          </p:nvPr>
        </p:nvSpPr>
        <p:spPr/>
        <p:txBody>
          <a:bodyPr/>
          <a:lstStyle>
            <a:lvl1pPr>
              <a:defRPr/>
            </a:lvl1pPr>
          </a:lstStyle>
          <a:p>
            <a:endParaRPr lang="en-US" altLang="fa-IR"/>
          </a:p>
        </p:txBody>
      </p:sp>
      <p:sp>
        <p:nvSpPr>
          <p:cNvPr id="5" name="Slide Number Placeholder 4"/>
          <p:cNvSpPr>
            <a:spLocks noGrp="1"/>
          </p:cNvSpPr>
          <p:nvPr>
            <p:ph type="sldNum" sz="quarter" idx="12"/>
          </p:nvPr>
        </p:nvSpPr>
        <p:spPr/>
        <p:txBody>
          <a:bodyPr/>
          <a:lstStyle>
            <a:lvl1pPr>
              <a:defRPr/>
            </a:lvl1pPr>
          </a:lstStyle>
          <a:p>
            <a:fld id="{4BAC9136-0DFC-42C4-A31F-56F590022BD9}" type="slidenum">
              <a:rPr lang="en-US" altLang="fa-IR"/>
              <a:pPr/>
              <a:t>‹#›</a:t>
            </a:fld>
            <a:endParaRPr lang="en-US" altLang="fa-IR"/>
          </a:p>
        </p:txBody>
      </p:sp>
    </p:spTree>
    <p:extLst>
      <p:ext uri="{BB962C8B-B14F-4D97-AF65-F5344CB8AC3E}">
        <p14:creationId xmlns:p14="http://schemas.microsoft.com/office/powerpoint/2010/main" val="912378433"/>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fa-IR"/>
          </a:p>
        </p:txBody>
      </p:sp>
      <p:sp>
        <p:nvSpPr>
          <p:cNvPr id="3" name="Footer Placeholder 2"/>
          <p:cNvSpPr>
            <a:spLocks noGrp="1"/>
          </p:cNvSpPr>
          <p:nvPr>
            <p:ph type="ftr" sz="quarter" idx="11"/>
          </p:nvPr>
        </p:nvSpPr>
        <p:spPr/>
        <p:txBody>
          <a:bodyPr/>
          <a:lstStyle>
            <a:lvl1pPr>
              <a:defRPr/>
            </a:lvl1pPr>
          </a:lstStyle>
          <a:p>
            <a:endParaRPr lang="en-US" altLang="fa-IR"/>
          </a:p>
        </p:txBody>
      </p:sp>
      <p:sp>
        <p:nvSpPr>
          <p:cNvPr id="4" name="Slide Number Placeholder 3"/>
          <p:cNvSpPr>
            <a:spLocks noGrp="1"/>
          </p:cNvSpPr>
          <p:nvPr>
            <p:ph type="sldNum" sz="quarter" idx="12"/>
          </p:nvPr>
        </p:nvSpPr>
        <p:spPr/>
        <p:txBody>
          <a:bodyPr/>
          <a:lstStyle>
            <a:lvl1pPr>
              <a:defRPr/>
            </a:lvl1pPr>
          </a:lstStyle>
          <a:p>
            <a:fld id="{81D16784-4D08-4DE7-AD52-C6F2CDFC509D}" type="slidenum">
              <a:rPr lang="en-US" altLang="fa-IR"/>
              <a:pPr/>
              <a:t>‹#›</a:t>
            </a:fld>
            <a:endParaRPr lang="en-US" altLang="fa-IR"/>
          </a:p>
        </p:txBody>
      </p:sp>
    </p:spTree>
    <p:extLst>
      <p:ext uri="{BB962C8B-B14F-4D97-AF65-F5344CB8AC3E}">
        <p14:creationId xmlns:p14="http://schemas.microsoft.com/office/powerpoint/2010/main" val="3587325187"/>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fa-I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lvl1pPr>
              <a:defRPr/>
            </a:lvl1pPr>
          </a:lstStyle>
          <a:p>
            <a:endParaRPr lang="en-US" altLang="fa-IR"/>
          </a:p>
        </p:txBody>
      </p:sp>
      <p:sp>
        <p:nvSpPr>
          <p:cNvPr id="6" name="Footer Placeholder 5"/>
          <p:cNvSpPr>
            <a:spLocks noGrp="1"/>
          </p:cNvSpPr>
          <p:nvPr>
            <p:ph type="ftr" sz="quarter" idx="11"/>
          </p:nvPr>
        </p:nvSpPr>
        <p:spPr/>
        <p:txBody>
          <a:bodyPr/>
          <a:lstStyle>
            <a:lvl1pPr>
              <a:defRPr/>
            </a:lvl1pPr>
          </a:lstStyle>
          <a:p>
            <a:endParaRPr lang="en-US" altLang="fa-IR"/>
          </a:p>
        </p:txBody>
      </p:sp>
      <p:sp>
        <p:nvSpPr>
          <p:cNvPr id="7" name="Slide Number Placeholder 6"/>
          <p:cNvSpPr>
            <a:spLocks noGrp="1"/>
          </p:cNvSpPr>
          <p:nvPr>
            <p:ph type="sldNum" sz="quarter" idx="12"/>
          </p:nvPr>
        </p:nvSpPr>
        <p:spPr/>
        <p:txBody>
          <a:bodyPr/>
          <a:lstStyle>
            <a:lvl1pPr>
              <a:defRPr/>
            </a:lvl1pPr>
          </a:lstStyle>
          <a:p>
            <a:fld id="{C3520B25-9034-4622-93A8-A0B542FF63BE}" type="slidenum">
              <a:rPr lang="en-US" altLang="fa-IR"/>
              <a:pPr/>
              <a:t>‹#›</a:t>
            </a:fld>
            <a:endParaRPr lang="en-US" altLang="fa-IR"/>
          </a:p>
        </p:txBody>
      </p:sp>
    </p:spTree>
    <p:extLst>
      <p:ext uri="{BB962C8B-B14F-4D97-AF65-F5344CB8AC3E}">
        <p14:creationId xmlns:p14="http://schemas.microsoft.com/office/powerpoint/2010/main" val="4280402124"/>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fa-I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a-I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lvl1pPr>
              <a:defRPr/>
            </a:lvl1pPr>
          </a:lstStyle>
          <a:p>
            <a:endParaRPr lang="en-US" altLang="fa-IR"/>
          </a:p>
        </p:txBody>
      </p:sp>
      <p:sp>
        <p:nvSpPr>
          <p:cNvPr id="6" name="Footer Placeholder 5"/>
          <p:cNvSpPr>
            <a:spLocks noGrp="1"/>
          </p:cNvSpPr>
          <p:nvPr>
            <p:ph type="ftr" sz="quarter" idx="11"/>
          </p:nvPr>
        </p:nvSpPr>
        <p:spPr/>
        <p:txBody>
          <a:bodyPr/>
          <a:lstStyle>
            <a:lvl1pPr>
              <a:defRPr/>
            </a:lvl1pPr>
          </a:lstStyle>
          <a:p>
            <a:endParaRPr lang="en-US" altLang="fa-IR"/>
          </a:p>
        </p:txBody>
      </p:sp>
      <p:sp>
        <p:nvSpPr>
          <p:cNvPr id="7" name="Slide Number Placeholder 6"/>
          <p:cNvSpPr>
            <a:spLocks noGrp="1"/>
          </p:cNvSpPr>
          <p:nvPr>
            <p:ph type="sldNum" sz="quarter" idx="12"/>
          </p:nvPr>
        </p:nvSpPr>
        <p:spPr/>
        <p:txBody>
          <a:bodyPr/>
          <a:lstStyle>
            <a:lvl1pPr>
              <a:defRPr/>
            </a:lvl1pPr>
          </a:lstStyle>
          <a:p>
            <a:fld id="{B06AFAEE-D45A-40DF-8141-035C35B2B233}" type="slidenum">
              <a:rPr lang="en-US" altLang="fa-IR"/>
              <a:pPr/>
              <a:t>‹#›</a:t>
            </a:fld>
            <a:endParaRPr lang="en-US" altLang="fa-IR"/>
          </a:p>
        </p:txBody>
      </p:sp>
    </p:spTree>
    <p:extLst>
      <p:ext uri="{BB962C8B-B14F-4D97-AF65-F5344CB8AC3E}">
        <p14:creationId xmlns:p14="http://schemas.microsoft.com/office/powerpoint/2010/main" val="1614352817"/>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4"/>
          <a:srcRect/>
          <a:tile tx="0" ty="0" sx="100000" sy="100000" flip="none" algn="tl"/>
        </a:blip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fa-IR" smtClean="0"/>
              <a:t>Click to edit Master title style</a:t>
            </a:r>
          </a:p>
        </p:txBody>
      </p:sp>
      <p:sp>
        <p:nvSpPr>
          <p:cNvPr id="10243"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fa-IR" smtClean="0"/>
              <a:t>Click to edit Master text styles</a:t>
            </a:r>
          </a:p>
          <a:p>
            <a:pPr lvl="1"/>
            <a:r>
              <a:rPr lang="en-US" altLang="fa-IR" smtClean="0"/>
              <a:t>Second level</a:t>
            </a:r>
          </a:p>
          <a:p>
            <a:pPr lvl="2"/>
            <a:r>
              <a:rPr lang="en-US" altLang="fa-IR" smtClean="0"/>
              <a:t>Third level</a:t>
            </a:r>
          </a:p>
          <a:p>
            <a:pPr lvl="3"/>
            <a:r>
              <a:rPr lang="en-US" altLang="fa-IR" smtClean="0"/>
              <a:t>Fourth level</a:t>
            </a:r>
          </a:p>
          <a:p>
            <a:pPr lvl="4"/>
            <a:r>
              <a:rPr lang="en-US" altLang="fa-IR" smtClean="0"/>
              <a:t>Fifth level</a:t>
            </a:r>
          </a:p>
        </p:txBody>
      </p:sp>
      <p:sp>
        <p:nvSpPr>
          <p:cNvPr id="10244"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defRPr sz="1400"/>
            </a:lvl1pPr>
          </a:lstStyle>
          <a:p>
            <a:endParaRPr lang="en-US" altLang="fa-IR"/>
          </a:p>
        </p:txBody>
      </p:sp>
      <p:sp>
        <p:nvSpPr>
          <p:cNvPr id="10245"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US" altLang="fa-IR"/>
          </a:p>
        </p:txBody>
      </p:sp>
      <p:sp>
        <p:nvSpPr>
          <p:cNvPr id="10246"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fld id="{6A31AD75-12EC-4920-B871-FE70B2540CE2}" type="slidenum">
              <a:rPr lang="en-US" altLang="fa-IR"/>
              <a:pPr/>
              <a:t>‹#›</a:t>
            </a:fld>
            <a:endParaRPr lang="en-US" altLang="fa-IR"/>
          </a:p>
        </p:txBody>
      </p:sp>
      <p:sp>
        <p:nvSpPr>
          <p:cNvPr id="7" name="Rectangle 6">
            <a:extLst>
              <a:ext uri="{FF2B5EF4-FFF2-40B4-BE49-F238E27FC236}">
                <a16:creationId xmlns:a16="http://schemas.microsoft.com/office/drawing/2014/main" id="{9A3499F2-289E-47D2-9E5A-8E5BB032A353}"/>
              </a:ext>
            </a:extLst>
          </p:cNvPr>
          <p:cNvSpPr/>
          <p:nvPr userDrawn="1"/>
        </p:nvSpPr>
        <p:spPr>
          <a:xfrm rot="5400000">
            <a:off x="8588188" y="5506108"/>
            <a:ext cx="2088232" cy="615553"/>
          </a:xfrm>
          <a:prstGeom prst="rect">
            <a:avLst/>
          </a:prstGeom>
        </p:spPr>
        <p:txBody>
          <a:bodyPr wrap="square">
            <a:spAutoFit/>
          </a:bodyPr>
          <a:lstStyle/>
          <a:p>
            <a:pPr eaLnBrk="0" hangingPunct="0">
              <a:defRPr/>
            </a:pPr>
            <a:r>
              <a:rPr lang="en-US" sz="1600" b="1" dirty="0">
                <a:solidFill>
                  <a:prstClr val="black"/>
                </a:solidFill>
                <a:latin typeface="Times New Roman" panose="02020603050405020304" pitchFamily="18" charset="0"/>
                <a:cs typeface="Times New Roman" panose="02020603050405020304" pitchFamily="18" charset="0"/>
              </a:rPr>
              <a:t/>
            </a:r>
            <a:br>
              <a:rPr lang="en-US" sz="1600" b="1" dirty="0">
                <a:solidFill>
                  <a:prstClr val="black"/>
                </a:solidFill>
                <a:latin typeface="Times New Roman" panose="02020603050405020304" pitchFamily="18" charset="0"/>
                <a:cs typeface="Times New Roman" panose="02020603050405020304" pitchFamily="18" charset="0"/>
              </a:rPr>
            </a:br>
            <a:r>
              <a:rPr lang="en-US" sz="1600" b="1" dirty="0">
                <a:solidFill>
                  <a:prstClr val="black"/>
                </a:solidFill>
                <a:latin typeface="Times New Roman" panose="02020603050405020304" pitchFamily="18" charset="0"/>
                <a:cs typeface="Times New Roman" panose="02020603050405020304" pitchFamily="18" charset="0"/>
              </a:rPr>
              <a:t>w</a:t>
            </a:r>
            <a:r>
              <a:rPr lang="en-US" b="1" dirty="0">
                <a:solidFill>
                  <a:prstClr val="black"/>
                </a:solidFill>
                <a:latin typeface="Times New Roman" panose="02020603050405020304" pitchFamily="18" charset="0"/>
                <a:cs typeface="Times New Roman" panose="02020603050405020304" pitchFamily="18" charset="0"/>
              </a:rPr>
              <a:t>ww.Ravanpoint.ir</a:t>
            </a:r>
            <a:endParaRPr lang="en-GB" b="1" dirty="0">
              <a:solidFill>
                <a:prstClr val="black"/>
              </a:solidFill>
              <a:latin typeface="Times New Roman" panose="02020603050405020304" pitchFamily="18" charset="0"/>
              <a:cs typeface="Times New Roman" panose="02020603050405020304" pitchFamily="18" charset="0"/>
            </a:endParaRPr>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61" r:id="rId12"/>
  </p:sldLayoutIdLst>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6" presetClass="emph" presetSubtype="0" fill="hold" grpId="0" nodeType="withEffect">
                                  <p:stCondLst>
                                    <p:cond delay="0"/>
                                  </p:stCondLst>
                                  <p:childTnLst>
                                    <p:animEffect transition="out" filter="fade">
                                      <p:cBhvr>
                                        <p:cTn id="6" dur="500"/>
                                        <p:tgtEl>
                                          <p:spTgt spid="10242"/>
                                        </p:tgtEl>
                                      </p:cBhvr>
                                    </p:animEffect>
                                    <p:animScale>
                                      <p:cBhvr>
                                        <p:cTn id="7" dur="250" autoRev="1" fill="hold"/>
                                        <p:tgtEl>
                                          <p:spTgt spid="10242"/>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2" grpId="0"/>
    </p:bldLst>
  </p:timing>
  <p:txStyles>
    <p:titleStyle>
      <a:lvl1pPr algn="ctr" rtl="0" fontAlgn="base">
        <a:spcBef>
          <a:spcPct val="0"/>
        </a:spcBef>
        <a:spcAft>
          <a:spcPct val="0"/>
        </a:spcAft>
        <a:defRPr sz="44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2pPr>
      <a:lvl3pPr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3pPr>
      <a:lvl4pPr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4pPr>
      <a:lvl5pPr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a-I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hyperlink" Target="http://www.sid.ir/" TargetMode="External"/><Relationship Id="rId2" Type="http://schemas.openxmlformats.org/officeDocument/2006/relationships/hyperlink" Target="http://www.iranmedex.ir/" TargetMode="Externa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hyperlink" Target="http://www.powershow.ir/"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fa-IR" dirty="0" smtClean="0">
                <a:cs typeface="B Titr" panose="00000700000000000000" pitchFamily="2" charset="-78"/>
              </a:rPr>
              <a:t>سوء رفتار با زنان</a:t>
            </a:r>
            <a:endParaRPr lang="fa-IR" dirty="0">
              <a:cs typeface="B Titr" panose="00000700000000000000" pitchFamily="2" charset="-78"/>
            </a:endParaRPr>
          </a:p>
        </p:txBody>
      </p:sp>
      <p:sp>
        <p:nvSpPr>
          <p:cNvPr id="3" name="Subtitle 2"/>
          <p:cNvSpPr>
            <a:spLocks noGrp="1"/>
          </p:cNvSpPr>
          <p:nvPr>
            <p:ph type="subTitle" idx="1"/>
          </p:nvPr>
        </p:nvSpPr>
        <p:spPr/>
        <p:txBody>
          <a:bodyPr/>
          <a:lstStyle/>
          <a:p>
            <a:endParaRPr lang="fa-IR"/>
          </a:p>
        </p:txBody>
      </p:sp>
      <p:pic>
        <p:nvPicPr>
          <p:cNvPr id="4" name="Picture 3">
            <a:extLst>
              <a:ext uri="{FF2B5EF4-FFF2-40B4-BE49-F238E27FC236}">
                <a16:creationId xmlns:a16="http://schemas.microsoft.com/office/drawing/2014/main" id="{0B728EB6-ED17-4509-9AEB-1FADAD079245}"/>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85800" y="464417"/>
            <a:ext cx="1871739" cy="1851746"/>
          </a:xfrm>
          <a:prstGeom prst="rect">
            <a:avLst/>
          </a:prstGeom>
        </p:spPr>
      </p:pic>
    </p:spTree>
    <p:extLst>
      <p:ext uri="{BB962C8B-B14F-4D97-AF65-F5344CB8AC3E}">
        <p14:creationId xmlns:p14="http://schemas.microsoft.com/office/powerpoint/2010/main" val="3657086205"/>
      </p:ext>
    </p:extLst>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2"/>
          <p:cNvSpPr>
            <a:spLocks noGrp="1" noChangeArrowheads="1"/>
          </p:cNvSpPr>
          <p:nvPr>
            <p:ph type="body" idx="1"/>
          </p:nvPr>
        </p:nvSpPr>
        <p:spPr>
          <a:xfrm>
            <a:off x="457200" y="1524000"/>
            <a:ext cx="8458200" cy="4724400"/>
          </a:xfrm>
        </p:spPr>
        <p:txBody>
          <a:bodyPr/>
          <a:lstStyle/>
          <a:p>
            <a:pPr algn="r" rtl="1">
              <a:lnSpc>
                <a:spcPct val="80000"/>
              </a:lnSpc>
              <a:buFontTx/>
              <a:buNone/>
            </a:pPr>
            <a:r>
              <a:rPr lang="en-US" altLang="fa-IR" sz="2800"/>
              <a:t/>
            </a:r>
            <a:br>
              <a:rPr lang="en-US" altLang="fa-IR" sz="2800"/>
            </a:br>
            <a:r>
              <a:rPr lang="fa-IR" altLang="fa-IR" sz="2800"/>
              <a:t>آمارهای طرح ملی نشان می‌دهد که ۶۶ درصد زنان ايرانی، از اول زندگی مشترک</a:t>
            </a:r>
            <a:r>
              <a:rPr lang="en-US" altLang="fa-IR" sz="2800"/>
              <a:t> </a:t>
            </a:r>
            <a:r>
              <a:rPr lang="fa-IR" altLang="fa-IR" sz="2800"/>
              <a:t>شان تاکنون، حداقل يک</a:t>
            </a:r>
            <a:r>
              <a:rPr lang="en-US" altLang="fa-IR" sz="2800"/>
              <a:t> </a:t>
            </a:r>
            <a:r>
              <a:rPr lang="fa-IR" altLang="fa-IR" sz="2800"/>
              <a:t>بار مورد خشونت قرا گرفته‌اند</a:t>
            </a:r>
            <a:r>
              <a:rPr lang="en-US" altLang="fa-IR" sz="2800"/>
              <a:t>.</a:t>
            </a:r>
            <a:endParaRPr lang="fa-IR" altLang="fa-IR" sz="2800"/>
          </a:p>
          <a:p>
            <a:pPr algn="r" rtl="1">
              <a:lnSpc>
                <a:spcPct val="80000"/>
              </a:lnSpc>
              <a:buFontTx/>
              <a:buNone/>
            </a:pPr>
            <a:r>
              <a:rPr lang="en-US" altLang="fa-IR" sz="2800"/>
              <a:t>  </a:t>
            </a:r>
            <a:r>
              <a:rPr lang="fa-IR" altLang="fa-IR" sz="2800"/>
              <a:t> برای توصيف ابعاد خشونت خانگی عليه زنان در ايران، انواع مختلف آن را در هشت گروه تقسيم بندی کرده است : خشونت‌های زبانی، روانی، فيزيکی، حقوقی، جنسی، اقتصادی، فکری و آموزشی و مخاطرات خشونت جسمانی، شايع‌ترين نوع خشونت خانگی به ‌شمار می‌رود.</a:t>
            </a:r>
          </a:p>
          <a:p>
            <a:pPr algn="r" rtl="1">
              <a:lnSpc>
                <a:spcPct val="80000"/>
              </a:lnSpc>
              <a:buFontTx/>
              <a:buNone/>
            </a:pPr>
            <a:r>
              <a:rPr lang="fa-IR" altLang="fa-IR" sz="2800"/>
              <a:t>   قتل‌های خانوادگی، شديدترين نوع خشونت‌ خانگی است که بيشتر از طريق خفه ‌کردن و بين ساير افراد خانواده با چاقو انجام می‌شود.فقر و اختلاف‌های مالی مهم‌ترين عامل قتل‌های خانگی محسوب می‌شود.  بيشتر قربانيان اين نوع خشونت، زنان هستند .</a:t>
            </a:r>
            <a:endParaRPr lang="en-US" altLang="fa-IR" sz="2800"/>
          </a:p>
        </p:txBody>
      </p:sp>
      <p:sp>
        <p:nvSpPr>
          <p:cNvPr id="126979" name="AutoShape 3"/>
          <p:cNvSpPr>
            <a:spLocks noGrp="1" noChangeArrowheads="1"/>
          </p:cNvSpPr>
          <p:nvPr>
            <p:ph type="title"/>
          </p:nvPr>
        </p:nvSpPr>
        <p:spPr>
          <a:xfrm>
            <a:off x="4495800" y="274638"/>
            <a:ext cx="4191000" cy="1143000"/>
          </a:xfrm>
          <a:prstGeom prst="wave">
            <a:avLst>
              <a:gd name="adj1" fmla="val 13005"/>
              <a:gd name="adj2" fmla="val 0"/>
            </a:avLst>
          </a:prstGeom>
          <a:solidFill>
            <a:schemeClr val="bg1"/>
          </a:solidFill>
          <a:ln>
            <a:solidFill>
              <a:schemeClr val="tx1"/>
            </a:solidFill>
            <a:round/>
            <a:headEnd/>
            <a:tailEnd/>
          </a:ln>
        </p:spPr>
        <p:txBody>
          <a:bodyPr/>
          <a:lstStyle/>
          <a:p>
            <a:r>
              <a:rPr lang="fa-IR" altLang="fa-IR" sz="4000">
                <a:solidFill>
                  <a:schemeClr val="accent2"/>
                </a:solidFill>
              </a:rPr>
              <a:t>آمار در ايران</a:t>
            </a:r>
            <a:r>
              <a:rPr lang="fa-IR" altLang="fa-IR" sz="4000"/>
              <a:t> </a:t>
            </a:r>
            <a:endParaRPr lang="en-US" altLang="fa-IR" sz="4000"/>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Rectangle 2"/>
          <p:cNvSpPr>
            <a:spLocks noGrp="1" noChangeArrowheads="1"/>
          </p:cNvSpPr>
          <p:nvPr>
            <p:ph type="body" idx="1"/>
          </p:nvPr>
        </p:nvSpPr>
        <p:spPr/>
        <p:txBody>
          <a:bodyPr/>
          <a:lstStyle/>
          <a:p>
            <a:pPr marL="609600" indent="-609600" algn="r" rtl="1">
              <a:lnSpc>
                <a:spcPct val="90000"/>
              </a:lnSpc>
              <a:buFontTx/>
              <a:buAutoNum type="arabicPeriod"/>
            </a:pPr>
            <a:r>
              <a:rPr lang="fa-IR" altLang="fa-IR" sz="2800"/>
              <a:t>ضعف درکنترل حرکات </a:t>
            </a:r>
          </a:p>
          <a:p>
            <a:pPr marL="609600" indent="-609600" algn="r" rtl="1">
              <a:lnSpc>
                <a:spcPct val="90000"/>
              </a:lnSpc>
              <a:buFontTx/>
              <a:buAutoNum type="arabicPeriod"/>
            </a:pPr>
            <a:r>
              <a:rPr lang="fa-IR" altLang="fa-IR" sz="2800"/>
              <a:t>عدم تحمل ناکامی</a:t>
            </a:r>
          </a:p>
          <a:p>
            <a:pPr marL="609600" indent="-609600" algn="r" rtl="1">
              <a:lnSpc>
                <a:spcPct val="90000"/>
              </a:lnSpc>
              <a:buFontTx/>
              <a:buAutoNum type="arabicPeriod"/>
            </a:pPr>
            <a:r>
              <a:rPr lang="fa-IR" altLang="fa-IR" sz="2800"/>
              <a:t>حسادت زیاد </a:t>
            </a:r>
          </a:p>
          <a:p>
            <a:pPr marL="609600" indent="-609600" algn="r" rtl="1">
              <a:lnSpc>
                <a:spcPct val="90000"/>
              </a:lnSpc>
              <a:buFontTx/>
              <a:buAutoNum type="arabicPeriod"/>
            </a:pPr>
            <a:r>
              <a:rPr lang="fa-IR" altLang="fa-IR" sz="2800"/>
              <a:t>عدم اعتماد</a:t>
            </a:r>
          </a:p>
          <a:p>
            <a:pPr marL="609600" indent="-609600" algn="r" rtl="1">
              <a:lnSpc>
                <a:spcPct val="90000"/>
              </a:lnSpc>
              <a:buFontTx/>
              <a:buAutoNum type="arabicPeriod"/>
            </a:pPr>
            <a:r>
              <a:rPr lang="fa-IR" altLang="fa-IR" sz="2800"/>
              <a:t>انتظارات غیرواقعی</a:t>
            </a:r>
          </a:p>
          <a:p>
            <a:pPr marL="609600" indent="-609600" algn="r" rtl="1">
              <a:lnSpc>
                <a:spcPct val="90000"/>
              </a:lnSpc>
              <a:buFontTx/>
              <a:buAutoNum type="arabicPeriod"/>
            </a:pPr>
            <a:r>
              <a:rPr lang="fa-IR" altLang="fa-IR" sz="2800"/>
              <a:t>وابستگی عاطفی نسبت به همسر</a:t>
            </a:r>
          </a:p>
          <a:p>
            <a:pPr marL="609600" indent="-609600" algn="r" rtl="1">
              <a:lnSpc>
                <a:spcPct val="90000"/>
              </a:lnSpc>
              <a:buFontTx/>
              <a:buAutoNum type="arabicPeriod"/>
            </a:pPr>
            <a:r>
              <a:rPr lang="fa-IR" altLang="fa-IR" sz="2800"/>
              <a:t>ناسازگاری بییش از حد دارند</a:t>
            </a:r>
          </a:p>
          <a:p>
            <a:pPr marL="609600" indent="-609600" algn="r" rtl="1">
              <a:lnSpc>
                <a:spcPct val="90000"/>
              </a:lnSpc>
              <a:buFontTx/>
              <a:buAutoNum type="arabicPeriod"/>
            </a:pPr>
            <a:r>
              <a:rPr lang="fa-IR" altLang="fa-IR" sz="2800"/>
              <a:t>دیگران رابه خاطر عصبانیت سرزنش می کنند.</a:t>
            </a:r>
            <a:endParaRPr lang="en-US" altLang="fa-IR" sz="2800"/>
          </a:p>
        </p:txBody>
      </p:sp>
      <p:sp>
        <p:nvSpPr>
          <p:cNvPr id="128003" name="AutoShape 3"/>
          <p:cNvSpPr>
            <a:spLocks noGrp="1" noChangeArrowheads="1"/>
          </p:cNvSpPr>
          <p:nvPr>
            <p:ph type="title"/>
          </p:nvPr>
        </p:nvSpPr>
        <p:spPr>
          <a:xfrm>
            <a:off x="2057400" y="274638"/>
            <a:ext cx="6629400" cy="1143000"/>
          </a:xfrm>
          <a:prstGeom prst="wave">
            <a:avLst>
              <a:gd name="adj1" fmla="val 13005"/>
              <a:gd name="adj2" fmla="val 0"/>
            </a:avLst>
          </a:prstGeom>
          <a:solidFill>
            <a:schemeClr val="bg1"/>
          </a:solidFill>
          <a:ln>
            <a:solidFill>
              <a:schemeClr val="tx1"/>
            </a:solidFill>
            <a:round/>
            <a:headEnd/>
            <a:tailEnd/>
          </a:ln>
        </p:spPr>
        <p:txBody>
          <a:bodyPr/>
          <a:lstStyle/>
          <a:p>
            <a:r>
              <a:rPr lang="fa-IR" altLang="fa-IR" dirty="0">
                <a:solidFill>
                  <a:schemeClr val="accent2"/>
                </a:solidFill>
              </a:rPr>
              <a:t>خصوصیات شخصی صدمه زننده</a:t>
            </a:r>
            <a:endParaRPr lang="en-US" altLang="fa-IR" dirty="0">
              <a:solidFill>
                <a:schemeClr val="accent2"/>
              </a:solidFill>
            </a:endParaRP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Rectangle 2"/>
          <p:cNvSpPr>
            <a:spLocks noGrp="1" noChangeArrowheads="1"/>
          </p:cNvSpPr>
          <p:nvPr>
            <p:ph type="body" idx="1"/>
          </p:nvPr>
        </p:nvSpPr>
        <p:spPr/>
        <p:txBody>
          <a:bodyPr/>
          <a:lstStyle/>
          <a:p>
            <a:pPr marL="457200" indent="-457200" algn="r" rtl="1">
              <a:lnSpc>
                <a:spcPct val="90000"/>
              </a:lnSpc>
              <a:buFontTx/>
              <a:buAutoNum type="arabicPeriod"/>
            </a:pPr>
            <a:r>
              <a:rPr lang="fa-IR" altLang="fa-IR" sz="2400"/>
              <a:t>اعتماد به نفس و تصوراز خود در سطح پایین است.</a:t>
            </a:r>
          </a:p>
          <a:p>
            <a:pPr marL="457200" indent="-457200" algn="r" rtl="1">
              <a:lnSpc>
                <a:spcPct val="90000"/>
              </a:lnSpc>
              <a:buFontTx/>
              <a:buAutoNum type="arabicPeriod"/>
            </a:pPr>
            <a:r>
              <a:rPr lang="fa-IR" altLang="fa-IR" sz="2400"/>
              <a:t>ازدواج درسنین پایین سریع فرزنددارشدن و حاملگی</a:t>
            </a:r>
          </a:p>
          <a:p>
            <a:pPr marL="457200" indent="-457200" algn="r" rtl="1">
              <a:lnSpc>
                <a:spcPct val="90000"/>
              </a:lnSpc>
              <a:buFontTx/>
              <a:buAutoNum type="arabicPeriod"/>
            </a:pPr>
            <a:r>
              <a:rPr lang="fa-IR" altLang="fa-IR" sz="2400"/>
              <a:t>خانوادۀ سمت گیر وتوام با مرزهای بسته</a:t>
            </a:r>
          </a:p>
          <a:p>
            <a:pPr marL="457200" indent="-457200" algn="r" rtl="1">
              <a:lnSpc>
                <a:spcPct val="90000"/>
              </a:lnSpc>
              <a:buFontTx/>
              <a:buAutoNum type="arabicPeriod"/>
            </a:pPr>
            <a:r>
              <a:rPr lang="fa-IR" altLang="fa-IR" sz="2400"/>
              <a:t>احساس ناامیدی، افسردگی وعصبانی بودن</a:t>
            </a:r>
          </a:p>
          <a:p>
            <a:pPr marL="457200" indent="-457200" algn="r" rtl="1">
              <a:lnSpc>
                <a:spcPct val="90000"/>
              </a:lnSpc>
              <a:buFontTx/>
              <a:buAutoNum type="arabicPeriod"/>
            </a:pPr>
            <a:r>
              <a:rPr lang="fa-IR" altLang="fa-IR" sz="2400"/>
              <a:t>عقاید واحساسات شخصی غلط</a:t>
            </a:r>
          </a:p>
          <a:p>
            <a:pPr marL="457200" indent="-457200" algn="r" rtl="1">
              <a:lnSpc>
                <a:spcPct val="90000"/>
              </a:lnSpc>
              <a:buFontTx/>
              <a:buAutoNum type="arabicPeriod"/>
            </a:pPr>
            <a:r>
              <a:rPr lang="fa-IR" altLang="fa-IR" sz="2400"/>
              <a:t>اعتماد به نفس پایین فرد ممکن است خود را سزاوار این گونه برخوردها بداند ،چون انتظارات شوهرش رابرآورده نکرده ،هرچند این انتظارات غیرواقعی باشند.زن ممکن است درخانواده خود بسیار تحقیر می شده وازدواج درسنین کم را گریزی از وضعیت خانوادگی خود بداند . اعتمادبه نفس پایین باعث پذیرش هر فردی که محبت اورا جلب کند شود وبین اعتیاد به موادمخدر با سوءرفتارارتباط بالایی وجود دارد.</a:t>
            </a:r>
          </a:p>
          <a:p>
            <a:pPr marL="457200" indent="-457200">
              <a:lnSpc>
                <a:spcPct val="90000"/>
              </a:lnSpc>
              <a:buFontTx/>
              <a:buNone/>
            </a:pPr>
            <a:endParaRPr lang="en-US" altLang="fa-IR"/>
          </a:p>
          <a:p>
            <a:pPr marL="457200" indent="-457200">
              <a:lnSpc>
                <a:spcPct val="90000"/>
              </a:lnSpc>
            </a:pPr>
            <a:endParaRPr lang="en-US" altLang="fa-IR" sz="2400"/>
          </a:p>
        </p:txBody>
      </p:sp>
      <p:sp>
        <p:nvSpPr>
          <p:cNvPr id="129027" name="AutoShape 3"/>
          <p:cNvSpPr>
            <a:spLocks noGrp="1" noChangeArrowheads="1"/>
          </p:cNvSpPr>
          <p:nvPr>
            <p:ph type="title"/>
          </p:nvPr>
        </p:nvSpPr>
        <p:spPr>
          <a:xfrm>
            <a:off x="2819400" y="274638"/>
            <a:ext cx="5867400" cy="1143000"/>
          </a:xfrm>
          <a:prstGeom prst="wave">
            <a:avLst>
              <a:gd name="adj1" fmla="val 13005"/>
              <a:gd name="adj2" fmla="val 0"/>
            </a:avLst>
          </a:prstGeom>
          <a:solidFill>
            <a:schemeClr val="bg1"/>
          </a:solidFill>
          <a:ln>
            <a:solidFill>
              <a:schemeClr val="tx1"/>
            </a:solidFill>
            <a:round/>
            <a:headEnd/>
            <a:tailEnd/>
          </a:ln>
        </p:spPr>
        <p:txBody>
          <a:bodyPr/>
          <a:lstStyle/>
          <a:p>
            <a:r>
              <a:rPr lang="fa-IR" altLang="fa-IR" sz="4800" dirty="0">
                <a:solidFill>
                  <a:schemeClr val="accent2"/>
                </a:solidFill>
              </a:rPr>
              <a:t>خصوصیات زنان آسیب دیده</a:t>
            </a:r>
            <a:endParaRPr lang="en-US" altLang="fa-IR" sz="4800" dirty="0">
              <a:solidFill>
                <a:schemeClr val="accent2"/>
              </a:solidFill>
            </a:endParaRPr>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3906" name="Rectangle 2"/>
          <p:cNvSpPr>
            <a:spLocks noGrp="1" noChangeArrowheads="1"/>
          </p:cNvSpPr>
          <p:nvPr>
            <p:ph type="title"/>
          </p:nvPr>
        </p:nvSpPr>
        <p:spPr/>
        <p:txBody>
          <a:bodyPr/>
          <a:lstStyle/>
          <a:p>
            <a:r>
              <a:rPr lang="fa-IR" altLang="fa-IR" sz="4800"/>
              <a:t/>
            </a:r>
            <a:br>
              <a:rPr lang="fa-IR" altLang="fa-IR" sz="4800"/>
            </a:br>
            <a:endParaRPr lang="en-US" altLang="fa-IR" sz="4800"/>
          </a:p>
        </p:txBody>
      </p:sp>
      <p:sp>
        <p:nvSpPr>
          <p:cNvPr id="123907" name="Rectangle 3"/>
          <p:cNvSpPr>
            <a:spLocks noGrp="1" noChangeArrowheads="1"/>
          </p:cNvSpPr>
          <p:nvPr>
            <p:ph type="body" idx="1"/>
          </p:nvPr>
        </p:nvSpPr>
        <p:spPr/>
        <p:txBody>
          <a:bodyPr/>
          <a:lstStyle/>
          <a:p>
            <a:pPr algn="r" rtl="1">
              <a:buFontTx/>
              <a:buNone/>
            </a:pPr>
            <a:endParaRPr lang="fa-IR" altLang="fa-IR" sz="3600"/>
          </a:p>
          <a:p>
            <a:pPr algn="r" rtl="1">
              <a:buFontTx/>
              <a:buNone/>
            </a:pPr>
            <a:r>
              <a:rPr lang="fa-IR" altLang="fa-IR" sz="2800"/>
              <a:t>1)  ضعف درکنترل حرکات                    2) عدم تحمل ناکامی</a:t>
            </a:r>
          </a:p>
          <a:p>
            <a:pPr algn="r" rtl="1">
              <a:buFontTx/>
              <a:buNone/>
            </a:pPr>
            <a:r>
              <a:rPr lang="fa-IR" altLang="fa-IR" sz="2800"/>
              <a:t>3)  نیازبه تحکم کردن                           4) حالت تملک داشتن </a:t>
            </a:r>
          </a:p>
          <a:p>
            <a:pPr algn="r" rtl="1">
              <a:buFontTx/>
              <a:buNone/>
            </a:pPr>
            <a:r>
              <a:rPr lang="fa-IR" altLang="fa-IR" sz="2800"/>
              <a:t>5)  حسادت زیاد                                 6) عدم اعتماد</a:t>
            </a:r>
          </a:p>
          <a:p>
            <a:pPr algn="r" rtl="1">
              <a:buFontTx/>
              <a:buNone/>
            </a:pPr>
            <a:r>
              <a:rPr lang="fa-IR" altLang="fa-IR" sz="2800"/>
              <a:t>7)  انتظارات غیرواقعی                 </a:t>
            </a:r>
          </a:p>
          <a:p>
            <a:pPr algn="r" rtl="1">
              <a:buFontTx/>
              <a:buNone/>
            </a:pPr>
            <a:r>
              <a:rPr lang="fa-IR" altLang="fa-IR" sz="2800"/>
              <a:t>8)  اغلب این مردان ازنظر تحصیلات و درآمد وپایگاه شغلی درسطح پایین هستند و در زندگی شخصی احساس موًثر بودن راندارند ، اما</a:t>
            </a:r>
            <a:r>
              <a:rPr lang="en-US" altLang="fa-IR" sz="2800"/>
              <a:t> </a:t>
            </a:r>
            <a:r>
              <a:rPr lang="fa-IR" altLang="fa-IR" sz="2800"/>
              <a:t>مردها از هر طبقۀ اجتماعی و با هر میزان سواد وباهر نوع وابستگی قومی ومذهبی ممکن است زن خودرا کتک بزنند.</a:t>
            </a:r>
          </a:p>
          <a:p>
            <a:pPr>
              <a:buFontTx/>
              <a:buNone/>
            </a:pPr>
            <a:endParaRPr lang="en-US" altLang="fa-IR" sz="2800"/>
          </a:p>
          <a:p>
            <a:endParaRPr lang="en-US" altLang="fa-IR" sz="2800"/>
          </a:p>
        </p:txBody>
      </p:sp>
      <p:sp>
        <p:nvSpPr>
          <p:cNvPr id="123914" name="AutoShape 10"/>
          <p:cNvSpPr>
            <a:spLocks noChangeArrowheads="1"/>
          </p:cNvSpPr>
          <p:nvPr/>
        </p:nvSpPr>
        <p:spPr bwMode="auto">
          <a:xfrm>
            <a:off x="2819400" y="274638"/>
            <a:ext cx="5867400" cy="1143000"/>
          </a:xfrm>
          <a:prstGeom prst="wave">
            <a:avLst>
              <a:gd name="adj1" fmla="val 13005"/>
              <a:gd name="adj2" fmla="val 0"/>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ctr">
              <a:defRPr sz="4400">
                <a:solidFill>
                  <a:schemeClr val="tx2"/>
                </a:solidFill>
                <a:latin typeface="Arial" panose="020B0604020202020204" pitchFamily="34" charset="0"/>
                <a:cs typeface="Arial" panose="020B0604020202020204" pitchFamily="34" charset="0"/>
              </a:defRPr>
            </a:lvl1pPr>
            <a:lvl2pPr algn="ctr">
              <a:defRPr sz="4400">
                <a:solidFill>
                  <a:schemeClr val="tx2"/>
                </a:solidFill>
                <a:latin typeface="Arial" panose="020B0604020202020204" pitchFamily="34" charset="0"/>
                <a:cs typeface="Arial" panose="020B0604020202020204" pitchFamily="34" charset="0"/>
              </a:defRPr>
            </a:lvl2pPr>
            <a:lvl3pPr algn="ctr">
              <a:defRPr sz="4400">
                <a:solidFill>
                  <a:schemeClr val="tx2"/>
                </a:solidFill>
                <a:latin typeface="Arial" panose="020B0604020202020204" pitchFamily="34" charset="0"/>
                <a:cs typeface="Arial" panose="020B0604020202020204" pitchFamily="34" charset="0"/>
              </a:defRPr>
            </a:lvl3pPr>
            <a:lvl4pPr algn="ctr">
              <a:defRPr sz="4400">
                <a:solidFill>
                  <a:schemeClr val="tx2"/>
                </a:solidFill>
                <a:latin typeface="Arial" panose="020B0604020202020204" pitchFamily="34" charset="0"/>
                <a:cs typeface="Arial" panose="020B0604020202020204" pitchFamily="34" charset="0"/>
              </a:defRPr>
            </a:lvl4pPr>
            <a:lvl5pPr algn="ctr">
              <a:defRPr sz="4400">
                <a:solidFill>
                  <a:schemeClr val="tx2"/>
                </a:solidFill>
                <a:latin typeface="Arial" panose="020B0604020202020204" pitchFamily="34" charset="0"/>
                <a:cs typeface="Arial" panose="020B0604020202020204" pitchFamily="34" charset="0"/>
              </a:defRPr>
            </a:lvl5pPr>
            <a:lvl6pPr marL="457200" algn="ctr" fontAlgn="base">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400" algn="ctr" fontAlgn="base">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600" algn="ctr" fontAlgn="base">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800" algn="ctr" fontAlgn="base">
              <a:spcBef>
                <a:spcPct val="0"/>
              </a:spcBef>
              <a:spcAft>
                <a:spcPct val="0"/>
              </a:spcAft>
              <a:defRPr sz="4400">
                <a:solidFill>
                  <a:schemeClr val="tx2"/>
                </a:solidFill>
                <a:latin typeface="Arial" panose="020B0604020202020204" pitchFamily="34" charset="0"/>
                <a:cs typeface="Arial" panose="020B0604020202020204" pitchFamily="34" charset="0"/>
              </a:defRPr>
            </a:lvl9pPr>
          </a:lstStyle>
          <a:p>
            <a:r>
              <a:rPr lang="fa-IR" altLang="fa-IR" sz="4800">
                <a:solidFill>
                  <a:schemeClr val="accent2"/>
                </a:solidFill>
              </a:rPr>
              <a:t>علل سوء رفتار</a:t>
            </a:r>
            <a:endParaRPr lang="en-US" altLang="fa-IR" sz="4800">
              <a:solidFill>
                <a:schemeClr val="accent2"/>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6" presetClass="entr" presetSubtype="16" fill="hold" grpId="0" nodeType="withEffect">
                                  <p:stCondLst>
                                    <p:cond delay="0"/>
                                  </p:stCondLst>
                                  <p:childTnLst>
                                    <p:set>
                                      <p:cBhvr>
                                        <p:cTn id="6" dur="1" fill="hold">
                                          <p:stCondLst>
                                            <p:cond delay="0"/>
                                          </p:stCondLst>
                                        </p:cTn>
                                        <p:tgtEl>
                                          <p:spTgt spid="123914"/>
                                        </p:tgtEl>
                                        <p:attrNameLst>
                                          <p:attrName>style.visibility</p:attrName>
                                        </p:attrNameLst>
                                      </p:cBhvr>
                                      <p:to>
                                        <p:strVal val="visible"/>
                                      </p:to>
                                    </p:set>
                                    <p:animEffect transition="in" filter="circle(in)">
                                      <p:cBhvr>
                                        <p:cTn id="7" dur="2000"/>
                                        <p:tgtEl>
                                          <p:spTgt spid="123914"/>
                                        </p:tgtEl>
                                      </p:cBhvr>
                                    </p:animEffect>
                                  </p:childTnLst>
                                </p:cTn>
                              </p:par>
                              <p:par>
                                <p:cTn id="8" presetID="1" presetClass="entr" presetSubtype="0" fill="hold" grpId="0" nodeType="withEffect">
                                  <p:stCondLst>
                                    <p:cond delay="0"/>
                                  </p:stCondLst>
                                  <p:childTnLst>
                                    <p:set>
                                      <p:cBhvr>
                                        <p:cTn id="9" dur="1" fill="hold">
                                          <p:stCondLst>
                                            <p:cond delay="0"/>
                                          </p:stCondLst>
                                        </p:cTn>
                                        <p:tgtEl>
                                          <p:spTgt spid="123907">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123907">
                                            <p:txEl>
                                              <p:pRg st="1" end="1"/>
                                            </p:txEl>
                                          </p:spTgt>
                                        </p:tgtEl>
                                        <p:attrNameLst>
                                          <p:attrName>ppt_c</p:attrName>
                                        </p:attrNameLst>
                                      </p:cBhvr>
                                      <p:to>
                                        <a:schemeClr val="bg2"/>
                                      </p:to>
                                    </p:animClr>
                                  </p:subTnLst>
                                </p:cTn>
                              </p:par>
                              <p:par>
                                <p:cTn id="10" presetID="1" presetClass="entr" presetSubtype="0" fill="hold" grpId="0" nodeType="withEffect">
                                  <p:stCondLst>
                                    <p:cond delay="0"/>
                                  </p:stCondLst>
                                  <p:childTnLst>
                                    <p:set>
                                      <p:cBhvr>
                                        <p:cTn id="11" dur="1" fill="hold">
                                          <p:stCondLst>
                                            <p:cond delay="0"/>
                                          </p:stCondLst>
                                        </p:cTn>
                                        <p:tgtEl>
                                          <p:spTgt spid="123907">
                                            <p:txEl>
                                              <p:pRg st="2" end="2"/>
                                            </p:txEl>
                                          </p:spTgt>
                                        </p:tgtEl>
                                        <p:attrNameLst>
                                          <p:attrName>style.visibility</p:attrName>
                                        </p:attrNameLst>
                                      </p:cBhvr>
                                      <p:to>
                                        <p:strVal val="visible"/>
                                      </p:to>
                                    </p:set>
                                  </p:childTnLst>
                                  <p:subTnLst>
                                    <p:animClr clrSpc="rgb" dir="cw">
                                      <p:cBhvr override="childStyle">
                                        <p:cTn dur="1" fill="hold" display="0" masterRel="nextClick" afterEffect="1"/>
                                        <p:tgtEl>
                                          <p:spTgt spid="123907">
                                            <p:txEl>
                                              <p:pRg st="2" end="2"/>
                                            </p:txEl>
                                          </p:spTgt>
                                        </p:tgtEl>
                                        <p:attrNameLst>
                                          <p:attrName>ppt_c</p:attrName>
                                        </p:attrNameLst>
                                      </p:cBhvr>
                                      <p:to>
                                        <a:schemeClr val="bg2"/>
                                      </p:to>
                                    </p:animClr>
                                  </p:subTnLst>
                                </p:cTn>
                              </p:par>
                              <p:par>
                                <p:cTn id="12" presetID="1" presetClass="entr" presetSubtype="0" fill="hold" grpId="0" nodeType="withEffect">
                                  <p:stCondLst>
                                    <p:cond delay="0"/>
                                  </p:stCondLst>
                                  <p:childTnLst>
                                    <p:set>
                                      <p:cBhvr>
                                        <p:cTn id="13" dur="1" fill="hold">
                                          <p:stCondLst>
                                            <p:cond delay="0"/>
                                          </p:stCondLst>
                                        </p:cTn>
                                        <p:tgtEl>
                                          <p:spTgt spid="123907">
                                            <p:txEl>
                                              <p:pRg st="3" end="3"/>
                                            </p:txEl>
                                          </p:spTgt>
                                        </p:tgtEl>
                                        <p:attrNameLst>
                                          <p:attrName>style.visibility</p:attrName>
                                        </p:attrNameLst>
                                      </p:cBhvr>
                                      <p:to>
                                        <p:strVal val="visible"/>
                                      </p:to>
                                    </p:set>
                                  </p:childTnLst>
                                  <p:subTnLst>
                                    <p:animClr clrSpc="rgb" dir="cw">
                                      <p:cBhvr override="childStyle">
                                        <p:cTn dur="1" fill="hold" display="0" masterRel="nextClick" afterEffect="1"/>
                                        <p:tgtEl>
                                          <p:spTgt spid="123907">
                                            <p:txEl>
                                              <p:pRg st="3" end="3"/>
                                            </p:txEl>
                                          </p:spTgt>
                                        </p:tgtEl>
                                        <p:attrNameLst>
                                          <p:attrName>ppt_c</p:attrName>
                                        </p:attrNameLst>
                                      </p:cBhvr>
                                      <p:to>
                                        <a:schemeClr val="bg2"/>
                                      </p:to>
                                    </p:animClr>
                                  </p:subTnLst>
                                </p:cTn>
                              </p:par>
                              <p:par>
                                <p:cTn id="14" presetID="1" presetClass="entr" presetSubtype="0" fill="hold" grpId="0" nodeType="withEffect">
                                  <p:stCondLst>
                                    <p:cond delay="0"/>
                                  </p:stCondLst>
                                  <p:childTnLst>
                                    <p:set>
                                      <p:cBhvr>
                                        <p:cTn id="15" dur="1" fill="hold">
                                          <p:stCondLst>
                                            <p:cond delay="0"/>
                                          </p:stCondLst>
                                        </p:cTn>
                                        <p:tgtEl>
                                          <p:spTgt spid="123907">
                                            <p:txEl>
                                              <p:pRg st="4" end="4"/>
                                            </p:txEl>
                                          </p:spTgt>
                                        </p:tgtEl>
                                        <p:attrNameLst>
                                          <p:attrName>style.visibility</p:attrName>
                                        </p:attrNameLst>
                                      </p:cBhvr>
                                      <p:to>
                                        <p:strVal val="visible"/>
                                      </p:to>
                                    </p:set>
                                  </p:childTnLst>
                                  <p:subTnLst>
                                    <p:animClr clrSpc="rgb" dir="cw">
                                      <p:cBhvr override="childStyle">
                                        <p:cTn dur="1" fill="hold" display="0" masterRel="nextClick" afterEffect="1"/>
                                        <p:tgtEl>
                                          <p:spTgt spid="123907">
                                            <p:txEl>
                                              <p:pRg st="4" end="4"/>
                                            </p:txEl>
                                          </p:spTgt>
                                        </p:tgtEl>
                                        <p:attrNameLst>
                                          <p:attrName>ppt_c</p:attrName>
                                        </p:attrNameLst>
                                      </p:cBhvr>
                                      <p:to>
                                        <a:schemeClr val="bg2"/>
                                      </p:to>
                                    </p:animClr>
                                  </p:subTnLst>
                                </p:cTn>
                              </p:par>
                              <p:par>
                                <p:cTn id="16" presetID="1" presetClass="entr" presetSubtype="0" fill="hold" grpId="0" nodeType="withEffect">
                                  <p:stCondLst>
                                    <p:cond delay="0"/>
                                  </p:stCondLst>
                                  <p:childTnLst>
                                    <p:set>
                                      <p:cBhvr>
                                        <p:cTn id="17" dur="1" fill="hold">
                                          <p:stCondLst>
                                            <p:cond delay="0"/>
                                          </p:stCondLst>
                                        </p:cTn>
                                        <p:tgtEl>
                                          <p:spTgt spid="123907">
                                            <p:txEl>
                                              <p:pRg st="5" end="5"/>
                                            </p:txEl>
                                          </p:spTgt>
                                        </p:tgtEl>
                                        <p:attrNameLst>
                                          <p:attrName>style.visibility</p:attrName>
                                        </p:attrNameLst>
                                      </p:cBhvr>
                                      <p:to>
                                        <p:strVal val="visible"/>
                                      </p:to>
                                    </p:set>
                                  </p:childTnLst>
                                  <p:subTnLst>
                                    <p:animClr clrSpc="rgb" dir="cw">
                                      <p:cBhvr override="childStyle">
                                        <p:cTn dur="1" fill="hold" display="0" masterRel="nextClick" afterEffect="1"/>
                                        <p:tgtEl>
                                          <p:spTgt spid="123907">
                                            <p:txEl>
                                              <p:pRg st="5" end="5"/>
                                            </p:txEl>
                                          </p:spTgt>
                                        </p:tgtEl>
                                        <p:attrNameLst>
                                          <p:attrName>ppt_c</p:attrName>
                                        </p:attrNameLst>
                                      </p:cBhvr>
                                      <p:to>
                                        <a:schemeClr val="bg2"/>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3907" grpId="0" build="p"/>
      <p:bldP spid="123914"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81" name="AutoShape 5"/>
          <p:cNvSpPr>
            <a:spLocks noGrp="1" noChangeArrowheads="1"/>
          </p:cNvSpPr>
          <p:nvPr>
            <p:ph type="title"/>
          </p:nvPr>
        </p:nvSpPr>
        <p:spPr>
          <a:xfrm>
            <a:off x="4495800" y="274638"/>
            <a:ext cx="4191000" cy="1143000"/>
          </a:xfrm>
          <a:prstGeom prst="wave">
            <a:avLst>
              <a:gd name="adj1" fmla="val 13005"/>
              <a:gd name="adj2" fmla="val 0"/>
            </a:avLst>
          </a:prstGeom>
          <a:solidFill>
            <a:schemeClr val="bg1"/>
          </a:solidFill>
          <a:ln>
            <a:solidFill>
              <a:schemeClr val="tx1"/>
            </a:solidFill>
            <a:round/>
            <a:headEnd/>
            <a:tailEnd/>
          </a:ln>
        </p:spPr>
        <p:txBody>
          <a:bodyPr/>
          <a:lstStyle/>
          <a:p>
            <a:r>
              <a:rPr lang="fa-IR" altLang="fa-IR" sz="4000" dirty="0">
                <a:solidFill>
                  <a:schemeClr val="accent2"/>
                </a:solidFill>
              </a:rPr>
              <a:t>چرخه سوء رفتار</a:t>
            </a:r>
            <a:endParaRPr lang="en-US" altLang="fa-IR" sz="4800" dirty="0">
              <a:solidFill>
                <a:schemeClr val="accent2"/>
              </a:solidFill>
            </a:endParaRPr>
          </a:p>
        </p:txBody>
      </p:sp>
      <p:graphicFrame>
        <p:nvGraphicFramePr>
          <p:cNvPr id="2" name="Diagram 1"/>
          <p:cNvGraphicFramePr/>
          <p:nvPr/>
        </p:nvGraphicFramePr>
        <p:xfrm>
          <a:off x="457200" y="1614488"/>
          <a:ext cx="8229600" cy="4495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4"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from="(-#ppt_w/2)" to="(#ppt_x)" calcmode="lin" valueType="num">
                                      <p:cBhvr>
                                        <p:cTn id="7" dur="1800" fill="hold">
                                          <p:stCondLst>
                                            <p:cond delay="0"/>
                                          </p:stCondLst>
                                        </p:cTn>
                                        <p:tgtEl>
                                          <p:spTgt spid="2"/>
                                        </p:tgtEl>
                                        <p:attrNameLst>
                                          <p:attrName>ppt_x</p:attrName>
                                        </p:attrNameLst>
                                      </p:cBhvr>
                                    </p:anim>
                                    <p:anim from="0" to="-1.0" calcmode="lin" valueType="num">
                                      <p:cBhvr>
                                        <p:cTn id="8" dur="600" decel="50000" autoRev="1" fill="hold">
                                          <p:stCondLst>
                                            <p:cond delay="1800"/>
                                          </p:stCondLst>
                                        </p:cTn>
                                        <p:tgtEl>
                                          <p:spTgt spid="2"/>
                                        </p:tgtEl>
                                        <p:attrNameLst>
                                          <p:attrName>xshear</p:attrName>
                                        </p:attrNameLst>
                                      </p:cBhvr>
                                    </p:anim>
                                    <p:animScale>
                                      <p:cBhvr>
                                        <p:cTn id="9" dur="600" decel="100000" autoRev="1" fill="hold">
                                          <p:stCondLst>
                                            <p:cond delay="1800"/>
                                          </p:stCondLst>
                                        </p:cTn>
                                        <p:tgtEl>
                                          <p:spTgt spid="2"/>
                                        </p:tgtEl>
                                      </p:cBhvr>
                                      <p:from x="100000" y="100000"/>
                                      <p:to x="80000" y="100000"/>
                                    </p:animScale>
                                    <p:anim by="(#ppt_h/3+#ppt_w*0.1)" calcmode="lin" valueType="num">
                                      <p:cBhvr additive="sum">
                                        <p:cTn id="10" dur="600" decel="100000" autoRev="1" fill="hold">
                                          <p:stCondLst>
                                            <p:cond delay="1800"/>
                                          </p:stCondLst>
                                        </p:cTn>
                                        <p:tgtEl>
                                          <p:spTgt spid="2"/>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 grpId="0">
        <p:bldAsOne/>
      </p:bldGraphic>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3" name="Rectangle 3"/>
          <p:cNvSpPr>
            <a:spLocks noGrp="1" noChangeArrowheads="1"/>
          </p:cNvSpPr>
          <p:nvPr>
            <p:ph type="body" idx="1"/>
          </p:nvPr>
        </p:nvSpPr>
        <p:spPr>
          <a:xfrm>
            <a:off x="228600" y="1600200"/>
            <a:ext cx="8763000" cy="5257800"/>
          </a:xfrm>
        </p:spPr>
        <p:txBody>
          <a:bodyPr/>
          <a:lstStyle/>
          <a:p>
            <a:pPr algn="r" rtl="1">
              <a:lnSpc>
                <a:spcPct val="80000"/>
              </a:lnSpc>
              <a:buFontTx/>
              <a:buNone/>
            </a:pPr>
            <a:r>
              <a:rPr lang="fa-IR" altLang="fa-IR" sz="2400"/>
              <a:t>مرحله اول:تنش یا افزایش تدریجی(فشار)</a:t>
            </a:r>
          </a:p>
          <a:p>
            <a:pPr algn="r" rtl="1">
              <a:lnSpc>
                <a:spcPct val="80000"/>
              </a:lnSpc>
              <a:buFontTx/>
              <a:buNone/>
            </a:pPr>
            <a:r>
              <a:rPr lang="fa-IR" altLang="fa-IR" sz="2000"/>
              <a:t>               این مرحله از طریق افزایش جروبحث ها و انواع  سوء رفتار بدنی و چهره به چهره تشخیص داده می شود ، درطی این مرحله ممکن است صدمه به میزان کم بروز کند.  زن سعی </a:t>
            </a:r>
            <a:r>
              <a:rPr lang="en-US" altLang="fa-IR" sz="2000"/>
              <a:t>    </a:t>
            </a:r>
            <a:r>
              <a:rPr lang="fa-IR" altLang="fa-IR" sz="2000"/>
              <a:t>می کند با بکارگیری شیوه ای که قبلا موفقیت آمیز بوده خود را تطابق دهد .هدف زن دراین مرحله محافظت ازحملات تا حد ممکن است که برای مدت طولانی ادامه میابد. این مرحله انکار روانی است ، او انکار می کند که از</a:t>
            </a:r>
            <a:r>
              <a:rPr lang="en-US" altLang="fa-IR" sz="2000"/>
              <a:t> </a:t>
            </a:r>
            <a:r>
              <a:rPr lang="fa-IR" altLang="fa-IR" sz="2000"/>
              <a:t>آزارهای شوهرش ناراحت است وسعی می کند تعادل خود را حفظ کند.</a:t>
            </a:r>
          </a:p>
          <a:p>
            <a:pPr algn="r" rtl="1">
              <a:lnSpc>
                <a:spcPct val="80000"/>
              </a:lnSpc>
              <a:buFontTx/>
              <a:buNone/>
            </a:pPr>
            <a:r>
              <a:rPr lang="fa-IR" altLang="fa-IR" sz="2400"/>
              <a:t>مرحله دوم:انفجار(بروزضرب وجرح)</a:t>
            </a:r>
          </a:p>
          <a:p>
            <a:pPr algn="r" rtl="1">
              <a:lnSpc>
                <a:spcPct val="80000"/>
              </a:lnSpc>
              <a:buFontTx/>
              <a:buNone/>
            </a:pPr>
            <a:r>
              <a:rPr lang="fa-IR" altLang="fa-IR" sz="2000"/>
              <a:t>               خطرناک ترین مرحله است. تنش غیر قابل اجتناب بوده ومشخصۀ آن طغیان کردن است. این مرحله در تنهایی و خلوت رخ داده وزن فقط اختیار پنهان شدن را دار</a:t>
            </a:r>
            <a:r>
              <a:rPr lang="en-US" altLang="fa-IR" sz="2000"/>
              <a:t> </a:t>
            </a:r>
            <a:r>
              <a:rPr lang="fa-IR" altLang="fa-IR" sz="2000"/>
              <a:t>است. او نمی تواند هیچ</a:t>
            </a:r>
            <a:r>
              <a:rPr lang="en-US" altLang="fa-IR" sz="2000"/>
              <a:t> </a:t>
            </a:r>
            <a:r>
              <a:rPr lang="fa-IR" altLang="fa-IR" sz="2000"/>
              <a:t>گونه تاًثیری بر رفتار شوهرش اعمال نماید . پس ازحمله ، درفرد شکنجه دیده و آزاردهنده  شوک رخ</a:t>
            </a:r>
          </a:p>
          <a:p>
            <a:pPr algn="r" rtl="1">
              <a:lnSpc>
                <a:spcPct val="80000"/>
              </a:lnSpc>
              <a:buFontTx/>
              <a:buNone/>
            </a:pPr>
            <a:r>
              <a:rPr lang="fa-IR" altLang="fa-IR" sz="2400"/>
              <a:t>     </a:t>
            </a:r>
            <a:r>
              <a:rPr lang="fa-IR" altLang="fa-IR" sz="2000"/>
              <a:t>می دهد. </a:t>
            </a:r>
          </a:p>
          <a:p>
            <a:pPr algn="r" rtl="1">
              <a:lnSpc>
                <a:spcPct val="80000"/>
              </a:lnSpc>
              <a:buFontTx/>
              <a:buNone/>
            </a:pPr>
            <a:r>
              <a:rPr lang="fa-IR" altLang="fa-IR" sz="2000"/>
              <a:t> </a:t>
            </a:r>
            <a:r>
              <a:rPr lang="fa-IR" altLang="fa-IR" sz="2800"/>
              <a:t>مرحله سوم: آرامش(توبه)</a:t>
            </a:r>
          </a:p>
          <a:p>
            <a:pPr algn="r">
              <a:lnSpc>
                <a:spcPct val="80000"/>
              </a:lnSpc>
              <a:buFontTx/>
              <a:buNone/>
            </a:pPr>
            <a:r>
              <a:rPr lang="fa-IR" altLang="fa-IR" sz="2000"/>
              <a:t>                  مرحله توبه ، مهربانی و علاقه توسط فرد آزاردهنده است،او سعی می کند تا رفتارش رابا صفا و امیدبخش نماید. درطول این مرحله زوجین در رابطۀ خود احساس عشق ، تفاهم و خونسردی دارند و دوره های عاشقانۀ زندگی خود را به یاد می آورند.</a:t>
            </a:r>
            <a:endParaRPr lang="en-US" altLang="fa-IR" sz="2000"/>
          </a:p>
        </p:txBody>
      </p:sp>
      <p:sp>
        <p:nvSpPr>
          <p:cNvPr id="76804" name="AutoShape 4"/>
          <p:cNvSpPr>
            <a:spLocks noGrp="1" noChangeArrowheads="1"/>
          </p:cNvSpPr>
          <p:nvPr>
            <p:ph type="title"/>
          </p:nvPr>
        </p:nvSpPr>
        <p:spPr>
          <a:xfrm>
            <a:off x="4495800" y="274638"/>
            <a:ext cx="4191000" cy="1143000"/>
          </a:xfrm>
          <a:prstGeom prst="wave">
            <a:avLst>
              <a:gd name="adj1" fmla="val 13005"/>
              <a:gd name="adj2" fmla="val 0"/>
            </a:avLst>
          </a:prstGeom>
          <a:solidFill>
            <a:schemeClr val="bg1"/>
          </a:solidFill>
          <a:ln>
            <a:solidFill>
              <a:schemeClr val="tx1"/>
            </a:solidFill>
            <a:round/>
            <a:headEnd/>
            <a:tailEnd/>
          </a:ln>
        </p:spPr>
        <p:txBody>
          <a:bodyPr/>
          <a:lstStyle/>
          <a:p>
            <a:r>
              <a:rPr lang="fa-IR" altLang="fa-IR">
                <a:solidFill>
                  <a:schemeClr val="accent2"/>
                </a:solidFill>
              </a:rPr>
              <a:t>چرخه سوء رفتار</a:t>
            </a:r>
            <a:endParaRPr lang="en-US" altLang="fa-IR">
              <a:solidFill>
                <a:schemeClr val="accent2"/>
              </a:solidFill>
            </a:endParaRPr>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7" name="Rectangle 3"/>
          <p:cNvSpPr>
            <a:spLocks noGrp="1" noChangeArrowheads="1"/>
          </p:cNvSpPr>
          <p:nvPr>
            <p:ph type="body" idx="1"/>
          </p:nvPr>
        </p:nvSpPr>
        <p:spPr>
          <a:xfrm>
            <a:off x="457200" y="1828800"/>
            <a:ext cx="8229600" cy="4525963"/>
          </a:xfrm>
        </p:spPr>
        <p:txBody>
          <a:bodyPr/>
          <a:lstStyle/>
          <a:p>
            <a:pPr algn="r" rtl="1">
              <a:lnSpc>
                <a:spcPct val="80000"/>
              </a:lnSpc>
              <a:buFontTx/>
              <a:buNone/>
            </a:pPr>
            <a:r>
              <a:rPr lang="fa-IR" altLang="fa-IR" sz="2000"/>
              <a:t>    </a:t>
            </a:r>
            <a:r>
              <a:rPr lang="fa-IR" altLang="fa-IR" sz="2400"/>
              <a:t>عشق ورزیدن به شخص مرتکب ، خود دلیلی است برای اینکه زنان سوءرفتار نسبت به خود راگزارش ندهند ، شریک ممکن است پدر بچه ها باشد آن ها او را دوست دارند بنابراین زن میل ندارد که شوهرش خانه را ترک کند ، به علاوه ممکن است زن شغل ، مهارت شغلی ویا تحصیلاتی که استقلال مالی برای وی و فرزندانش به وجود می آورد ، نداشته باشد . اغلب زنانی که مورد سوءاستفاده قرار می گیرند،به روابط زناشویی خود ادامه می دهند ،زیرا در خارج از این روابط ، ازحمایت احساسی وعاطفی برخوردار نیستند. با احساس گرفتار شدن در روابط  و اینکه بد رفتاری بهتر از نداشتن جایی برای زندگی کردن باشد بخصوص اگرفرزندان هم دراین حین وجود داشته باشند ، به زندگی در آن خانه ادامه می دهد. </a:t>
            </a:r>
          </a:p>
          <a:p>
            <a:pPr algn="r" rtl="1">
              <a:lnSpc>
                <a:spcPct val="80000"/>
              </a:lnSpc>
              <a:buFontTx/>
              <a:buNone/>
            </a:pPr>
            <a:r>
              <a:rPr lang="fa-IR" altLang="fa-IR" sz="2400"/>
              <a:t>    و از دیگر دلایل:احساس گناه،عقاید مذهبی،محدودیت های فرهنگی و... </a:t>
            </a:r>
          </a:p>
          <a:p>
            <a:pPr algn="r" rtl="1">
              <a:lnSpc>
                <a:spcPct val="80000"/>
              </a:lnSpc>
              <a:buFontTx/>
              <a:buNone/>
            </a:pPr>
            <a:r>
              <a:rPr lang="fa-IR" altLang="fa-IR" sz="2400"/>
              <a:t>     تحمل وضعیت سوء رفتار، سکوت و رازداری زنان ممکن است نشانگر مشکل  سوء استفاده ازآنها باشد . زنان چنین وضعیت تحقیرکننده ای را به علت وفاداری ، ترحم ، احساس وظیفه ،حس مسئولیت وخوش بینی تحمل می کنند.</a:t>
            </a:r>
            <a:endParaRPr lang="en-US" altLang="fa-IR" sz="2400"/>
          </a:p>
          <a:p>
            <a:pPr>
              <a:lnSpc>
                <a:spcPct val="80000"/>
              </a:lnSpc>
            </a:pPr>
            <a:endParaRPr lang="en-US" altLang="fa-IR" sz="2400"/>
          </a:p>
        </p:txBody>
      </p:sp>
      <p:sp>
        <p:nvSpPr>
          <p:cNvPr id="77829" name="AutoShape 5"/>
          <p:cNvSpPr>
            <a:spLocks noGrp="1" noChangeArrowheads="1"/>
          </p:cNvSpPr>
          <p:nvPr>
            <p:ph type="title"/>
          </p:nvPr>
        </p:nvSpPr>
        <p:spPr>
          <a:xfrm>
            <a:off x="2743200" y="533400"/>
            <a:ext cx="5943600" cy="914400"/>
          </a:xfrm>
          <a:prstGeom prst="wave">
            <a:avLst>
              <a:gd name="adj1" fmla="val 13005"/>
              <a:gd name="adj2" fmla="val 0"/>
            </a:avLst>
          </a:prstGeom>
          <a:solidFill>
            <a:schemeClr val="bg1"/>
          </a:solidFill>
          <a:ln>
            <a:solidFill>
              <a:schemeClr val="tx1"/>
            </a:solidFill>
            <a:round/>
            <a:headEnd/>
            <a:tailEnd/>
          </a:ln>
        </p:spPr>
        <p:txBody>
          <a:bodyPr/>
          <a:lstStyle/>
          <a:p>
            <a:r>
              <a:rPr lang="fa-IR" altLang="fa-IR" dirty="0">
                <a:solidFill>
                  <a:schemeClr val="accent2"/>
                </a:solidFill>
              </a:rPr>
              <a:t>چرا زنان تحمل می کنند؟        </a:t>
            </a:r>
            <a:endParaRPr lang="en-US" altLang="fa-IR" sz="4800" dirty="0">
              <a:solidFill>
                <a:schemeClr val="accent2"/>
              </a:solidFill>
            </a:endParaRPr>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9" name="Rectangle 3"/>
          <p:cNvSpPr>
            <a:spLocks noGrp="1" noChangeArrowheads="1"/>
          </p:cNvSpPr>
          <p:nvPr>
            <p:ph type="body" idx="1"/>
          </p:nvPr>
        </p:nvSpPr>
        <p:spPr>
          <a:xfrm>
            <a:off x="228600" y="1600200"/>
            <a:ext cx="8686800" cy="4525963"/>
          </a:xfrm>
        </p:spPr>
        <p:txBody>
          <a:bodyPr/>
          <a:lstStyle/>
          <a:p>
            <a:pPr algn="r" rtl="1">
              <a:buFontTx/>
              <a:buNone/>
            </a:pPr>
            <a:r>
              <a:rPr lang="fa-IR" altLang="fa-IR" sz="2400"/>
              <a:t>    زنان امریکایی بسیاری ازحقوق قانونی خود را هنگامی که ازدواج می کردند از دست می داده اند وهمسران اجازه دارایی خودشان راهم نداشتند. زمانی که خشونت بخشی از یک رابطه می شود ، با افزایش سن زوجین وزمان ازدواج میزان همسر آزاری افزایش میابد.</a:t>
            </a:r>
          </a:p>
          <a:p>
            <a:pPr algn="r" rtl="1">
              <a:buFontTx/>
              <a:buNone/>
            </a:pPr>
            <a:r>
              <a:rPr lang="fa-IR" altLang="fa-IR" sz="2400"/>
              <a:t>    یکی ازخطرات مداوم وهمیشگی امنیت جسمانی زنان، خشونت های درونی یعنی سوءاستفاده احساس یا جسمانی توسط همسرانشان می باشد. درقانون مدنی ایران مرد رئیس خانواده محسوب می شود و در راستای این ریاست مشیت امور با اوست و زن تابع مرد نگاشته می شود وملزم به اطاعت از اوست که این می تواند از دلایل مهم طبیعی بودن همسر آزاری از سوی مردان باشد.</a:t>
            </a:r>
            <a:endParaRPr lang="en-US" altLang="fa-IR" sz="2400"/>
          </a:p>
          <a:p>
            <a:endParaRPr lang="en-US" altLang="fa-IR" sz="2800"/>
          </a:p>
        </p:txBody>
      </p:sp>
      <p:sp>
        <p:nvSpPr>
          <p:cNvPr id="80901" name="AutoShape 5"/>
          <p:cNvSpPr>
            <a:spLocks noGrp="1" noChangeArrowheads="1"/>
          </p:cNvSpPr>
          <p:nvPr>
            <p:ph type="title"/>
          </p:nvPr>
        </p:nvSpPr>
        <p:spPr>
          <a:xfrm>
            <a:off x="2362200" y="274638"/>
            <a:ext cx="6324600" cy="1143000"/>
          </a:xfrm>
          <a:prstGeom prst="wave">
            <a:avLst>
              <a:gd name="adj1" fmla="val 13005"/>
              <a:gd name="adj2" fmla="val 0"/>
            </a:avLst>
          </a:prstGeom>
          <a:solidFill>
            <a:schemeClr val="bg1"/>
          </a:solidFill>
          <a:ln>
            <a:solidFill>
              <a:schemeClr val="tx1"/>
            </a:solidFill>
            <a:round/>
            <a:headEnd/>
            <a:tailEnd/>
          </a:ln>
        </p:spPr>
        <p:txBody>
          <a:bodyPr/>
          <a:lstStyle/>
          <a:p>
            <a:r>
              <a:rPr lang="fa-IR" altLang="fa-IR" dirty="0">
                <a:solidFill>
                  <a:schemeClr val="accent2"/>
                </a:solidFill>
              </a:rPr>
              <a:t>سوءاستفاده اززنان درخانواده ها</a:t>
            </a:r>
            <a:endParaRPr lang="en-US" altLang="fa-IR" dirty="0">
              <a:solidFill>
                <a:schemeClr val="accent2"/>
              </a:solidFill>
            </a:endParaRPr>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7" name="Rectangle 3"/>
          <p:cNvSpPr>
            <a:spLocks noGrp="1" noChangeArrowheads="1"/>
          </p:cNvSpPr>
          <p:nvPr>
            <p:ph type="body" idx="1"/>
          </p:nvPr>
        </p:nvSpPr>
        <p:spPr/>
        <p:txBody>
          <a:bodyPr/>
          <a:lstStyle/>
          <a:p>
            <a:pPr algn="r" rtl="1">
              <a:lnSpc>
                <a:spcPct val="80000"/>
              </a:lnSpc>
              <a:buFontTx/>
              <a:buNone/>
            </a:pPr>
            <a:r>
              <a:rPr lang="fa-IR" altLang="fa-IR" sz="2800"/>
              <a:t>   نتایج فیزیکی:بنا به نوع سوءرفتار اعمال شده زن ممکن است عواقب بدنی یا فیزیکی زیادی را تجربه کند:سيلی، لگد، مشت، نيشگون، کشيدن مو، گاز گرفتن، محکم کشيدن دست و پا، هل دادن، به زور کشيدن، پاشيدن اسيد، سوزاندن، پرتاب اشيا، ... تقريبا همه اين رفتارها اثری جسمانی از خود به جای می گذارند. هر چند که گاه اثر ضربات وارد شده (مثلا به سر) به دليل پوشيده بودن آن ناحيه از بدن کمتر هويدا است</a:t>
            </a:r>
            <a:r>
              <a:rPr lang="en-US" altLang="fa-IR" sz="2800"/>
              <a:t>.</a:t>
            </a:r>
            <a:r>
              <a:rPr lang="en-US" altLang="fa-IR" sz="2800" b="1"/>
              <a:t> </a:t>
            </a:r>
            <a:r>
              <a:rPr lang="en-US" altLang="fa-IR" sz="2800"/>
              <a:t/>
            </a:r>
            <a:br>
              <a:rPr lang="en-US" altLang="fa-IR" sz="2800"/>
            </a:br>
            <a:r>
              <a:rPr lang="fa-IR" altLang="fa-IR" sz="2800"/>
              <a:t>تجاوز جنسی از جمله خشونت های فيزيکی ناهويدايی است که شايد بدترين آثار روحی و جسمی را به جای می گذارد</a:t>
            </a:r>
            <a:r>
              <a:rPr lang="en-US" altLang="fa-IR" sz="2800"/>
              <a:t>.</a:t>
            </a:r>
            <a:endParaRPr lang="fa-IR" altLang="fa-IR" sz="2800"/>
          </a:p>
          <a:p>
            <a:pPr algn="r" rtl="1">
              <a:lnSpc>
                <a:spcPct val="80000"/>
              </a:lnSpc>
              <a:buFontTx/>
              <a:buNone/>
            </a:pPr>
            <a:r>
              <a:rPr lang="fa-IR" altLang="fa-IR" sz="2800"/>
              <a:t>   عامل اصلی خشونت عليه زنان را می توان در تبعيضی يافت که مانع از برابری زن با مرد در همه سطوح زندگی می شود. </a:t>
            </a:r>
          </a:p>
          <a:p>
            <a:pPr algn="r" rtl="1">
              <a:lnSpc>
                <a:spcPct val="80000"/>
              </a:lnSpc>
              <a:buFontTx/>
              <a:buNone/>
            </a:pPr>
            <a:r>
              <a:rPr lang="fa-IR" altLang="fa-IR" sz="2800"/>
              <a:t>   خشونت هم در تبعيض ريشه دارد و هم به آن دامن می زند.</a:t>
            </a:r>
            <a:endParaRPr lang="en-US" altLang="fa-IR" sz="2800"/>
          </a:p>
        </p:txBody>
      </p:sp>
      <p:sp>
        <p:nvSpPr>
          <p:cNvPr id="88069" name="AutoShape 5"/>
          <p:cNvSpPr>
            <a:spLocks noGrp="1" noChangeArrowheads="1"/>
          </p:cNvSpPr>
          <p:nvPr>
            <p:ph type="title"/>
          </p:nvPr>
        </p:nvSpPr>
        <p:spPr>
          <a:xfrm>
            <a:off x="4572000" y="274638"/>
            <a:ext cx="4114800" cy="1143000"/>
          </a:xfrm>
          <a:prstGeom prst="wave">
            <a:avLst>
              <a:gd name="adj1" fmla="val 13005"/>
              <a:gd name="adj2" fmla="val 0"/>
            </a:avLst>
          </a:prstGeom>
          <a:solidFill>
            <a:schemeClr val="bg1"/>
          </a:solidFill>
          <a:ln>
            <a:solidFill>
              <a:schemeClr val="tx1"/>
            </a:solidFill>
            <a:round/>
            <a:headEnd/>
            <a:tailEnd/>
          </a:ln>
        </p:spPr>
        <p:txBody>
          <a:bodyPr/>
          <a:lstStyle/>
          <a:p>
            <a:r>
              <a:rPr lang="fa-IR" altLang="fa-IR" sz="3600" dirty="0">
                <a:solidFill>
                  <a:schemeClr val="accent2"/>
                </a:solidFill>
                <a:cs typeface="Times New Roman" panose="02020603050405020304" pitchFamily="18" charset="0"/>
              </a:rPr>
              <a:t>نتایج سوء رفتار:</a:t>
            </a:r>
            <a:endParaRPr lang="en-US" altLang="fa-IR" sz="3600" dirty="0">
              <a:solidFill>
                <a:schemeClr val="accent2"/>
              </a:solidFill>
              <a:cs typeface="Times New Roman" panose="02020603050405020304" pitchFamily="18" charset="0"/>
            </a:endParaRPr>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1" name="Rectangle 3"/>
          <p:cNvSpPr>
            <a:spLocks noGrp="1" noChangeArrowheads="1"/>
          </p:cNvSpPr>
          <p:nvPr>
            <p:ph type="body" idx="1"/>
          </p:nvPr>
        </p:nvSpPr>
        <p:spPr>
          <a:xfrm>
            <a:off x="228600" y="1600200"/>
            <a:ext cx="8458200" cy="4525963"/>
          </a:xfrm>
        </p:spPr>
        <p:txBody>
          <a:bodyPr/>
          <a:lstStyle/>
          <a:p>
            <a:pPr algn="r" rtl="1">
              <a:buFontTx/>
              <a:buNone/>
            </a:pPr>
            <a:r>
              <a:rPr lang="fa-IR" altLang="fa-IR"/>
              <a:t>   </a:t>
            </a:r>
            <a:r>
              <a:rPr lang="fa-IR" altLang="fa-IR" sz="2800"/>
              <a:t>احتمال می رود که زنان تاثیر منفی روحی- روانی را با روابط  ناسزا وخشن تجربه کنند.سوءرفتارمداوم باعث بروزافسردگی،عدم شایستگی ، اضطراب وتشویش می شود و زن احساس می کند دیوانه شده است.</a:t>
            </a:r>
          </a:p>
          <a:p>
            <a:pPr algn="r" rtl="1">
              <a:buFontTx/>
              <a:buNone/>
            </a:pPr>
            <a:r>
              <a:rPr lang="fa-IR" altLang="fa-IR" sz="2800"/>
              <a:t>   منفی ترین تاثیر، سوء رفتار توسط  شخص مورد اعتماد و شناخته  شده می باشد. دخترانی که از نظر جنسی مورد سوء رفتار قرار  گرفته اند و دچار دلهره،افسردگی ،عصبانیت، خشم ،تقصیر،گناه و شماتت وشرمندگی شود.</a:t>
            </a:r>
            <a:endParaRPr lang="en-US" altLang="fa-IR" sz="2800"/>
          </a:p>
        </p:txBody>
      </p:sp>
      <p:sp>
        <p:nvSpPr>
          <p:cNvPr id="89093" name="AutoShape 5"/>
          <p:cNvSpPr>
            <a:spLocks noGrp="1" noChangeArrowheads="1"/>
          </p:cNvSpPr>
          <p:nvPr>
            <p:ph type="title"/>
          </p:nvPr>
        </p:nvSpPr>
        <p:spPr>
          <a:xfrm>
            <a:off x="3505200" y="304800"/>
            <a:ext cx="5181600" cy="1143000"/>
          </a:xfrm>
          <a:prstGeom prst="wave">
            <a:avLst>
              <a:gd name="adj1" fmla="val 13005"/>
              <a:gd name="adj2" fmla="val 0"/>
            </a:avLst>
          </a:prstGeom>
          <a:solidFill>
            <a:schemeClr val="bg1"/>
          </a:solidFill>
          <a:ln>
            <a:solidFill>
              <a:schemeClr val="tx1"/>
            </a:solidFill>
            <a:round/>
            <a:headEnd/>
            <a:tailEnd/>
          </a:ln>
        </p:spPr>
        <p:txBody>
          <a:bodyPr/>
          <a:lstStyle/>
          <a:p>
            <a:r>
              <a:rPr lang="fa-IR" altLang="fa-IR" sz="4000" dirty="0">
                <a:solidFill>
                  <a:schemeClr val="accent2"/>
                </a:solidFill>
              </a:rPr>
              <a:t>نتایج احساسی وروحی-روانی</a:t>
            </a:r>
            <a:endParaRPr lang="en-US" altLang="fa-IR" sz="4000" dirty="0">
              <a:solidFill>
                <a:schemeClr val="accent2"/>
              </a:solidFill>
            </a:endParaRP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5" name="Rectangle 3"/>
          <p:cNvSpPr>
            <a:spLocks noGrp="1" noChangeArrowheads="1"/>
          </p:cNvSpPr>
          <p:nvPr>
            <p:ph type="body" idx="1"/>
          </p:nvPr>
        </p:nvSpPr>
        <p:spPr>
          <a:xfrm>
            <a:off x="304800" y="1600200"/>
            <a:ext cx="8839200" cy="4525963"/>
          </a:xfrm>
        </p:spPr>
        <p:txBody>
          <a:bodyPr/>
          <a:lstStyle/>
          <a:p>
            <a:pPr algn="r" rtl="1">
              <a:buFontTx/>
              <a:buNone/>
            </a:pPr>
            <a:r>
              <a:rPr lang="fa-IR" altLang="fa-IR" sz="2800" dirty="0"/>
              <a:t>   خشونت بر مبنای جنسیت به عنوان یکی از اصلی ترین موارد  نقض حقوق زنان ونقض حقوق عام بشر تلقی می شود . خشونت علیه زنان حق برخورداری ایشان را</a:t>
            </a:r>
            <a:r>
              <a:rPr lang="en-US" altLang="fa-IR" sz="2800" dirty="0"/>
              <a:t> </a:t>
            </a:r>
            <a:r>
              <a:rPr lang="fa-IR" altLang="fa-IR" sz="2800" dirty="0"/>
              <a:t>از آزادیها</a:t>
            </a:r>
            <a:r>
              <a:rPr lang="en-US" altLang="fa-IR" sz="2800" dirty="0"/>
              <a:t> </a:t>
            </a:r>
            <a:r>
              <a:rPr lang="fa-IR" altLang="fa-IR" sz="2800" dirty="0"/>
              <a:t>و</a:t>
            </a:r>
            <a:r>
              <a:rPr lang="en-US" altLang="fa-IR" sz="2800" dirty="0"/>
              <a:t> </a:t>
            </a:r>
            <a:r>
              <a:rPr lang="fa-IR" altLang="fa-IR" sz="2800" dirty="0"/>
              <a:t>آسودگی ها بنیادین سلب می</a:t>
            </a:r>
            <a:r>
              <a:rPr lang="en-US" altLang="fa-IR" sz="2800" dirty="0"/>
              <a:t> </a:t>
            </a:r>
            <a:r>
              <a:rPr lang="fa-IR" altLang="fa-IR" sz="2800" dirty="0"/>
              <a:t>کند . این صورت از تجاوز</a:t>
            </a:r>
            <a:r>
              <a:rPr lang="en-US" altLang="fa-IR" sz="2800" dirty="0"/>
              <a:t> </a:t>
            </a:r>
            <a:r>
              <a:rPr lang="fa-IR" altLang="fa-IR" sz="2800" dirty="0"/>
              <a:t>به حقوق انسانی به هر فعل خشونت اطلاق می</a:t>
            </a:r>
            <a:r>
              <a:rPr lang="en-US" altLang="fa-IR" sz="2800" dirty="0"/>
              <a:t> </a:t>
            </a:r>
            <a:r>
              <a:rPr lang="fa-IR" altLang="fa-IR" sz="2800" dirty="0"/>
              <a:t>شود که به آسیب دیدگی یا رنج جسمانی ،جنسی یا روانی زنان منتهی می گردد.</a:t>
            </a:r>
          </a:p>
          <a:p>
            <a:pPr algn="r" rtl="1">
              <a:buFontTx/>
              <a:buNone/>
            </a:pPr>
            <a:r>
              <a:rPr lang="fa-IR" altLang="fa-IR" sz="2800" dirty="0"/>
              <a:t>   زنان و دختران در همه جوامع و در همه سطوح اجتماعی و اقتصادی درمعرض سوءاستفاده بهره کشی و  آزار جسمانی و روانی و جنسی قراردارند. خشونت علیه زنان در جوامع دارای  ریشه های عمیق تاریخی ،فرهنگی ، مذهبی واقتصادی است که در نهاد افراد جامعه درونی شده است.</a:t>
            </a:r>
            <a:r>
              <a:rPr lang="fa-IR" altLang="fa-IR" dirty="0"/>
              <a:t> </a:t>
            </a:r>
          </a:p>
          <a:p>
            <a:pPr>
              <a:buFontTx/>
              <a:buNone/>
            </a:pPr>
            <a:endParaRPr lang="fa-IR" altLang="fa-IR" dirty="0"/>
          </a:p>
          <a:p>
            <a:pPr>
              <a:buFontTx/>
              <a:buNone/>
            </a:pPr>
            <a:endParaRPr lang="fa-IR" altLang="fa-IR" sz="4000" dirty="0"/>
          </a:p>
          <a:p>
            <a:endParaRPr lang="en-US" altLang="fa-IR" dirty="0"/>
          </a:p>
        </p:txBody>
      </p:sp>
      <p:sp>
        <p:nvSpPr>
          <p:cNvPr id="69636" name="AutoShape 4"/>
          <p:cNvSpPr>
            <a:spLocks noGrp="1" noChangeArrowheads="1"/>
          </p:cNvSpPr>
          <p:nvPr>
            <p:ph type="title"/>
          </p:nvPr>
        </p:nvSpPr>
        <p:spPr>
          <a:xfrm>
            <a:off x="4343400" y="228600"/>
            <a:ext cx="4267200" cy="1143000"/>
          </a:xfrm>
          <a:prstGeom prst="wave">
            <a:avLst>
              <a:gd name="adj1" fmla="val 13005"/>
              <a:gd name="adj2" fmla="val 0"/>
            </a:avLst>
          </a:prstGeom>
          <a:solidFill>
            <a:schemeClr val="bg1"/>
          </a:solidFill>
          <a:ln>
            <a:solidFill>
              <a:schemeClr val="tx1"/>
            </a:solidFill>
            <a:round/>
            <a:headEnd/>
            <a:tailEnd/>
          </a:ln>
        </p:spPr>
        <p:txBody>
          <a:bodyPr/>
          <a:lstStyle/>
          <a:p>
            <a:r>
              <a:rPr lang="fa-IR" altLang="fa-IR" sz="4000">
                <a:solidFill>
                  <a:schemeClr val="accent2"/>
                </a:solidFill>
              </a:rPr>
              <a:t>مقدمه</a:t>
            </a:r>
            <a:endParaRPr lang="en-US" altLang="fa-IR" sz="4000">
              <a:solidFill>
                <a:schemeClr val="accent2"/>
              </a:solidFill>
            </a:endParaRPr>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5" name="Rectangle 3"/>
          <p:cNvSpPr>
            <a:spLocks noGrp="1" noChangeArrowheads="1"/>
          </p:cNvSpPr>
          <p:nvPr>
            <p:ph type="body" idx="1"/>
          </p:nvPr>
        </p:nvSpPr>
        <p:spPr>
          <a:xfrm>
            <a:off x="228600" y="1600200"/>
            <a:ext cx="8610600" cy="4525963"/>
          </a:xfrm>
        </p:spPr>
        <p:txBody>
          <a:bodyPr/>
          <a:lstStyle/>
          <a:p>
            <a:pPr algn="r" rtl="1">
              <a:lnSpc>
                <a:spcPct val="90000"/>
              </a:lnSpc>
              <a:buFontTx/>
              <a:buNone/>
            </a:pPr>
            <a:r>
              <a:rPr lang="fa-IR" altLang="fa-IR" sz="2800"/>
              <a:t>    </a:t>
            </a:r>
            <a:r>
              <a:rPr lang="fa-IR" altLang="fa-IR" sz="2400"/>
              <a:t>در اثر سوء رفتار از ارزشهای اصلی و اساسی روابط و زندگی معنادار کاسته  می شود. زنان احساس می کنند که دراثر روابط ناسزا اعتماد ،احترام ،عزت خود را از دست خواهند داد بخصوص اگرسوء استفاده مرد مورد علاقه و مهربان صورت گیرد. زنانی که مورد سوء استفاده قرارمی گیرند اظهارمی دارند که به هیچ کس بخصوص مردان اعتماد ندارند.</a:t>
            </a:r>
          </a:p>
          <a:p>
            <a:pPr algn="r" rtl="1">
              <a:lnSpc>
                <a:spcPct val="90000"/>
              </a:lnSpc>
              <a:buFontTx/>
              <a:buNone/>
            </a:pPr>
            <a:endParaRPr lang="fa-IR" altLang="fa-IR" sz="2400"/>
          </a:p>
          <a:p>
            <a:pPr algn="r" rtl="1">
              <a:lnSpc>
                <a:spcPct val="90000"/>
              </a:lnSpc>
              <a:buFontTx/>
              <a:buNone/>
            </a:pPr>
            <a:endParaRPr lang="fa-IR" altLang="fa-IR" sz="2400"/>
          </a:p>
          <a:p>
            <a:pPr algn="r" rtl="1">
              <a:lnSpc>
                <a:spcPct val="90000"/>
              </a:lnSpc>
              <a:buFontTx/>
              <a:buNone/>
            </a:pPr>
            <a:endParaRPr lang="fa-IR" altLang="fa-IR" sz="2400"/>
          </a:p>
          <a:p>
            <a:pPr algn="r" rtl="1">
              <a:lnSpc>
                <a:spcPct val="90000"/>
              </a:lnSpc>
              <a:buFontTx/>
              <a:buNone/>
            </a:pPr>
            <a:r>
              <a:rPr lang="fa-IR" altLang="fa-IR" sz="2400"/>
              <a:t>   خشونت وسوءرفتارخود را با نتایج متعدد و متنوع اجتماعی آشکار می  سازند. مراجعه زیاد به مراقبین سلامت باعث افزایش هزینه های بهداشتی، افزایش فعالیت کارمندان پزشکی و درمانهای طولانی می شود. به طورکلی، سوءرفتار به کاهش کیفیت و چگونگی زندگی ربط دارد.</a:t>
            </a:r>
            <a:endParaRPr lang="en-US" altLang="fa-IR" sz="2400"/>
          </a:p>
        </p:txBody>
      </p:sp>
      <p:sp>
        <p:nvSpPr>
          <p:cNvPr id="90117" name="AutoShape 5"/>
          <p:cNvSpPr>
            <a:spLocks noGrp="1" noChangeArrowheads="1"/>
          </p:cNvSpPr>
          <p:nvPr>
            <p:ph type="title"/>
          </p:nvPr>
        </p:nvSpPr>
        <p:spPr>
          <a:xfrm>
            <a:off x="4572000" y="274638"/>
            <a:ext cx="4114800" cy="1143000"/>
          </a:xfrm>
          <a:prstGeom prst="wave">
            <a:avLst>
              <a:gd name="adj1" fmla="val 13005"/>
              <a:gd name="adj2" fmla="val 0"/>
            </a:avLst>
          </a:prstGeom>
          <a:solidFill>
            <a:schemeClr val="bg1"/>
          </a:solidFill>
          <a:ln>
            <a:solidFill>
              <a:schemeClr val="tx1"/>
            </a:solidFill>
            <a:round/>
            <a:headEnd/>
            <a:tailEnd/>
          </a:ln>
        </p:spPr>
        <p:txBody>
          <a:bodyPr/>
          <a:lstStyle/>
          <a:p>
            <a:r>
              <a:rPr lang="fa-IR" altLang="fa-IR" sz="4000" dirty="0">
                <a:solidFill>
                  <a:schemeClr val="accent2"/>
                </a:solidFill>
              </a:rPr>
              <a:t>نتایج روحی- معنوی</a:t>
            </a:r>
            <a:r>
              <a:rPr lang="en-US" altLang="fa-IR" sz="4000" dirty="0"/>
              <a:t> </a:t>
            </a:r>
          </a:p>
        </p:txBody>
      </p:sp>
      <p:sp>
        <p:nvSpPr>
          <p:cNvPr id="90118" name="AutoShape 6"/>
          <p:cNvSpPr>
            <a:spLocks noChangeArrowheads="1"/>
          </p:cNvSpPr>
          <p:nvPr/>
        </p:nvSpPr>
        <p:spPr bwMode="auto">
          <a:xfrm>
            <a:off x="4724400" y="3429000"/>
            <a:ext cx="3886200" cy="1066800"/>
          </a:xfrm>
          <a:prstGeom prst="wave">
            <a:avLst>
              <a:gd name="adj1" fmla="val 13005"/>
              <a:gd name="adj2" fmla="val 0"/>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fa-IR" altLang="fa-IR" sz="4000" dirty="0">
                <a:solidFill>
                  <a:schemeClr val="accent2"/>
                </a:solidFill>
              </a:rPr>
              <a:t>نتایج اجتماعی</a:t>
            </a:r>
            <a:endParaRPr lang="en-US" altLang="fa-IR" sz="4000" dirty="0">
              <a:solidFill>
                <a:schemeClr val="accent2"/>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0" presetClass="entr" presetSubtype="0" fill="hold" grpId="0" nodeType="withEffect">
                                  <p:stCondLst>
                                    <p:cond delay="0"/>
                                  </p:stCondLst>
                                  <p:childTnLst>
                                    <p:set>
                                      <p:cBhvr>
                                        <p:cTn id="6" dur="1" fill="hold">
                                          <p:stCondLst>
                                            <p:cond delay="0"/>
                                          </p:stCondLst>
                                        </p:cTn>
                                        <p:tgtEl>
                                          <p:spTgt spid="90118"/>
                                        </p:tgtEl>
                                        <p:attrNameLst>
                                          <p:attrName>style.visibility</p:attrName>
                                        </p:attrNameLst>
                                      </p:cBhvr>
                                      <p:to>
                                        <p:strVal val="visible"/>
                                      </p:to>
                                    </p:set>
                                    <p:animEffect transition="in" filter="wedge">
                                      <p:cBhvr>
                                        <p:cTn id="7" dur="2000"/>
                                        <p:tgtEl>
                                          <p:spTgt spid="901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0118"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9" name="Rectangle 3"/>
          <p:cNvSpPr>
            <a:spLocks noGrp="1" noChangeArrowheads="1"/>
          </p:cNvSpPr>
          <p:nvPr>
            <p:ph type="body" idx="1"/>
          </p:nvPr>
        </p:nvSpPr>
        <p:spPr>
          <a:xfrm>
            <a:off x="304800" y="1600200"/>
            <a:ext cx="8534400" cy="4953000"/>
          </a:xfrm>
        </p:spPr>
        <p:txBody>
          <a:bodyPr/>
          <a:lstStyle/>
          <a:p>
            <a:pPr algn="r" rtl="1">
              <a:lnSpc>
                <a:spcPct val="80000"/>
              </a:lnSpc>
              <a:buFontTx/>
              <a:buNone/>
            </a:pPr>
            <a:r>
              <a:rPr lang="fa-IR" altLang="fa-IR" sz="2800"/>
              <a:t>   تجارت جنسی زنان یک مشکل جهانی است. در کشورهای در حال توسعه  تقاضا برای زنان جوان سبب ورود  کودکان خانواده های فقیر به کشورهایی که چنین بازارهایی وجود دارد ویا به کشورهایی که صنعت توریسم فعال است می شود تجارت جنسی در آسیا و در کشورهای فقیرنشین به دلیل فقر نواحی روستایی و تعداد بیشمار بیکاران  ناشی از نابرابری توزیع ثروت در حال رشد است.</a:t>
            </a:r>
          </a:p>
          <a:p>
            <a:pPr algn="r" rtl="1">
              <a:lnSpc>
                <a:spcPct val="80000"/>
              </a:lnSpc>
              <a:buFontTx/>
              <a:buNone/>
            </a:pPr>
            <a:endParaRPr lang="fa-IR" altLang="fa-IR" sz="2800"/>
          </a:p>
          <a:p>
            <a:pPr algn="r" rtl="1">
              <a:lnSpc>
                <a:spcPct val="80000"/>
              </a:lnSpc>
              <a:buFontTx/>
              <a:buNone/>
            </a:pPr>
            <a:endParaRPr lang="fa-IR" altLang="fa-IR" sz="2800"/>
          </a:p>
          <a:p>
            <a:pPr algn="r" rtl="1">
              <a:lnSpc>
                <a:spcPct val="80000"/>
              </a:lnSpc>
              <a:buFontTx/>
              <a:buNone/>
            </a:pPr>
            <a:endParaRPr lang="fa-IR" altLang="fa-IR" sz="2800"/>
          </a:p>
          <a:p>
            <a:pPr algn="r" rtl="1">
              <a:lnSpc>
                <a:spcPct val="80000"/>
              </a:lnSpc>
              <a:buFontTx/>
              <a:buNone/>
            </a:pPr>
            <a:r>
              <a:rPr lang="fa-IR" altLang="fa-IR" sz="2800"/>
              <a:t>   تجاوز به حقوق زنان در دوران جنگ هنوز رواج دارد. در زمان جنگ تغییرمکان مردم و یا سایر مشکلات اجتماعی خود به خود به عنوان وسیله ای برای شکنجه یا تسلط  نژادی مورد استفاده قرار    می گیرند.</a:t>
            </a:r>
            <a:endParaRPr lang="en-US" altLang="fa-IR" sz="2800"/>
          </a:p>
        </p:txBody>
      </p:sp>
      <p:sp>
        <p:nvSpPr>
          <p:cNvPr id="91141" name="AutoShape 5"/>
          <p:cNvSpPr>
            <a:spLocks noGrp="1" noChangeArrowheads="1"/>
          </p:cNvSpPr>
          <p:nvPr>
            <p:ph type="title"/>
          </p:nvPr>
        </p:nvSpPr>
        <p:spPr>
          <a:xfrm>
            <a:off x="4572000" y="274638"/>
            <a:ext cx="4114800" cy="1143000"/>
          </a:xfrm>
          <a:prstGeom prst="wave">
            <a:avLst>
              <a:gd name="adj1" fmla="val 13005"/>
              <a:gd name="adj2" fmla="val 0"/>
            </a:avLst>
          </a:prstGeom>
          <a:solidFill>
            <a:schemeClr val="bg1"/>
          </a:solidFill>
          <a:ln>
            <a:solidFill>
              <a:schemeClr val="tx1"/>
            </a:solidFill>
            <a:round/>
            <a:headEnd/>
            <a:tailEnd/>
          </a:ln>
        </p:spPr>
        <p:txBody>
          <a:bodyPr/>
          <a:lstStyle/>
          <a:p>
            <a:r>
              <a:rPr lang="fa-IR" altLang="fa-IR" sz="4000">
                <a:solidFill>
                  <a:schemeClr val="accent2"/>
                </a:solidFill>
              </a:rPr>
              <a:t>تجارت زنان :</a:t>
            </a:r>
            <a:endParaRPr lang="en-US" altLang="fa-IR" sz="4000">
              <a:solidFill>
                <a:schemeClr val="accent2"/>
              </a:solidFill>
            </a:endParaRPr>
          </a:p>
        </p:txBody>
      </p:sp>
      <p:sp>
        <p:nvSpPr>
          <p:cNvPr id="91142" name="AutoShape 6"/>
          <p:cNvSpPr>
            <a:spLocks noChangeArrowheads="1"/>
          </p:cNvSpPr>
          <p:nvPr/>
        </p:nvSpPr>
        <p:spPr bwMode="auto">
          <a:xfrm>
            <a:off x="4724400" y="3810000"/>
            <a:ext cx="3886200" cy="1066800"/>
          </a:xfrm>
          <a:prstGeom prst="wave">
            <a:avLst>
              <a:gd name="adj1" fmla="val 13005"/>
              <a:gd name="adj2" fmla="val 0"/>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fa-IR" altLang="fa-IR" sz="4000">
                <a:solidFill>
                  <a:schemeClr val="accent2"/>
                </a:solidFill>
              </a:rPr>
              <a:t>زنان و جنگ</a:t>
            </a:r>
            <a:endParaRPr lang="en-US" altLang="fa-IR" sz="4000">
              <a:solidFill>
                <a:schemeClr val="accent2"/>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3" presetClass="entr" presetSubtype="0" fill="hold" grpId="0" nodeType="withEffect">
                                  <p:stCondLst>
                                    <p:cond delay="0"/>
                                  </p:stCondLst>
                                  <p:childTnLst>
                                    <p:set>
                                      <p:cBhvr>
                                        <p:cTn id="6" dur="1" fill="hold">
                                          <p:stCondLst>
                                            <p:cond delay="0"/>
                                          </p:stCondLst>
                                        </p:cTn>
                                        <p:tgtEl>
                                          <p:spTgt spid="91142"/>
                                        </p:tgtEl>
                                        <p:attrNameLst>
                                          <p:attrName>style.visibility</p:attrName>
                                        </p:attrNameLst>
                                      </p:cBhvr>
                                      <p:to>
                                        <p:strVal val="visible"/>
                                      </p:to>
                                    </p:set>
                                    <p:anim calcmode="lin" valueType="num">
                                      <p:cBhvr>
                                        <p:cTn id="7" dur="500" fill="hold"/>
                                        <p:tgtEl>
                                          <p:spTgt spid="91142"/>
                                        </p:tgtEl>
                                        <p:attrNameLst>
                                          <p:attrName>ppt_w</p:attrName>
                                        </p:attrNameLst>
                                      </p:cBhvr>
                                      <p:tavLst>
                                        <p:tav tm="0">
                                          <p:val>
                                            <p:fltVal val="0"/>
                                          </p:val>
                                        </p:tav>
                                        <p:tav tm="100000">
                                          <p:val>
                                            <p:strVal val="#ppt_w"/>
                                          </p:val>
                                        </p:tav>
                                      </p:tavLst>
                                    </p:anim>
                                    <p:anim calcmode="lin" valueType="num">
                                      <p:cBhvr>
                                        <p:cTn id="8" dur="500" fill="hold"/>
                                        <p:tgtEl>
                                          <p:spTgt spid="91142"/>
                                        </p:tgtEl>
                                        <p:attrNameLst>
                                          <p:attrName>ppt_h</p:attrName>
                                        </p:attrNameLst>
                                      </p:cBhvr>
                                      <p:tavLst>
                                        <p:tav tm="0">
                                          <p:val>
                                            <p:fltVal val="0"/>
                                          </p:val>
                                        </p:tav>
                                        <p:tav tm="100000">
                                          <p:val>
                                            <p:strVal val="#ppt_h"/>
                                          </p:val>
                                        </p:tav>
                                      </p:tavLst>
                                    </p:anim>
                                    <p:animEffect transition="in" filter="fade">
                                      <p:cBhvr>
                                        <p:cTn id="9" dur="500"/>
                                        <p:tgtEl>
                                          <p:spTgt spid="911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1142"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3" name="Rectangle 3"/>
          <p:cNvSpPr>
            <a:spLocks noGrp="1" noChangeArrowheads="1"/>
          </p:cNvSpPr>
          <p:nvPr>
            <p:ph type="body" idx="1"/>
          </p:nvPr>
        </p:nvSpPr>
        <p:spPr>
          <a:xfrm>
            <a:off x="152400" y="1600200"/>
            <a:ext cx="8534400" cy="4525963"/>
          </a:xfrm>
        </p:spPr>
        <p:txBody>
          <a:bodyPr/>
          <a:lstStyle/>
          <a:p>
            <a:pPr algn="r" rtl="1">
              <a:lnSpc>
                <a:spcPct val="90000"/>
              </a:lnSpc>
              <a:buFontTx/>
              <a:buNone/>
            </a:pPr>
            <a:r>
              <a:rPr lang="fa-IR" altLang="fa-IR" sz="2800"/>
              <a:t>    در اغلب نقاط دنیا زنان از مزایای اشتغال به کار، دستمزد و درآمد محروم می باشند.حال آنکه زنان 50% جمعیت بالغ دنیا و یک سوم از نیروی کار رسمی دنیا را تشکیل می دهند. اما با وجودی که نزدیک به دوسوم ساعت کار به فعالیت مشغولند ، تنها یک دهم درآمد جهان را دریافت می کنند و کمتر از1% دارایی های دنیا به آنان تعلق دارد. براساس آمار در کشورهای صنعتی میانگین حقوق زنان در سطحی بین 50 تا80 درصد حقوق مردان در مقابل ساعات کار مساوی است.</a:t>
            </a:r>
          </a:p>
          <a:p>
            <a:pPr algn="r" rtl="1">
              <a:lnSpc>
                <a:spcPct val="90000"/>
              </a:lnSpc>
              <a:buFontTx/>
              <a:buNone/>
            </a:pPr>
            <a:r>
              <a:rPr lang="fa-IR" altLang="fa-IR" sz="2800"/>
              <a:t>   تبعیض جنسی در محل کار ممکن است اشکال مختلف داشته باشد، از جمله تبعیض در ارزیابی کار زنان ، تبعیض درمیزان حقوق، تبعیض در استخدام  و ارتقا واینکه افراد از کارکردن با رئیس زن امتناع    می کنند.</a:t>
            </a:r>
            <a:endParaRPr lang="en-US" altLang="fa-IR" sz="2800"/>
          </a:p>
        </p:txBody>
      </p:sp>
      <p:sp>
        <p:nvSpPr>
          <p:cNvPr id="92165" name="AutoShape 5"/>
          <p:cNvSpPr>
            <a:spLocks noGrp="1" noChangeArrowheads="1"/>
          </p:cNvSpPr>
          <p:nvPr>
            <p:ph type="title"/>
          </p:nvPr>
        </p:nvSpPr>
        <p:spPr>
          <a:xfrm>
            <a:off x="4572000" y="274638"/>
            <a:ext cx="4114800" cy="1143000"/>
          </a:xfrm>
          <a:prstGeom prst="wave">
            <a:avLst>
              <a:gd name="adj1" fmla="val 13005"/>
              <a:gd name="adj2" fmla="val 0"/>
            </a:avLst>
          </a:prstGeom>
          <a:solidFill>
            <a:schemeClr val="bg1"/>
          </a:solidFill>
          <a:ln>
            <a:solidFill>
              <a:schemeClr val="tx1"/>
            </a:solidFill>
            <a:round/>
            <a:headEnd/>
            <a:tailEnd/>
          </a:ln>
        </p:spPr>
        <p:txBody>
          <a:bodyPr/>
          <a:lstStyle/>
          <a:p>
            <a:r>
              <a:rPr lang="fa-IR" altLang="fa-IR" sz="4000">
                <a:solidFill>
                  <a:schemeClr val="accent2"/>
                </a:solidFill>
              </a:rPr>
              <a:t>تبعیض جنسی:</a:t>
            </a:r>
            <a:endParaRPr lang="en-US" altLang="fa-IR" sz="4000">
              <a:solidFill>
                <a:schemeClr val="accent2"/>
              </a:solidFill>
            </a:endParaRPr>
          </a:p>
        </p:txBody>
      </p:sp>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7" name="Rectangle 3"/>
          <p:cNvSpPr>
            <a:spLocks noGrp="1" noChangeArrowheads="1"/>
          </p:cNvSpPr>
          <p:nvPr>
            <p:ph type="body" idx="1"/>
          </p:nvPr>
        </p:nvSpPr>
        <p:spPr>
          <a:xfrm>
            <a:off x="228600" y="1600200"/>
            <a:ext cx="8686800" cy="5029200"/>
          </a:xfrm>
        </p:spPr>
        <p:txBody>
          <a:bodyPr/>
          <a:lstStyle/>
          <a:p>
            <a:pPr algn="r" rtl="1">
              <a:lnSpc>
                <a:spcPct val="90000"/>
              </a:lnSpc>
              <a:buFontTx/>
              <a:buNone/>
            </a:pPr>
            <a:r>
              <a:rPr lang="fa-IR" altLang="fa-IR" sz="2400"/>
              <a:t>   روانشناسان در انجام دادن برخی تجارب جالبی که  تبعیض یا عدم تبعیض را در ارزیابی کارزنان بررسی می کنند نقش داشته اند.یک مطالعۀ کلاسیک نشان داد که کار مردان، حتی اگر کاری مشابه با کار زنان باشد، ارزشمندترتلقی می شود.</a:t>
            </a:r>
          </a:p>
          <a:p>
            <a:pPr algn="r" rtl="1">
              <a:lnSpc>
                <a:spcPct val="90000"/>
              </a:lnSpc>
              <a:buFontTx/>
              <a:buNone/>
            </a:pPr>
            <a:r>
              <a:rPr lang="fa-IR" altLang="fa-IR" sz="2400"/>
              <a:t>    مطالعه ای در جهان واقعی هم تاًثیر جنسیت و هم تاًثیر نژاد را در ارزیابی های شغلی بررسی کرد ونتایج نشان داد در بین مدیران بسیار موفق عملکرد زنان در مقایسه با مردان کمتر به  توانایی های آنها نسبت داده شد  و بیشتر این احتمال را می دادند که عملکرد آنها به کمک گرفتن از دیگران صورت گرفته است.</a:t>
            </a:r>
          </a:p>
          <a:p>
            <a:pPr algn="r" rtl="1">
              <a:lnSpc>
                <a:spcPct val="90000"/>
              </a:lnSpc>
              <a:buFontTx/>
              <a:buNone/>
            </a:pPr>
            <a:r>
              <a:rPr lang="fa-IR" altLang="fa-IR" sz="2800"/>
              <a:t>تساوی درمزد:</a:t>
            </a:r>
          </a:p>
          <a:p>
            <a:pPr algn="r" rtl="1">
              <a:lnSpc>
                <a:spcPct val="90000"/>
              </a:lnSpc>
              <a:buFontTx/>
              <a:buNone/>
            </a:pPr>
            <a:r>
              <a:rPr lang="fa-IR" altLang="fa-IR" sz="2400"/>
              <a:t>    تبعیض جنسی در میزان حقوق بحث جدی دیگری است، درمورد بسیاری از زنان ، خصوصا آنهایی که تنها سرپرست خانواده هستند، مزد به راستی بحث مهم و حیاتی است.درآمد زنان در سال1991 به طور متوسط تا 553/20 دلار برای  کارگران سالیانۀ تمام وقت بالا رفت، در حالیکه درآمد مردان به421/29 دلار رسید و این تفاهم  به  رغم  این  واقعیت رخ می دهد  که تحصیلات زنان به  طور متوسط  به اندازۀ تحصیلات مردان است.</a:t>
            </a:r>
            <a:endParaRPr lang="en-US" altLang="fa-IR" sz="2400"/>
          </a:p>
        </p:txBody>
      </p:sp>
      <p:sp>
        <p:nvSpPr>
          <p:cNvPr id="93189" name="AutoShape 5"/>
          <p:cNvSpPr>
            <a:spLocks noGrp="1" noChangeArrowheads="1"/>
          </p:cNvSpPr>
          <p:nvPr>
            <p:ph type="title"/>
          </p:nvPr>
        </p:nvSpPr>
        <p:spPr>
          <a:xfrm>
            <a:off x="3733800" y="274638"/>
            <a:ext cx="4953000" cy="1143000"/>
          </a:xfrm>
          <a:prstGeom prst="wave">
            <a:avLst>
              <a:gd name="adj1" fmla="val 13005"/>
              <a:gd name="adj2" fmla="val 0"/>
            </a:avLst>
          </a:prstGeom>
          <a:solidFill>
            <a:schemeClr val="bg1"/>
          </a:solidFill>
          <a:ln>
            <a:solidFill>
              <a:schemeClr val="tx1"/>
            </a:solidFill>
            <a:round/>
            <a:headEnd/>
            <a:tailEnd/>
          </a:ln>
        </p:spPr>
        <p:txBody>
          <a:bodyPr/>
          <a:lstStyle/>
          <a:p>
            <a:r>
              <a:rPr lang="fa-IR" altLang="fa-IR" sz="4000" dirty="0">
                <a:solidFill>
                  <a:schemeClr val="accent2"/>
                </a:solidFill>
              </a:rPr>
              <a:t>تبعیض در ارزیابی کارزنان:</a:t>
            </a:r>
            <a:endParaRPr lang="en-US" altLang="fa-IR" sz="4000" dirty="0">
              <a:solidFill>
                <a:schemeClr val="accent2"/>
              </a:solidFill>
            </a:endParaRPr>
          </a:p>
        </p:txBody>
      </p:sp>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1" name="Rectangle 3"/>
          <p:cNvSpPr>
            <a:spLocks noGrp="1" noChangeArrowheads="1"/>
          </p:cNvSpPr>
          <p:nvPr>
            <p:ph type="body" idx="1"/>
          </p:nvPr>
        </p:nvSpPr>
        <p:spPr>
          <a:xfrm>
            <a:off x="304800" y="1600200"/>
            <a:ext cx="8382000" cy="4800600"/>
          </a:xfrm>
        </p:spPr>
        <p:txBody>
          <a:bodyPr/>
          <a:lstStyle/>
          <a:p>
            <a:pPr algn="r" rtl="1">
              <a:lnSpc>
                <a:spcPct val="90000"/>
              </a:lnSpc>
              <a:buFontTx/>
              <a:buNone/>
            </a:pPr>
            <a:r>
              <a:rPr lang="fa-IR" altLang="fa-IR" sz="2400"/>
              <a:t>   پژوهش ها نشان می دهد که مردان برای تصدی مشاغل مهم تر اولویت دارند ، مشاغلی که مراجعین آن مرد هستند و کارهایی که  به عنوان مشاغل مناسب مردان کلیشه ای نگریسته شده اند . زنان ، ازسوی دیگر، برای مشاغل کم اهمیت تر اولویت دارند ، یعنی وقتی  که مراجعین آنها زن هستند ،یازمانی که مراجعین مخالف تبعیض جنسی هستند یا وقتی که آن کار به عنوان شغلی مناسب زنان کلیشه ای نگریسته شده است یا درمواردی که خود زن با استعداد تشخیص داده می شود. این آزمایش ها عوامل پیچیده ای را مشخص می کند که در تبعیض برعلیه زنان می تواند نقش داشته باشد و مانع از این است که به زنان مشاغل مهم  واگذار شود و امکان ارتقای آن ها را کاهش می دهد.</a:t>
            </a:r>
          </a:p>
          <a:p>
            <a:pPr algn="r" rtl="1">
              <a:lnSpc>
                <a:spcPct val="90000"/>
              </a:lnSpc>
              <a:buFontTx/>
              <a:buNone/>
            </a:pPr>
            <a:r>
              <a:rPr lang="fa-IR" altLang="fa-IR" sz="2400"/>
              <a:t>    تبعیض دراستخدام وارتقا کاملا بی معناست.همۀ شرکتها باید از استخدام و ارتقای افراد بسیارشایسته بهره مند شوند ، صرف نظر از جنسیت یا نژاد آنها.</a:t>
            </a:r>
            <a:endParaRPr lang="en-US" altLang="fa-IR" sz="2400"/>
          </a:p>
        </p:txBody>
      </p:sp>
      <p:sp>
        <p:nvSpPr>
          <p:cNvPr id="94213" name="AutoShape 5"/>
          <p:cNvSpPr>
            <a:spLocks noGrp="1" noChangeArrowheads="1"/>
          </p:cNvSpPr>
          <p:nvPr>
            <p:ph type="title"/>
          </p:nvPr>
        </p:nvSpPr>
        <p:spPr>
          <a:xfrm>
            <a:off x="3657600" y="274638"/>
            <a:ext cx="5029200" cy="1143000"/>
          </a:xfrm>
          <a:prstGeom prst="wave">
            <a:avLst>
              <a:gd name="adj1" fmla="val 13005"/>
              <a:gd name="adj2" fmla="val 0"/>
            </a:avLst>
          </a:prstGeom>
          <a:solidFill>
            <a:schemeClr val="bg1"/>
          </a:solidFill>
          <a:ln>
            <a:solidFill>
              <a:schemeClr val="tx1"/>
            </a:solidFill>
            <a:round/>
            <a:headEnd/>
            <a:tailEnd/>
          </a:ln>
        </p:spPr>
        <p:txBody>
          <a:bodyPr/>
          <a:lstStyle/>
          <a:p>
            <a:r>
              <a:rPr lang="fa-IR" altLang="fa-IR" sz="4000" dirty="0">
                <a:solidFill>
                  <a:schemeClr val="accent2"/>
                </a:solidFill>
              </a:rPr>
              <a:t>تبعیض دراستخدام و ارتقا:</a:t>
            </a:r>
            <a:endParaRPr lang="en-US" altLang="fa-IR" sz="4000" dirty="0">
              <a:solidFill>
                <a:schemeClr val="accent2"/>
              </a:solidFill>
            </a:endParaRPr>
          </a:p>
        </p:txBody>
      </p:sp>
    </p:spTree>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5" name="Rectangle 3"/>
          <p:cNvSpPr>
            <a:spLocks noGrp="1" noChangeArrowheads="1"/>
          </p:cNvSpPr>
          <p:nvPr>
            <p:ph type="body" idx="1"/>
          </p:nvPr>
        </p:nvSpPr>
        <p:spPr>
          <a:xfrm>
            <a:off x="0" y="1600200"/>
            <a:ext cx="8915400" cy="4525963"/>
          </a:xfrm>
        </p:spPr>
        <p:txBody>
          <a:bodyPr/>
          <a:lstStyle/>
          <a:p>
            <a:pPr algn="r" rtl="1">
              <a:lnSpc>
                <a:spcPct val="90000"/>
              </a:lnSpc>
              <a:buFontTx/>
              <a:buNone/>
            </a:pPr>
            <a:r>
              <a:rPr lang="fa-IR" altLang="fa-IR" sz="2400"/>
              <a:t>   وقتی زنان پست های رهبری را اشغال می کنند، برای مثال، سرپرست یک  شغل ، شواهد نشان می دهد که با آنها به عنوان کسانی که مشخصات مناسب رهبران موفق را ندارند کلیشه ای برخورد می شود.</a:t>
            </a:r>
          </a:p>
          <a:p>
            <a:pPr algn="r" rtl="1">
              <a:lnSpc>
                <a:spcPct val="90000"/>
              </a:lnSpc>
              <a:buFontTx/>
              <a:buNone/>
            </a:pPr>
            <a:r>
              <a:rPr lang="fa-IR" altLang="fa-IR" sz="2400"/>
              <a:t>   در موقعیت های شغلی در جهان واقعی سه دلیل احتمالی وجود دارد که با رهبران زن ممکن است این گونه برخورد شود:</a:t>
            </a:r>
          </a:p>
          <a:p>
            <a:pPr algn="r" rtl="1">
              <a:lnSpc>
                <a:spcPct val="90000"/>
              </a:lnSpc>
              <a:buFontTx/>
              <a:buNone/>
            </a:pPr>
            <a:r>
              <a:rPr lang="fa-IR" altLang="fa-IR" sz="2400"/>
              <a:t>  - یک دلیل این است که آنها واقعا فاقد صفات شخصیتی ، مهارت های بین فردی و صفاتی هستند که برای نقش های سرپرستی ضروری است.</a:t>
            </a:r>
          </a:p>
          <a:p>
            <a:pPr algn="r" rtl="1">
              <a:lnSpc>
                <a:spcPct val="90000"/>
              </a:lnSpc>
              <a:buFontTx/>
              <a:buNone/>
            </a:pPr>
            <a:r>
              <a:rPr lang="fa-IR" altLang="fa-IR" sz="2400"/>
              <a:t>   -دلیل دوم این است که افراد  در ارزیابی های خود از زنانی که موقعیت رهبری دارند صرفا سوگیرانه عمل می کنند.</a:t>
            </a:r>
          </a:p>
          <a:p>
            <a:pPr algn="r" rtl="1">
              <a:lnSpc>
                <a:spcPct val="90000"/>
              </a:lnSpc>
              <a:buFontTx/>
              <a:buNone/>
            </a:pPr>
            <a:r>
              <a:rPr lang="fa-IR" altLang="fa-IR" sz="2400"/>
              <a:t>   -دلیل سوم این است که زنانی که سرپرست  و مسئول هستند، به عنوان بخشی از شبکۀ پیچیده دریک شرکت ، قدرت کمتری نسبت به همتای مرد خود دارند.</a:t>
            </a:r>
            <a:endParaRPr lang="en-US" altLang="fa-IR" sz="2400"/>
          </a:p>
        </p:txBody>
      </p:sp>
      <p:sp>
        <p:nvSpPr>
          <p:cNvPr id="95237" name="AutoShape 5"/>
          <p:cNvSpPr>
            <a:spLocks noGrp="1" noChangeArrowheads="1"/>
          </p:cNvSpPr>
          <p:nvPr>
            <p:ph type="title"/>
          </p:nvPr>
        </p:nvSpPr>
        <p:spPr>
          <a:xfrm>
            <a:off x="4495800" y="274638"/>
            <a:ext cx="4191000" cy="1143000"/>
          </a:xfrm>
          <a:prstGeom prst="wave">
            <a:avLst>
              <a:gd name="adj1" fmla="val 13005"/>
              <a:gd name="adj2" fmla="val 0"/>
            </a:avLst>
          </a:prstGeom>
          <a:solidFill>
            <a:schemeClr val="bg1"/>
          </a:solidFill>
          <a:ln>
            <a:solidFill>
              <a:schemeClr val="tx1"/>
            </a:solidFill>
            <a:round/>
            <a:headEnd/>
            <a:tailEnd/>
          </a:ln>
        </p:spPr>
        <p:txBody>
          <a:bodyPr/>
          <a:lstStyle/>
          <a:p>
            <a:r>
              <a:rPr lang="fa-IR" altLang="fa-IR" sz="4000" dirty="0">
                <a:solidFill>
                  <a:schemeClr val="accent2"/>
                </a:solidFill>
              </a:rPr>
              <a:t>بحث های رهبری:</a:t>
            </a:r>
            <a:endParaRPr lang="en-US" altLang="fa-IR" sz="4000" dirty="0">
              <a:solidFill>
                <a:schemeClr val="accent2"/>
              </a:solidFill>
            </a:endParaRPr>
          </a:p>
        </p:txBody>
      </p:sp>
    </p:spTree>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9" name="Rectangle 3"/>
          <p:cNvSpPr>
            <a:spLocks noGrp="1" noChangeArrowheads="1"/>
          </p:cNvSpPr>
          <p:nvPr>
            <p:ph type="body" idx="1"/>
          </p:nvPr>
        </p:nvSpPr>
        <p:spPr>
          <a:xfrm>
            <a:off x="228600" y="1600200"/>
            <a:ext cx="8610600" cy="4525963"/>
          </a:xfrm>
        </p:spPr>
        <p:txBody>
          <a:bodyPr/>
          <a:lstStyle/>
          <a:p>
            <a:pPr algn="r" rtl="1">
              <a:lnSpc>
                <a:spcPct val="90000"/>
              </a:lnSpc>
              <a:buFontTx/>
              <a:buNone/>
            </a:pPr>
            <a:r>
              <a:rPr lang="fa-IR" altLang="fa-IR" sz="2800"/>
              <a:t>   میزان درآمد برای زنان بازنشسته نگران کننده است. زنان بیشتر از مردان گزارش می دهند که حقوق بازنشستگی آنها کافی نیست ، یکی از دلایل این است که زنان بازنشسته در مقایسه با مردان بازنشسته از مزایای بیمۀ اجتماعی به مراتب کمتری بهرمندند. </a:t>
            </a:r>
          </a:p>
          <a:p>
            <a:pPr algn="r" rtl="1">
              <a:lnSpc>
                <a:spcPct val="90000"/>
              </a:lnSpc>
              <a:buFontTx/>
              <a:buNone/>
            </a:pPr>
            <a:r>
              <a:rPr lang="fa-IR" altLang="fa-IR" sz="2800"/>
              <a:t>   به این دلیل که پرداخت بیمه های اجتماعی مبتنی بر درامدهای  قبل از بازنشستگی فرد است وتفاوتهای جنسیتی در دستمزدها ،متضمن این است که زنان حقوق کمتری نسبت به مردان دریافت کنند. </a:t>
            </a:r>
            <a:endParaRPr lang="en-US" altLang="fa-IR" sz="2800"/>
          </a:p>
        </p:txBody>
      </p:sp>
      <p:sp>
        <p:nvSpPr>
          <p:cNvPr id="96261" name="AutoShape 5"/>
          <p:cNvSpPr>
            <a:spLocks noGrp="1" noChangeArrowheads="1"/>
          </p:cNvSpPr>
          <p:nvPr>
            <p:ph type="title"/>
          </p:nvPr>
        </p:nvSpPr>
        <p:spPr>
          <a:xfrm>
            <a:off x="4495800" y="274638"/>
            <a:ext cx="4191000" cy="1143000"/>
          </a:xfrm>
          <a:prstGeom prst="wave">
            <a:avLst>
              <a:gd name="adj1" fmla="val 13005"/>
              <a:gd name="adj2" fmla="val 0"/>
            </a:avLst>
          </a:prstGeom>
          <a:solidFill>
            <a:schemeClr val="bg1"/>
          </a:solidFill>
          <a:ln>
            <a:solidFill>
              <a:schemeClr val="tx1"/>
            </a:solidFill>
            <a:round/>
            <a:headEnd/>
            <a:tailEnd/>
          </a:ln>
        </p:spPr>
        <p:txBody>
          <a:bodyPr/>
          <a:lstStyle/>
          <a:p>
            <a:r>
              <a:rPr lang="fa-IR" altLang="fa-IR" sz="4000">
                <a:solidFill>
                  <a:schemeClr val="accent2"/>
                </a:solidFill>
              </a:rPr>
              <a:t>بازنشستگی:</a:t>
            </a:r>
            <a:endParaRPr lang="en-US" altLang="fa-IR" sz="4000">
              <a:solidFill>
                <a:schemeClr val="accent2"/>
              </a:solidFill>
            </a:endParaRPr>
          </a:p>
        </p:txBody>
      </p:sp>
    </p:spTree>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1" name="Rectangle 3"/>
          <p:cNvSpPr>
            <a:spLocks noGrp="1" noChangeArrowheads="1"/>
          </p:cNvSpPr>
          <p:nvPr>
            <p:ph type="body" idx="1"/>
          </p:nvPr>
        </p:nvSpPr>
        <p:spPr>
          <a:xfrm>
            <a:off x="304800" y="1600200"/>
            <a:ext cx="8534400" cy="4876800"/>
          </a:xfrm>
        </p:spPr>
        <p:txBody>
          <a:bodyPr/>
          <a:lstStyle/>
          <a:p>
            <a:pPr algn="r" rtl="1">
              <a:lnSpc>
                <a:spcPct val="90000"/>
              </a:lnSpc>
              <a:buFontTx/>
              <a:buNone/>
            </a:pPr>
            <a:r>
              <a:rPr lang="fa-IR" altLang="fa-IR" sz="2400"/>
              <a:t>  شاید بتوان مهم ترین مشکل اشتغال زنان راموارد ذیل دانست:</a:t>
            </a:r>
          </a:p>
          <a:p>
            <a:pPr algn="r" rtl="1">
              <a:lnSpc>
                <a:spcPct val="90000"/>
              </a:lnSpc>
              <a:buFontTx/>
              <a:buNone/>
            </a:pPr>
            <a:r>
              <a:rPr lang="fa-IR" altLang="fa-IR" sz="2400"/>
              <a:t>  - کارخانگی زنان که متضمن دریافت پاداش مادی نمی باشد ونقش آنان در خانواده منحصر به  باروری و تولیدمثل است که آن هم تابعی ازقدرت وارادۀ شوهر است.</a:t>
            </a:r>
          </a:p>
          <a:p>
            <a:pPr algn="r" rtl="1">
              <a:lnSpc>
                <a:spcPct val="90000"/>
              </a:lnSpc>
              <a:buFontTx/>
              <a:buNone/>
            </a:pPr>
            <a:r>
              <a:rPr lang="fa-IR" altLang="fa-IR" sz="2400"/>
              <a:t>   زنان از ایفای نقش های تولیدی واز امکانات برابردراشتغال برخوردار نیستند، بسیاری ازمشاغل که  به زنان  واگذارمی شود دارای کمترین مزایای مادی و امکان پیشرفت است.</a:t>
            </a:r>
          </a:p>
          <a:p>
            <a:pPr algn="r" rtl="1">
              <a:lnSpc>
                <a:spcPct val="90000"/>
              </a:lnSpc>
              <a:buFontTx/>
              <a:buNone/>
            </a:pPr>
            <a:r>
              <a:rPr lang="fa-IR" altLang="fa-IR" sz="2400"/>
              <a:t> -محرومیت زنان از زندگی اجتماعی وسیاسی بر اشتغال آنان اثر منفی می گذارد.</a:t>
            </a:r>
          </a:p>
          <a:p>
            <a:pPr algn="r" rtl="1">
              <a:lnSpc>
                <a:spcPct val="90000"/>
              </a:lnSpc>
              <a:buFontTx/>
              <a:buNone/>
            </a:pPr>
            <a:r>
              <a:rPr lang="fa-IR" altLang="fa-IR" sz="2400"/>
              <a:t>*همان طور که از تفاوتهای نژادی برای عقلانی جلوه دادن نابرابری های سیاهان استفاده شده همانطورهم تفاوتهای بیولوژیکی می خواسته نابرابری رفتارزنان را توجیه کند.جنس گرایی(</a:t>
            </a:r>
            <a:r>
              <a:rPr lang="en-US" altLang="fa-IR" sz="2400"/>
              <a:t>sexism</a:t>
            </a:r>
            <a:r>
              <a:rPr lang="fa-IR" altLang="fa-IR" sz="2400"/>
              <a:t>) این عقیده است که تفاوتهای جنسی ،تبعیضات علیه زنان واستعمارزنان را توجیه می کند و جنس گرایی در واقع همان اثر    نژاد پرستی را داشته است.</a:t>
            </a:r>
            <a:endParaRPr lang="en-US" altLang="fa-IR" sz="2400"/>
          </a:p>
        </p:txBody>
      </p:sp>
      <p:sp>
        <p:nvSpPr>
          <p:cNvPr id="99333" name="AutoShape 5"/>
          <p:cNvSpPr>
            <a:spLocks noGrp="1" noChangeArrowheads="1"/>
          </p:cNvSpPr>
          <p:nvPr>
            <p:ph type="title"/>
          </p:nvPr>
        </p:nvSpPr>
        <p:spPr>
          <a:prstGeom prst="wave">
            <a:avLst>
              <a:gd name="adj1" fmla="val 13005"/>
              <a:gd name="adj2" fmla="val 0"/>
            </a:avLst>
          </a:prstGeom>
          <a:solidFill>
            <a:schemeClr val="bg1"/>
          </a:solidFill>
          <a:ln>
            <a:solidFill>
              <a:schemeClr val="tx1"/>
            </a:solidFill>
            <a:round/>
            <a:headEnd/>
            <a:tailEnd/>
          </a:ln>
        </p:spPr>
        <p:txBody>
          <a:bodyPr/>
          <a:lstStyle/>
          <a:p>
            <a:r>
              <a:rPr lang="fa-IR" altLang="fa-IR" sz="4000" dirty="0">
                <a:solidFill>
                  <a:schemeClr val="accent2"/>
                </a:solidFill>
              </a:rPr>
              <a:t>توزیع ناعادلانۀ آموزش واشتغال برای زنان:</a:t>
            </a:r>
            <a:endParaRPr lang="en-US" altLang="fa-IR" sz="4000" dirty="0">
              <a:solidFill>
                <a:schemeClr val="accent2"/>
              </a:solidFill>
            </a:endParaRPr>
          </a:p>
        </p:txBody>
      </p:sp>
    </p:spTree>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5" name="Rectangle 3"/>
          <p:cNvSpPr>
            <a:spLocks noGrp="1" noChangeArrowheads="1"/>
          </p:cNvSpPr>
          <p:nvPr>
            <p:ph type="body" idx="1"/>
          </p:nvPr>
        </p:nvSpPr>
        <p:spPr>
          <a:xfrm>
            <a:off x="228600" y="1447800"/>
            <a:ext cx="8686800" cy="5181600"/>
          </a:xfrm>
        </p:spPr>
        <p:txBody>
          <a:bodyPr/>
          <a:lstStyle/>
          <a:p>
            <a:pPr algn="r" rtl="1">
              <a:lnSpc>
                <a:spcPct val="90000"/>
              </a:lnSpc>
              <a:buFontTx/>
              <a:buNone/>
            </a:pPr>
            <a:r>
              <a:rPr lang="fa-IR" altLang="fa-IR" sz="2400"/>
              <a:t>  مزاحمت جنسی در محل  کار می تواند شکل های مختلفی داشته باشد ،برای مثال کارفرمای احتمالی ممکن است به وضوح بیان کند که رابطۀ جنسی شرط استخدام است.</a:t>
            </a:r>
          </a:p>
          <a:p>
            <a:pPr algn="r" rtl="1">
              <a:lnSpc>
                <a:spcPct val="90000"/>
              </a:lnSpc>
              <a:buFontTx/>
              <a:buNone/>
            </a:pPr>
            <a:r>
              <a:rPr lang="fa-IR" altLang="fa-IR" sz="2400"/>
              <a:t>  مزاحمت های جنسی در محل  کار چیزی بیشتراز مزاحمت است.معنای آن تفاوت بین پیشرفت شغلی یا عدم پیشرفت آن است.درمورد زنان طبقۀ پایین که ازخانواده های خود نگهداری می کنند،اخراج شدن به دلیل تخطی ازرابطۀجنسی فاجعه است. ظرفیت های بالقوه برای مجبورساختن این زنان بسیاراست.زنان این تجربه  را معمولا تحقیر و توهین توصیف می کنند که  با احساسی درماندگی تواًم است که مشابه است با احساسی که توسط  قربانیان تجاوز گزارش شده است. شواهدی وجود دارد که تجربۀ مزاحمت جنسی را با افسردگی واختلال استرس متعاقب ضربه مرتبط می سازد. طبق تازه‌ترين آمار 50 درصد از زنان و 15 درصد از مردان شاغل در محيط كار خود مورد  آزار و اذيت يا سوء استفاده جنسي قرار مي‌گيرند.</a:t>
            </a:r>
          </a:p>
          <a:p>
            <a:pPr algn="r" rtl="1">
              <a:lnSpc>
                <a:spcPct val="90000"/>
              </a:lnSpc>
              <a:buFontTx/>
              <a:buNone/>
            </a:pPr>
            <a:r>
              <a:rPr lang="fa-IR" altLang="fa-IR" sz="2400"/>
              <a:t>    بيش از80 درصد زنان در معرض آزار به خاطر ترس از دست دادن كار، حاضر به شكايت نيستند </a:t>
            </a:r>
            <a:r>
              <a:rPr lang="ar-SA" altLang="fa-IR" sz="2400"/>
              <a:t>.</a:t>
            </a:r>
            <a:endParaRPr lang="en-US" altLang="fa-IR" sz="2400"/>
          </a:p>
        </p:txBody>
      </p:sp>
      <p:sp>
        <p:nvSpPr>
          <p:cNvPr id="100357" name="AutoShape 5"/>
          <p:cNvSpPr>
            <a:spLocks noGrp="1" noChangeArrowheads="1"/>
          </p:cNvSpPr>
          <p:nvPr>
            <p:ph type="title"/>
          </p:nvPr>
        </p:nvSpPr>
        <p:spPr>
          <a:xfrm>
            <a:off x="3581400" y="274638"/>
            <a:ext cx="5105400" cy="1143000"/>
          </a:xfrm>
          <a:prstGeom prst="wave">
            <a:avLst>
              <a:gd name="adj1" fmla="val 13005"/>
              <a:gd name="adj2" fmla="val 0"/>
            </a:avLst>
          </a:prstGeom>
          <a:solidFill>
            <a:schemeClr val="bg1"/>
          </a:solidFill>
          <a:ln>
            <a:solidFill>
              <a:schemeClr val="tx1"/>
            </a:solidFill>
            <a:round/>
            <a:headEnd/>
            <a:tailEnd/>
          </a:ln>
        </p:spPr>
        <p:txBody>
          <a:bodyPr/>
          <a:lstStyle/>
          <a:p>
            <a:r>
              <a:rPr lang="fa-IR" altLang="fa-IR" sz="4000">
                <a:solidFill>
                  <a:schemeClr val="accent2"/>
                </a:solidFill>
              </a:rPr>
              <a:t>مزاحمت جنسی درمحل کار:</a:t>
            </a:r>
            <a:endParaRPr lang="en-US" altLang="fa-IR" sz="4000">
              <a:solidFill>
                <a:schemeClr val="accent2"/>
              </a:solidFill>
            </a:endParaRPr>
          </a:p>
        </p:txBody>
      </p:sp>
    </p:spTree>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9" name="Rectangle 3"/>
          <p:cNvSpPr>
            <a:spLocks noGrp="1" noChangeArrowheads="1"/>
          </p:cNvSpPr>
          <p:nvPr>
            <p:ph type="body" idx="1"/>
          </p:nvPr>
        </p:nvSpPr>
        <p:spPr>
          <a:xfrm>
            <a:off x="228600" y="1600200"/>
            <a:ext cx="8458200" cy="4525963"/>
          </a:xfrm>
        </p:spPr>
        <p:txBody>
          <a:bodyPr/>
          <a:lstStyle/>
          <a:p>
            <a:pPr algn="r" rtl="1">
              <a:buFontTx/>
              <a:buNone/>
            </a:pPr>
            <a:r>
              <a:rPr lang="fa-IR" altLang="fa-IR" sz="2800"/>
              <a:t>   مزاحمت های جنسی در محیط های آموزشی نیز وجود دارد: آموزگار مرد یا استاد مرد ازقدرت خود بر دانشجوی زن به عنوان حربه ای استفاده می کند.</a:t>
            </a:r>
          </a:p>
          <a:p>
            <a:pPr algn="r" rtl="1">
              <a:buFontTx/>
              <a:buNone/>
            </a:pPr>
            <a:r>
              <a:rPr lang="fa-IR" altLang="fa-IR" sz="2800"/>
              <a:t>   بازهم مسئله قدرت نابرابر مطرح است. زنان دانشجو در چنین شرایطی  کمتر قدرت اعتراض دارند، چرا که سرنوشت نمرات آنها در دست استاد است.استاد دردوره های فوق لیسانس ارزیابی های مهم و توصیه هایی را کنترل می کند که برجریان علمی وحرفه ای زن تاًثیر می گذارد. زنان اخراج ازاین دوره ها، تغییررشته ،یا اخراج از آموزش عالی را در نتیجۀ مزاحمت جنسی گزارش می دهند. </a:t>
            </a:r>
            <a:endParaRPr lang="en-US" altLang="fa-IR" sz="2800"/>
          </a:p>
        </p:txBody>
      </p:sp>
      <p:sp>
        <p:nvSpPr>
          <p:cNvPr id="101381" name="AutoShape 5"/>
          <p:cNvSpPr>
            <a:spLocks noGrp="1" noChangeArrowheads="1"/>
          </p:cNvSpPr>
          <p:nvPr>
            <p:ph type="title"/>
          </p:nvPr>
        </p:nvSpPr>
        <p:spPr>
          <a:xfrm>
            <a:off x="381000" y="274638"/>
            <a:ext cx="8305800" cy="1143000"/>
          </a:xfrm>
          <a:prstGeom prst="wave">
            <a:avLst>
              <a:gd name="adj1" fmla="val 13005"/>
              <a:gd name="adj2" fmla="val 0"/>
            </a:avLst>
          </a:prstGeom>
          <a:solidFill>
            <a:schemeClr val="bg1"/>
          </a:solidFill>
          <a:ln>
            <a:solidFill>
              <a:schemeClr val="tx1"/>
            </a:solidFill>
            <a:round/>
            <a:headEnd/>
            <a:tailEnd/>
          </a:ln>
        </p:spPr>
        <p:txBody>
          <a:bodyPr/>
          <a:lstStyle/>
          <a:p>
            <a:r>
              <a:rPr lang="fa-IR" altLang="fa-IR" sz="4000" i="1" dirty="0">
                <a:solidFill>
                  <a:schemeClr val="accent2"/>
                </a:solidFill>
              </a:rPr>
              <a:t>مزاحمت های جنسی درموقعیت های آموزشی</a:t>
            </a:r>
            <a:r>
              <a:rPr lang="fa-IR" altLang="fa-IR" sz="4000" dirty="0">
                <a:solidFill>
                  <a:schemeClr val="accent2"/>
                </a:solidFill>
              </a:rPr>
              <a:t>:</a:t>
            </a:r>
            <a:endParaRPr lang="en-US" altLang="fa-IR" sz="4000" dirty="0">
              <a:solidFill>
                <a:schemeClr val="accent2"/>
              </a:solidFill>
            </a:endParaRP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9" name="Rectangle 3"/>
          <p:cNvSpPr>
            <a:spLocks noGrp="1" noChangeArrowheads="1"/>
          </p:cNvSpPr>
          <p:nvPr>
            <p:ph type="body" idx="1"/>
          </p:nvPr>
        </p:nvSpPr>
        <p:spPr>
          <a:xfrm>
            <a:off x="228600" y="1600200"/>
            <a:ext cx="8458200" cy="4525963"/>
          </a:xfrm>
        </p:spPr>
        <p:txBody>
          <a:bodyPr/>
          <a:lstStyle/>
          <a:p>
            <a:pPr marL="609600" indent="-609600" algn="r" rtl="1">
              <a:buFontTx/>
              <a:buAutoNum type="arabicPeriod"/>
            </a:pPr>
            <a:r>
              <a:rPr lang="fa-IR" altLang="fa-IR"/>
              <a:t>هرعمل،خط مشی یا نگرشی که موجب صدمۀ روحی و جسمی در زنان شود تجاوز نامیده می شود.بر این اساس ، تجاور می تواند به وسیله یک فرد،گروه،موسسه یا اجتماع بر علیه حقوق زنان انجام گیرد.</a:t>
            </a:r>
          </a:p>
          <a:p>
            <a:pPr marL="609600" indent="-609600" algn="r" rtl="1">
              <a:buFontTx/>
              <a:buAutoNum type="arabicPeriod"/>
            </a:pPr>
            <a:r>
              <a:rPr lang="fa-IR" altLang="fa-IR"/>
              <a:t>سازمان ملل درسال 1993 خشونت را هر رفتار خشن وابسته به جنسیتی که موجب آسیب جسمی، جنسی یا روانی گردد تعریف کرده است.</a:t>
            </a:r>
            <a:endParaRPr lang="en-US" altLang="fa-IR"/>
          </a:p>
          <a:p>
            <a:pPr marL="609600" indent="-609600"/>
            <a:endParaRPr lang="en-US" altLang="fa-IR"/>
          </a:p>
        </p:txBody>
      </p:sp>
      <p:sp>
        <p:nvSpPr>
          <p:cNvPr id="70661" name="AutoShape 5"/>
          <p:cNvSpPr>
            <a:spLocks noGrp="1" noChangeArrowheads="1"/>
          </p:cNvSpPr>
          <p:nvPr>
            <p:ph type="title"/>
          </p:nvPr>
        </p:nvSpPr>
        <p:spPr>
          <a:xfrm>
            <a:off x="4419600" y="274638"/>
            <a:ext cx="4267200" cy="1143000"/>
          </a:xfrm>
          <a:prstGeom prst="wave">
            <a:avLst>
              <a:gd name="adj1" fmla="val 13005"/>
              <a:gd name="adj2" fmla="val 0"/>
            </a:avLst>
          </a:prstGeom>
          <a:solidFill>
            <a:schemeClr val="bg1"/>
          </a:solidFill>
          <a:ln>
            <a:solidFill>
              <a:schemeClr val="tx1"/>
            </a:solidFill>
            <a:round/>
            <a:headEnd/>
            <a:tailEnd/>
          </a:ln>
        </p:spPr>
        <p:txBody>
          <a:bodyPr/>
          <a:lstStyle/>
          <a:p>
            <a:r>
              <a:rPr lang="fa-IR" altLang="fa-IR" sz="4000">
                <a:solidFill>
                  <a:schemeClr val="accent2"/>
                </a:solidFill>
              </a:rPr>
              <a:t>تعریف</a:t>
            </a:r>
            <a:r>
              <a:rPr lang="fa-IR" altLang="fa-IR" sz="4000"/>
              <a:t>    </a:t>
            </a:r>
            <a:endParaRPr lang="en-US" altLang="fa-IR" sz="4000"/>
          </a:p>
        </p:txBody>
      </p:sp>
    </p:spTree>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3" name="Rectangle 3"/>
          <p:cNvSpPr>
            <a:spLocks noGrp="1" noChangeArrowheads="1"/>
          </p:cNvSpPr>
          <p:nvPr>
            <p:ph type="body" idx="1"/>
          </p:nvPr>
        </p:nvSpPr>
        <p:spPr>
          <a:xfrm>
            <a:off x="0" y="1600200"/>
            <a:ext cx="8915400" cy="4953000"/>
          </a:xfrm>
        </p:spPr>
        <p:txBody>
          <a:bodyPr/>
          <a:lstStyle/>
          <a:p>
            <a:pPr algn="r" rtl="1">
              <a:lnSpc>
                <a:spcPct val="80000"/>
              </a:lnSpc>
              <a:buFontTx/>
              <a:buNone/>
            </a:pPr>
            <a:r>
              <a:rPr lang="fa-IR" altLang="fa-IR" sz="2400"/>
              <a:t>- تجدید نظر درقوانین و لغو مواردی که در گذشته علیه زنان و به منظور تبعیض و     بی حرمتی به آنان وضع شده است.</a:t>
            </a:r>
          </a:p>
          <a:p>
            <a:pPr algn="r" rtl="1">
              <a:lnSpc>
                <a:spcPct val="80000"/>
              </a:lnSpc>
              <a:buFontTx/>
              <a:buNone/>
            </a:pPr>
            <a:r>
              <a:rPr lang="fa-IR" altLang="fa-IR" sz="2400"/>
              <a:t>- تصویب و اجرای قوانین شدید و موثرعلیه ضرب و شتم ، تجاوز و سوءرفتار جنسی</a:t>
            </a:r>
          </a:p>
          <a:p>
            <a:pPr algn="r" rtl="1">
              <a:lnSpc>
                <a:spcPct val="80000"/>
              </a:lnSpc>
              <a:buFontTx/>
              <a:buNone/>
            </a:pPr>
            <a:r>
              <a:rPr lang="fa-IR" altLang="fa-IR" sz="2400"/>
              <a:t>-گنجاندن موضوعاتی دربرنامه های تحصیلی درمورد وظایف اخلاقی وقانونی پدران</a:t>
            </a:r>
          </a:p>
          <a:p>
            <a:pPr algn="r" rtl="1">
              <a:lnSpc>
                <a:spcPct val="80000"/>
              </a:lnSpc>
              <a:buFontTx/>
              <a:buNone/>
            </a:pPr>
            <a:r>
              <a:rPr lang="fa-IR" altLang="fa-IR" sz="2400"/>
              <a:t>-اقدامات درسطح بین المللی </a:t>
            </a:r>
          </a:p>
          <a:p>
            <a:pPr algn="r" rtl="1">
              <a:lnSpc>
                <a:spcPct val="80000"/>
              </a:lnSpc>
              <a:buFontTx/>
              <a:buNone/>
            </a:pPr>
            <a:r>
              <a:rPr lang="fa-IR" altLang="fa-IR" sz="2400"/>
              <a:t> مثل دیگراقلیتها زنان هم حقوق قانونی«مزد برابر برای کاربرابر»را دردهۀ 1960 بدست آوردند.</a:t>
            </a:r>
          </a:p>
          <a:p>
            <a:pPr algn="r" rtl="1">
              <a:lnSpc>
                <a:spcPct val="80000"/>
              </a:lnSpc>
              <a:buFontTx/>
              <a:buNone/>
            </a:pPr>
            <a:r>
              <a:rPr lang="fa-IR" altLang="fa-IR" sz="2400"/>
              <a:t>جنبش حقوق برابردرسلا1964 اینکه به یک عضوازیک گروه شغلی مبلغ کمتری نسبت به  یک شخص دیگر درهمان شغل پرداخت شود را غیرقانونی اعلام کردند.</a:t>
            </a:r>
          </a:p>
          <a:p>
            <a:pPr algn="r" rtl="1">
              <a:lnSpc>
                <a:spcPct val="80000"/>
              </a:lnSpc>
              <a:buFontTx/>
              <a:buNone/>
            </a:pPr>
            <a:r>
              <a:rPr lang="fa-IR" altLang="fa-IR" sz="2400"/>
              <a:t>اتحادیه بین المللی حقوق بشر در کنفرانس بین المللی جمعیت و توسعه در قاهره (1994) چند اصل را به تصویب رسانده است:که طبق اصل 4: پیشرفت برابری جنس وتساوی حقوق و قدرت زنان و حذف همۀ خشونت ها ازآنهاست دراین بیانیه آمده است که زنان درتمام امور مداخله ای همپای مردان داشته و رهایی آنها از تمام اشکال تبعیض در زمینه های جنس از اولویت های جوامع  بین المللی است.</a:t>
            </a:r>
            <a:endParaRPr lang="en-US" altLang="fa-IR" sz="2400"/>
          </a:p>
        </p:txBody>
      </p:sp>
      <p:sp>
        <p:nvSpPr>
          <p:cNvPr id="102405" name="AutoShape 5"/>
          <p:cNvSpPr>
            <a:spLocks noGrp="1" noChangeArrowheads="1"/>
          </p:cNvSpPr>
          <p:nvPr>
            <p:ph type="title"/>
          </p:nvPr>
        </p:nvSpPr>
        <p:spPr>
          <a:xfrm>
            <a:off x="4343400" y="274638"/>
            <a:ext cx="4343400" cy="1143000"/>
          </a:xfrm>
          <a:prstGeom prst="wave">
            <a:avLst>
              <a:gd name="adj1" fmla="val 13005"/>
              <a:gd name="adj2" fmla="val 0"/>
            </a:avLst>
          </a:prstGeom>
          <a:solidFill>
            <a:schemeClr val="bg1"/>
          </a:solidFill>
          <a:ln>
            <a:solidFill>
              <a:schemeClr val="tx1"/>
            </a:solidFill>
            <a:round/>
            <a:headEnd/>
            <a:tailEnd/>
          </a:ln>
        </p:spPr>
        <p:txBody>
          <a:bodyPr/>
          <a:lstStyle/>
          <a:p>
            <a:r>
              <a:rPr lang="fa-IR" altLang="fa-IR" sz="4000">
                <a:solidFill>
                  <a:schemeClr val="accent2"/>
                </a:solidFill>
              </a:rPr>
              <a:t>حمایت اززنان:</a:t>
            </a:r>
            <a:endParaRPr lang="en-US" altLang="fa-IR" sz="4000">
              <a:solidFill>
                <a:schemeClr val="accent2"/>
              </a:solidFill>
            </a:endParaRPr>
          </a:p>
        </p:txBody>
      </p:sp>
    </p:spTree>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7" name="Rectangle 3"/>
          <p:cNvSpPr>
            <a:spLocks noGrp="1" noChangeArrowheads="1"/>
          </p:cNvSpPr>
          <p:nvPr>
            <p:ph type="body" idx="1"/>
          </p:nvPr>
        </p:nvSpPr>
        <p:spPr>
          <a:xfrm>
            <a:off x="0" y="1447800"/>
            <a:ext cx="9144000" cy="5410200"/>
          </a:xfrm>
        </p:spPr>
        <p:txBody>
          <a:bodyPr/>
          <a:lstStyle/>
          <a:p>
            <a:pPr algn="r" rtl="1">
              <a:lnSpc>
                <a:spcPct val="90000"/>
              </a:lnSpc>
              <a:buFontTx/>
              <a:buNone/>
            </a:pPr>
            <a:r>
              <a:rPr lang="fa-IR" altLang="fa-IR" sz="2400"/>
              <a:t>-آموزش زنان به عدم تحمل هرگونه سوء رفتاراعمال شده ، بخش مهم و ضروری پیشگیری است.</a:t>
            </a:r>
          </a:p>
          <a:p>
            <a:pPr algn="r" rtl="1">
              <a:lnSpc>
                <a:spcPct val="90000"/>
              </a:lnSpc>
              <a:buFontTx/>
              <a:buNone/>
            </a:pPr>
            <a:r>
              <a:rPr lang="fa-IR" altLang="fa-IR" sz="2400"/>
              <a:t>-آموزش دختران و پسران در سنین کم در مورد خصوصیات روابط سالم  و طولانی مدت که این خصوصیات شامل :عزت، احترام، عشق ، ارزشها ،اعتماد، صداقت، معتقد بودن،مراقبت دو جانبه و ارتباط است.</a:t>
            </a:r>
          </a:p>
          <a:p>
            <a:pPr algn="r" rtl="1">
              <a:lnSpc>
                <a:spcPct val="90000"/>
              </a:lnSpc>
              <a:buFontTx/>
              <a:buNone/>
            </a:pPr>
            <a:r>
              <a:rPr lang="fa-IR" altLang="fa-IR" sz="2400"/>
              <a:t>-افزایش خود ارزشی زنان ممکن است دراعتماد به نفس، پذیرش خود وتحمل نکردن رابطه  ناسزا ، کمک موثری باشد.خود ارزشی شخصی منجر به تمایل زندگی در محیط سالم وکاملاً خانوادگی می شود.</a:t>
            </a:r>
            <a:endParaRPr lang="en-US" altLang="fa-IR" sz="2400"/>
          </a:p>
          <a:p>
            <a:pPr algn="r" rtl="1">
              <a:lnSpc>
                <a:spcPct val="90000"/>
              </a:lnSpc>
              <a:buFontTx/>
              <a:buNone/>
            </a:pPr>
            <a:r>
              <a:rPr lang="fa-IR" altLang="fa-IR" sz="2400"/>
              <a:t>-برنامه هایی برای مردانی که زنان خود را مورد سوءرفتارقرارمی دهند طرح ریزی شده است،بدین ترتیب که  یاد می گیرند در مقابل اعمال و رفتار خود مسئول باشند</a:t>
            </a:r>
            <a:r>
              <a:rPr lang="en-US" altLang="fa-IR" sz="2400"/>
              <a:t>. </a:t>
            </a:r>
          </a:p>
          <a:p>
            <a:pPr algn="r" rtl="1">
              <a:lnSpc>
                <a:spcPct val="90000"/>
              </a:lnSpc>
              <a:buFontTx/>
              <a:buNone/>
            </a:pPr>
            <a:r>
              <a:rPr lang="en-US" altLang="fa-IR" sz="2400"/>
              <a:t>- </a:t>
            </a:r>
            <a:r>
              <a:rPr lang="fa-IR" altLang="fa-IR" sz="2400"/>
              <a:t> ایجاد آگاهی از نتایج منفی سوءرفتار برای زنان و کودکان می تواند در پیشگیری از سوء رفتار مفید باشد.</a:t>
            </a:r>
          </a:p>
          <a:p>
            <a:pPr algn="r" rtl="1">
              <a:lnSpc>
                <a:spcPct val="90000"/>
              </a:lnSpc>
              <a:buFontTx/>
              <a:buNone/>
            </a:pPr>
            <a:r>
              <a:rPr lang="fa-IR" altLang="fa-IR" sz="2400"/>
              <a:t>- آگاهی از روابط سالم نه تنها به معنی صلاحیت و توانایی زنان است بلکه روش الگوهای تغییر اجتماعی شدن برای هر دو جنس نیز است.</a:t>
            </a:r>
          </a:p>
        </p:txBody>
      </p:sp>
      <p:sp>
        <p:nvSpPr>
          <p:cNvPr id="103429" name="AutoShape 5"/>
          <p:cNvSpPr>
            <a:spLocks noGrp="1" noChangeArrowheads="1"/>
          </p:cNvSpPr>
          <p:nvPr>
            <p:ph type="title"/>
          </p:nvPr>
        </p:nvSpPr>
        <p:spPr>
          <a:xfrm>
            <a:off x="4495800" y="274638"/>
            <a:ext cx="4191000" cy="1143000"/>
          </a:xfrm>
          <a:prstGeom prst="wave">
            <a:avLst>
              <a:gd name="adj1" fmla="val 13005"/>
              <a:gd name="adj2" fmla="val 0"/>
            </a:avLst>
          </a:prstGeom>
          <a:solidFill>
            <a:schemeClr val="bg1"/>
          </a:solidFill>
          <a:ln>
            <a:solidFill>
              <a:schemeClr val="tx1"/>
            </a:solidFill>
            <a:round/>
            <a:headEnd/>
            <a:tailEnd/>
          </a:ln>
        </p:spPr>
        <p:txBody>
          <a:bodyPr/>
          <a:lstStyle/>
          <a:p>
            <a:r>
              <a:rPr lang="fa-IR" altLang="fa-IR" sz="4000">
                <a:solidFill>
                  <a:schemeClr val="accent2"/>
                </a:solidFill>
              </a:rPr>
              <a:t>پیشگیری ازسوءرفتار:</a:t>
            </a:r>
            <a:endParaRPr lang="en-US" altLang="fa-IR" sz="4000">
              <a:solidFill>
                <a:schemeClr val="accent2"/>
              </a:solidFill>
            </a:endParaRPr>
          </a:p>
        </p:txBody>
      </p:sp>
    </p:spTree>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9" name="Rectangle 3"/>
          <p:cNvSpPr>
            <a:spLocks noGrp="1" noChangeArrowheads="1"/>
          </p:cNvSpPr>
          <p:nvPr>
            <p:ph type="body" idx="1"/>
          </p:nvPr>
        </p:nvSpPr>
        <p:spPr>
          <a:xfrm>
            <a:off x="304800" y="609600"/>
            <a:ext cx="8610600" cy="5516563"/>
          </a:xfrm>
        </p:spPr>
        <p:txBody>
          <a:bodyPr/>
          <a:lstStyle/>
          <a:p>
            <a:pPr algn="r" rtl="1">
              <a:buFontTx/>
              <a:buNone/>
            </a:pPr>
            <a:r>
              <a:rPr lang="fa-IR" altLang="fa-IR" sz="2400"/>
              <a:t>- پسران باید از همان سنین پایین بیاموزند که رابطه به معنی  رابطه دو جانبه و سهیم شدن در تصمیم گیری ها ،مسئولیت ها و ترقی موفقیت های  رابطه ای  می باشد.</a:t>
            </a:r>
          </a:p>
          <a:p>
            <a:pPr algn="r" rtl="1">
              <a:buFontTx/>
              <a:buNone/>
            </a:pPr>
            <a:r>
              <a:rPr lang="fa-IR" altLang="fa-IR" sz="2400"/>
              <a:t>- برنامه های روزانه درازمدت برای کودکان و افراد جوان در مدرسه یا مراکز اجتماعی دیگر ابداع شده اند که فعالیت های آموزشی و گاهی راهنمایی اجتماعی و شخصی را ارائه می دهند این مرکز برای لذت بخش شدن برای جوانان همه ی خانواده است.</a:t>
            </a:r>
          </a:p>
          <a:p>
            <a:pPr algn="r" rtl="1">
              <a:buFontTx/>
              <a:buNone/>
            </a:pPr>
            <a:r>
              <a:rPr lang="fa-IR" altLang="fa-IR" sz="2400"/>
              <a:t>- افزایش آگاهی جامعه در مورد حقوق افراد و قربانیان و دستگیری مردان به دلیل اعمال ناسزای آنها نه تنها در پیشگیری بلکه در توقف خشونت و سوء رفتار علیه زنان بسیار مهم است.</a:t>
            </a:r>
          </a:p>
          <a:p>
            <a:pPr algn="r" rtl="1">
              <a:buFontTx/>
              <a:buNone/>
            </a:pPr>
            <a:r>
              <a:rPr lang="fa-IR" altLang="fa-IR" sz="2400"/>
              <a:t>- کلاس های خانواده ، والدین ، مهارت های ایجاد ارتباط و سمینارهای کنترل استرس بخشی از وظایف جامعه است.</a:t>
            </a:r>
            <a:r>
              <a:rPr lang="fa-IR" altLang="fa-IR" sz="2000"/>
              <a:t> </a:t>
            </a:r>
          </a:p>
          <a:p>
            <a:pPr algn="r" rtl="1">
              <a:buFontTx/>
              <a:buNone/>
            </a:pPr>
            <a:endParaRPr lang="fa-IR" altLang="fa-IR" sz="2000"/>
          </a:p>
          <a:p>
            <a:pPr algn="r" rtl="1">
              <a:buFontTx/>
              <a:buNone/>
            </a:pPr>
            <a:endParaRPr lang="en-US" altLang="fa-IR" sz="2400"/>
          </a:p>
          <a:p>
            <a:endParaRPr lang="en-US" altLang="fa-IR"/>
          </a:p>
        </p:txBody>
      </p:sp>
    </p:spTree>
  </p:cSld>
  <p:clrMapOvr>
    <a:masterClrMapping/>
  </p:clrMapOvr>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1" name="Rectangle 3"/>
          <p:cNvSpPr>
            <a:spLocks noGrp="1" noChangeArrowheads="1"/>
          </p:cNvSpPr>
          <p:nvPr>
            <p:ph type="body" idx="1"/>
          </p:nvPr>
        </p:nvSpPr>
        <p:spPr/>
        <p:txBody>
          <a:bodyPr/>
          <a:lstStyle/>
          <a:p>
            <a:pPr algn="r" rtl="1">
              <a:lnSpc>
                <a:spcPct val="80000"/>
              </a:lnSpc>
              <a:buFontTx/>
              <a:buNone/>
            </a:pPr>
            <a:r>
              <a:rPr lang="fa-IR" altLang="fa-IR" sz="2800"/>
              <a:t>در حقیقت درمان  به معنی دور نگه داشتن و بهبود بدن ، ذهن و روح از آسیب می باشد.</a:t>
            </a:r>
          </a:p>
          <a:p>
            <a:pPr algn="r" rtl="1">
              <a:lnSpc>
                <a:spcPct val="80000"/>
              </a:lnSpc>
              <a:buFontTx/>
              <a:buNone/>
            </a:pPr>
            <a:r>
              <a:rPr lang="fa-IR" altLang="fa-IR" sz="2800"/>
              <a:t>- به حرفهای زنی که مورد سوءاستفاده قرارگرفته گوش دهید و او را باور کنید و سرزنش نکنید.</a:t>
            </a:r>
          </a:p>
          <a:p>
            <a:pPr algn="r" rtl="1">
              <a:lnSpc>
                <a:spcPct val="80000"/>
              </a:lnSpc>
              <a:buFontTx/>
              <a:buNone/>
            </a:pPr>
            <a:r>
              <a:rPr lang="fa-IR" altLang="fa-IR" sz="2800"/>
              <a:t>-هرکمکی که ازعهدۀ شما برمی آید انجام دهید : مراقبت کودک، کمک مالی انتقال و نیازهای پزشکی ،به خصوص از او حمایتهای عاطفی نیز به عمل آورید.</a:t>
            </a:r>
          </a:p>
          <a:p>
            <a:pPr algn="r" rtl="1">
              <a:lnSpc>
                <a:spcPct val="80000"/>
              </a:lnSpc>
              <a:buFontTx/>
              <a:buNone/>
            </a:pPr>
            <a:r>
              <a:rPr lang="fa-IR" altLang="fa-IR" sz="2800"/>
              <a:t>-رابطه با اشخاص سالمی که به زنان اعتماد دارند باعث اعتقاد و باور خود شخص نیز می شود.</a:t>
            </a:r>
          </a:p>
          <a:p>
            <a:pPr algn="r" rtl="1">
              <a:lnSpc>
                <a:spcPct val="80000"/>
              </a:lnSpc>
              <a:buFontTx/>
              <a:buNone/>
            </a:pPr>
            <a:r>
              <a:rPr lang="fa-IR" altLang="fa-IR" sz="2800"/>
              <a:t>- معنویت نیز می تواند تاثیرگذار باشد ، زیرا احساس شایستگی و ارزشمندی و هدفدار بودن را به زندگی شخص می بخشد. </a:t>
            </a:r>
            <a:endParaRPr lang="en-US" altLang="fa-IR" sz="2800"/>
          </a:p>
        </p:txBody>
      </p:sp>
      <p:sp>
        <p:nvSpPr>
          <p:cNvPr id="104453" name="AutoShape 5"/>
          <p:cNvSpPr>
            <a:spLocks noGrp="1" noChangeArrowheads="1"/>
          </p:cNvSpPr>
          <p:nvPr>
            <p:ph type="title"/>
          </p:nvPr>
        </p:nvSpPr>
        <p:spPr>
          <a:xfrm>
            <a:off x="4343400" y="274638"/>
            <a:ext cx="4343400" cy="1143000"/>
          </a:xfrm>
          <a:prstGeom prst="wave">
            <a:avLst>
              <a:gd name="adj1" fmla="val 13005"/>
              <a:gd name="adj2" fmla="val 0"/>
            </a:avLst>
          </a:prstGeom>
          <a:solidFill>
            <a:schemeClr val="bg1"/>
          </a:solidFill>
          <a:ln>
            <a:solidFill>
              <a:schemeClr val="tx1"/>
            </a:solidFill>
            <a:round/>
            <a:headEnd/>
            <a:tailEnd/>
          </a:ln>
        </p:spPr>
        <p:txBody>
          <a:bodyPr/>
          <a:lstStyle/>
          <a:p>
            <a:pPr rtl="1"/>
            <a:r>
              <a:rPr lang="fa-IR" altLang="fa-IR" sz="4000">
                <a:solidFill>
                  <a:schemeClr val="accent2"/>
                </a:solidFill>
              </a:rPr>
              <a:t>درمان سوءرفتار</a:t>
            </a:r>
            <a:r>
              <a:rPr lang="en-US" altLang="fa-IR" sz="4000">
                <a:solidFill>
                  <a:schemeClr val="accent2"/>
                </a:solidFill>
              </a:rPr>
              <a:t>:</a:t>
            </a:r>
            <a:r>
              <a:rPr lang="en-US" altLang="fa-IR" sz="4000"/>
              <a:t> </a:t>
            </a:r>
          </a:p>
        </p:txBody>
      </p:sp>
    </p:spTree>
  </p:cSld>
  <p:clrMapOvr>
    <a:masterClrMapping/>
  </p:clrMapOv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5475" name="Rectangle 3"/>
          <p:cNvSpPr>
            <a:spLocks noGrp="1" noChangeArrowheads="1"/>
          </p:cNvSpPr>
          <p:nvPr>
            <p:ph type="body" idx="1"/>
          </p:nvPr>
        </p:nvSpPr>
        <p:spPr>
          <a:solidFill>
            <a:schemeClr val="bg1"/>
          </a:solidFill>
          <a:ln/>
        </p:spPr>
        <p:txBody>
          <a:bodyPr/>
          <a:lstStyle/>
          <a:p>
            <a:pPr algn="r" rtl="1">
              <a:lnSpc>
                <a:spcPct val="90000"/>
              </a:lnSpc>
              <a:buFontTx/>
              <a:buNone/>
            </a:pPr>
            <a:r>
              <a:rPr lang="fa-IR" altLang="fa-IR" sz="2400"/>
              <a:t>1)درسنامه پرستاری بهداشت جامعه 1،2،3  تالیف اسحق ایلدرآبادی(عضوهیئت علمی دانشگاه علوم پزشکی بابل)و دکترفاطمه دباغی(دکترای مدیریت خدمات بهداشتی) چاپ 1382</a:t>
            </a:r>
          </a:p>
          <a:p>
            <a:pPr algn="r" rtl="1">
              <a:lnSpc>
                <a:spcPct val="90000"/>
              </a:lnSpc>
              <a:buFontTx/>
              <a:buNone/>
            </a:pPr>
            <a:r>
              <a:rPr lang="fa-IR" altLang="fa-IR" sz="2400"/>
              <a:t>2)بهداشت زنان ازدوران نوزادی تا یائسگی- مولفان:جریل کلاندر، دنی بلارد، سیدنیا جاندلر- مترجمین:کبری فلاح حسنی، مریم مقدم</a:t>
            </a:r>
          </a:p>
          <a:p>
            <a:pPr algn="r" rtl="1">
              <a:lnSpc>
                <a:spcPct val="90000"/>
              </a:lnSpc>
              <a:buFontTx/>
              <a:buNone/>
            </a:pPr>
            <a:r>
              <a:rPr lang="fa-IR" altLang="fa-IR" sz="2400"/>
              <a:t>3)پرستاری بهداشت خانواده - نویسندگان:میمنت حسینی، کاملیا روحانی، صفیه حسینی زاده </a:t>
            </a:r>
          </a:p>
          <a:p>
            <a:pPr algn="r" rtl="1">
              <a:lnSpc>
                <a:spcPct val="90000"/>
              </a:lnSpc>
              <a:buFontTx/>
              <a:buNone/>
            </a:pPr>
            <a:r>
              <a:rPr lang="fa-IR" altLang="fa-IR" sz="2400"/>
              <a:t>4)روانشناسی زنان -سهم زنان درتجربۀ بشری ترجمه دکتر اکرم خمسه</a:t>
            </a:r>
            <a:endParaRPr lang="ar-SA" altLang="fa-IR" sz="2400"/>
          </a:p>
          <a:p>
            <a:pPr algn="r" rtl="1">
              <a:lnSpc>
                <a:spcPct val="90000"/>
              </a:lnSpc>
              <a:buFontTx/>
              <a:buNone/>
            </a:pPr>
            <a:r>
              <a:rPr lang="ar-SA" altLang="fa-IR" sz="2400"/>
              <a:t>5)بررسی آگاهی خانواده در مورد انواع سوء رفتار نسبت به زنان سالمند شهر تهران</a:t>
            </a:r>
            <a:r>
              <a:rPr lang="fa-IR" altLang="fa-IR" sz="2400"/>
              <a:t> -</a:t>
            </a:r>
            <a:r>
              <a:rPr lang="ar-SA" altLang="fa-IR" sz="2400"/>
              <a:t>مجیده هروی کریموی، مریم جدید میلانی</a:t>
            </a:r>
            <a:r>
              <a:rPr lang="ar-SA" altLang="fa-IR" sz="2400" b="1"/>
              <a:t> </a:t>
            </a:r>
            <a:endParaRPr lang="fa-IR" altLang="fa-IR" sz="2400"/>
          </a:p>
          <a:p>
            <a:pPr algn="r" rtl="1">
              <a:lnSpc>
                <a:spcPct val="90000"/>
              </a:lnSpc>
              <a:buFontTx/>
              <a:buNone/>
            </a:pPr>
            <a:r>
              <a:rPr lang="fa-IR" altLang="fa-IR" sz="2400"/>
              <a:t>6)سایت: </a:t>
            </a:r>
            <a:r>
              <a:rPr lang="en-US" altLang="fa-IR" sz="2400">
                <a:hlinkClick r:id="rId2"/>
              </a:rPr>
              <a:t>www.iranmedex.ir</a:t>
            </a:r>
            <a:endParaRPr lang="ar-SA" altLang="fa-IR" sz="2400"/>
          </a:p>
          <a:p>
            <a:pPr algn="r" rtl="1">
              <a:lnSpc>
                <a:spcPct val="90000"/>
              </a:lnSpc>
              <a:buFontTx/>
              <a:buNone/>
            </a:pPr>
            <a:r>
              <a:rPr lang="fa-IR" altLang="fa-IR" sz="2400"/>
              <a:t>     </a:t>
            </a:r>
            <a:r>
              <a:rPr lang="ar-SA" altLang="fa-IR" sz="2400"/>
              <a:t>       </a:t>
            </a:r>
            <a:r>
              <a:rPr lang="en-US" altLang="fa-IR" sz="2400"/>
              <a:t>    </a:t>
            </a:r>
            <a:r>
              <a:rPr lang="en-US" altLang="fa-IR" sz="2400">
                <a:hlinkClick r:id="rId3"/>
              </a:rPr>
              <a:t>www.SID.ir</a:t>
            </a:r>
            <a:r>
              <a:rPr lang="ar-SA" altLang="fa-IR" sz="2400"/>
              <a:t> </a:t>
            </a:r>
            <a:endParaRPr lang="en-US" altLang="fa-IR" sz="2400"/>
          </a:p>
        </p:txBody>
      </p:sp>
      <p:sp>
        <p:nvSpPr>
          <p:cNvPr id="105477" name="AutoShape 5"/>
          <p:cNvSpPr>
            <a:spLocks noGrp="1" noChangeArrowheads="1"/>
          </p:cNvSpPr>
          <p:nvPr>
            <p:ph type="title"/>
          </p:nvPr>
        </p:nvSpPr>
        <p:spPr>
          <a:xfrm>
            <a:off x="4495800" y="274638"/>
            <a:ext cx="4191000" cy="1143000"/>
          </a:xfrm>
          <a:prstGeom prst="wave">
            <a:avLst>
              <a:gd name="adj1" fmla="val 13005"/>
              <a:gd name="adj2" fmla="val 0"/>
            </a:avLst>
          </a:prstGeom>
          <a:solidFill>
            <a:schemeClr val="bg1"/>
          </a:solidFill>
          <a:ln>
            <a:solidFill>
              <a:schemeClr val="tx1"/>
            </a:solidFill>
            <a:round/>
            <a:headEnd/>
            <a:tailEnd/>
          </a:ln>
        </p:spPr>
        <p:txBody>
          <a:bodyPr/>
          <a:lstStyle/>
          <a:p>
            <a:r>
              <a:rPr lang="fa-IR" altLang="fa-IR" sz="4000"/>
              <a:t> </a:t>
            </a:r>
            <a:r>
              <a:rPr lang="fa-IR" altLang="fa-IR" sz="4000">
                <a:solidFill>
                  <a:schemeClr val="accent2"/>
                </a:solidFill>
              </a:rPr>
              <a:t>منابع</a:t>
            </a:r>
            <a:r>
              <a:rPr lang="fa-IR" altLang="fa-IR" sz="4000"/>
              <a:t> </a:t>
            </a:r>
            <a:endParaRPr lang="en-US" altLang="fa-IR" sz="400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grpId="0" nodeType="withEffect">
                                  <p:stCondLst>
                                    <p:cond delay="0"/>
                                  </p:stCondLst>
                                  <p:childTnLst>
                                    <p:set>
                                      <p:cBhvr>
                                        <p:cTn id="6" dur="1" fill="hold">
                                          <p:stCondLst>
                                            <p:cond delay="0"/>
                                          </p:stCondLst>
                                        </p:cTn>
                                        <p:tgtEl>
                                          <p:spTgt spid="105477">
                                            <p:txEl>
                                              <p:charRg st="4294967295" end="4294967295"/>
                                            </p:txEl>
                                          </p:spTgt>
                                        </p:tgtEl>
                                        <p:attrNameLst>
                                          <p:attrName>style.visibility</p:attrName>
                                        </p:attrNameLst>
                                      </p:cBhvr>
                                      <p:to>
                                        <p:strVal val="visible"/>
                                      </p:to>
                                    </p:set>
                                    <p:anim calcmode="lin" valueType="num">
                                      <p:cBhvr>
                                        <p:cTn id="7" dur="1000" fill="hold"/>
                                        <p:tgtEl>
                                          <p:spTgt spid="105477">
                                            <p:txEl>
                                              <p:charRg st="4294967295" end="4294967295"/>
                                            </p:txEl>
                                          </p:spTgt>
                                        </p:tgtEl>
                                        <p:attrNameLst>
                                          <p:attrName>ppt_x</p:attrName>
                                        </p:attrNameLst>
                                      </p:cBhvr>
                                      <p:tavLst>
                                        <p:tav tm="0">
                                          <p:val>
                                            <p:strVal val="#ppt_x-.2"/>
                                          </p:val>
                                        </p:tav>
                                        <p:tav tm="100000">
                                          <p:val>
                                            <p:strVal val="#ppt_x"/>
                                          </p:val>
                                        </p:tav>
                                      </p:tavLst>
                                    </p:anim>
                                    <p:anim calcmode="lin" valueType="num">
                                      <p:cBhvr>
                                        <p:cTn id="8" dur="1000" fill="hold"/>
                                        <p:tgtEl>
                                          <p:spTgt spid="105477">
                                            <p:txEl>
                                              <p:charRg st="4294967295" end="4294967295"/>
                                            </p:txEl>
                                          </p:spTgt>
                                        </p:tgtEl>
                                        <p:attrNameLst>
                                          <p:attrName>ppt_y</p:attrName>
                                        </p:attrNameLst>
                                      </p:cBhvr>
                                      <p:tavLst>
                                        <p:tav tm="0">
                                          <p:val>
                                            <p:strVal val="#ppt_y"/>
                                          </p:val>
                                        </p:tav>
                                        <p:tav tm="100000">
                                          <p:val>
                                            <p:strVal val="#ppt_y"/>
                                          </p:val>
                                        </p:tav>
                                      </p:tavLst>
                                    </p:anim>
                                    <p:animEffect transition="in" filter="wipe(right)" prLst="gradientSize: 0.1">
                                      <p:cBhvr>
                                        <p:cTn id="9" dur="1000"/>
                                        <p:tgtEl>
                                          <p:spTgt spid="105477">
                                            <p:txEl>
                                              <p:charRg st="4294967295" end="4294967295"/>
                                            </p:txEl>
                                          </p:spTgt>
                                        </p:tgtEl>
                                      </p:cBhvr>
                                    </p:animEffect>
                                  </p:childTnLst>
                                </p:cTn>
                              </p:par>
                              <p:par>
                                <p:cTn id="10" presetID="44" presetClass="entr" presetSubtype="0" fill="hold" grpId="0" nodeType="withEffect">
                                  <p:stCondLst>
                                    <p:cond delay="0"/>
                                  </p:stCondLst>
                                  <p:childTnLst>
                                    <p:set>
                                      <p:cBhvr>
                                        <p:cTn id="11" dur="1" fill="hold">
                                          <p:stCondLst>
                                            <p:cond delay="0"/>
                                          </p:stCondLst>
                                        </p:cTn>
                                        <p:tgtEl>
                                          <p:spTgt spid="105475">
                                            <p:txEl>
                                              <p:pRg st="0" end="0"/>
                                            </p:txEl>
                                          </p:spTgt>
                                        </p:tgtEl>
                                        <p:attrNameLst>
                                          <p:attrName>style.visibility</p:attrName>
                                        </p:attrNameLst>
                                      </p:cBhvr>
                                      <p:to>
                                        <p:strVal val="visible"/>
                                      </p:to>
                                    </p:set>
                                    <p:animEffect transition="in" filter="fade">
                                      <p:cBhvr>
                                        <p:cTn id="12" dur="900"/>
                                        <p:tgtEl>
                                          <p:spTgt spid="105475">
                                            <p:txEl>
                                              <p:pRg st="0" end="0"/>
                                            </p:txEl>
                                          </p:spTgt>
                                        </p:tgtEl>
                                      </p:cBhvr>
                                    </p:animEffect>
                                    <p:anim calcmode="lin" valueType="num">
                                      <p:cBhvr>
                                        <p:cTn id="13" dur="900" fill="hold"/>
                                        <p:tgtEl>
                                          <p:spTgt spid="105475">
                                            <p:txEl>
                                              <p:pRg st="0" end="0"/>
                                            </p:txEl>
                                          </p:spTgt>
                                        </p:tgtEl>
                                        <p:attrNameLst>
                                          <p:attrName>ppt_x</p:attrName>
                                        </p:attrNameLst>
                                      </p:cBhvr>
                                      <p:tavLst>
                                        <p:tav tm="0">
                                          <p:val>
                                            <p:strVal val="#ppt_x"/>
                                          </p:val>
                                        </p:tav>
                                        <p:tav tm="100000">
                                          <p:val>
                                            <p:strVal val="#ppt_x"/>
                                          </p:val>
                                        </p:tav>
                                      </p:tavLst>
                                    </p:anim>
                                    <p:anim calcmode="lin" valueType="num">
                                      <p:cBhvr>
                                        <p:cTn id="14" dur="900" fill="hold"/>
                                        <p:tgtEl>
                                          <p:spTgt spid="105475">
                                            <p:txEl>
                                              <p:pRg st="0" end="0"/>
                                            </p:txEl>
                                          </p:spTgt>
                                        </p:tgtEl>
                                        <p:attrNameLst>
                                          <p:attrName>ppt_y</p:attrName>
                                        </p:attrNameLst>
                                      </p:cBhvr>
                                      <p:tavLst>
                                        <p:tav tm="0">
                                          <p:val>
                                            <p:strVal val="#ppt_y+.05"/>
                                          </p:val>
                                        </p:tav>
                                        <p:tav tm="100000">
                                          <p:val>
                                            <p:strVal val="#ppt_y"/>
                                          </p:val>
                                        </p:tav>
                                      </p:tavLst>
                                    </p:anim>
                                  </p:childTnLst>
                                </p:cTn>
                              </p:par>
                              <p:par>
                                <p:cTn id="15" presetID="34" presetClass="entr" presetSubtype="0" fill="hold" grpId="0" nodeType="withEffect">
                                  <p:stCondLst>
                                    <p:cond delay="0"/>
                                  </p:stCondLst>
                                  <p:childTnLst>
                                    <p:set>
                                      <p:cBhvr>
                                        <p:cTn id="16" dur="1" fill="hold">
                                          <p:stCondLst>
                                            <p:cond delay="0"/>
                                          </p:stCondLst>
                                        </p:cTn>
                                        <p:tgtEl>
                                          <p:spTgt spid="105475">
                                            <p:txEl>
                                              <p:pRg st="1" end="1"/>
                                            </p:txEl>
                                          </p:spTgt>
                                        </p:tgtEl>
                                        <p:attrNameLst>
                                          <p:attrName>style.visibility</p:attrName>
                                        </p:attrNameLst>
                                      </p:cBhvr>
                                      <p:to>
                                        <p:strVal val="visible"/>
                                      </p:to>
                                    </p:set>
                                    <p:anim from="(-#ppt_w/2)" to="(#ppt_x)" calcmode="lin" valueType="num">
                                      <p:cBhvr>
                                        <p:cTn id="17" dur="600" fill="hold">
                                          <p:stCondLst>
                                            <p:cond delay="0"/>
                                          </p:stCondLst>
                                        </p:cTn>
                                        <p:tgtEl>
                                          <p:spTgt spid="105475">
                                            <p:txEl>
                                              <p:pRg st="1" end="1"/>
                                            </p:txEl>
                                          </p:spTgt>
                                        </p:tgtEl>
                                        <p:attrNameLst>
                                          <p:attrName>ppt_x</p:attrName>
                                        </p:attrNameLst>
                                      </p:cBhvr>
                                    </p:anim>
                                    <p:anim from="0" to="-1.0" calcmode="lin" valueType="num">
                                      <p:cBhvr>
                                        <p:cTn id="18" dur="200" decel="50000" autoRev="1" fill="hold">
                                          <p:stCondLst>
                                            <p:cond delay="600"/>
                                          </p:stCondLst>
                                        </p:cTn>
                                        <p:tgtEl>
                                          <p:spTgt spid="105475">
                                            <p:txEl>
                                              <p:pRg st="1" end="1"/>
                                            </p:txEl>
                                          </p:spTgt>
                                        </p:tgtEl>
                                        <p:attrNameLst>
                                          <p:attrName>xshear</p:attrName>
                                        </p:attrNameLst>
                                      </p:cBhvr>
                                    </p:anim>
                                    <p:animScale>
                                      <p:cBhvr>
                                        <p:cTn id="19" dur="200" decel="100000" autoRev="1" fill="hold">
                                          <p:stCondLst>
                                            <p:cond delay="600"/>
                                          </p:stCondLst>
                                        </p:cTn>
                                        <p:tgtEl>
                                          <p:spTgt spid="105475">
                                            <p:txEl>
                                              <p:pRg st="1" end="1"/>
                                            </p:txEl>
                                          </p:spTgt>
                                        </p:tgtEl>
                                      </p:cBhvr>
                                      <p:from x="100000" y="100000"/>
                                      <p:to x="80000" y="100000"/>
                                    </p:animScale>
                                    <p:anim by="(#ppt_h/3+#ppt_w*0.1)" calcmode="lin" valueType="num">
                                      <p:cBhvr additive="sum">
                                        <p:cTn id="20" dur="200" decel="100000" autoRev="1" fill="hold">
                                          <p:stCondLst>
                                            <p:cond delay="600"/>
                                          </p:stCondLst>
                                        </p:cTn>
                                        <p:tgtEl>
                                          <p:spTgt spid="105475">
                                            <p:txEl>
                                              <p:pRg st="1" end="1"/>
                                            </p:txEl>
                                          </p:spTgt>
                                        </p:tgtEl>
                                        <p:attrNameLst>
                                          <p:attrName>ppt_x</p:attrName>
                                        </p:attrNameLst>
                                      </p:cBhvr>
                                    </p:anim>
                                  </p:childTnLst>
                                </p:cTn>
                              </p:par>
                              <p:par>
                                <p:cTn id="21" presetID="34" presetClass="entr" presetSubtype="0" fill="hold" grpId="0" nodeType="withEffect">
                                  <p:stCondLst>
                                    <p:cond delay="0"/>
                                  </p:stCondLst>
                                  <p:childTnLst>
                                    <p:set>
                                      <p:cBhvr>
                                        <p:cTn id="22" dur="1" fill="hold">
                                          <p:stCondLst>
                                            <p:cond delay="0"/>
                                          </p:stCondLst>
                                        </p:cTn>
                                        <p:tgtEl>
                                          <p:spTgt spid="105475">
                                            <p:txEl>
                                              <p:pRg st="2" end="2"/>
                                            </p:txEl>
                                          </p:spTgt>
                                        </p:tgtEl>
                                        <p:attrNameLst>
                                          <p:attrName>style.visibility</p:attrName>
                                        </p:attrNameLst>
                                      </p:cBhvr>
                                      <p:to>
                                        <p:strVal val="visible"/>
                                      </p:to>
                                    </p:set>
                                    <p:anim from="(-#ppt_w/2)" to="(#ppt_x)" calcmode="lin" valueType="num">
                                      <p:cBhvr>
                                        <p:cTn id="23" dur="600" fill="hold">
                                          <p:stCondLst>
                                            <p:cond delay="0"/>
                                          </p:stCondLst>
                                        </p:cTn>
                                        <p:tgtEl>
                                          <p:spTgt spid="105475">
                                            <p:txEl>
                                              <p:pRg st="2" end="2"/>
                                            </p:txEl>
                                          </p:spTgt>
                                        </p:tgtEl>
                                        <p:attrNameLst>
                                          <p:attrName>ppt_x</p:attrName>
                                        </p:attrNameLst>
                                      </p:cBhvr>
                                    </p:anim>
                                    <p:anim from="0" to="-1.0" calcmode="lin" valueType="num">
                                      <p:cBhvr>
                                        <p:cTn id="24" dur="200" decel="50000" autoRev="1" fill="hold">
                                          <p:stCondLst>
                                            <p:cond delay="600"/>
                                          </p:stCondLst>
                                        </p:cTn>
                                        <p:tgtEl>
                                          <p:spTgt spid="105475">
                                            <p:txEl>
                                              <p:pRg st="2" end="2"/>
                                            </p:txEl>
                                          </p:spTgt>
                                        </p:tgtEl>
                                        <p:attrNameLst>
                                          <p:attrName>xshear</p:attrName>
                                        </p:attrNameLst>
                                      </p:cBhvr>
                                    </p:anim>
                                    <p:animScale>
                                      <p:cBhvr>
                                        <p:cTn id="25" dur="200" decel="100000" autoRev="1" fill="hold">
                                          <p:stCondLst>
                                            <p:cond delay="600"/>
                                          </p:stCondLst>
                                        </p:cTn>
                                        <p:tgtEl>
                                          <p:spTgt spid="105475">
                                            <p:txEl>
                                              <p:pRg st="2" end="2"/>
                                            </p:txEl>
                                          </p:spTgt>
                                        </p:tgtEl>
                                      </p:cBhvr>
                                      <p:from x="100000" y="100000"/>
                                      <p:to x="80000" y="100000"/>
                                    </p:animScale>
                                    <p:anim by="(#ppt_h/3+#ppt_w*0.1)" calcmode="lin" valueType="num">
                                      <p:cBhvr additive="sum">
                                        <p:cTn id="26" dur="200" decel="100000" autoRev="1" fill="hold">
                                          <p:stCondLst>
                                            <p:cond delay="600"/>
                                          </p:stCondLst>
                                        </p:cTn>
                                        <p:tgtEl>
                                          <p:spTgt spid="105475">
                                            <p:txEl>
                                              <p:pRg st="2" end="2"/>
                                            </p:txEl>
                                          </p:spTgt>
                                        </p:tgtEl>
                                        <p:attrNameLst>
                                          <p:attrName>ppt_x</p:attrName>
                                        </p:attrNameLst>
                                      </p:cBhvr>
                                    </p:anim>
                                  </p:childTnLst>
                                </p:cTn>
                              </p:par>
                              <p:par>
                                <p:cTn id="27" presetID="34" presetClass="entr" presetSubtype="0" fill="hold" grpId="0" nodeType="withEffect">
                                  <p:stCondLst>
                                    <p:cond delay="0"/>
                                  </p:stCondLst>
                                  <p:childTnLst>
                                    <p:set>
                                      <p:cBhvr>
                                        <p:cTn id="28" dur="1" fill="hold">
                                          <p:stCondLst>
                                            <p:cond delay="0"/>
                                          </p:stCondLst>
                                        </p:cTn>
                                        <p:tgtEl>
                                          <p:spTgt spid="105475">
                                            <p:txEl>
                                              <p:pRg st="3" end="3"/>
                                            </p:txEl>
                                          </p:spTgt>
                                        </p:tgtEl>
                                        <p:attrNameLst>
                                          <p:attrName>style.visibility</p:attrName>
                                        </p:attrNameLst>
                                      </p:cBhvr>
                                      <p:to>
                                        <p:strVal val="visible"/>
                                      </p:to>
                                    </p:set>
                                    <p:anim from="(-#ppt_w/2)" to="(#ppt_x)" calcmode="lin" valueType="num">
                                      <p:cBhvr>
                                        <p:cTn id="29" dur="600" fill="hold">
                                          <p:stCondLst>
                                            <p:cond delay="0"/>
                                          </p:stCondLst>
                                        </p:cTn>
                                        <p:tgtEl>
                                          <p:spTgt spid="105475">
                                            <p:txEl>
                                              <p:pRg st="3" end="3"/>
                                            </p:txEl>
                                          </p:spTgt>
                                        </p:tgtEl>
                                        <p:attrNameLst>
                                          <p:attrName>ppt_x</p:attrName>
                                        </p:attrNameLst>
                                      </p:cBhvr>
                                    </p:anim>
                                    <p:anim from="0" to="-1.0" calcmode="lin" valueType="num">
                                      <p:cBhvr>
                                        <p:cTn id="30" dur="200" decel="50000" autoRev="1" fill="hold">
                                          <p:stCondLst>
                                            <p:cond delay="600"/>
                                          </p:stCondLst>
                                        </p:cTn>
                                        <p:tgtEl>
                                          <p:spTgt spid="105475">
                                            <p:txEl>
                                              <p:pRg st="3" end="3"/>
                                            </p:txEl>
                                          </p:spTgt>
                                        </p:tgtEl>
                                        <p:attrNameLst>
                                          <p:attrName>xshear</p:attrName>
                                        </p:attrNameLst>
                                      </p:cBhvr>
                                    </p:anim>
                                    <p:animScale>
                                      <p:cBhvr>
                                        <p:cTn id="31" dur="200" decel="100000" autoRev="1" fill="hold">
                                          <p:stCondLst>
                                            <p:cond delay="600"/>
                                          </p:stCondLst>
                                        </p:cTn>
                                        <p:tgtEl>
                                          <p:spTgt spid="105475">
                                            <p:txEl>
                                              <p:pRg st="3" end="3"/>
                                            </p:txEl>
                                          </p:spTgt>
                                        </p:tgtEl>
                                      </p:cBhvr>
                                      <p:from x="100000" y="100000"/>
                                      <p:to x="80000" y="100000"/>
                                    </p:animScale>
                                    <p:anim by="(#ppt_h/3+#ppt_w*0.1)" calcmode="lin" valueType="num">
                                      <p:cBhvr additive="sum">
                                        <p:cTn id="32" dur="200" decel="100000" autoRev="1" fill="hold">
                                          <p:stCondLst>
                                            <p:cond delay="600"/>
                                          </p:stCondLst>
                                        </p:cTn>
                                        <p:tgtEl>
                                          <p:spTgt spid="105475">
                                            <p:txEl>
                                              <p:pRg st="3" end="3"/>
                                            </p:txEl>
                                          </p:spTgt>
                                        </p:tgtEl>
                                        <p:attrNameLst>
                                          <p:attrName>ppt_x</p:attrName>
                                        </p:attrNameLst>
                                      </p:cBhvr>
                                    </p:anim>
                                  </p:childTnLst>
                                </p:cTn>
                              </p:par>
                              <p:par>
                                <p:cTn id="33" presetID="34" presetClass="entr" presetSubtype="0" fill="hold" grpId="0" nodeType="withEffect">
                                  <p:stCondLst>
                                    <p:cond delay="0"/>
                                  </p:stCondLst>
                                  <p:childTnLst>
                                    <p:set>
                                      <p:cBhvr>
                                        <p:cTn id="34" dur="1" fill="hold">
                                          <p:stCondLst>
                                            <p:cond delay="0"/>
                                          </p:stCondLst>
                                        </p:cTn>
                                        <p:tgtEl>
                                          <p:spTgt spid="105475">
                                            <p:txEl>
                                              <p:pRg st="4" end="4"/>
                                            </p:txEl>
                                          </p:spTgt>
                                        </p:tgtEl>
                                        <p:attrNameLst>
                                          <p:attrName>style.visibility</p:attrName>
                                        </p:attrNameLst>
                                      </p:cBhvr>
                                      <p:to>
                                        <p:strVal val="visible"/>
                                      </p:to>
                                    </p:set>
                                    <p:anim from="(-#ppt_w/2)" to="(#ppt_x)" calcmode="lin" valueType="num">
                                      <p:cBhvr>
                                        <p:cTn id="35" dur="600" fill="hold">
                                          <p:stCondLst>
                                            <p:cond delay="0"/>
                                          </p:stCondLst>
                                        </p:cTn>
                                        <p:tgtEl>
                                          <p:spTgt spid="105475">
                                            <p:txEl>
                                              <p:pRg st="4" end="4"/>
                                            </p:txEl>
                                          </p:spTgt>
                                        </p:tgtEl>
                                        <p:attrNameLst>
                                          <p:attrName>ppt_x</p:attrName>
                                        </p:attrNameLst>
                                      </p:cBhvr>
                                    </p:anim>
                                    <p:anim from="0" to="-1.0" calcmode="lin" valueType="num">
                                      <p:cBhvr>
                                        <p:cTn id="36" dur="200" decel="50000" autoRev="1" fill="hold">
                                          <p:stCondLst>
                                            <p:cond delay="600"/>
                                          </p:stCondLst>
                                        </p:cTn>
                                        <p:tgtEl>
                                          <p:spTgt spid="105475">
                                            <p:txEl>
                                              <p:pRg st="4" end="4"/>
                                            </p:txEl>
                                          </p:spTgt>
                                        </p:tgtEl>
                                        <p:attrNameLst>
                                          <p:attrName>xshear</p:attrName>
                                        </p:attrNameLst>
                                      </p:cBhvr>
                                    </p:anim>
                                    <p:animScale>
                                      <p:cBhvr>
                                        <p:cTn id="37" dur="200" decel="100000" autoRev="1" fill="hold">
                                          <p:stCondLst>
                                            <p:cond delay="600"/>
                                          </p:stCondLst>
                                        </p:cTn>
                                        <p:tgtEl>
                                          <p:spTgt spid="105475">
                                            <p:txEl>
                                              <p:pRg st="4" end="4"/>
                                            </p:txEl>
                                          </p:spTgt>
                                        </p:tgtEl>
                                      </p:cBhvr>
                                      <p:from x="100000" y="100000"/>
                                      <p:to x="80000" y="100000"/>
                                    </p:animScale>
                                    <p:anim by="(#ppt_h/3+#ppt_w*0.1)" calcmode="lin" valueType="num">
                                      <p:cBhvr additive="sum">
                                        <p:cTn id="38" dur="200" decel="100000" autoRev="1" fill="hold">
                                          <p:stCondLst>
                                            <p:cond delay="600"/>
                                          </p:stCondLst>
                                        </p:cTn>
                                        <p:tgtEl>
                                          <p:spTgt spid="105475">
                                            <p:txEl>
                                              <p:pRg st="4" end="4"/>
                                            </p:txEl>
                                          </p:spTgt>
                                        </p:tgtEl>
                                        <p:attrNameLst>
                                          <p:attrName>ppt_x</p:attrName>
                                        </p:attrNameLst>
                                      </p:cBhvr>
                                    </p:anim>
                                  </p:childTnLst>
                                </p:cTn>
                              </p:par>
                              <p:par>
                                <p:cTn id="39" presetID="26" presetClass="entr" presetSubtype="0" fill="hold" grpId="0" nodeType="withEffect">
                                  <p:stCondLst>
                                    <p:cond delay="0"/>
                                  </p:stCondLst>
                                  <p:childTnLst>
                                    <p:set>
                                      <p:cBhvr>
                                        <p:cTn id="40" dur="1" fill="hold">
                                          <p:stCondLst>
                                            <p:cond delay="0"/>
                                          </p:stCondLst>
                                        </p:cTn>
                                        <p:tgtEl>
                                          <p:spTgt spid="105475">
                                            <p:txEl>
                                              <p:pRg st="5" end="5"/>
                                            </p:txEl>
                                          </p:spTgt>
                                        </p:tgtEl>
                                        <p:attrNameLst>
                                          <p:attrName>style.visibility</p:attrName>
                                        </p:attrNameLst>
                                      </p:cBhvr>
                                      <p:to>
                                        <p:strVal val="visible"/>
                                      </p:to>
                                    </p:set>
                                    <p:animEffect transition="in" filter="wipe(down)">
                                      <p:cBhvr>
                                        <p:cTn id="41" dur="580">
                                          <p:stCondLst>
                                            <p:cond delay="0"/>
                                          </p:stCondLst>
                                        </p:cTn>
                                        <p:tgtEl>
                                          <p:spTgt spid="105475">
                                            <p:txEl>
                                              <p:pRg st="5" end="5"/>
                                            </p:txEl>
                                          </p:spTgt>
                                        </p:tgtEl>
                                      </p:cBhvr>
                                    </p:animEffect>
                                    <p:anim calcmode="lin" valueType="num">
                                      <p:cBhvr>
                                        <p:cTn id="42" dur="1822" tmFilter="0,0; 0.14,0.36; 0.43,0.73; 0.71,0.91; 1.0,1.0">
                                          <p:stCondLst>
                                            <p:cond delay="0"/>
                                          </p:stCondLst>
                                        </p:cTn>
                                        <p:tgtEl>
                                          <p:spTgt spid="105475">
                                            <p:txEl>
                                              <p:pRg st="5" end="5"/>
                                            </p:txEl>
                                          </p:spTgt>
                                        </p:tgtEl>
                                        <p:attrNameLst>
                                          <p:attrName>ppt_x</p:attrName>
                                        </p:attrNameLst>
                                      </p:cBhvr>
                                      <p:tavLst>
                                        <p:tav tm="0">
                                          <p:val>
                                            <p:strVal val="#ppt_x-0.25"/>
                                          </p:val>
                                        </p:tav>
                                        <p:tav tm="100000">
                                          <p:val>
                                            <p:strVal val="#ppt_x"/>
                                          </p:val>
                                        </p:tav>
                                      </p:tavLst>
                                    </p:anim>
                                    <p:anim calcmode="lin" valueType="num">
                                      <p:cBhvr>
                                        <p:cTn id="43" dur="664" tmFilter="0.0,0.0; 0.25,0.07; 0.50,0.2; 0.75,0.467; 1.0,1.0">
                                          <p:stCondLst>
                                            <p:cond delay="0"/>
                                          </p:stCondLst>
                                        </p:cTn>
                                        <p:tgtEl>
                                          <p:spTgt spid="105475">
                                            <p:txEl>
                                              <p:pRg st="5" end="5"/>
                                            </p:txEl>
                                          </p:spTgt>
                                        </p:tgtEl>
                                        <p:attrNameLst>
                                          <p:attrName>ppt_y</p:attrName>
                                        </p:attrNameLst>
                                      </p:cBhvr>
                                      <p:tavLst>
                                        <p:tav tm="0" fmla="#ppt_y-sin(pi*$)/3">
                                          <p:val>
                                            <p:fltVal val="0.5"/>
                                          </p:val>
                                        </p:tav>
                                        <p:tav tm="100000">
                                          <p:val>
                                            <p:fltVal val="1"/>
                                          </p:val>
                                        </p:tav>
                                      </p:tavLst>
                                    </p:anim>
                                    <p:anim calcmode="lin" valueType="num">
                                      <p:cBhvr>
                                        <p:cTn id="44" dur="664" tmFilter="0, 0; 0.125,0.2665; 0.25,0.4; 0.375,0.465; 0.5,0.5;  0.625,0.535; 0.75,0.6; 0.875,0.7335; 1,1">
                                          <p:stCondLst>
                                            <p:cond delay="664"/>
                                          </p:stCondLst>
                                        </p:cTn>
                                        <p:tgtEl>
                                          <p:spTgt spid="105475">
                                            <p:txEl>
                                              <p:pRg st="5" end="5"/>
                                            </p:txEl>
                                          </p:spTgt>
                                        </p:tgtEl>
                                        <p:attrNameLst>
                                          <p:attrName>ppt_y</p:attrName>
                                        </p:attrNameLst>
                                      </p:cBhvr>
                                      <p:tavLst>
                                        <p:tav tm="0" fmla="#ppt_y-sin(pi*$)/9">
                                          <p:val>
                                            <p:fltVal val="0"/>
                                          </p:val>
                                        </p:tav>
                                        <p:tav tm="100000">
                                          <p:val>
                                            <p:fltVal val="1"/>
                                          </p:val>
                                        </p:tav>
                                      </p:tavLst>
                                    </p:anim>
                                    <p:anim calcmode="lin" valueType="num">
                                      <p:cBhvr>
                                        <p:cTn id="45" dur="332" tmFilter="0, 0; 0.125,0.2665; 0.25,0.4; 0.375,0.465; 0.5,0.5;  0.625,0.535; 0.75,0.6; 0.875,0.7335; 1,1">
                                          <p:stCondLst>
                                            <p:cond delay="1324"/>
                                          </p:stCondLst>
                                        </p:cTn>
                                        <p:tgtEl>
                                          <p:spTgt spid="105475">
                                            <p:txEl>
                                              <p:pRg st="5" end="5"/>
                                            </p:txEl>
                                          </p:spTgt>
                                        </p:tgtEl>
                                        <p:attrNameLst>
                                          <p:attrName>ppt_y</p:attrName>
                                        </p:attrNameLst>
                                      </p:cBhvr>
                                      <p:tavLst>
                                        <p:tav tm="0" fmla="#ppt_y-sin(pi*$)/27">
                                          <p:val>
                                            <p:fltVal val="0"/>
                                          </p:val>
                                        </p:tav>
                                        <p:tav tm="100000">
                                          <p:val>
                                            <p:fltVal val="1"/>
                                          </p:val>
                                        </p:tav>
                                      </p:tavLst>
                                    </p:anim>
                                    <p:anim calcmode="lin" valueType="num">
                                      <p:cBhvr>
                                        <p:cTn id="46" dur="164" tmFilter="0, 0; 0.125,0.2665; 0.25,0.4; 0.375,0.465; 0.5,0.5;  0.625,0.535; 0.75,0.6; 0.875,0.7335; 1,1">
                                          <p:stCondLst>
                                            <p:cond delay="1656"/>
                                          </p:stCondLst>
                                        </p:cTn>
                                        <p:tgtEl>
                                          <p:spTgt spid="105475">
                                            <p:txEl>
                                              <p:pRg st="5" end="5"/>
                                            </p:txEl>
                                          </p:spTgt>
                                        </p:tgtEl>
                                        <p:attrNameLst>
                                          <p:attrName>ppt_y</p:attrName>
                                        </p:attrNameLst>
                                      </p:cBhvr>
                                      <p:tavLst>
                                        <p:tav tm="0" fmla="#ppt_y-sin(pi*$)/81">
                                          <p:val>
                                            <p:fltVal val="0"/>
                                          </p:val>
                                        </p:tav>
                                        <p:tav tm="100000">
                                          <p:val>
                                            <p:fltVal val="1"/>
                                          </p:val>
                                        </p:tav>
                                      </p:tavLst>
                                    </p:anim>
                                    <p:animScale>
                                      <p:cBhvr>
                                        <p:cTn id="47" dur="26">
                                          <p:stCondLst>
                                            <p:cond delay="650"/>
                                          </p:stCondLst>
                                        </p:cTn>
                                        <p:tgtEl>
                                          <p:spTgt spid="105475">
                                            <p:txEl>
                                              <p:pRg st="5" end="5"/>
                                            </p:txEl>
                                          </p:spTgt>
                                        </p:tgtEl>
                                      </p:cBhvr>
                                      <p:to x="100000" y="60000"/>
                                    </p:animScale>
                                    <p:animScale>
                                      <p:cBhvr>
                                        <p:cTn id="48" dur="166" decel="50000">
                                          <p:stCondLst>
                                            <p:cond delay="676"/>
                                          </p:stCondLst>
                                        </p:cTn>
                                        <p:tgtEl>
                                          <p:spTgt spid="105475">
                                            <p:txEl>
                                              <p:pRg st="5" end="5"/>
                                            </p:txEl>
                                          </p:spTgt>
                                        </p:tgtEl>
                                      </p:cBhvr>
                                      <p:to x="100000" y="100000"/>
                                    </p:animScale>
                                    <p:animScale>
                                      <p:cBhvr>
                                        <p:cTn id="49" dur="26">
                                          <p:stCondLst>
                                            <p:cond delay="1312"/>
                                          </p:stCondLst>
                                        </p:cTn>
                                        <p:tgtEl>
                                          <p:spTgt spid="105475">
                                            <p:txEl>
                                              <p:pRg st="5" end="5"/>
                                            </p:txEl>
                                          </p:spTgt>
                                        </p:tgtEl>
                                      </p:cBhvr>
                                      <p:to x="100000" y="80000"/>
                                    </p:animScale>
                                    <p:animScale>
                                      <p:cBhvr>
                                        <p:cTn id="50" dur="166" decel="50000">
                                          <p:stCondLst>
                                            <p:cond delay="1338"/>
                                          </p:stCondLst>
                                        </p:cTn>
                                        <p:tgtEl>
                                          <p:spTgt spid="105475">
                                            <p:txEl>
                                              <p:pRg st="5" end="5"/>
                                            </p:txEl>
                                          </p:spTgt>
                                        </p:tgtEl>
                                      </p:cBhvr>
                                      <p:to x="100000" y="100000"/>
                                    </p:animScale>
                                    <p:animScale>
                                      <p:cBhvr>
                                        <p:cTn id="51" dur="26">
                                          <p:stCondLst>
                                            <p:cond delay="1642"/>
                                          </p:stCondLst>
                                        </p:cTn>
                                        <p:tgtEl>
                                          <p:spTgt spid="105475">
                                            <p:txEl>
                                              <p:pRg st="5" end="5"/>
                                            </p:txEl>
                                          </p:spTgt>
                                        </p:tgtEl>
                                      </p:cBhvr>
                                      <p:to x="100000" y="90000"/>
                                    </p:animScale>
                                    <p:animScale>
                                      <p:cBhvr>
                                        <p:cTn id="52" dur="166" decel="50000">
                                          <p:stCondLst>
                                            <p:cond delay="1668"/>
                                          </p:stCondLst>
                                        </p:cTn>
                                        <p:tgtEl>
                                          <p:spTgt spid="105475">
                                            <p:txEl>
                                              <p:pRg st="5" end="5"/>
                                            </p:txEl>
                                          </p:spTgt>
                                        </p:tgtEl>
                                      </p:cBhvr>
                                      <p:to x="100000" y="100000"/>
                                    </p:animScale>
                                    <p:animScale>
                                      <p:cBhvr>
                                        <p:cTn id="53" dur="26">
                                          <p:stCondLst>
                                            <p:cond delay="1808"/>
                                          </p:stCondLst>
                                        </p:cTn>
                                        <p:tgtEl>
                                          <p:spTgt spid="105475">
                                            <p:txEl>
                                              <p:pRg st="5" end="5"/>
                                            </p:txEl>
                                          </p:spTgt>
                                        </p:tgtEl>
                                      </p:cBhvr>
                                      <p:to x="100000" y="95000"/>
                                    </p:animScale>
                                    <p:animScale>
                                      <p:cBhvr>
                                        <p:cTn id="54" dur="166" decel="50000">
                                          <p:stCondLst>
                                            <p:cond delay="1834"/>
                                          </p:stCondLst>
                                        </p:cTn>
                                        <p:tgtEl>
                                          <p:spTgt spid="105475">
                                            <p:txEl>
                                              <p:pRg st="5" end="5"/>
                                            </p:txEl>
                                          </p:spTgt>
                                        </p:tgtEl>
                                      </p:cBhvr>
                                      <p:to x="100000" y="100000"/>
                                    </p:animScale>
                                  </p:childTnLst>
                                </p:cTn>
                              </p:par>
                              <p:par>
                                <p:cTn id="55" presetID="26" presetClass="entr" presetSubtype="0" fill="hold" grpId="0" nodeType="withEffect">
                                  <p:stCondLst>
                                    <p:cond delay="0"/>
                                  </p:stCondLst>
                                  <p:childTnLst>
                                    <p:set>
                                      <p:cBhvr>
                                        <p:cTn id="56" dur="1" fill="hold">
                                          <p:stCondLst>
                                            <p:cond delay="0"/>
                                          </p:stCondLst>
                                        </p:cTn>
                                        <p:tgtEl>
                                          <p:spTgt spid="105475">
                                            <p:txEl>
                                              <p:pRg st="6" end="6"/>
                                            </p:txEl>
                                          </p:spTgt>
                                        </p:tgtEl>
                                        <p:attrNameLst>
                                          <p:attrName>style.visibility</p:attrName>
                                        </p:attrNameLst>
                                      </p:cBhvr>
                                      <p:to>
                                        <p:strVal val="visible"/>
                                      </p:to>
                                    </p:set>
                                    <p:animEffect transition="in" filter="wipe(down)">
                                      <p:cBhvr>
                                        <p:cTn id="57" dur="580">
                                          <p:stCondLst>
                                            <p:cond delay="0"/>
                                          </p:stCondLst>
                                        </p:cTn>
                                        <p:tgtEl>
                                          <p:spTgt spid="105475">
                                            <p:txEl>
                                              <p:pRg st="6" end="6"/>
                                            </p:txEl>
                                          </p:spTgt>
                                        </p:tgtEl>
                                      </p:cBhvr>
                                    </p:animEffect>
                                    <p:anim calcmode="lin" valueType="num">
                                      <p:cBhvr>
                                        <p:cTn id="58" dur="1822" tmFilter="0,0; 0.14,0.36; 0.43,0.73; 0.71,0.91; 1.0,1.0">
                                          <p:stCondLst>
                                            <p:cond delay="0"/>
                                          </p:stCondLst>
                                        </p:cTn>
                                        <p:tgtEl>
                                          <p:spTgt spid="105475">
                                            <p:txEl>
                                              <p:pRg st="6" end="6"/>
                                            </p:txEl>
                                          </p:spTgt>
                                        </p:tgtEl>
                                        <p:attrNameLst>
                                          <p:attrName>ppt_x</p:attrName>
                                        </p:attrNameLst>
                                      </p:cBhvr>
                                      <p:tavLst>
                                        <p:tav tm="0">
                                          <p:val>
                                            <p:strVal val="#ppt_x-0.25"/>
                                          </p:val>
                                        </p:tav>
                                        <p:tav tm="100000">
                                          <p:val>
                                            <p:strVal val="#ppt_x"/>
                                          </p:val>
                                        </p:tav>
                                      </p:tavLst>
                                    </p:anim>
                                    <p:anim calcmode="lin" valueType="num">
                                      <p:cBhvr>
                                        <p:cTn id="59" dur="664" tmFilter="0.0,0.0; 0.25,0.07; 0.50,0.2; 0.75,0.467; 1.0,1.0">
                                          <p:stCondLst>
                                            <p:cond delay="0"/>
                                          </p:stCondLst>
                                        </p:cTn>
                                        <p:tgtEl>
                                          <p:spTgt spid="105475">
                                            <p:txEl>
                                              <p:pRg st="6" end="6"/>
                                            </p:txEl>
                                          </p:spTgt>
                                        </p:tgtEl>
                                        <p:attrNameLst>
                                          <p:attrName>ppt_y</p:attrName>
                                        </p:attrNameLst>
                                      </p:cBhvr>
                                      <p:tavLst>
                                        <p:tav tm="0" fmla="#ppt_y-sin(pi*$)/3">
                                          <p:val>
                                            <p:fltVal val="0.5"/>
                                          </p:val>
                                        </p:tav>
                                        <p:tav tm="100000">
                                          <p:val>
                                            <p:fltVal val="1"/>
                                          </p:val>
                                        </p:tav>
                                      </p:tavLst>
                                    </p:anim>
                                    <p:anim calcmode="lin" valueType="num">
                                      <p:cBhvr>
                                        <p:cTn id="60" dur="664" tmFilter="0, 0; 0.125,0.2665; 0.25,0.4; 0.375,0.465; 0.5,0.5;  0.625,0.535; 0.75,0.6; 0.875,0.7335; 1,1">
                                          <p:stCondLst>
                                            <p:cond delay="664"/>
                                          </p:stCondLst>
                                        </p:cTn>
                                        <p:tgtEl>
                                          <p:spTgt spid="105475">
                                            <p:txEl>
                                              <p:pRg st="6" end="6"/>
                                            </p:txEl>
                                          </p:spTgt>
                                        </p:tgtEl>
                                        <p:attrNameLst>
                                          <p:attrName>ppt_y</p:attrName>
                                        </p:attrNameLst>
                                      </p:cBhvr>
                                      <p:tavLst>
                                        <p:tav tm="0" fmla="#ppt_y-sin(pi*$)/9">
                                          <p:val>
                                            <p:fltVal val="0"/>
                                          </p:val>
                                        </p:tav>
                                        <p:tav tm="100000">
                                          <p:val>
                                            <p:fltVal val="1"/>
                                          </p:val>
                                        </p:tav>
                                      </p:tavLst>
                                    </p:anim>
                                    <p:anim calcmode="lin" valueType="num">
                                      <p:cBhvr>
                                        <p:cTn id="61" dur="332" tmFilter="0, 0; 0.125,0.2665; 0.25,0.4; 0.375,0.465; 0.5,0.5;  0.625,0.535; 0.75,0.6; 0.875,0.7335; 1,1">
                                          <p:stCondLst>
                                            <p:cond delay="1324"/>
                                          </p:stCondLst>
                                        </p:cTn>
                                        <p:tgtEl>
                                          <p:spTgt spid="105475">
                                            <p:txEl>
                                              <p:pRg st="6" end="6"/>
                                            </p:txEl>
                                          </p:spTgt>
                                        </p:tgtEl>
                                        <p:attrNameLst>
                                          <p:attrName>ppt_y</p:attrName>
                                        </p:attrNameLst>
                                      </p:cBhvr>
                                      <p:tavLst>
                                        <p:tav tm="0" fmla="#ppt_y-sin(pi*$)/27">
                                          <p:val>
                                            <p:fltVal val="0"/>
                                          </p:val>
                                        </p:tav>
                                        <p:tav tm="100000">
                                          <p:val>
                                            <p:fltVal val="1"/>
                                          </p:val>
                                        </p:tav>
                                      </p:tavLst>
                                    </p:anim>
                                    <p:anim calcmode="lin" valueType="num">
                                      <p:cBhvr>
                                        <p:cTn id="62" dur="164" tmFilter="0, 0; 0.125,0.2665; 0.25,0.4; 0.375,0.465; 0.5,0.5;  0.625,0.535; 0.75,0.6; 0.875,0.7335; 1,1">
                                          <p:stCondLst>
                                            <p:cond delay="1656"/>
                                          </p:stCondLst>
                                        </p:cTn>
                                        <p:tgtEl>
                                          <p:spTgt spid="105475">
                                            <p:txEl>
                                              <p:pRg st="6" end="6"/>
                                            </p:txEl>
                                          </p:spTgt>
                                        </p:tgtEl>
                                        <p:attrNameLst>
                                          <p:attrName>ppt_y</p:attrName>
                                        </p:attrNameLst>
                                      </p:cBhvr>
                                      <p:tavLst>
                                        <p:tav tm="0" fmla="#ppt_y-sin(pi*$)/81">
                                          <p:val>
                                            <p:fltVal val="0"/>
                                          </p:val>
                                        </p:tav>
                                        <p:tav tm="100000">
                                          <p:val>
                                            <p:fltVal val="1"/>
                                          </p:val>
                                        </p:tav>
                                      </p:tavLst>
                                    </p:anim>
                                    <p:animScale>
                                      <p:cBhvr>
                                        <p:cTn id="63" dur="26">
                                          <p:stCondLst>
                                            <p:cond delay="650"/>
                                          </p:stCondLst>
                                        </p:cTn>
                                        <p:tgtEl>
                                          <p:spTgt spid="105475">
                                            <p:txEl>
                                              <p:pRg st="6" end="6"/>
                                            </p:txEl>
                                          </p:spTgt>
                                        </p:tgtEl>
                                      </p:cBhvr>
                                      <p:to x="100000" y="60000"/>
                                    </p:animScale>
                                    <p:animScale>
                                      <p:cBhvr>
                                        <p:cTn id="64" dur="166" decel="50000">
                                          <p:stCondLst>
                                            <p:cond delay="676"/>
                                          </p:stCondLst>
                                        </p:cTn>
                                        <p:tgtEl>
                                          <p:spTgt spid="105475">
                                            <p:txEl>
                                              <p:pRg st="6" end="6"/>
                                            </p:txEl>
                                          </p:spTgt>
                                        </p:tgtEl>
                                      </p:cBhvr>
                                      <p:to x="100000" y="100000"/>
                                    </p:animScale>
                                    <p:animScale>
                                      <p:cBhvr>
                                        <p:cTn id="65" dur="26">
                                          <p:stCondLst>
                                            <p:cond delay="1312"/>
                                          </p:stCondLst>
                                        </p:cTn>
                                        <p:tgtEl>
                                          <p:spTgt spid="105475">
                                            <p:txEl>
                                              <p:pRg st="6" end="6"/>
                                            </p:txEl>
                                          </p:spTgt>
                                        </p:tgtEl>
                                      </p:cBhvr>
                                      <p:to x="100000" y="80000"/>
                                    </p:animScale>
                                    <p:animScale>
                                      <p:cBhvr>
                                        <p:cTn id="66" dur="166" decel="50000">
                                          <p:stCondLst>
                                            <p:cond delay="1338"/>
                                          </p:stCondLst>
                                        </p:cTn>
                                        <p:tgtEl>
                                          <p:spTgt spid="105475">
                                            <p:txEl>
                                              <p:pRg st="6" end="6"/>
                                            </p:txEl>
                                          </p:spTgt>
                                        </p:tgtEl>
                                      </p:cBhvr>
                                      <p:to x="100000" y="100000"/>
                                    </p:animScale>
                                    <p:animScale>
                                      <p:cBhvr>
                                        <p:cTn id="67" dur="26">
                                          <p:stCondLst>
                                            <p:cond delay="1642"/>
                                          </p:stCondLst>
                                        </p:cTn>
                                        <p:tgtEl>
                                          <p:spTgt spid="105475">
                                            <p:txEl>
                                              <p:pRg st="6" end="6"/>
                                            </p:txEl>
                                          </p:spTgt>
                                        </p:tgtEl>
                                      </p:cBhvr>
                                      <p:to x="100000" y="90000"/>
                                    </p:animScale>
                                    <p:animScale>
                                      <p:cBhvr>
                                        <p:cTn id="68" dur="166" decel="50000">
                                          <p:stCondLst>
                                            <p:cond delay="1668"/>
                                          </p:stCondLst>
                                        </p:cTn>
                                        <p:tgtEl>
                                          <p:spTgt spid="105475">
                                            <p:txEl>
                                              <p:pRg st="6" end="6"/>
                                            </p:txEl>
                                          </p:spTgt>
                                        </p:tgtEl>
                                      </p:cBhvr>
                                      <p:to x="100000" y="100000"/>
                                    </p:animScale>
                                    <p:animScale>
                                      <p:cBhvr>
                                        <p:cTn id="69" dur="26">
                                          <p:stCondLst>
                                            <p:cond delay="1808"/>
                                          </p:stCondLst>
                                        </p:cTn>
                                        <p:tgtEl>
                                          <p:spTgt spid="105475">
                                            <p:txEl>
                                              <p:pRg st="6" end="6"/>
                                            </p:txEl>
                                          </p:spTgt>
                                        </p:tgtEl>
                                      </p:cBhvr>
                                      <p:to x="100000" y="95000"/>
                                    </p:animScale>
                                    <p:animScale>
                                      <p:cBhvr>
                                        <p:cTn id="70" dur="166" decel="50000">
                                          <p:stCondLst>
                                            <p:cond delay="1834"/>
                                          </p:stCondLst>
                                        </p:cTn>
                                        <p:tgtEl>
                                          <p:spTgt spid="105475">
                                            <p:txEl>
                                              <p:pRg st="6" end="6"/>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5475" grpId="0" uiExpand="1" build="p"/>
      <p:bldP spid="105477" grpId="0"/>
    </p:bldLst>
  </p:timing>
</p:sld>
</file>

<file path=ppt/slides/slide3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1989" name="Rectangle 11"/>
          <p:cNvSpPr>
            <a:spLocks noGrp="1" noChangeAspect="1" noChangeArrowheads="1"/>
          </p:cNvSpPr>
          <p:nvPr>
            <p:ph type="title" idx="4294967295"/>
          </p:nvPr>
        </p:nvSpPr>
        <p:spPr>
          <a:xfrm>
            <a:off x="0" y="71438"/>
            <a:ext cx="8229600" cy="796925"/>
          </a:xfrm>
        </p:spPr>
        <p:txBody>
          <a:bodyPr/>
          <a:lstStyle/>
          <a:p>
            <a:r>
              <a:rPr lang="en-GB" altLang="en-US" dirty="0"/>
              <a:t>Conditions o use</a:t>
            </a:r>
          </a:p>
        </p:txBody>
      </p:sp>
      <p:sp>
        <p:nvSpPr>
          <p:cNvPr id="62466" name="Rectangle 2"/>
          <p:cNvSpPr>
            <a:spLocks noChangeAspect="1" noChangeArrowheads="1"/>
          </p:cNvSpPr>
          <p:nvPr/>
        </p:nvSpPr>
        <p:spPr bwMode="auto">
          <a:xfrm>
            <a:off x="-19050" y="0"/>
            <a:ext cx="9144000" cy="6858000"/>
          </a:xfrm>
          <a:prstGeom prst="rect">
            <a:avLst/>
          </a:prstGeom>
          <a:gradFill>
            <a:gsLst>
              <a:gs pos="0">
                <a:schemeClr val="lt1">
                  <a:tint val="40000"/>
                  <a:satMod val="350000"/>
                </a:schemeClr>
              </a:gs>
              <a:gs pos="40000">
                <a:schemeClr val="lt1">
                  <a:tint val="45000"/>
                  <a:shade val="99000"/>
                  <a:satMod val="350000"/>
                </a:schemeClr>
              </a:gs>
              <a:gs pos="100000">
                <a:schemeClr val="bg1">
                  <a:lumMod val="85000"/>
                </a:schemeClr>
              </a:gs>
            </a:gsLst>
            <a:path path="circle">
              <a:fillToRect l="50000" t="-80000" r="50000" b="180000"/>
            </a:path>
          </a:gradFill>
          <a:ln w="9525">
            <a:solidFill>
              <a:schemeClr val="bg1"/>
            </a:solidFill>
            <a:miter lim="800000"/>
            <a:headEnd/>
            <a:tailEnd/>
          </a:ln>
          <a:effectLst/>
        </p:spPr>
        <p:style>
          <a:lnRef idx="0">
            <a:scrgbClr r="0" g="0" b="0"/>
          </a:lnRef>
          <a:fillRef idx="1002">
            <a:schemeClr val="lt1"/>
          </a:fillRef>
          <a:effectRef idx="0">
            <a:scrgbClr r="0" g="0" b="0"/>
          </a:effectRef>
          <a:fontRef idx="major"/>
        </p:style>
        <p:txBody>
          <a:bodyPr wrap="none"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fr-FR" sz="1800" b="0" i="0" u="none" strike="noStrike" kern="1200" cap="none" spc="0" normalizeH="0" baseline="0" noProof="0">
              <a:ln>
                <a:noFill/>
              </a:ln>
              <a:solidFill>
                <a:prstClr val="black"/>
              </a:solidFill>
              <a:effectLst/>
              <a:uLnTx/>
              <a:uFillTx/>
              <a:latin typeface="Verdana"/>
              <a:ea typeface="+mj-ea"/>
              <a:cs typeface="Arial"/>
            </a:endParaRPr>
          </a:p>
        </p:txBody>
      </p:sp>
      <p:sp>
        <p:nvSpPr>
          <p:cNvPr id="41993" name="Line 8"/>
          <p:cNvSpPr>
            <a:spLocks noChangeShapeType="1"/>
          </p:cNvSpPr>
          <p:nvPr/>
        </p:nvSpPr>
        <p:spPr bwMode="auto">
          <a:xfrm>
            <a:off x="3348038" y="1390650"/>
            <a:ext cx="0" cy="4464050"/>
          </a:xfrm>
          <a:prstGeom prst="line">
            <a:avLst/>
          </a:prstGeom>
          <a:noFill/>
          <a:ln w="9525">
            <a:solidFill>
              <a:srgbClr val="C0C0C0"/>
            </a:solidFill>
            <a:round/>
            <a:headEnd/>
            <a:tailEnd/>
          </a:ln>
          <a:extLst>
            <a:ext uri="{909E8E84-426E-40DD-AFC4-6F175D3DCCD1}">
              <a14:hiddenFill xmlns:a14="http://schemas.microsoft.com/office/drawing/2010/main">
                <a:noFill/>
              </a14:hiddenFill>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endParaRPr>
          </a:p>
        </p:txBody>
      </p:sp>
      <p:sp>
        <p:nvSpPr>
          <p:cNvPr id="41994" name="Rectangle 10"/>
          <p:cNvSpPr>
            <a:spLocks noChangeArrowheads="1"/>
          </p:cNvSpPr>
          <p:nvPr/>
        </p:nvSpPr>
        <p:spPr bwMode="auto">
          <a:xfrm>
            <a:off x="5025592" y="3789382"/>
            <a:ext cx="2026517"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a:solidFill>
                  <a:schemeClr val="tx1"/>
                </a:solidFill>
                <a:latin typeface="Verdana" panose="020B0604030504040204" pitchFamily="34" charset="0"/>
                <a:cs typeface="Arial" panose="020B0604020202020204" pitchFamily="34" charset="0"/>
              </a:defRPr>
            </a:lvl1pPr>
            <a:lvl2pPr marL="742950" indent="-285750">
              <a:defRPr>
                <a:solidFill>
                  <a:schemeClr val="tx1"/>
                </a:solidFill>
                <a:latin typeface="Verdana" panose="020B0604030504040204" pitchFamily="34" charset="0"/>
                <a:cs typeface="Arial" panose="020B0604020202020204" pitchFamily="34" charset="0"/>
              </a:defRPr>
            </a:lvl2pPr>
            <a:lvl3pPr marL="1143000" indent="-228600">
              <a:defRPr>
                <a:solidFill>
                  <a:schemeClr val="tx1"/>
                </a:solidFill>
                <a:latin typeface="Verdana" panose="020B0604030504040204" pitchFamily="34" charset="0"/>
                <a:cs typeface="Arial" panose="020B0604020202020204" pitchFamily="34" charset="0"/>
              </a:defRPr>
            </a:lvl3pPr>
            <a:lvl4pPr marL="1600200" indent="-228600">
              <a:defRPr>
                <a:solidFill>
                  <a:schemeClr val="tx1"/>
                </a:solidFill>
                <a:latin typeface="Verdana" panose="020B0604030504040204" pitchFamily="34" charset="0"/>
                <a:cs typeface="Arial" panose="020B0604020202020204" pitchFamily="34" charset="0"/>
              </a:defRPr>
            </a:lvl4pPr>
            <a:lvl5pPr marL="2057400" indent="-22860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fr-FR" altLang="en-US" sz="1000" b="0" i="0" u="none" strike="noStrike" kern="1200" cap="none" spc="0" normalizeH="0" baseline="0" noProof="0" dirty="0">
                <a:ln>
                  <a:noFill/>
                </a:ln>
                <a:solidFill>
                  <a:srgbClr val="000000"/>
                </a:solidFill>
                <a:effectLst/>
                <a:uLnTx/>
                <a:uFillTx/>
                <a:latin typeface="Verdana" panose="020B0604030504040204" pitchFamily="34" charset="0"/>
                <a:ea typeface="+mn-ea"/>
                <a:cs typeface="Arial" panose="020B0604020202020204" pitchFamily="34" charset="0"/>
                <a:hlinkClick r:id="rId3"/>
              </a:rPr>
              <a:t>http://www.ravanpoint.ir</a:t>
            </a:r>
            <a:endParaRPr kumimoji="0" lang="fa-IR" altLang="en-US" sz="1000" b="0" i="0" u="none" strike="noStrike" kern="1200" cap="none" spc="0" normalizeH="0" baseline="0" noProof="0" dirty="0">
              <a:ln>
                <a:noFill/>
              </a:ln>
              <a:solidFill>
                <a:srgbClr val="000000"/>
              </a:solidFill>
              <a:effectLst/>
              <a:uLnTx/>
              <a:uFillTx/>
              <a:latin typeface="Verdana" panose="020B0604030504040204" pitchFamily="34" charset="0"/>
              <a:ea typeface="+mn-ea"/>
              <a:cs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fr-FR" altLang="en-US" sz="1000" b="0" i="0" u="none" strike="noStrike" kern="1200" cap="none" spc="0" normalizeH="0" baseline="0" noProof="0" dirty="0">
              <a:ln>
                <a:noFill/>
              </a:ln>
              <a:solidFill>
                <a:srgbClr val="000000"/>
              </a:solidFill>
              <a:effectLst/>
              <a:uLnTx/>
              <a:uFillTx/>
              <a:latin typeface="Verdana" panose="020B0604030504040204" pitchFamily="34" charset="0"/>
              <a:ea typeface="+mn-ea"/>
              <a:cs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fr-FR" altLang="en-US" sz="1000" b="0" i="0" u="none" strike="noStrike" kern="1200" cap="none" spc="0" normalizeH="0" baseline="0" noProof="0" dirty="0">
                <a:ln>
                  <a:noFill/>
                </a:ln>
                <a:solidFill>
                  <a:srgbClr val="000000"/>
                </a:solidFill>
                <a:effectLst/>
                <a:uLnTx/>
                <a:uFillTx/>
                <a:latin typeface="Verdana" panose="020B0604030504040204" pitchFamily="34" charset="0"/>
                <a:ea typeface="+mn-ea"/>
                <a:cs typeface="Arial" panose="020B0604020202020204" pitchFamily="34" charset="0"/>
              </a:rPr>
              <a:t>Contact: info@ravanpoint.ir </a:t>
            </a:r>
          </a:p>
        </p:txBody>
      </p:sp>
      <p:sp>
        <p:nvSpPr>
          <p:cNvPr id="3" name="Rectangle 2"/>
          <p:cNvSpPr/>
          <p:nvPr/>
        </p:nvSpPr>
        <p:spPr>
          <a:xfrm>
            <a:off x="250825" y="3919537"/>
            <a:ext cx="2736850" cy="423863"/>
          </a:xfrm>
          <a:prstGeom prst="rect">
            <a:avLst/>
          </a:prstGeom>
          <a:ln/>
        </p:spPr>
        <p:style>
          <a:lnRef idx="3">
            <a:schemeClr val="lt1"/>
          </a:lnRef>
          <a:fillRef idx="1">
            <a:schemeClr val="accent5"/>
          </a:fillRef>
          <a:effectRef idx="1">
            <a:schemeClr val="accent5"/>
          </a:effectRef>
          <a:fontRef idx="minor">
            <a:schemeClr val="lt1"/>
          </a:fontRef>
        </p:style>
        <p:txBody>
          <a:bodyPr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Verdana"/>
              <a:ea typeface="+mn-ea"/>
              <a:cs typeface="Arial"/>
            </a:endParaRPr>
          </a:p>
        </p:txBody>
      </p:sp>
      <p:sp>
        <p:nvSpPr>
          <p:cNvPr id="62480" name="Rectangle 16"/>
          <p:cNvSpPr>
            <a:spLocks noChangeArrowheads="1"/>
          </p:cNvSpPr>
          <p:nvPr/>
        </p:nvSpPr>
        <p:spPr bwMode="auto">
          <a:xfrm>
            <a:off x="250825" y="2582614"/>
            <a:ext cx="2832100" cy="1754326"/>
          </a:xfrm>
          <a:prstGeom prst="rect">
            <a:avLst/>
          </a:prstGeom>
          <a:noFill/>
          <a:ln w="9525">
            <a:noFill/>
            <a:miter lim="800000"/>
            <a:headEnd/>
            <a:tailEnd/>
          </a:ln>
          <a:effectLst/>
        </p:spPr>
        <p:txBody>
          <a:bodyPr>
            <a:spAutoFit/>
          </a:bodyPr>
          <a:lstStyle/>
          <a:p>
            <a:pPr marL="0" marR="0" lvl="0" indent="0" algn="ctr" defTabSz="914400" rtl="1" eaLnBrk="0" fontAlgn="base" latinLnBrk="0" hangingPunct="0">
              <a:lnSpc>
                <a:spcPct val="100000"/>
              </a:lnSpc>
              <a:spcBef>
                <a:spcPct val="0"/>
              </a:spcBef>
              <a:spcAft>
                <a:spcPct val="0"/>
              </a:spcAft>
              <a:buClrTx/>
              <a:buSzTx/>
              <a:buFontTx/>
              <a:buNone/>
              <a:tabLst/>
              <a:defRPr/>
            </a:pPr>
            <a:r>
              <a:rPr kumimoji="0" lang="fa-IR" sz="2000" b="1" i="0" u="none" strike="noStrike" kern="1200" cap="none" spc="0" normalizeH="0" baseline="0" noProof="0" dirty="0">
                <a:ln>
                  <a:noFill/>
                </a:ln>
                <a:solidFill>
                  <a:prstClr val="black"/>
                </a:solidFill>
                <a:effectLst/>
                <a:uLnTx/>
                <a:uFillTx/>
                <a:latin typeface="Verdana" panose="020B0604030504040204" pitchFamily="34" charset="0"/>
                <a:ea typeface="+mn-ea"/>
                <a:cs typeface="B Nazanin" panose="00000400000000000000" pitchFamily="2" charset="-78"/>
              </a:rPr>
              <a:t>دانلود رایگان پاورپوینت های روانشناسی</a:t>
            </a:r>
            <a:endParaRPr kumimoji="0" lang="en-GB" sz="2000" b="1" i="0" u="none" strike="noStrike" kern="1200" cap="none" spc="0" normalizeH="0" baseline="0" noProof="0" dirty="0">
              <a:ln>
                <a:noFill/>
              </a:ln>
              <a:solidFill>
                <a:prstClr val="black"/>
              </a:solidFill>
              <a:effectLst/>
              <a:uLnTx/>
              <a:uFillTx/>
              <a:latin typeface="Verdana" panose="020B0604030504040204" pitchFamily="34" charset="0"/>
              <a:ea typeface="+mn-ea"/>
              <a:cs typeface="B Nazanin" panose="00000400000000000000" pitchFamily="2" charset="-78"/>
            </a:endParaRPr>
          </a:p>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GB" sz="1800" b="1" i="0" u="none" strike="noStrike" kern="1200" cap="none" spc="0" normalizeH="0" baseline="0" noProof="0" dirty="0">
              <a:ln>
                <a:noFill/>
              </a:ln>
              <a:solidFill>
                <a:prstClr val="black"/>
              </a:solidFill>
              <a:effectLst/>
              <a:uLnTx/>
              <a:uFillTx/>
              <a:latin typeface="Verdana" panose="020B0604030504040204" pitchFamily="34" charset="0"/>
              <a:ea typeface="+mn-ea"/>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600" b="0" i="0" u="none" strike="noStrike" kern="1200" cap="none" spc="0" normalizeH="0" baseline="0" noProof="0" dirty="0">
              <a:ln>
                <a:noFill/>
              </a:ln>
              <a:solidFill>
                <a:srgbClr val="C00000"/>
              </a:solidFill>
              <a:effectLst/>
              <a:uLnTx/>
              <a:uFillTx/>
              <a:latin typeface="Verdana" panose="020B0604030504040204" pitchFamily="34" charset="0"/>
              <a:ea typeface="+mn-ea"/>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600" b="0" i="0" u="none" strike="noStrike" kern="1200" cap="none" spc="0" normalizeH="0" baseline="0" noProof="0" dirty="0">
                <a:ln>
                  <a:noFill/>
                </a:ln>
                <a:solidFill>
                  <a:srgbClr val="000000">
                    <a:lumMod val="75000"/>
                    <a:lumOff val="25000"/>
                  </a:srgbClr>
                </a:solidFill>
                <a:effectLst/>
                <a:uLnTx/>
                <a:uFillTx/>
                <a:latin typeface="Times New Roman" panose="02020603050405020304" pitchFamily="18" charset="0"/>
                <a:ea typeface="+mn-ea"/>
                <a:cs typeface="Times New Roman" panose="02020603050405020304" pitchFamily="18" charset="0"/>
              </a:rPr>
              <a:t/>
            </a:r>
            <a:br>
              <a:rPr kumimoji="0" lang="en-US" sz="1600" b="0" i="0" u="none" strike="noStrike" kern="1200" cap="none" spc="0" normalizeH="0" baseline="0" noProof="0" dirty="0">
                <a:ln>
                  <a:noFill/>
                </a:ln>
                <a:solidFill>
                  <a:srgbClr val="000000">
                    <a:lumMod val="75000"/>
                    <a:lumOff val="25000"/>
                  </a:srgbClr>
                </a:solidFill>
                <a:effectLst/>
                <a:uLnTx/>
                <a:uFillTx/>
                <a:latin typeface="Times New Roman" panose="02020603050405020304" pitchFamily="18" charset="0"/>
                <a:ea typeface="+mn-ea"/>
                <a:cs typeface="Times New Roman" panose="02020603050405020304" pitchFamily="18" charset="0"/>
              </a:rPr>
            </a:br>
            <a:r>
              <a:rPr kumimoji="0" lang="en-US" sz="1800" b="0" i="0" u="none" strike="noStrike" kern="1200" cap="none" spc="0" normalizeH="0" baseline="0" noProof="0" dirty="0">
                <a:ln>
                  <a:noFill/>
                </a:ln>
                <a:solidFill>
                  <a:srgbClr val="000000">
                    <a:lumMod val="75000"/>
                    <a:lumOff val="25000"/>
                  </a:srgbClr>
                </a:solidFill>
                <a:effectLst/>
                <a:uLnTx/>
                <a:uFillTx/>
                <a:latin typeface="Times New Roman" panose="02020603050405020304" pitchFamily="18" charset="0"/>
                <a:ea typeface="+mn-ea"/>
                <a:cs typeface="Times New Roman" panose="02020603050405020304" pitchFamily="18" charset="0"/>
              </a:rPr>
              <a:t>© Copyright Ravanpoint.ir</a:t>
            </a:r>
            <a:endParaRPr kumimoji="0" lang="en-GB" sz="1800" b="1" i="0" u="none" strike="noStrike" kern="1200" cap="none" spc="0" normalizeH="0" baseline="0" noProof="0" dirty="0">
              <a:ln>
                <a:noFill/>
              </a:ln>
              <a:solidFill>
                <a:srgbClr val="000000">
                  <a:lumMod val="75000"/>
                  <a:lumOff val="25000"/>
                </a:srgbClr>
              </a:solidFill>
              <a:effectLst/>
              <a:uLnTx/>
              <a:uFillTx/>
              <a:latin typeface="Times New Roman" panose="02020603050405020304" pitchFamily="18" charset="0"/>
              <a:ea typeface="+mn-ea"/>
              <a:cs typeface="Times New Roman" panose="02020603050405020304" pitchFamily="18" charset="0"/>
            </a:endParaRPr>
          </a:p>
        </p:txBody>
      </p:sp>
      <p:pic>
        <p:nvPicPr>
          <p:cNvPr id="2" name="Picture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105486" y="2368159"/>
            <a:ext cx="3866728" cy="1397884"/>
          </a:xfrm>
          <a:prstGeom prst="rect">
            <a:avLst/>
          </a:prstGeom>
        </p:spPr>
      </p:pic>
    </p:spTree>
    <p:extLst>
      <p:ext uri="{BB962C8B-B14F-4D97-AF65-F5344CB8AC3E}">
        <p14:creationId xmlns:p14="http://schemas.microsoft.com/office/powerpoint/2010/main" val="1369229001"/>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grpId="0" nodeType="withEffect">
                                  <p:stCondLst>
                                    <p:cond delay="0"/>
                                  </p:stCondLst>
                                  <p:childTnLst>
                                    <p:set>
                                      <p:cBhvr>
                                        <p:cTn id="6" dur="1" fill="hold">
                                          <p:stCondLst>
                                            <p:cond delay="0"/>
                                          </p:stCondLst>
                                        </p:cTn>
                                        <p:tgtEl>
                                          <p:spTgt spid="41989"/>
                                        </p:tgtEl>
                                        <p:attrNameLst>
                                          <p:attrName>style.visibility</p:attrName>
                                        </p:attrNameLst>
                                      </p:cBhvr>
                                      <p:to>
                                        <p:strVal val="visible"/>
                                      </p:to>
                                    </p:set>
                                    <p:animEffect transition="in" filter="fade">
                                      <p:cBhvr>
                                        <p:cTn id="7" dur="1000"/>
                                        <p:tgtEl>
                                          <p:spTgt spid="41989"/>
                                        </p:tgtEl>
                                      </p:cBhvr>
                                    </p:animEffect>
                                    <p:anim calcmode="lin" valueType="num">
                                      <p:cBhvr>
                                        <p:cTn id="8" dur="1000" fill="hold"/>
                                        <p:tgtEl>
                                          <p:spTgt spid="41989"/>
                                        </p:tgtEl>
                                        <p:attrNameLst>
                                          <p:attrName>ppt_x</p:attrName>
                                        </p:attrNameLst>
                                      </p:cBhvr>
                                      <p:tavLst>
                                        <p:tav tm="0">
                                          <p:val>
                                            <p:strVal val="#ppt_x"/>
                                          </p:val>
                                        </p:tav>
                                        <p:tav tm="100000">
                                          <p:val>
                                            <p:strVal val="#ppt_x"/>
                                          </p:val>
                                        </p:tav>
                                      </p:tavLst>
                                    </p:anim>
                                    <p:anim calcmode="lin" valueType="num">
                                      <p:cBhvr>
                                        <p:cTn id="9" dur="898" decel="100000" fill="hold"/>
                                        <p:tgtEl>
                                          <p:spTgt spid="41989"/>
                                        </p:tgtEl>
                                        <p:attrNameLst>
                                          <p:attrName>ppt_y</p:attrName>
                                        </p:attrNameLst>
                                      </p:cBhvr>
                                      <p:tavLst>
                                        <p:tav tm="0">
                                          <p:val>
                                            <p:strVal val="#ppt_y+1"/>
                                          </p:val>
                                        </p:tav>
                                        <p:tav tm="100000">
                                          <p:val>
                                            <p:strVal val="#ppt_y-.03"/>
                                          </p:val>
                                        </p:tav>
                                      </p:tavLst>
                                    </p:anim>
                                    <p:anim calcmode="lin" valueType="num">
                                      <p:cBhvr>
                                        <p:cTn id="10" dur="100" accel="100000" fill="hold">
                                          <p:stCondLst>
                                            <p:cond delay="898"/>
                                          </p:stCondLst>
                                        </p:cTn>
                                        <p:tgtEl>
                                          <p:spTgt spid="41989"/>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989"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3" name="Rectangle 3"/>
          <p:cNvSpPr>
            <a:spLocks noGrp="1" noChangeArrowheads="1"/>
          </p:cNvSpPr>
          <p:nvPr>
            <p:ph type="body" idx="1"/>
          </p:nvPr>
        </p:nvSpPr>
        <p:spPr>
          <a:xfrm>
            <a:off x="228600" y="1600200"/>
            <a:ext cx="8915400" cy="4800600"/>
          </a:xfrm>
        </p:spPr>
        <p:txBody>
          <a:bodyPr/>
          <a:lstStyle/>
          <a:p>
            <a:pPr marL="457200" indent="-457200" algn="r" rtl="1">
              <a:lnSpc>
                <a:spcPct val="90000"/>
              </a:lnSpc>
              <a:buFontTx/>
              <a:buAutoNum type="arabicPeriod"/>
            </a:pPr>
            <a:r>
              <a:rPr lang="fa-IR" altLang="fa-IR" sz="2400"/>
              <a:t>سوء رفتاربدنی: سوءرفتار بدنی یا ضرب و جرح یکی از آشکارترین نمونه های خشونت است که زنان با آن مواجه هستند. متاًسفانه بعضی فرهنگ ها کتک خوردن ازمرد را پذیرفته وحتی آن را به نوعی حق مرد می دانند زیرا همیشه این تصور وجود داشته است که زن جزو مایملک مرد است بنابراین او حق دارد ومی تواند هرگونه که بخواهد با زن برخورد کند که شامل هرگونه اقدام برای آسیب رساندن ،ترساندن یا کنترل روحی همسربرای مثال سیلی زدن،ضرب وشتم،پرتاب کردن اشیاءبه سمت همسر،سوزاندن اندام هاو...</a:t>
            </a:r>
          </a:p>
          <a:p>
            <a:pPr marL="457200" indent="-457200" algn="r" rtl="1">
              <a:lnSpc>
                <a:spcPct val="90000"/>
              </a:lnSpc>
              <a:buFontTx/>
              <a:buAutoNum type="arabicPeriod"/>
            </a:pPr>
            <a:endParaRPr lang="fa-IR" altLang="fa-IR" sz="2400"/>
          </a:p>
          <a:p>
            <a:pPr marL="457200" indent="-457200" algn="r" rtl="1">
              <a:lnSpc>
                <a:spcPct val="90000"/>
              </a:lnSpc>
              <a:buFontTx/>
              <a:buAutoNum type="arabicPeriod"/>
            </a:pPr>
            <a:r>
              <a:rPr lang="fa-IR" altLang="fa-IR" sz="2400"/>
              <a:t>سوء رفتار عاطفی : شگقت انگیزترین نوع سوء رفتار نسبت به زنان است برخلاف بدنی نهفته وتدریجی است واغلب طولانی مدت وبه صورت شوک روحی وعاطفی شدید است واحتمالاَ کمتر نتیجۀ مداخلۀ شخص مجرم می</a:t>
            </a:r>
            <a:r>
              <a:rPr lang="en-US" altLang="fa-IR" sz="2400"/>
              <a:t> </a:t>
            </a:r>
            <a:r>
              <a:rPr lang="fa-IR" altLang="fa-IR" sz="2400"/>
              <a:t>باشد . که احتمال خودکشی دراین نوع سوء رفتار بسیار زیاد است و یا ممکن است باعث انزوا یا پرخاشگری ،</a:t>
            </a:r>
            <a:r>
              <a:rPr lang="en-US" altLang="fa-IR" sz="2400"/>
              <a:t> </a:t>
            </a:r>
            <a:r>
              <a:rPr lang="fa-IR" altLang="fa-IR" sz="2400"/>
              <a:t>بیان افسردگی و بی توجهی شود.</a:t>
            </a:r>
            <a:endParaRPr lang="en-US" altLang="fa-IR" sz="2400"/>
          </a:p>
        </p:txBody>
      </p:sp>
      <p:sp>
        <p:nvSpPr>
          <p:cNvPr id="71685" name="AutoShape 5"/>
          <p:cNvSpPr>
            <a:spLocks noGrp="1" noChangeArrowheads="1"/>
          </p:cNvSpPr>
          <p:nvPr>
            <p:ph type="title"/>
          </p:nvPr>
        </p:nvSpPr>
        <p:spPr>
          <a:xfrm>
            <a:off x="4495800" y="274638"/>
            <a:ext cx="4191000" cy="1143000"/>
          </a:xfrm>
          <a:prstGeom prst="wave">
            <a:avLst>
              <a:gd name="adj1" fmla="val 13005"/>
              <a:gd name="adj2" fmla="val 0"/>
            </a:avLst>
          </a:prstGeom>
          <a:solidFill>
            <a:schemeClr val="bg1"/>
          </a:solidFill>
          <a:ln>
            <a:solidFill>
              <a:schemeClr val="tx1"/>
            </a:solidFill>
            <a:round/>
            <a:headEnd/>
            <a:tailEnd/>
          </a:ln>
        </p:spPr>
        <p:txBody>
          <a:bodyPr/>
          <a:lstStyle/>
          <a:p>
            <a:r>
              <a:rPr lang="fa-IR" altLang="fa-IR">
                <a:solidFill>
                  <a:schemeClr val="accent2"/>
                </a:solidFill>
              </a:rPr>
              <a:t>انواع سوءرفتار</a:t>
            </a:r>
            <a:endParaRPr lang="en-US" altLang="fa-IR">
              <a:solidFill>
                <a:schemeClr val="accent2"/>
              </a:solidFill>
            </a:endParaRP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2707" name="Rectangle 3"/>
          <p:cNvSpPr>
            <a:spLocks noGrp="1" noChangeArrowheads="1"/>
          </p:cNvSpPr>
          <p:nvPr>
            <p:ph type="body" idx="1"/>
          </p:nvPr>
        </p:nvSpPr>
        <p:spPr>
          <a:xfrm>
            <a:off x="228600" y="381000"/>
            <a:ext cx="8686800" cy="6248400"/>
          </a:xfrm>
        </p:spPr>
        <p:txBody>
          <a:bodyPr/>
          <a:lstStyle/>
          <a:p>
            <a:pPr marL="457200" indent="-457200" algn="r" rtl="1">
              <a:lnSpc>
                <a:spcPct val="90000"/>
              </a:lnSpc>
              <a:buFontTx/>
              <a:buNone/>
            </a:pPr>
            <a:r>
              <a:rPr lang="fa-IR" altLang="fa-IR" sz="2400"/>
              <a:t>3.  سوءرفتار جنسی: تجاوز جنسی عبارتی است که نمونه های متعدد اعمال زشت جنسی و خشونت جنسی نسبت به زنان را دربرمی گیرد وممکن است نتیجۀ سوء استفاده یا اعمال زور</a:t>
            </a:r>
            <a:r>
              <a:rPr lang="en-US" altLang="fa-IR" sz="2400"/>
              <a:t> </a:t>
            </a:r>
            <a:r>
              <a:rPr lang="fa-IR" altLang="fa-IR" sz="2400"/>
              <a:t>از</a:t>
            </a:r>
            <a:r>
              <a:rPr lang="en-US" altLang="fa-IR" sz="2400"/>
              <a:t> </a:t>
            </a:r>
            <a:r>
              <a:rPr lang="fa-IR" altLang="fa-IR" sz="2400"/>
              <a:t>طریق اعمال زور بدنی باشد.تجاوز به همسر در ازدواج ،</a:t>
            </a:r>
            <a:r>
              <a:rPr lang="en-US" altLang="fa-IR" sz="2400"/>
              <a:t> </a:t>
            </a:r>
            <a:r>
              <a:rPr lang="fa-IR" altLang="fa-IR" sz="2400"/>
              <a:t>تحمیل جنسی است. تجاوز آشنا تجاوز جنسی است که توسط مردی که زن او</a:t>
            </a:r>
            <a:r>
              <a:rPr lang="en-US" altLang="fa-IR" sz="2400"/>
              <a:t> </a:t>
            </a:r>
            <a:r>
              <a:rPr lang="fa-IR" altLang="fa-IR" sz="2400"/>
              <a:t>را</a:t>
            </a:r>
            <a:r>
              <a:rPr lang="en-US" altLang="fa-IR" sz="2400"/>
              <a:t> </a:t>
            </a:r>
            <a:r>
              <a:rPr lang="fa-IR" altLang="fa-IR" sz="2400"/>
              <a:t>می شناسد انجام می گیرد. تجاوز زناشویی عمدتا نوعی عمل خشونت آمیز </a:t>
            </a:r>
            <a:r>
              <a:rPr lang="en-US" altLang="fa-IR" sz="2400"/>
              <a:t> </a:t>
            </a:r>
            <a:r>
              <a:rPr lang="fa-IR" altLang="fa-IR" sz="2400"/>
              <a:t>و</a:t>
            </a:r>
            <a:r>
              <a:rPr lang="en-US" altLang="fa-IR" sz="2400"/>
              <a:t> </a:t>
            </a:r>
            <a:r>
              <a:rPr lang="fa-IR" altLang="fa-IR" sz="2400"/>
              <a:t>پرخاشگرانه است که درآن عمل جنسی برای آزار</a:t>
            </a:r>
            <a:r>
              <a:rPr lang="en-US" altLang="fa-IR" sz="2400"/>
              <a:t> </a:t>
            </a:r>
            <a:r>
              <a:rPr lang="fa-IR" altLang="fa-IR" sz="2400"/>
              <a:t>و</a:t>
            </a:r>
            <a:r>
              <a:rPr lang="en-US" altLang="fa-IR" sz="2400"/>
              <a:t> </a:t>
            </a:r>
            <a:r>
              <a:rPr lang="fa-IR" altLang="fa-IR" sz="2400"/>
              <a:t>اذیت و</a:t>
            </a:r>
            <a:r>
              <a:rPr lang="en-US" altLang="fa-IR" sz="2400"/>
              <a:t> </a:t>
            </a:r>
            <a:r>
              <a:rPr lang="fa-IR" altLang="fa-IR" sz="2400"/>
              <a:t>صدمه وضرب وجرح همسرانجام می شود. این زنان اظهارداشته اند که رابطۀ جنسی برای آنها خوشایند نبوده است، چراکه توسط شوهران شان به زور صورت گرفته است ، وقتی اززنان پرسیده شد که چرا مورد تجاوز قرار گرفته اند، 78 % آنها اظهار داشته اند به این دلیل که شوهران آنها</a:t>
            </a:r>
            <a:r>
              <a:rPr lang="en-US" altLang="fa-IR" sz="2400"/>
              <a:t> </a:t>
            </a:r>
            <a:r>
              <a:rPr lang="fa-IR" altLang="fa-IR" sz="2400"/>
              <a:t>بر</a:t>
            </a:r>
            <a:r>
              <a:rPr lang="en-US" altLang="fa-IR" sz="2400"/>
              <a:t> </a:t>
            </a:r>
            <a:r>
              <a:rPr lang="fa-IR" altLang="fa-IR" sz="2400"/>
              <a:t>این باور هستند که این کار مردانگی آنها را</a:t>
            </a:r>
            <a:r>
              <a:rPr lang="en-US" altLang="fa-IR" sz="2400"/>
              <a:t> </a:t>
            </a:r>
            <a:r>
              <a:rPr lang="fa-IR" altLang="fa-IR" sz="2400"/>
              <a:t>به اثبات می</a:t>
            </a:r>
            <a:r>
              <a:rPr lang="en-US" altLang="fa-IR" sz="2400"/>
              <a:t> </a:t>
            </a:r>
            <a:r>
              <a:rPr lang="fa-IR" altLang="fa-IR" sz="2400"/>
              <a:t>رساند. درمطالعه ای  پیامدهای روانشناختی تجاوز</a:t>
            </a:r>
            <a:r>
              <a:rPr lang="en-US" altLang="fa-IR" sz="2400"/>
              <a:t> </a:t>
            </a:r>
            <a:r>
              <a:rPr lang="fa-IR" altLang="fa-IR" sz="2400"/>
              <a:t>زناشویی مورد بررسی قرار گرفته است</a:t>
            </a:r>
            <a:r>
              <a:rPr lang="en-US" altLang="fa-IR" sz="2400"/>
              <a:t> </a:t>
            </a:r>
            <a:r>
              <a:rPr lang="fa-IR" altLang="fa-IR" sz="2400"/>
              <a:t>،که پاسخ اکثریت زنان به همسران</a:t>
            </a:r>
            <a:r>
              <a:rPr lang="en-US" altLang="fa-IR" sz="2400"/>
              <a:t> </a:t>
            </a:r>
            <a:r>
              <a:rPr lang="fa-IR" altLang="fa-IR" sz="2400"/>
              <a:t>شان خشم بود.</a:t>
            </a:r>
          </a:p>
          <a:p>
            <a:pPr marL="457200" indent="-457200" algn="r" rtl="1">
              <a:lnSpc>
                <a:spcPct val="90000"/>
              </a:lnSpc>
              <a:buFontTx/>
              <a:buNone/>
            </a:pPr>
            <a:r>
              <a:rPr lang="fa-IR" altLang="fa-IR" sz="2400"/>
              <a:t>      به هرحال زنانی که مکرراَ مورد تجاوز شوهران خود قرارمی گیرند، خود</a:t>
            </a:r>
            <a:r>
              <a:rPr lang="en-US" altLang="fa-IR" sz="2400"/>
              <a:t> </a:t>
            </a:r>
            <a:r>
              <a:rPr lang="fa-IR" altLang="fa-IR" sz="2400"/>
              <a:t>را سرزنش می کنند. تجاوز زناشویی نیز به نظرمی رسد که پیامدهایی برای ازدواج داشته باشد: زنان تجاوز شده احتمالا بیشتر اظهار می کنند که ازدواج آنها به مرور زمان بدترشده است. بنابراین ، پژوهش ها نشان می دهد که تجاوز زناشویی پدیدۀ واقعی است، که با کتک خوردن زنان همراه است وپیامد منفی دارد ، هم برای زنان هم برای ازدواج.</a:t>
            </a:r>
            <a:endParaRPr lang="en-US" altLang="fa-IR" sz="2400"/>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72707"/>
                                        </p:tgtEl>
                                        <p:attrNameLst>
                                          <p:attrName>style.visibility</p:attrName>
                                        </p:attrNameLst>
                                      </p:cBhvr>
                                      <p:to>
                                        <p:strVal val="visible"/>
                                      </p:to>
                                    </p:set>
                                    <p:animEffect transition="in" filter="fade">
                                      <p:cBhvr>
                                        <p:cTn id="7" dur="2000"/>
                                        <p:tgtEl>
                                          <p:spTgt spid="7270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707" grpId="0"/>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3731" name="Rectangle 3"/>
          <p:cNvSpPr>
            <a:spLocks noGrp="1" noChangeArrowheads="1"/>
          </p:cNvSpPr>
          <p:nvPr>
            <p:ph type="body" idx="1"/>
          </p:nvPr>
        </p:nvSpPr>
        <p:spPr>
          <a:xfrm>
            <a:off x="0" y="457200"/>
            <a:ext cx="9144000" cy="6172200"/>
          </a:xfrm>
        </p:spPr>
        <p:txBody>
          <a:bodyPr/>
          <a:lstStyle/>
          <a:p>
            <a:pPr marL="457200" indent="-457200" algn="r" rtl="1">
              <a:buFontTx/>
              <a:buNone/>
            </a:pPr>
            <a:r>
              <a:rPr lang="fa-IR" altLang="fa-IR"/>
              <a:t>4</a:t>
            </a:r>
            <a:r>
              <a:rPr lang="fa-IR" altLang="fa-IR" sz="2800"/>
              <a:t>.  کنترل اساسی رفتار: که درآن شوهر فعالیت های همسر خودراازطریق آزاراو در پیوستنش به سازمان های اداری ، محدودیت تماس با همکاران و محدودیت مسافرت محدود نماید ، وی همیشه از</a:t>
            </a:r>
            <a:r>
              <a:rPr lang="en-US" altLang="fa-IR" sz="2800"/>
              <a:t> </a:t>
            </a:r>
            <a:r>
              <a:rPr lang="fa-IR" altLang="fa-IR" sz="2800"/>
              <a:t>روی حسادت و</a:t>
            </a:r>
            <a:r>
              <a:rPr lang="en-US" altLang="fa-IR" sz="2800"/>
              <a:t> </a:t>
            </a:r>
            <a:r>
              <a:rPr lang="fa-IR" altLang="fa-IR" sz="2800"/>
              <a:t>بدبینی به دنبال این است که همسرش اکثر</a:t>
            </a:r>
            <a:r>
              <a:rPr lang="en-US" altLang="fa-IR" sz="2800"/>
              <a:t> </a:t>
            </a:r>
            <a:r>
              <a:rPr lang="fa-IR" altLang="fa-IR" sz="2800"/>
              <a:t>اوقات کجا و</a:t>
            </a:r>
            <a:r>
              <a:rPr lang="en-US" altLang="fa-IR" sz="2800"/>
              <a:t> </a:t>
            </a:r>
            <a:r>
              <a:rPr lang="fa-IR" altLang="fa-IR" sz="2800"/>
              <a:t>همراه چه کسانی می باشد. شوهر تمام تماسها وحرکات اجتماعی زن را کنترل می کند ، حسادت و بدبینی بیشتر باعث گوشه گیری زن می شود و تعادل روانی او را به هم می ریزد.</a:t>
            </a:r>
          </a:p>
          <a:p>
            <a:pPr marL="457200" indent="-457200" algn="r" rtl="1">
              <a:buFontTx/>
              <a:buNone/>
            </a:pPr>
            <a:endParaRPr lang="fa-IR" altLang="fa-IR" sz="2800"/>
          </a:p>
          <a:p>
            <a:pPr marL="457200" indent="-457200" algn="r" rtl="1">
              <a:buFontTx/>
              <a:buNone/>
            </a:pPr>
            <a:r>
              <a:rPr lang="fa-IR" altLang="fa-IR"/>
              <a:t>      </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73731">
                                            <p:txEl>
                                              <p:pRg st="0" end="0"/>
                                            </p:txEl>
                                          </p:spTgt>
                                        </p:tgtEl>
                                        <p:attrNameLst>
                                          <p:attrName>style.visibility</p:attrName>
                                        </p:attrNameLst>
                                      </p:cBhvr>
                                      <p:to>
                                        <p:strVal val="visible"/>
                                      </p:to>
                                    </p:set>
                                    <p:animEffect transition="in" filter="dissolve">
                                      <p:cBhvr>
                                        <p:cTn id="7" dur="500"/>
                                        <p:tgtEl>
                                          <p:spTgt spid="7373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73731">
                                            <p:txEl>
                                              <p:pRg st="2" end="2"/>
                                            </p:txEl>
                                          </p:spTgt>
                                        </p:tgtEl>
                                        <p:attrNameLst>
                                          <p:attrName>style.visibility</p:attrName>
                                        </p:attrNameLst>
                                      </p:cBhvr>
                                      <p:to>
                                        <p:strVal val="visible"/>
                                      </p:to>
                                    </p:set>
                                    <p:animEffect transition="in" filter="dissolve">
                                      <p:cBhvr>
                                        <p:cTn id="12" dur="500"/>
                                        <p:tgtEl>
                                          <p:spTgt spid="7373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731"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2"/>
          <p:cNvSpPr>
            <a:spLocks noGrp="1" noChangeArrowheads="1"/>
          </p:cNvSpPr>
          <p:nvPr>
            <p:ph type="body" idx="1"/>
          </p:nvPr>
        </p:nvSpPr>
        <p:spPr>
          <a:xfrm>
            <a:off x="228600" y="1600200"/>
            <a:ext cx="8686800" cy="4525963"/>
          </a:xfrm>
        </p:spPr>
        <p:txBody>
          <a:bodyPr/>
          <a:lstStyle/>
          <a:p>
            <a:pPr algn="r" rtl="1">
              <a:buFontTx/>
              <a:buNone/>
            </a:pPr>
            <a:r>
              <a:rPr lang="en-US" altLang="fa-IR" sz="2800"/>
              <a:t> </a:t>
            </a:r>
            <a:r>
              <a:rPr lang="fa-IR" altLang="fa-IR" sz="2800"/>
              <a:t>   کلام ناخوشايند معمولا به صورت ناسزا، لحن خشونت بار، تحقير، ... موجب آزردگی ما را فراهم می کند. </a:t>
            </a:r>
          </a:p>
          <a:p>
            <a:pPr algn="r" rtl="1">
              <a:buFontTx/>
              <a:buNone/>
            </a:pPr>
            <a:r>
              <a:rPr lang="fa-IR" altLang="fa-IR" sz="2800"/>
              <a:t>   تحقير و مسخره کردن شخصيت زن در برابر فرزندان، دوستان، افراد فاميل: "نمی فهمی، نمی توانی، نمی دانی، نظر</a:t>
            </a:r>
            <a:r>
              <a:rPr lang="en-US" altLang="fa-IR" sz="2800"/>
              <a:t> </a:t>
            </a:r>
            <a:r>
              <a:rPr lang="fa-IR" altLang="fa-IR" sz="2800"/>
              <a:t>نده، حرف احمقانه نزن، چرا مثل بقيه زن ها / مادرها نيستی؟، </a:t>
            </a:r>
            <a:r>
              <a:rPr lang="en-US" altLang="fa-IR" sz="2800"/>
              <a:t>... " </a:t>
            </a:r>
            <a:endParaRPr lang="fa-IR" altLang="fa-IR" sz="2800"/>
          </a:p>
          <a:p>
            <a:pPr algn="r" rtl="1">
              <a:buFontTx/>
              <a:buNone/>
            </a:pPr>
            <a:r>
              <a:rPr lang="fa-IR" altLang="fa-IR" sz="2800"/>
              <a:t>   تحقير و تمسخر فعاليت زن در داخل خانه: ايراد گرفتن از آشپزی، خانه داری، بچه داری، مقايسه اين مهارت ها با زنان ديگر.زنان ايران در ميان انواع ۹گانه خشونت خانگی،</a:t>
            </a:r>
            <a:r>
              <a:rPr lang="en-US" altLang="fa-IR" sz="2800"/>
              <a:t> </a:t>
            </a:r>
            <a:r>
              <a:rPr lang="fa-IR" altLang="fa-IR" sz="2800" u="sng"/>
              <a:t>بيشتر تحت خشونت های روانی و</a:t>
            </a:r>
            <a:r>
              <a:rPr lang="fa-IR" altLang="fa-IR" sz="2800"/>
              <a:t>  </a:t>
            </a:r>
            <a:r>
              <a:rPr lang="fa-IR" altLang="fa-IR" sz="2800" u="sng"/>
              <a:t>کلامی</a:t>
            </a:r>
            <a:r>
              <a:rPr lang="fa-IR" altLang="fa-IR" sz="2800"/>
              <a:t> قرار دارند.</a:t>
            </a:r>
            <a:endParaRPr lang="en-US" altLang="fa-IR" sz="2800"/>
          </a:p>
        </p:txBody>
      </p:sp>
      <p:sp>
        <p:nvSpPr>
          <p:cNvPr id="121859" name="AutoShape 3"/>
          <p:cNvSpPr>
            <a:spLocks noGrp="1" noChangeArrowheads="1"/>
          </p:cNvSpPr>
          <p:nvPr>
            <p:ph type="title"/>
          </p:nvPr>
        </p:nvSpPr>
        <p:spPr>
          <a:xfrm>
            <a:off x="4572000" y="274638"/>
            <a:ext cx="4114800" cy="1143000"/>
          </a:xfrm>
          <a:prstGeom prst="wave">
            <a:avLst>
              <a:gd name="adj1" fmla="val 13005"/>
              <a:gd name="adj2" fmla="val 0"/>
            </a:avLst>
          </a:prstGeom>
          <a:solidFill>
            <a:schemeClr val="bg1"/>
          </a:solidFill>
          <a:ln>
            <a:solidFill>
              <a:schemeClr val="tx1"/>
            </a:solidFill>
            <a:round/>
            <a:headEnd/>
            <a:tailEnd/>
          </a:ln>
        </p:spPr>
        <p:txBody>
          <a:bodyPr/>
          <a:lstStyle/>
          <a:p>
            <a:r>
              <a:rPr lang="fa-IR" altLang="fa-IR" sz="4000">
                <a:solidFill>
                  <a:schemeClr val="accent2"/>
                </a:solidFill>
              </a:rPr>
              <a:t>خشونت کلامی:</a:t>
            </a:r>
            <a:endParaRPr lang="en-US" altLang="fa-IR" sz="4000">
              <a:solidFill>
                <a:schemeClr val="accent2"/>
              </a:solidFill>
            </a:endParaRP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2"/>
          <p:cNvSpPr>
            <a:spLocks noGrp="1" noChangeArrowheads="1"/>
          </p:cNvSpPr>
          <p:nvPr>
            <p:ph type="body" idx="1"/>
          </p:nvPr>
        </p:nvSpPr>
        <p:spPr>
          <a:xfrm>
            <a:off x="457200" y="1600200"/>
            <a:ext cx="8458200" cy="4525963"/>
          </a:xfrm>
        </p:spPr>
        <p:txBody>
          <a:bodyPr/>
          <a:lstStyle/>
          <a:p>
            <a:pPr algn="r" rtl="1">
              <a:buFontTx/>
              <a:buNone/>
            </a:pPr>
            <a:r>
              <a:rPr lang="fa-IR" altLang="fa-IR" sz="2800"/>
              <a:t>  </a:t>
            </a:r>
            <a:r>
              <a:rPr lang="en-US" altLang="fa-IR" sz="2800"/>
              <a:t> </a:t>
            </a:r>
            <a:r>
              <a:rPr lang="fa-IR" altLang="fa-IR" sz="2800"/>
              <a:t>خشونت هايی وجود دارد که آثار مخرب آنها را به چشم نمی بينيم، اما تحمل شان بسيار دشوار است و پيامدهای آنها در خفا تحمل می شود:</a:t>
            </a:r>
            <a:r>
              <a:rPr lang="en-US" altLang="fa-IR" sz="2800"/>
              <a:t/>
            </a:r>
            <a:br>
              <a:rPr lang="en-US" altLang="fa-IR" sz="2800"/>
            </a:br>
            <a:r>
              <a:rPr lang="en-US" altLang="fa-IR" sz="2800"/>
              <a:t> </a:t>
            </a:r>
            <a:r>
              <a:rPr lang="fa-IR" altLang="fa-IR" sz="2800"/>
              <a:t>دروغ گفتن، نفقه ندادن، درد دل زندگی خصوصی با غريبه ها و همکاران کردن، به زن وخواسته های مطلوب او بی توجه بودن، دير به خانه بازگشتن، چشم چرانی کردن، قدرناشناس بودن،به قول و قرار  بی اعتنايی کردن، </a:t>
            </a:r>
            <a:r>
              <a:rPr lang="en-US" altLang="fa-IR" sz="2800"/>
              <a:t>... </a:t>
            </a:r>
            <a:endParaRPr lang="fa-IR" altLang="fa-IR" sz="2800"/>
          </a:p>
          <a:p>
            <a:pPr algn="r" rtl="1">
              <a:buFontTx/>
              <a:buNone/>
            </a:pPr>
            <a:r>
              <a:rPr lang="fa-IR" altLang="fa-IR" sz="2800"/>
              <a:t>   پس از تهديدها و خطرهای جسمانی، نا امنی عاطفی شايد بدترين شکل خشونت خانگی عليه زنان است که در کشورهای اسلامی به صورت چند همسری نيز نمود می کند.</a:t>
            </a:r>
            <a:endParaRPr lang="en-US" altLang="fa-IR" sz="2800"/>
          </a:p>
        </p:txBody>
      </p:sp>
      <p:sp>
        <p:nvSpPr>
          <p:cNvPr id="124931" name="AutoShape 3"/>
          <p:cNvSpPr>
            <a:spLocks noGrp="1" noChangeArrowheads="1"/>
          </p:cNvSpPr>
          <p:nvPr>
            <p:ph type="title"/>
          </p:nvPr>
        </p:nvSpPr>
        <p:spPr>
          <a:xfrm>
            <a:off x="4648200" y="274638"/>
            <a:ext cx="4038600" cy="1143000"/>
          </a:xfrm>
          <a:prstGeom prst="wave">
            <a:avLst>
              <a:gd name="adj1" fmla="val 13005"/>
              <a:gd name="adj2" fmla="val 0"/>
            </a:avLst>
          </a:prstGeom>
          <a:solidFill>
            <a:schemeClr val="bg1"/>
          </a:solidFill>
          <a:ln>
            <a:solidFill>
              <a:schemeClr val="tx1"/>
            </a:solidFill>
            <a:round/>
            <a:headEnd/>
            <a:tailEnd/>
          </a:ln>
        </p:spPr>
        <p:txBody>
          <a:bodyPr/>
          <a:lstStyle/>
          <a:p>
            <a:r>
              <a:rPr lang="fa-IR" altLang="fa-IR" sz="4000">
                <a:solidFill>
                  <a:schemeClr val="accent2"/>
                </a:solidFill>
              </a:rPr>
              <a:t>خشونت پنهان:</a:t>
            </a:r>
            <a:endParaRPr lang="en-US" altLang="fa-IR" sz="4000">
              <a:solidFill>
                <a:schemeClr val="accent2"/>
              </a:solidFill>
            </a:endParaRP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Rectangle 2"/>
          <p:cNvSpPr>
            <a:spLocks noGrp="1" noChangeArrowheads="1"/>
          </p:cNvSpPr>
          <p:nvPr>
            <p:ph type="body" idx="1"/>
          </p:nvPr>
        </p:nvSpPr>
        <p:spPr>
          <a:xfrm>
            <a:off x="228600" y="1600200"/>
            <a:ext cx="8686800" cy="4953000"/>
          </a:xfrm>
        </p:spPr>
        <p:txBody>
          <a:bodyPr/>
          <a:lstStyle/>
          <a:p>
            <a:pPr algn="r" rtl="1">
              <a:lnSpc>
                <a:spcPct val="90000"/>
              </a:lnSpc>
              <a:buFontTx/>
              <a:buNone/>
            </a:pPr>
            <a:r>
              <a:rPr lang="fa-IR" altLang="fa-IR" sz="2400"/>
              <a:t>    در قوانين آورده شده که مرد حق دارد </a:t>
            </a:r>
            <a:r>
              <a:rPr lang="fa-IR" altLang="fa-IR" sz="2400" u="sng"/>
              <a:t>۴ همسر عقدی</a:t>
            </a:r>
            <a:r>
              <a:rPr lang="fa-IR" altLang="fa-IR" sz="2400"/>
              <a:t> داشته باشد و هر ساعتی که خواست زنی را صيغه کند. به نظر اين هيچ تفاوتی با برده داری ندارد. چون در عمل تعدادی زن را به دور خود جمع کرده و آنها را تحت تسلط خود گرفته است</a:t>
            </a:r>
            <a:r>
              <a:rPr lang="en-US" altLang="fa-IR" sz="2400"/>
              <a:t>. </a:t>
            </a:r>
            <a:br>
              <a:rPr lang="en-US" altLang="fa-IR" sz="2400"/>
            </a:br>
            <a:r>
              <a:rPr lang="fa-IR" altLang="fa-IR" sz="2400"/>
              <a:t>يک مرد مسلمان ايرانی هر لحظه که اراده کند می تواند زنی را صيغه کند که زمان آن از يک ساعت تا نود و نه سال متغير است و هيچ آمار دقيقی هم در دست نيست که چند مرد و چه تعداد زن صيغه ای وجود دارد</a:t>
            </a:r>
            <a:r>
              <a:rPr lang="en-US" altLang="fa-IR" sz="2400"/>
              <a:t>. </a:t>
            </a:r>
            <a:br>
              <a:rPr lang="en-US" altLang="fa-IR" sz="2400"/>
            </a:br>
            <a:r>
              <a:rPr lang="fa-IR" altLang="fa-IR" sz="2400"/>
              <a:t>با اينکه جامعه بيشتر تمايل دارد که با صيغه، روابط جنسی بين پسران و دختران جوان را در چارچوب قرار دهد اما صيغه بين مردان متأهل حتی در سنين بالا بسيار متداول شده است و قانون هم در اين مورد کاری انجام نمی دهد</a:t>
            </a:r>
            <a:r>
              <a:rPr lang="en-US" altLang="fa-IR" sz="2400"/>
              <a:t>. </a:t>
            </a:r>
            <a:br>
              <a:rPr lang="en-US" altLang="fa-IR" sz="2400"/>
            </a:br>
            <a:r>
              <a:rPr lang="fa-IR" altLang="fa-IR" sz="2400"/>
              <a:t>تعدد زوجات شوهر يا احتمال تمايل او به اختيار کردن چند همسر باعث شده است که بسياری از زنان مسلمان در اضطراب بسر ببرند و يا دچار افسردگی باشند.</a:t>
            </a:r>
          </a:p>
          <a:p>
            <a:pPr algn="r" rtl="1">
              <a:lnSpc>
                <a:spcPct val="90000"/>
              </a:lnSpc>
              <a:buFontTx/>
              <a:buNone/>
            </a:pPr>
            <a:r>
              <a:rPr lang="fa-IR" altLang="fa-IR" sz="2400"/>
              <a:t>    نا امنی عاطفی و اقتصادی ناشی از چند همسری مرد، سرزندگی و شادابی زنان را ضايع و شرايط را برای بروز انواع خشونت خانگی فراهم می کند</a:t>
            </a:r>
            <a:r>
              <a:rPr lang="en-US" altLang="fa-IR" sz="2400"/>
              <a:t>. </a:t>
            </a:r>
          </a:p>
        </p:txBody>
      </p:sp>
      <p:sp>
        <p:nvSpPr>
          <p:cNvPr id="130051" name="AutoShape 3"/>
          <p:cNvSpPr>
            <a:spLocks noGrp="1" noChangeArrowheads="1"/>
          </p:cNvSpPr>
          <p:nvPr>
            <p:ph type="title"/>
          </p:nvPr>
        </p:nvSpPr>
        <p:spPr>
          <a:xfrm>
            <a:off x="4495800" y="274638"/>
            <a:ext cx="4191000" cy="1143000"/>
          </a:xfrm>
          <a:prstGeom prst="wave">
            <a:avLst>
              <a:gd name="adj1" fmla="val 13005"/>
              <a:gd name="adj2" fmla="val 0"/>
            </a:avLst>
          </a:prstGeom>
          <a:solidFill>
            <a:schemeClr val="bg1"/>
          </a:solidFill>
          <a:ln>
            <a:solidFill>
              <a:schemeClr val="tx1"/>
            </a:solidFill>
            <a:round/>
            <a:headEnd/>
            <a:tailEnd/>
          </a:ln>
        </p:spPr>
        <p:txBody>
          <a:bodyPr/>
          <a:lstStyle/>
          <a:p>
            <a:r>
              <a:rPr lang="fa-IR" altLang="fa-IR" sz="4000">
                <a:solidFill>
                  <a:schemeClr val="accent2"/>
                </a:solidFill>
              </a:rPr>
              <a:t>چند همسری:</a:t>
            </a:r>
            <a:endParaRPr lang="en-US" altLang="fa-IR" sz="4000">
              <a:solidFill>
                <a:schemeClr val="accent2"/>
              </a:solidFill>
            </a:endParaRP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1_Default Design">
  <a:themeElements>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0" lang="en-US" altLang="fa-IR" sz="1800" b="0" i="0" u="none" strike="noStrike" cap="none" normalizeH="0" baseline="0" smtClean="0">
            <a:ln>
              <a:noFill/>
            </a:ln>
            <a:solidFill>
              <a:schemeClr val="tx1"/>
            </a:solidFill>
            <a:effectLst/>
            <a:latin typeface="Arial" panose="020B0604020202020204" pitchFamily="34" charset="0"/>
            <a:cs typeface="Arial" panose="020B0604020202020204"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0" lang="en-US" altLang="fa-IR" sz="1800" b="0" i="0" u="none" strike="noStrike" cap="none" normalizeH="0" baseline="0" smtClean="0">
            <a:ln>
              <a:noFill/>
            </a:ln>
            <a:solidFill>
              <a:schemeClr val="tx1"/>
            </a:solidFill>
            <a:effectLst/>
            <a:latin typeface="Arial" panose="020B0604020202020204" pitchFamily="34" charset="0"/>
            <a:cs typeface="Arial" panose="020B0604020202020204" pitchFamily="34" charset="0"/>
          </a:defRPr>
        </a:defPPr>
      </a:lstStyle>
    </a:lnDef>
  </a:objectDefaults>
  <a:extraClrSchemeLst>
    <a:extraClrScheme>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580</TotalTime>
  <Words>3966</Words>
  <Application>Microsoft Office PowerPoint</Application>
  <PresentationFormat>On-screen Show (4:3)</PresentationFormat>
  <Paragraphs>172</Paragraphs>
  <Slides>35</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35</vt:i4>
      </vt:variant>
    </vt:vector>
  </HeadingPairs>
  <TitlesOfParts>
    <vt:vector size="42" baseType="lpstr">
      <vt:lpstr>Arial</vt:lpstr>
      <vt:lpstr>B Nazanin</vt:lpstr>
      <vt:lpstr>B Titr</vt:lpstr>
      <vt:lpstr>Calibri</vt:lpstr>
      <vt:lpstr>Times New Roman</vt:lpstr>
      <vt:lpstr>Verdana</vt:lpstr>
      <vt:lpstr>1_Default Design</vt:lpstr>
      <vt:lpstr>سوء رفتار با زنان</vt:lpstr>
      <vt:lpstr>مقدمه</vt:lpstr>
      <vt:lpstr>تعریف    </vt:lpstr>
      <vt:lpstr>انواع سوءرفتار</vt:lpstr>
      <vt:lpstr>PowerPoint Presentation</vt:lpstr>
      <vt:lpstr>PowerPoint Presentation</vt:lpstr>
      <vt:lpstr>خشونت کلامی:</vt:lpstr>
      <vt:lpstr>خشونت پنهان:</vt:lpstr>
      <vt:lpstr>چند همسری:</vt:lpstr>
      <vt:lpstr>آمار در ايران </vt:lpstr>
      <vt:lpstr>خصوصیات شخصی صدمه زننده</vt:lpstr>
      <vt:lpstr>خصوصیات زنان آسیب دیده</vt:lpstr>
      <vt:lpstr> </vt:lpstr>
      <vt:lpstr>چرخه سوء رفتار</vt:lpstr>
      <vt:lpstr>چرخه سوء رفتار</vt:lpstr>
      <vt:lpstr>چرا زنان تحمل می کنند؟        </vt:lpstr>
      <vt:lpstr>سوءاستفاده اززنان درخانواده ها</vt:lpstr>
      <vt:lpstr>نتایج سوء رفتار:</vt:lpstr>
      <vt:lpstr>نتایج احساسی وروحی-روانی</vt:lpstr>
      <vt:lpstr>نتایج روحی- معنوی </vt:lpstr>
      <vt:lpstr>تجارت زنان :</vt:lpstr>
      <vt:lpstr>تبعیض جنسی:</vt:lpstr>
      <vt:lpstr>تبعیض در ارزیابی کارزنان:</vt:lpstr>
      <vt:lpstr>تبعیض دراستخدام و ارتقا:</vt:lpstr>
      <vt:lpstr>بحث های رهبری:</vt:lpstr>
      <vt:lpstr>بازنشستگی:</vt:lpstr>
      <vt:lpstr>توزیع ناعادلانۀ آموزش واشتغال برای زنان:</vt:lpstr>
      <vt:lpstr>مزاحمت جنسی درمحل کار:</vt:lpstr>
      <vt:lpstr>مزاحمت های جنسی درموقعیت های آموزشی:</vt:lpstr>
      <vt:lpstr>حمایت اززنان:</vt:lpstr>
      <vt:lpstr>پیشگیری ازسوءرفتار:</vt:lpstr>
      <vt:lpstr>PowerPoint Presentation</vt:lpstr>
      <vt:lpstr>درمان سوءرفتار: </vt:lpstr>
      <vt:lpstr> منابع </vt:lpstr>
      <vt:lpstr>Conditions o use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یا حسین</dc:creator>
  <cp:lastModifiedBy>Classic</cp:lastModifiedBy>
  <cp:revision>37</cp:revision>
  <cp:lastPrinted>1601-01-01T00:00:00Z</cp:lastPrinted>
  <dcterms:created xsi:type="dcterms:W3CDTF">1601-01-01T00:00:00Z</dcterms:created>
  <dcterms:modified xsi:type="dcterms:W3CDTF">2022-02-17T08:58:27Z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