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eg"/>
  <Override PartName="/ppt/media/image3.jpg" ContentType="image/jpeg"/>
  <Override PartName="/ppt/media/image4.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ppt/media/image11.jpg" ContentType="image/jpeg"/>
  <Override PartName="/ppt/media/image12.jpg" ContentType="image/jpeg"/>
  <Override PartName="/ppt/media/image13.jpg" ContentType="image/jpeg"/>
  <Override PartName="/ppt/media/image14.jpg" ContentType="image/jpeg"/>
  <Override PartName="/ppt/media/image15.jpg" ContentType="image/jpeg"/>
  <Override PartName="/ppt/media/image16.jpg" ContentType="image/jpeg"/>
  <Override PartName="/ppt/media/image17.jpg" ContentType="image/jpeg"/>
  <Override PartName="/ppt/media/image18.jpg" ContentType="image/jpeg"/>
  <Override PartName="/ppt/media/image19.jpg" ContentType="image/jpeg"/>
  <Override PartName="/ppt/media/image20.jpg" ContentType="image/jpeg"/>
  <Override PartName="/ppt/media/image21.jpg" ContentType="image/jpe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1"/>
  </p:notesMasterIdLst>
  <p:sldIdLst>
    <p:sldId id="256" r:id="rId2"/>
    <p:sldId id="257" r:id="rId3"/>
    <p:sldId id="267" r:id="rId4"/>
    <p:sldId id="258" r:id="rId5"/>
    <p:sldId id="259" r:id="rId6"/>
    <p:sldId id="270" r:id="rId7"/>
    <p:sldId id="271" r:id="rId8"/>
    <p:sldId id="261" r:id="rId9"/>
    <p:sldId id="260" r:id="rId10"/>
    <p:sldId id="268" r:id="rId11"/>
    <p:sldId id="269" r:id="rId12"/>
    <p:sldId id="262" r:id="rId13"/>
    <p:sldId id="263" r:id="rId14"/>
    <p:sldId id="264" r:id="rId15"/>
    <p:sldId id="265" r:id="rId16"/>
    <p:sldId id="266" r:id="rId17"/>
    <p:sldId id="272"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showGuides="1">
      <p:cViewPr varScale="1">
        <p:scale>
          <a:sx n="73" d="100"/>
          <a:sy n="73" d="100"/>
        </p:scale>
        <p:origin x="41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46C2A3-BBA9-4794-B310-C15E0B84D22C}" type="datetimeFigureOut">
              <a:rPr lang="en-US" smtClean="0"/>
              <a:t>2022-03-21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B8BE47-AEF4-4ED2-BF1F-9568F83888B3}" type="slidenum">
              <a:rPr lang="en-US" smtClean="0"/>
              <a:t>‹#›</a:t>
            </a:fld>
            <a:endParaRPr lang="en-US"/>
          </a:p>
        </p:txBody>
      </p:sp>
    </p:spTree>
    <p:extLst>
      <p:ext uri="{BB962C8B-B14F-4D97-AF65-F5344CB8AC3E}">
        <p14:creationId xmlns:p14="http://schemas.microsoft.com/office/powerpoint/2010/main" val="2644442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Tree>
    <p:extLst>
      <p:ext uri="{BB962C8B-B14F-4D97-AF65-F5344CB8AC3E}">
        <p14:creationId xmlns:p14="http://schemas.microsoft.com/office/powerpoint/2010/main" val="2567834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2022-03-21</a:t>
            </a:fld>
            <a:endParaRPr lang="en-US" dirty="0"/>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4E5243-F52A-4D37-9694-EB26C6C31910}" type="datetimeFigureOut">
              <a:rPr lang="en-US" dirty="0"/>
              <a:t>2022-03-21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77B6E1-634A-48DC-9E8B-D894023267EF}" type="datetimeFigureOut">
              <a:rPr lang="en-US" dirty="0"/>
              <a:t>2022-03-21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2D3E9E-A95C-48F2-B4BF-A71542E0BE9A}" type="datetimeFigureOut">
              <a:rPr lang="en-US" dirty="0"/>
              <a:t>2022-03-21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2022-03-21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12952B5-7A2F-4CC8-B7CE-9234E21C2837}" type="datetimeFigureOut">
              <a:rPr lang="en-US" dirty="0"/>
              <a:t>2022-03-21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E1DA07A-9201-4B4B-BAF2-015AFA30F520}" type="datetimeFigureOut">
              <a:rPr lang="en-US" dirty="0"/>
              <a:t>2022-03-21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3D7E00A-486F-4252-8B1D-E32645521F49}" type="datetimeFigureOut">
              <a:rPr lang="en-US" dirty="0"/>
              <a:t>2022-03-21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DF5F92-E675-4B36-9A60-69A962A68675}" type="datetimeFigureOut">
              <a:rPr lang="en-US" dirty="0"/>
              <a:t>2022-03-21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smtClean="0"/>
              <a:t>Click to edit Master text styles</a:t>
            </a:r>
          </a:p>
        </p:txBody>
      </p:sp>
      <p:sp>
        <p:nvSpPr>
          <p:cNvPr id="5" name="Date Placeholder 4"/>
          <p:cNvSpPr>
            <a:spLocks noGrp="1"/>
          </p:cNvSpPr>
          <p:nvPr>
            <p:ph type="dt" sz="half" idx="10"/>
          </p:nvPr>
        </p:nvSpPr>
        <p:spPr/>
        <p:txBody>
          <a:bodyPr/>
          <a:lstStyle/>
          <a:p>
            <a:fld id="{AF6E2C9B-5FA2-460D-9BE7-B0812FC2A6FF}" type="datetimeFigureOut">
              <a:rPr lang="en-US" dirty="0"/>
              <a:t>2022-03-21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5586B75A-687E-405C-8A0B-8D00578BA2C3}" type="datetimeFigureOut">
              <a:rPr lang="en-US" dirty="0"/>
              <a:pPr/>
              <a:t>2022-03-21</a:t>
            </a:fld>
            <a:endParaRPr lang="en-US" dirty="0"/>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dirty="0"/>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41000">
              <a:schemeClr val="accent1">
                <a:lumMod val="45000"/>
                <a:lumOff val="55000"/>
              </a:schemeClr>
            </a:gs>
            <a:gs pos="92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5586B75A-687E-405C-8A0B-8D00578BA2C3}" type="datetimeFigureOut">
              <a:rPr lang="en-US" dirty="0"/>
              <a:pPr/>
              <a:t>2022-03-21</a:t>
            </a:fld>
            <a:endParaRPr lang="en-US" dirty="0"/>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dirty="0"/>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4FAB73BC-B049-4115-A692-8D63A059BFB8}" type="slidenum">
              <a:rPr lang="en-US" dirty="0"/>
              <a:pPr/>
              <a:t>‹#›</a:t>
            </a:fld>
            <a:endParaRPr lang="en-US" dirty="0"/>
          </a:p>
        </p:txBody>
      </p:sp>
      <p:sp>
        <p:nvSpPr>
          <p:cNvPr id="7" name="Rectangle 6">
            <a:extLst>
              <a:ext uri="{FF2B5EF4-FFF2-40B4-BE49-F238E27FC236}">
                <a16:creationId xmlns:a16="http://schemas.microsoft.com/office/drawing/2014/main" id="{9A3499F2-289E-47D2-9E5A-8E5BB032A353}"/>
              </a:ext>
            </a:extLst>
          </p:cNvPr>
          <p:cNvSpPr/>
          <p:nvPr userDrawn="1"/>
        </p:nvSpPr>
        <p:spPr>
          <a:xfrm rot="5400000">
            <a:off x="11455660" y="5506108"/>
            <a:ext cx="2088232" cy="615553"/>
          </a:xfrm>
          <a:prstGeom prst="rect">
            <a:avLst/>
          </a:prstGeom>
        </p:spPr>
        <p:txBody>
          <a:bodyPr wrap="square">
            <a:spAutoFit/>
          </a:bodyPr>
          <a:lstStyle/>
          <a:p>
            <a:pPr eaLnBrk="0" hangingPunct="0">
              <a:defRPr/>
            </a:pPr>
            <a:r>
              <a:rPr lang="en-US" sz="1600" b="1" dirty="0">
                <a:solidFill>
                  <a:prstClr val="black"/>
                </a:solidFill>
                <a:latin typeface="Times New Roman" panose="02020603050405020304" pitchFamily="18" charset="0"/>
                <a:cs typeface="Times New Roman" panose="02020603050405020304" pitchFamily="18" charset="0"/>
              </a:rPr>
              <a:t/>
            </a:r>
            <a:br>
              <a:rPr lang="en-US" sz="1600" b="1" dirty="0">
                <a:solidFill>
                  <a:prstClr val="black"/>
                </a:solidFill>
                <a:latin typeface="Times New Roman" panose="02020603050405020304" pitchFamily="18" charset="0"/>
                <a:cs typeface="Times New Roman" panose="02020603050405020304" pitchFamily="18" charset="0"/>
              </a:rPr>
            </a:br>
            <a:r>
              <a:rPr lang="en-US" sz="1600" b="1" dirty="0">
                <a:solidFill>
                  <a:prstClr val="black"/>
                </a:solidFill>
                <a:latin typeface="Times New Roman" panose="02020603050405020304" pitchFamily="18" charset="0"/>
                <a:cs typeface="Times New Roman" panose="02020603050405020304" pitchFamily="18" charset="0"/>
              </a:rPr>
              <a:t>w</a:t>
            </a:r>
            <a:r>
              <a:rPr lang="en-US" b="1" dirty="0">
                <a:solidFill>
                  <a:prstClr val="black"/>
                </a:solidFill>
                <a:latin typeface="Times New Roman" panose="02020603050405020304" pitchFamily="18" charset="0"/>
                <a:cs typeface="Times New Roman" panose="02020603050405020304" pitchFamily="18" charset="0"/>
              </a:rPr>
              <a:t>ww.Ravanpoint.ir</a:t>
            </a:r>
            <a:endParaRPr lang="en-GB" b="1" dirty="0">
              <a:solidFill>
                <a:prstClr val="black"/>
              </a:solidFill>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1"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r" defTabSz="914400" rtl="1"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r" defTabSz="914400" rtl="1"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r" defTabSz="914400" rtl="1"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r" defTabSz="914400" rtl="1"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7746" y="875762"/>
            <a:ext cx="10782300" cy="1933859"/>
          </a:xfrm>
        </p:spPr>
        <p:txBody>
          <a:bodyPr/>
          <a:lstStyle/>
          <a:p>
            <a:pPr algn="r"/>
            <a:r>
              <a:rPr lang="fa-IR" dirty="0" smtClean="0">
                <a:solidFill>
                  <a:srgbClr val="7030A0"/>
                </a:solidFill>
                <a:cs typeface="2  Jadid" pitchFamily="2" charset="-78"/>
              </a:rPr>
              <a:t>بسم الله الرحمن الرحیم	</a:t>
            </a:r>
            <a:endParaRPr lang="fa-IR" dirty="0">
              <a:solidFill>
                <a:srgbClr val="7030A0"/>
              </a:solidFill>
              <a:cs typeface="2  Jadid" pitchFamily="2" charset="-78"/>
            </a:endParaRPr>
          </a:p>
        </p:txBody>
      </p:sp>
      <p:sp>
        <p:nvSpPr>
          <p:cNvPr id="3" name="Subtitle 2"/>
          <p:cNvSpPr>
            <a:spLocks noGrp="1"/>
          </p:cNvSpPr>
          <p:nvPr>
            <p:ph type="subTitle" idx="1"/>
          </p:nvPr>
        </p:nvSpPr>
        <p:spPr>
          <a:xfrm>
            <a:off x="1365161" y="3665963"/>
            <a:ext cx="9710669" cy="1645920"/>
          </a:xfrm>
        </p:spPr>
        <p:txBody>
          <a:bodyPr>
            <a:noAutofit/>
          </a:bodyPr>
          <a:lstStyle/>
          <a:p>
            <a:pPr algn="ctr"/>
            <a:r>
              <a:rPr lang="fa-IR" sz="6000" dirty="0" smtClean="0">
                <a:solidFill>
                  <a:srgbClr val="FF0000"/>
                </a:solidFill>
                <a:cs typeface="2  Bardiya" pitchFamily="2" charset="-78"/>
              </a:rPr>
              <a:t>فضای دیجیتال و مجازی کودکان و نوجوانان</a:t>
            </a:r>
            <a:endParaRPr lang="fa-IR" sz="6000" dirty="0">
              <a:solidFill>
                <a:srgbClr val="FF0000"/>
              </a:solidFill>
              <a:cs typeface="2  Bardiya" pitchFamily="2" charset="-78"/>
            </a:endParaRPr>
          </a:p>
        </p:txBody>
      </p:sp>
      <p:pic>
        <p:nvPicPr>
          <p:cNvPr id="4" name="Picture 3">
            <a:extLst>
              <a:ext uri="{FF2B5EF4-FFF2-40B4-BE49-F238E27FC236}">
                <a16:creationId xmlns:a16="http://schemas.microsoft.com/office/drawing/2014/main" id="{0B728EB6-ED17-4509-9AEB-1FADAD0792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746" y="4684582"/>
            <a:ext cx="1871739" cy="1851746"/>
          </a:xfrm>
          <a:prstGeom prst="rect">
            <a:avLst/>
          </a:prstGeom>
        </p:spPr>
      </p:pic>
    </p:spTree>
    <p:extLst>
      <p:ext uri="{BB962C8B-B14F-4D97-AF65-F5344CB8AC3E}">
        <p14:creationId xmlns:p14="http://schemas.microsoft.com/office/powerpoint/2010/main" val="210551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righ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743"/>
            <a:ext cx="10772775" cy="1658198"/>
          </a:xfrm>
        </p:spPr>
        <p:txBody>
          <a:bodyPr/>
          <a:lstStyle/>
          <a:p>
            <a:pPr algn="r"/>
            <a:r>
              <a:rPr lang="fa-IR" dirty="0"/>
              <a:t>انیمیشن، کارتون و بازی ها :</a:t>
            </a:r>
          </a:p>
        </p:txBody>
      </p:sp>
      <p:sp>
        <p:nvSpPr>
          <p:cNvPr id="3" name="Content Placeholder 2"/>
          <p:cNvSpPr>
            <a:spLocks noGrp="1"/>
          </p:cNvSpPr>
          <p:nvPr>
            <p:ph idx="1"/>
          </p:nvPr>
        </p:nvSpPr>
        <p:spPr>
          <a:xfrm>
            <a:off x="3592967" y="1354858"/>
            <a:ext cx="8464050" cy="5290641"/>
          </a:xfrm>
        </p:spPr>
        <p:txBody>
          <a:bodyPr>
            <a:normAutofit fontScale="92500" lnSpcReduction="10000"/>
          </a:bodyPr>
          <a:lstStyle/>
          <a:p>
            <a:pPr algn="justLow"/>
            <a:r>
              <a:rPr lang="fa-IR" dirty="0">
                <a:cs typeface="B Nazanin" panose="00000400000000000000" pitchFamily="2" charset="-78"/>
              </a:rPr>
              <a:t>صنعت گیم در ایران با حدود 20 میلیون نفر کاربر فعال از ارکان پرطرفدار صنعت سرگرمی  با تنوع  گروه‌های سنی در مقایسه با دیگر بخش‌های فرهنگی و هنری نظیر سینما  به شمار می‌رود.به گزارش معاونت ارتباطات بنیاد ملی بازی‌های رایانه‌ای،  بر اساس اعلام منابع رسمی و آماری حدود 46 درصد کاربران روزانه با گیم سروکاردارند و میانگین بازی در هفته 15/5 ساعت و 60 درصد این افراد برای بازی کردن از رایانه استفاده می کنند.بر این اساس 40 میلیون ساعت روزانه صرف بازی رایانه ای می شود، اکنون بیش از 150 ژانر برای بازی های مختلف وجود دارد که با ورود کنسول های نسل جدید ، فضای جدیدی برای گروههای سنی بخصوص  نوجوانان و جوانان بوجود آورده است.مدیرعامل بنیاد ملی بازیهای رایانه ای به تازگی اعلام کرد که در طول سالهای اخیر با ایجاد جریان جدی گیم در کشور بیش از 2 هزار فرصت شغلی بوجود آمده است.این فرصت های شغلی در قالب راه اندازی 150 موسسه که 110 موسسه به امر تولید بازی و مابقی مجموعه یادشده به حوزه توزیع گیم مشغول هستند، در کشور ایجاد شده است.بر اساس اعلام  سازمان رده بندی سنی بازیهای رایانه ای (اسرا) از میان سبک های بازی در ایران، سبک ورزشی پرطرفدارترین گونه به شمار می رود.بر این اساس ، سبک های ورزشی با </a:t>
            </a:r>
            <a:r>
              <a:rPr lang="fa-IR" dirty="0" smtClean="0">
                <a:cs typeface="B Nazanin" panose="00000400000000000000" pitchFamily="2" charset="-78"/>
              </a:rPr>
              <a:t>22/1 </a:t>
            </a:r>
            <a:r>
              <a:rPr lang="fa-IR" dirty="0">
                <a:cs typeface="B Nazanin" panose="00000400000000000000" pitchFamily="2" charset="-78"/>
              </a:rPr>
              <a:t>درصد، داستانی- معمایی با </a:t>
            </a:r>
            <a:r>
              <a:rPr lang="fa-IR" dirty="0" smtClean="0">
                <a:cs typeface="B Nazanin" panose="00000400000000000000" pitchFamily="2" charset="-78"/>
              </a:rPr>
              <a:t>16/3درصد</a:t>
            </a:r>
            <a:r>
              <a:rPr lang="fa-IR" dirty="0">
                <a:cs typeface="B Nazanin" panose="00000400000000000000" pitchFamily="2" charset="-78"/>
              </a:rPr>
              <a:t>، اکشن با </a:t>
            </a:r>
            <a:r>
              <a:rPr lang="fa-IR" dirty="0" smtClean="0">
                <a:cs typeface="B Nazanin" panose="00000400000000000000" pitchFamily="2" charset="-78"/>
              </a:rPr>
              <a:t>15/2درصد</a:t>
            </a:r>
            <a:r>
              <a:rPr lang="fa-IR" dirty="0">
                <a:cs typeface="B Nazanin" panose="00000400000000000000" pitchFamily="2" charset="-78"/>
              </a:rPr>
              <a:t>، مسابقه ای  با </a:t>
            </a:r>
            <a:r>
              <a:rPr lang="fa-IR" dirty="0" smtClean="0">
                <a:cs typeface="B Nazanin" panose="00000400000000000000" pitchFamily="2" charset="-78"/>
              </a:rPr>
              <a:t>14/1درصد</a:t>
            </a:r>
            <a:r>
              <a:rPr lang="fa-IR" dirty="0">
                <a:cs typeface="B Nazanin" panose="00000400000000000000" pitchFamily="2" charset="-78"/>
              </a:rPr>
              <a:t>، مبارزه ای با </a:t>
            </a:r>
            <a:r>
              <a:rPr lang="fa-IR" dirty="0" smtClean="0">
                <a:cs typeface="B Nazanin" panose="00000400000000000000" pitchFamily="2" charset="-78"/>
              </a:rPr>
              <a:t>12/6درصد </a:t>
            </a:r>
            <a:r>
              <a:rPr lang="fa-IR" dirty="0">
                <a:cs typeface="B Nazanin" panose="00000400000000000000" pitchFamily="2" charset="-78"/>
              </a:rPr>
              <a:t>و استراتژی با 7 /10 درصد از سبک های پرطرفدار بازی رایانه ای در ایران محسوب می شود.همچنین سبک های نقش آفرین با 0/3 درصد، تخته ای/پازل  با </a:t>
            </a:r>
            <a:r>
              <a:rPr lang="fa-IR" dirty="0" smtClean="0">
                <a:cs typeface="B Nazanin" panose="00000400000000000000" pitchFamily="2" charset="-78"/>
              </a:rPr>
              <a:t>2/8درصد </a:t>
            </a:r>
            <a:r>
              <a:rPr lang="fa-IR" dirty="0">
                <a:cs typeface="B Nazanin" panose="00000400000000000000" pitchFamily="2" charset="-78"/>
              </a:rPr>
              <a:t>، شبیه سازی با </a:t>
            </a:r>
            <a:r>
              <a:rPr lang="fa-IR" dirty="0" smtClean="0">
                <a:cs typeface="B Nazanin" panose="00000400000000000000" pitchFamily="2" charset="-78"/>
              </a:rPr>
              <a:t>1/9درصد </a:t>
            </a:r>
            <a:r>
              <a:rPr lang="fa-IR" dirty="0">
                <a:cs typeface="B Nazanin" panose="00000400000000000000" pitchFamily="2" charset="-78"/>
              </a:rPr>
              <a:t>و دوبعدی با 0/1 درصد در رده های بعدی گونه های پرطرفدار گیم در کشور قرار دارند. بر اساس این گزارش ، سالانه بیش از 50 میلیون نسخه بازی رایانه ای در ایران به فروش می رسد که سهم بازیهای ایرانی 10 درصد </a:t>
            </a:r>
            <a:r>
              <a:rPr lang="fa-IR" dirty="0" smtClean="0">
                <a:cs typeface="B Nazanin" panose="00000400000000000000" pitchFamily="2" charset="-78"/>
              </a:rPr>
              <a:t>است.</a:t>
            </a:r>
            <a:endParaRPr lang="fa-IR" dirty="0">
              <a:cs typeface="B Nazanin" panose="00000400000000000000" pitchFamily="2" charset="-78"/>
            </a:endParaRPr>
          </a:p>
          <a:p>
            <a:pPr algn="justLow"/>
            <a:endParaRPr lang="fa-IR"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630" y="4541498"/>
            <a:ext cx="3184519" cy="18331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44" y="2346557"/>
            <a:ext cx="2590909" cy="18039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9485" y="444137"/>
            <a:ext cx="2082160" cy="1665728"/>
          </a:xfrm>
          <a:prstGeom prst="rect">
            <a:avLst/>
          </a:prstGeom>
        </p:spPr>
      </p:pic>
    </p:spTree>
    <p:extLst>
      <p:ext uri="{BB962C8B-B14F-4D97-AF65-F5344CB8AC3E}">
        <p14:creationId xmlns:p14="http://schemas.microsoft.com/office/powerpoint/2010/main" val="2759409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748"/>
            <a:ext cx="10772775" cy="1658198"/>
          </a:xfrm>
        </p:spPr>
        <p:txBody>
          <a:bodyPr/>
          <a:lstStyle/>
          <a:p>
            <a:pPr algn="r"/>
            <a:r>
              <a:rPr lang="fa-IR" dirty="0"/>
              <a:t>انیمیشن، کارتون و بازی ها :</a:t>
            </a:r>
          </a:p>
        </p:txBody>
      </p:sp>
      <p:sp>
        <p:nvSpPr>
          <p:cNvPr id="3" name="Content Placeholder 2"/>
          <p:cNvSpPr>
            <a:spLocks noGrp="1"/>
          </p:cNvSpPr>
          <p:nvPr>
            <p:ph idx="1"/>
          </p:nvPr>
        </p:nvSpPr>
        <p:spPr>
          <a:xfrm>
            <a:off x="676656" y="2089505"/>
            <a:ext cx="10753725" cy="3766185"/>
          </a:xfrm>
        </p:spPr>
        <p:txBody>
          <a:bodyPr/>
          <a:lstStyle/>
          <a:p>
            <a:r>
              <a:rPr lang="fa-IR" b="1" dirty="0" smtClean="0">
                <a:cs typeface="B Nazanin" panose="00000400000000000000" pitchFamily="2" charset="-78"/>
              </a:rPr>
              <a:t>تاثیرات بازی ها بر کودکان و نوجوانان</a:t>
            </a:r>
            <a:r>
              <a:rPr lang="fa-IR" b="1" dirty="0">
                <a:cs typeface="B Nazanin" panose="00000400000000000000" pitchFamily="2" charset="-78"/>
              </a:rPr>
              <a:t>: </a:t>
            </a:r>
            <a:endParaRPr lang="fa-IR" b="1" dirty="0" smtClean="0">
              <a:cs typeface="B Nazanin" panose="00000400000000000000" pitchFamily="2" charset="-78"/>
            </a:endParaRPr>
          </a:p>
          <a:p>
            <a:r>
              <a:rPr lang="fa-IR" sz="2000" b="1" dirty="0" smtClean="0">
                <a:cs typeface="B Nazanin" panose="00000400000000000000" pitchFamily="2" charset="-78"/>
              </a:rPr>
              <a:t>اثرات زیستی</a:t>
            </a:r>
            <a:r>
              <a:rPr lang="fa-IR" sz="2000" b="1" dirty="0">
                <a:cs typeface="B Nazanin" panose="00000400000000000000" pitchFamily="2" charset="-78"/>
              </a:rPr>
              <a:t>: </a:t>
            </a:r>
            <a:r>
              <a:rPr lang="fa-IR" dirty="0">
                <a:cs typeface="B Nazanin" panose="00000400000000000000" pitchFamily="2" charset="-78"/>
              </a:rPr>
              <a:t>اضطراب و دلهره خاصه در بازیهای پر زد و خورد، برانگیختگی فیزیولوژیک (ضربان قلب، تغییر میزان فشار خون</a:t>
            </a:r>
            <a:r>
              <a:rPr lang="fa-IR" dirty="0" smtClean="0">
                <a:cs typeface="B Nazanin" panose="00000400000000000000" pitchFamily="2" charset="-78"/>
              </a:rPr>
              <a:t>)، تغییر </a:t>
            </a:r>
            <a:r>
              <a:rPr lang="fa-IR" dirty="0">
                <a:cs typeface="B Nazanin" panose="00000400000000000000" pitchFamily="2" charset="-78"/>
              </a:rPr>
              <a:t>در سوخت و ساز و تنفس بدن (مصرف اکسیژن و تولید دی اکسید کربن بالا می </a:t>
            </a:r>
            <a:r>
              <a:rPr lang="fa-IR" dirty="0" smtClean="0">
                <a:cs typeface="B Nazanin" panose="00000400000000000000" pitchFamily="2" charset="-78"/>
              </a:rPr>
              <a:t>رود)، </a:t>
            </a:r>
            <a:r>
              <a:rPr lang="fa-IR" dirty="0">
                <a:cs typeface="B Nazanin" panose="00000400000000000000" pitchFamily="2" charset="-78"/>
              </a:rPr>
              <a:t>چاقی، صرع ناشی از بازیهای رایانه </a:t>
            </a:r>
            <a:r>
              <a:rPr lang="fa-IR" dirty="0" smtClean="0">
                <a:cs typeface="B Nazanin" panose="00000400000000000000" pitchFamily="2" charset="-78"/>
              </a:rPr>
              <a:t>ای، بلوغ زودرس. </a:t>
            </a:r>
          </a:p>
          <a:p>
            <a:r>
              <a:rPr lang="fa-IR" sz="2000" b="1" dirty="0" smtClean="0">
                <a:cs typeface="B Nazanin" panose="00000400000000000000" pitchFamily="2" charset="-78"/>
              </a:rPr>
              <a:t>آثار </a:t>
            </a:r>
            <a:r>
              <a:rPr lang="fa-IR" sz="2000" b="1" dirty="0">
                <a:cs typeface="B Nazanin" panose="00000400000000000000" pitchFamily="2" charset="-78"/>
              </a:rPr>
              <a:t>روانی- اجتماعی: </a:t>
            </a:r>
            <a:r>
              <a:rPr lang="fa-IR" dirty="0">
                <a:cs typeface="B Nazanin" panose="00000400000000000000" pitchFamily="2" charset="-78"/>
              </a:rPr>
              <a:t>القای خشونت و </a:t>
            </a:r>
            <a:r>
              <a:rPr lang="fa-IR" dirty="0" smtClean="0">
                <a:cs typeface="B Nazanin" panose="00000400000000000000" pitchFamily="2" charset="-78"/>
              </a:rPr>
              <a:t>پرخاشگری</a:t>
            </a:r>
            <a:r>
              <a:rPr lang="fa-IR" dirty="0">
                <a:cs typeface="B Nazanin" panose="00000400000000000000" pitchFamily="2" charset="-78"/>
              </a:rPr>
              <a:t>، اعتیاد به بازیهای مزبور، القای برخی از ارزشهای فرهنگی خاص (ارائه هویت جدیدی از زن، دامن زدن به مردسالاری نوین، قماربازی و</a:t>
            </a:r>
            <a:r>
              <a:rPr lang="fa-IR" dirty="0" smtClean="0">
                <a:cs typeface="B Nazanin" panose="00000400000000000000" pitchFamily="2" charset="-78"/>
              </a:rPr>
              <a:t>…) </a:t>
            </a:r>
            <a:r>
              <a:rPr lang="fa-IR" dirty="0" smtClean="0">
                <a:cs typeface="B Nazanin" panose="00000400000000000000" pitchFamily="2" charset="-78"/>
              </a:rPr>
              <a:t>ایجاد علاقه به مواد مخدر، تغییرات رفتاری.</a:t>
            </a:r>
            <a:endParaRPr lang="fa-IR"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47" y="422232"/>
            <a:ext cx="2549279" cy="18813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5115" y="4470442"/>
            <a:ext cx="4040187" cy="2178977"/>
          </a:xfrm>
          <a:prstGeom prst="rect">
            <a:avLst/>
          </a:prstGeom>
        </p:spPr>
      </p:pic>
    </p:spTree>
    <p:extLst>
      <p:ext uri="{BB962C8B-B14F-4D97-AF65-F5344CB8AC3E}">
        <p14:creationId xmlns:p14="http://schemas.microsoft.com/office/powerpoint/2010/main" val="13320546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20498"/>
            <a:ext cx="10772775" cy="1396052"/>
          </a:xfrm>
        </p:spPr>
        <p:txBody>
          <a:bodyPr/>
          <a:lstStyle/>
          <a:p>
            <a:pPr algn="r"/>
            <a:r>
              <a:rPr lang="fa-IR" dirty="0"/>
              <a:t>انیمیشن، کارتون و بازی ها :</a:t>
            </a:r>
          </a:p>
        </p:txBody>
      </p:sp>
      <p:sp>
        <p:nvSpPr>
          <p:cNvPr id="3" name="Content Placeholder 2"/>
          <p:cNvSpPr>
            <a:spLocks noGrp="1"/>
          </p:cNvSpPr>
          <p:nvPr>
            <p:ph idx="1"/>
          </p:nvPr>
        </p:nvSpPr>
        <p:spPr>
          <a:xfrm>
            <a:off x="676655" y="1005840"/>
            <a:ext cx="11171356" cy="5380056"/>
          </a:xfrm>
        </p:spPr>
        <p:txBody>
          <a:bodyPr>
            <a:normAutofit/>
          </a:bodyPr>
          <a:lstStyle/>
          <a:p>
            <a:pPr algn="justLow"/>
            <a:r>
              <a:rPr lang="fa-IR" b="1" dirty="0">
                <a:cs typeface="B Nazanin" panose="00000400000000000000" pitchFamily="2" charset="-78"/>
              </a:rPr>
              <a:t>عروسک ها </a:t>
            </a:r>
            <a:r>
              <a:rPr lang="fa-IR" b="1" dirty="0" smtClean="0">
                <a:cs typeface="B Nazanin" panose="00000400000000000000" pitchFamily="2" charset="-78"/>
              </a:rPr>
              <a:t>: </a:t>
            </a:r>
            <a:r>
              <a:rPr lang="fa-IR" dirty="0" smtClean="0">
                <a:cs typeface="B Nazanin" panose="00000400000000000000" pitchFamily="2" charset="-78"/>
              </a:rPr>
              <a:t>اسباب </a:t>
            </a:r>
            <a:r>
              <a:rPr lang="fa-IR" dirty="0">
                <a:cs typeface="B Nazanin" panose="00000400000000000000" pitchFamily="2" charset="-78"/>
              </a:rPr>
              <a:t>بازي هايي هستند در هيات انساني و به طور عمده به شکل يک دختر طراحي و ساخته مي شوند. عروسک ها به دليل شکل انساني خود توانايي ايجاد ارتباط و تاثيرگذاري فراواني بر روي ذهن دختربچه ها دارند. بايد توجه داشت که عروسک هرگز قادر نيست احساساتي را که در دختران برمي انگيزاند در پسران نيز تحريک نمايد و اين نه به توانايي عروسک که به سرشت و روحيات متفاوت پسران و </a:t>
            </a:r>
            <a:r>
              <a:rPr lang="fa-IR" dirty="0" smtClean="0">
                <a:cs typeface="B Nazanin" panose="00000400000000000000" pitchFamily="2" charset="-78"/>
              </a:rPr>
              <a:t>دختران </a:t>
            </a:r>
            <a:r>
              <a:rPr lang="fa-IR" dirty="0">
                <a:cs typeface="B Nazanin" panose="00000400000000000000" pitchFamily="2" charset="-78"/>
              </a:rPr>
              <a:t>بازمي گردد</a:t>
            </a:r>
            <a:r>
              <a:rPr lang="fa-IR" dirty="0" smtClean="0">
                <a:cs typeface="B Nazanin" panose="00000400000000000000" pitchFamily="2" charset="-78"/>
              </a:rPr>
              <a:t>.</a:t>
            </a:r>
          </a:p>
          <a:p>
            <a:pPr algn="justLow"/>
            <a:r>
              <a:rPr lang="fa-IR" dirty="0">
                <a:cs typeface="B Nazanin" panose="00000400000000000000" pitchFamily="2" charset="-78"/>
              </a:rPr>
              <a:t>اين عروسک تغيير نژاد يافته ( به نژاد آمريکايي- انگليسي انگلوساکسون) باربي لقب گرفت. باربي اسم خلاصه شده باربارا دختر کوچک رييس کمپاني متل يعني آقاي هندلر </a:t>
            </a:r>
            <a:r>
              <a:rPr lang="fa-IR" dirty="0" smtClean="0">
                <a:cs typeface="B Nazanin" panose="00000400000000000000" pitchFamily="2" charset="-78"/>
              </a:rPr>
              <a:t>بود. باربي </a:t>
            </a:r>
            <a:r>
              <a:rPr lang="fa-IR" dirty="0">
                <a:cs typeface="B Nazanin" panose="00000400000000000000" pitchFamily="2" charset="-78"/>
              </a:rPr>
              <a:t>به زودي در صف اول اسباب بازي دختران در غرب قرار گرفت. در سال 1959 هر عروسک باربي به قيمت سه دلار فروخته مي شد. اما اکنون هر عروسک باربي اصل ساخت کمپاني متل تا 4500 دلار قيمت </a:t>
            </a:r>
            <a:r>
              <a:rPr lang="fa-IR" dirty="0" smtClean="0">
                <a:cs typeface="B Nazanin" panose="00000400000000000000" pitchFamily="2" charset="-78"/>
              </a:rPr>
              <a:t>دارد. طراح </a:t>
            </a:r>
            <a:r>
              <a:rPr lang="fa-IR" dirty="0">
                <a:cs typeface="B Nazanin" panose="00000400000000000000" pitchFamily="2" charset="-78"/>
              </a:rPr>
              <a:t>تغييرات باربي در آمريکا در کمپاني متل، جک رايان است. وي قبل از آن در پنتاگون (وزارت جنگ آمريکا) طراح موشک هاي اسپارو و هاوک بود. شرکت متل او را به خاطر تخصص و استعدادش در شناخت فرم هيکل زنان استخدام </a:t>
            </a:r>
            <a:r>
              <a:rPr lang="fa-IR" dirty="0" smtClean="0">
                <a:cs typeface="B Nazanin" panose="00000400000000000000" pitchFamily="2" charset="-78"/>
              </a:rPr>
              <a:t>کرد. در </a:t>
            </a:r>
            <a:r>
              <a:rPr lang="fa-IR" dirty="0">
                <a:cs typeface="B Nazanin" panose="00000400000000000000" pitchFamily="2" charset="-78"/>
              </a:rPr>
              <a:t>1961 کمپاني متل عروسک کن را توليد کرد. اين عروسک پسري بود با لباس هاي شيک و موهاي قهوه اي که برگرفته از نام پسر آقاي هندلر رييس کمپاني متل بود. به اين ترتيب باربي صاحب يک دوست پسر شد. بعدها در سال 1963 عروسک ميچ و در سال 1965 عروسک اسکيپر به جمع کن و باربي پيوستند.</a:t>
            </a:r>
          </a:p>
          <a:p>
            <a:pPr algn="justLow"/>
            <a:endParaRPr lang="fa-IR" dirty="0" smtClean="0">
              <a:cs typeface="B Nazanin" panose="00000400000000000000" pitchFamily="2" charset="-78"/>
            </a:endParaRPr>
          </a:p>
          <a:p>
            <a:pPr algn="justLow"/>
            <a:endParaRPr lang="fa-IR"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839" y="5092673"/>
            <a:ext cx="2745812" cy="166082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4329" y="5003074"/>
            <a:ext cx="2783020" cy="1750423"/>
          </a:xfrm>
          <a:prstGeom prst="rect">
            <a:avLst/>
          </a:prstGeom>
        </p:spPr>
      </p:pic>
    </p:spTree>
    <p:extLst>
      <p:ext uri="{BB962C8B-B14F-4D97-AF65-F5344CB8AC3E}">
        <p14:creationId xmlns:p14="http://schemas.microsoft.com/office/powerpoint/2010/main" val="4167757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742"/>
            <a:ext cx="10772775" cy="1658198"/>
          </a:xfrm>
        </p:spPr>
        <p:txBody>
          <a:bodyPr/>
          <a:lstStyle/>
          <a:p>
            <a:pPr algn="justLow"/>
            <a:r>
              <a:rPr lang="fa-IR" dirty="0"/>
              <a:t>انیمیشن، کارتون و بازی ها :</a:t>
            </a:r>
          </a:p>
        </p:txBody>
      </p:sp>
      <p:sp>
        <p:nvSpPr>
          <p:cNvPr id="3" name="Content Placeholder 2"/>
          <p:cNvSpPr>
            <a:spLocks noGrp="1"/>
          </p:cNvSpPr>
          <p:nvPr>
            <p:ph idx="1"/>
          </p:nvPr>
        </p:nvSpPr>
        <p:spPr>
          <a:xfrm>
            <a:off x="3999160" y="1248325"/>
            <a:ext cx="8088063" cy="5230852"/>
          </a:xfrm>
        </p:spPr>
        <p:txBody>
          <a:bodyPr>
            <a:noAutofit/>
          </a:bodyPr>
          <a:lstStyle/>
          <a:p>
            <a:pPr indent="0" algn="just">
              <a:spcBef>
                <a:spcPts val="600"/>
              </a:spcBef>
            </a:pPr>
            <a:r>
              <a:rPr lang="fa-IR" dirty="0">
                <a:cs typeface="B Nazanin" panose="00000400000000000000" pitchFamily="2" charset="-78"/>
              </a:rPr>
              <a:t>باربي نماد يک زن 19- 20 ساله است. </a:t>
            </a:r>
            <a:r>
              <a:rPr lang="fa-IR" dirty="0" smtClean="0">
                <a:cs typeface="B Nazanin" panose="00000400000000000000" pitchFamily="2" charset="-78"/>
              </a:rPr>
              <a:t>باربي </a:t>
            </a:r>
            <a:r>
              <a:rPr lang="fa-IR" dirty="0">
                <a:cs typeface="B Nazanin" panose="00000400000000000000" pitchFamily="2" charset="-78"/>
              </a:rPr>
              <a:t>از شخصيت يک زن ولگرد خياباني آلماني به نام لي لي </a:t>
            </a:r>
            <a:r>
              <a:rPr lang="fa-IR" dirty="0" smtClean="0">
                <a:cs typeface="B Nazanin" panose="00000400000000000000" pitchFamily="2" charset="-78"/>
              </a:rPr>
              <a:t>گرفته</a:t>
            </a:r>
          </a:p>
          <a:p>
            <a:pPr indent="0" algn="just">
              <a:spcBef>
                <a:spcPts val="600"/>
              </a:spcBef>
            </a:pPr>
            <a:r>
              <a:rPr lang="fa-IR" dirty="0" smtClean="0">
                <a:cs typeface="B Nazanin" panose="00000400000000000000" pitchFamily="2" charset="-78"/>
              </a:rPr>
              <a:t> </a:t>
            </a:r>
            <a:r>
              <a:rPr lang="fa-IR" dirty="0">
                <a:cs typeface="B Nazanin" panose="00000400000000000000" pitchFamily="2" charset="-78"/>
              </a:rPr>
              <a:t>شده که پس از </a:t>
            </a:r>
            <a:r>
              <a:rPr lang="fa-IR" dirty="0" smtClean="0">
                <a:cs typeface="B Nazanin" panose="00000400000000000000" pitchFamily="2" charset="-78"/>
              </a:rPr>
              <a:t>جنگ جهانی </a:t>
            </a:r>
            <a:r>
              <a:rPr lang="fa-IR" dirty="0">
                <a:cs typeface="B Nazanin" panose="00000400000000000000" pitchFamily="2" charset="-78"/>
              </a:rPr>
              <a:t>به عنوان زني محبوب خودفروشي </a:t>
            </a:r>
            <a:r>
              <a:rPr lang="fa-IR" dirty="0" smtClean="0">
                <a:cs typeface="B Nazanin" panose="00000400000000000000" pitchFamily="2" charset="-78"/>
              </a:rPr>
              <a:t>مي کرده است. اما </a:t>
            </a:r>
            <a:r>
              <a:rPr lang="fa-IR" dirty="0">
                <a:cs typeface="B Nazanin" panose="00000400000000000000" pitchFamily="2" charset="-78"/>
              </a:rPr>
              <a:t>اين جک رايان بود </a:t>
            </a:r>
            <a:r>
              <a:rPr lang="fa-IR" dirty="0" smtClean="0">
                <a:cs typeface="B Nazanin" panose="00000400000000000000" pitchFamily="2" charset="-78"/>
              </a:rPr>
              <a:t>که به </a:t>
            </a:r>
            <a:r>
              <a:rPr lang="fa-IR" dirty="0">
                <a:cs typeface="B Nazanin" panose="00000400000000000000" pitchFamily="2" charset="-78"/>
              </a:rPr>
              <a:t>خاطر استعداد ويژه اش در شناخت فرم بدن زنان، لي لي را به چهره اي آنگلوساکسون تبديل نمود و </a:t>
            </a:r>
            <a:r>
              <a:rPr lang="fa-IR" dirty="0" smtClean="0">
                <a:cs typeface="B Nazanin" panose="00000400000000000000" pitchFamily="2" charset="-78"/>
              </a:rPr>
              <a:t>سرانجام باربي </a:t>
            </a:r>
            <a:r>
              <a:rPr lang="fa-IR" dirty="0">
                <a:cs typeface="B Nazanin" panose="00000400000000000000" pitchFamily="2" charset="-78"/>
              </a:rPr>
              <a:t>را خلق کرد. دختر 20 ساله اي که پاهاي بلند و فيزيک بدني لاغري داشته و نمايشگر يک قد </a:t>
            </a:r>
            <a:r>
              <a:rPr lang="fa-IR" dirty="0" smtClean="0">
                <a:cs typeface="B Nazanin" panose="00000400000000000000" pitchFamily="2" charset="-78"/>
              </a:rPr>
              <a:t>195سانتي </a:t>
            </a:r>
            <a:r>
              <a:rPr lang="fa-IR" dirty="0">
                <a:cs typeface="B Nazanin" panose="00000400000000000000" pitchFamily="2" charset="-78"/>
              </a:rPr>
              <a:t>متري است. بايد توجه داشت که اين ويژگي نمايشگر دوران جواني يک دختر است و از همين جا </a:t>
            </a:r>
            <a:r>
              <a:rPr lang="fa-IR" dirty="0" smtClean="0">
                <a:cs typeface="B Nazanin" panose="00000400000000000000" pitchFamily="2" charset="-78"/>
              </a:rPr>
              <a:t>مي </a:t>
            </a:r>
            <a:r>
              <a:rPr lang="fa-IR" dirty="0">
                <a:cs typeface="B Nazanin" panose="00000400000000000000" pitchFamily="2" charset="-78"/>
              </a:rPr>
              <a:t>توان به الگوسازي باربي براي آينده کودکان به خوبي پي </a:t>
            </a:r>
            <a:r>
              <a:rPr lang="fa-IR" dirty="0" smtClean="0">
                <a:cs typeface="B Nazanin" panose="00000400000000000000" pitchFamily="2" charset="-78"/>
              </a:rPr>
              <a:t>برد.</a:t>
            </a:r>
          </a:p>
          <a:p>
            <a:pPr indent="0" algn="justLow">
              <a:spcBef>
                <a:spcPts val="600"/>
              </a:spcBef>
            </a:pPr>
            <a:r>
              <a:rPr lang="fa-IR" dirty="0">
                <a:cs typeface="B Nazanin" panose="00000400000000000000" pitchFamily="2" charset="-78"/>
              </a:rPr>
              <a:t>تناسب اندام عروسک باربی سال‌ها است مورد انتقاد کارشناسان قرار دارد. در اواسط دهه 1990 پژوهش </a:t>
            </a:r>
            <a:endParaRPr lang="fa-IR" dirty="0" smtClean="0">
              <a:cs typeface="B Nazanin" panose="00000400000000000000" pitchFamily="2" charset="-78"/>
            </a:endParaRPr>
          </a:p>
          <a:p>
            <a:pPr indent="0" algn="justLow">
              <a:spcBef>
                <a:spcPts val="600"/>
              </a:spcBef>
            </a:pPr>
            <a:r>
              <a:rPr lang="fa-IR" dirty="0" smtClean="0">
                <a:cs typeface="B Nazanin" panose="00000400000000000000" pitchFamily="2" charset="-78"/>
              </a:rPr>
              <a:t>«</a:t>
            </a:r>
            <a:r>
              <a:rPr lang="fa-IR" dirty="0">
                <a:cs typeface="B Nazanin" panose="00000400000000000000" pitchFamily="2" charset="-78"/>
              </a:rPr>
              <a:t>مرکز ناهنجاری‌های وزنی و غذایی ییل» نشان داد که اندام عروسک‌های باربی بسیار نامتناسب است </a:t>
            </a:r>
            <a:r>
              <a:rPr lang="fa-IR" dirty="0" smtClean="0">
                <a:cs typeface="B Nazanin" panose="00000400000000000000" pitchFamily="2" charset="-78"/>
              </a:rPr>
              <a:t>به</a:t>
            </a:r>
          </a:p>
          <a:p>
            <a:pPr indent="0" algn="justLow">
              <a:spcBef>
                <a:spcPts val="600"/>
              </a:spcBef>
            </a:pPr>
            <a:r>
              <a:rPr lang="fa-IR" dirty="0" smtClean="0">
                <a:cs typeface="B Nazanin" panose="00000400000000000000" pitchFamily="2" charset="-78"/>
              </a:rPr>
              <a:t> </a:t>
            </a:r>
            <a:r>
              <a:rPr lang="fa-IR" dirty="0">
                <a:cs typeface="B Nazanin" panose="00000400000000000000" pitchFamily="2" charset="-78"/>
              </a:rPr>
              <a:t>طوری که یک زن معمولی برای رسیدن به هیکل باربی باید 60 سانتی‌متر به قد خود بیفزاید</a:t>
            </a:r>
            <a:r>
              <a:rPr lang="fa-IR" dirty="0" smtClean="0">
                <a:cs typeface="B Nazanin" panose="00000400000000000000" pitchFamily="2" charset="-78"/>
              </a:rPr>
              <a:t>!</a:t>
            </a:r>
          </a:p>
          <a:p>
            <a:pPr indent="0" algn="justLow">
              <a:spcBef>
                <a:spcPts val="600"/>
              </a:spcBef>
              <a:buNone/>
            </a:pPr>
            <a:r>
              <a:rPr lang="fa-IR" b="1" i="1" dirty="0">
                <a:cs typeface="B Nazanin" panose="00000400000000000000" pitchFamily="2" charset="-78"/>
              </a:rPr>
              <a:t>جدول میزان تمایزات باربی با زنان </a:t>
            </a:r>
            <a:r>
              <a:rPr lang="fa-IR" b="1" i="1" dirty="0" smtClean="0">
                <a:cs typeface="B Nazanin" panose="00000400000000000000" pitchFamily="2" charset="-78"/>
              </a:rPr>
              <a:t>معمولی (جدول مقابل و صفحه بعد)</a:t>
            </a:r>
            <a:endParaRPr lang="fa-IR" b="1" dirty="0" smtClean="0">
              <a:cs typeface="B Nazanin" panose="00000400000000000000" pitchFamily="2" charset="-78"/>
            </a:endParaRPr>
          </a:p>
          <a:p>
            <a:pPr algn="just"/>
            <a:endParaRPr lang="fa-IR"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 y="287383"/>
            <a:ext cx="3341936" cy="6466114"/>
          </a:xfrm>
          <a:prstGeom prst="rect">
            <a:avLst/>
          </a:prstGeom>
        </p:spPr>
      </p:pic>
    </p:spTree>
    <p:extLst>
      <p:ext uri="{BB962C8B-B14F-4D97-AF65-F5344CB8AC3E}">
        <p14:creationId xmlns:p14="http://schemas.microsoft.com/office/powerpoint/2010/main" val="2197874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745"/>
            <a:ext cx="10772775" cy="1658198"/>
          </a:xfrm>
        </p:spPr>
        <p:txBody>
          <a:bodyPr/>
          <a:lstStyle/>
          <a:p>
            <a:pPr algn="r"/>
            <a:r>
              <a:rPr lang="fa-IR" dirty="0"/>
              <a:t>انیمیشن، کارتون و بازی ها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9633"/>
            <a:ext cx="3341935" cy="6361613"/>
          </a:xfrm>
        </p:spPr>
      </p:pic>
      <p:sp>
        <p:nvSpPr>
          <p:cNvPr id="7" name="Rectangle 6"/>
          <p:cNvSpPr/>
          <p:nvPr/>
        </p:nvSpPr>
        <p:spPr>
          <a:xfrm>
            <a:off x="3341935" y="1367186"/>
            <a:ext cx="8236172" cy="1938992"/>
          </a:xfrm>
          <a:prstGeom prst="rect">
            <a:avLst/>
          </a:prstGeom>
        </p:spPr>
        <p:txBody>
          <a:bodyPr wrap="square">
            <a:spAutoFit/>
          </a:bodyPr>
          <a:lstStyle/>
          <a:p>
            <a:pPr algn="just" rtl="1"/>
            <a:r>
              <a:rPr lang="fa-IR" sz="2400" dirty="0" smtClean="0">
                <a:cs typeface="B Nazanin" panose="00000400000000000000" pitchFamily="2" charset="-78"/>
              </a:rPr>
              <a:t>در همین زمینه وب سایت ریهابز در گزارشی به عنوان «مردن برای باربی بودن» آمار جالب توجهی را منتشر کرده است</a:t>
            </a:r>
            <a:r>
              <a:rPr lang="fa-IR" sz="2400" dirty="0">
                <a:cs typeface="B Nazanin" panose="00000400000000000000" pitchFamily="2" charset="-78"/>
              </a:rPr>
              <a:t>. از هر 5 دختر بچه، 4 نفر از چاقی می‌ترسند</a:t>
            </a:r>
            <a:r>
              <a:rPr lang="fa-IR" sz="2400" i="1" dirty="0">
                <a:cs typeface="B Nazanin" panose="00000400000000000000" pitchFamily="2" charset="-78"/>
              </a:rPr>
              <a:t>.</a:t>
            </a:r>
            <a:endParaRPr lang="fa-IR" sz="2400" dirty="0">
              <a:cs typeface="B Nazanin" panose="00000400000000000000" pitchFamily="2" charset="-78"/>
            </a:endParaRPr>
          </a:p>
          <a:p>
            <a:pPr algn="just" rtl="1"/>
            <a:r>
              <a:rPr lang="fa-IR" sz="2400" dirty="0">
                <a:cs typeface="B Nazanin" panose="00000400000000000000" pitchFamily="2" charset="-78"/>
              </a:rPr>
              <a:t>42% دختران بین 6 تا 10 سال آرزو دارند که لاغرتر </a:t>
            </a:r>
            <a:r>
              <a:rPr lang="fa-IR" sz="2400" dirty="0" smtClean="0">
                <a:cs typeface="B Nazanin" panose="00000400000000000000" pitchFamily="2" charset="-78"/>
              </a:rPr>
              <a:t>بودند.</a:t>
            </a:r>
            <a:endParaRPr lang="fa-IR" sz="2400" dirty="0">
              <a:cs typeface="B Nazanin" panose="00000400000000000000" pitchFamily="2" charset="-78"/>
            </a:endParaRPr>
          </a:p>
          <a:p>
            <a:pPr algn="just" rtl="1"/>
            <a:endParaRPr lang="fa-IR" sz="2400" dirty="0" smtClean="0">
              <a:cs typeface="B Nazanin" panose="00000400000000000000" pitchFamily="2" charset="-78"/>
            </a:endParaRPr>
          </a:p>
          <a:p>
            <a:pPr algn="just" rtl="1"/>
            <a:endParaRPr lang="fa-IR" sz="2400" dirty="0">
              <a:cs typeface="B Nazanin" panose="00000400000000000000" pitchFamily="2" charset="-78"/>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3217" y="3441591"/>
            <a:ext cx="2952750" cy="231457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4787" y="3429000"/>
            <a:ext cx="2932360" cy="2339758"/>
          </a:xfrm>
          <a:prstGeom prst="rect">
            <a:avLst/>
          </a:prstGeom>
        </p:spPr>
      </p:pic>
    </p:spTree>
    <p:extLst>
      <p:ext uri="{BB962C8B-B14F-4D97-AF65-F5344CB8AC3E}">
        <p14:creationId xmlns:p14="http://schemas.microsoft.com/office/powerpoint/2010/main" val="1128644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748"/>
            <a:ext cx="10772775" cy="1658198"/>
          </a:xfrm>
        </p:spPr>
        <p:txBody>
          <a:bodyPr/>
          <a:lstStyle/>
          <a:p>
            <a:pPr algn="r"/>
            <a:r>
              <a:rPr lang="fa-IR" dirty="0"/>
              <a:t>انیمیشن، کارتون و بازی ها :</a:t>
            </a:r>
          </a:p>
        </p:txBody>
      </p:sp>
      <p:sp>
        <p:nvSpPr>
          <p:cNvPr id="3" name="Content Placeholder 2"/>
          <p:cNvSpPr>
            <a:spLocks noGrp="1"/>
          </p:cNvSpPr>
          <p:nvPr>
            <p:ph idx="1"/>
          </p:nvPr>
        </p:nvSpPr>
        <p:spPr>
          <a:xfrm>
            <a:off x="2813851" y="1353017"/>
            <a:ext cx="9060668" cy="5217600"/>
          </a:xfrm>
        </p:spPr>
        <p:txBody>
          <a:bodyPr>
            <a:noAutofit/>
          </a:bodyPr>
          <a:lstStyle/>
          <a:p>
            <a:pPr algn="justLow"/>
            <a:r>
              <a:rPr lang="fa-IR" sz="2800" dirty="0">
                <a:latin typeface="Microsoft YaHei UI" panose="020B0503020204020204" pitchFamily="34" charset="-122"/>
                <a:ea typeface="Microsoft YaHei UI" panose="020B0503020204020204" pitchFamily="34" charset="-122"/>
                <a:cs typeface="B Nazanin" panose="00000400000000000000" pitchFamily="2" charset="-78"/>
              </a:rPr>
              <a:t>نیمی از دختران 9 تا 10 ساله می‌گویند وقتی رژیم لاغری می‌گیرند، احساس بهتری دارند</a:t>
            </a:r>
            <a:r>
              <a:rPr lang="fa-IR" sz="2800" dirty="0" smtClean="0">
                <a:latin typeface="Microsoft YaHei UI" panose="020B0503020204020204" pitchFamily="34" charset="-122"/>
                <a:ea typeface="Microsoft YaHei UI" panose="020B0503020204020204" pitchFamily="34" charset="-122"/>
                <a:cs typeface="B Nazanin" panose="00000400000000000000" pitchFamily="2" charset="-78"/>
              </a:rPr>
              <a:t>.</a:t>
            </a:r>
          </a:p>
          <a:p>
            <a:pPr algn="justLow"/>
            <a:r>
              <a:rPr lang="fa-IR" sz="2800" dirty="0">
                <a:latin typeface="Microsoft YaHei UI" panose="020B0503020204020204" pitchFamily="34" charset="-122"/>
                <a:ea typeface="Microsoft YaHei UI" panose="020B0503020204020204" pitchFamily="34" charset="-122"/>
                <a:cs typeface="B Nazanin" panose="00000400000000000000" pitchFamily="2" charset="-78"/>
              </a:rPr>
              <a:t>از هر 10 دانش آموز دختر، یک نفر دچار اختلال غذا است</a:t>
            </a:r>
            <a:r>
              <a:rPr lang="fa-IR" sz="2800" dirty="0" smtClean="0">
                <a:latin typeface="Microsoft YaHei UI" panose="020B0503020204020204" pitchFamily="34" charset="-122"/>
                <a:ea typeface="Microsoft YaHei UI" panose="020B0503020204020204" pitchFamily="34" charset="-122"/>
                <a:cs typeface="B Nazanin" panose="00000400000000000000" pitchFamily="2" charset="-78"/>
              </a:rPr>
              <a:t>.</a:t>
            </a:r>
          </a:p>
          <a:p>
            <a:pPr algn="justLow"/>
            <a:r>
              <a:rPr lang="fa-IR" sz="2800" dirty="0">
                <a:latin typeface="Microsoft YaHei UI" panose="020B0503020204020204" pitchFamily="34" charset="-122"/>
                <a:ea typeface="Microsoft YaHei UI" panose="020B0503020204020204" pitchFamily="34" charset="-122"/>
                <a:cs typeface="B Nazanin" panose="00000400000000000000" pitchFamily="2" charset="-78"/>
              </a:rPr>
              <a:t>يکي از نکات جالب توجه در حمايت رسانه اي از باربي سايت اينترنتي آن است. سايتي که پس از ورود به آن نشانگر شما هم تغيير شکل داده و به پروانه اي بال زنان تبديل مي شود. افراد پس از ورود به سايت « در يک قسمت مي توانند بازي کنند، در جايي ديگر با باربي در کنار دريا قدم بزنند يا در منزل جشن تولد بگيرند و ... » و همين امر جذابيت بسيار بالايي براي کودکان ايجاد نموده است</a:t>
            </a:r>
            <a:r>
              <a:rPr lang="fa-IR" sz="2800" dirty="0" smtClean="0">
                <a:latin typeface="Microsoft YaHei UI" panose="020B0503020204020204" pitchFamily="34" charset="-122"/>
                <a:ea typeface="Microsoft YaHei UI" panose="020B0503020204020204" pitchFamily="34" charset="-122"/>
                <a:cs typeface="B Nazanin" panose="00000400000000000000" pitchFamily="2" charset="-78"/>
              </a:rPr>
              <a:t>.</a:t>
            </a:r>
          </a:p>
          <a:p>
            <a:pPr algn="justLow"/>
            <a:r>
              <a:rPr lang="fa-IR" sz="2800" b="1" dirty="0">
                <a:latin typeface="Microsoft YaHei UI" panose="020B0503020204020204" pitchFamily="34" charset="-122"/>
                <a:ea typeface="Microsoft YaHei UI" panose="020B0503020204020204" pitchFamily="34" charset="-122"/>
                <a:cs typeface="B Nazanin" panose="00000400000000000000" pitchFamily="2" charset="-78"/>
              </a:rPr>
              <a:t>تاثيرات مخرب عروسک باربي: </a:t>
            </a:r>
            <a:r>
              <a:rPr lang="fa-IR" sz="2800" dirty="0">
                <a:latin typeface="Microsoft YaHei UI" panose="020B0503020204020204" pitchFamily="34" charset="-122"/>
                <a:ea typeface="Microsoft YaHei UI" panose="020B0503020204020204" pitchFamily="34" charset="-122"/>
                <a:cs typeface="B Nazanin" panose="00000400000000000000" pitchFamily="2" charset="-78"/>
              </a:rPr>
              <a:t>بلوغ </a:t>
            </a:r>
            <a:r>
              <a:rPr lang="fa-IR" sz="2800" dirty="0" smtClean="0">
                <a:latin typeface="Microsoft YaHei UI" panose="020B0503020204020204" pitchFamily="34" charset="-122"/>
                <a:ea typeface="Microsoft YaHei UI" panose="020B0503020204020204" pitchFamily="34" charset="-122"/>
                <a:cs typeface="B Nazanin" panose="00000400000000000000" pitchFamily="2" charset="-78"/>
              </a:rPr>
              <a:t>زودرس</a:t>
            </a:r>
            <a:r>
              <a:rPr lang="fa-IR" sz="2800" dirty="0">
                <a:latin typeface="Microsoft YaHei UI" panose="020B0503020204020204" pitchFamily="34" charset="-122"/>
                <a:ea typeface="Microsoft YaHei UI" panose="020B0503020204020204" pitchFamily="34" charset="-122"/>
                <a:cs typeface="B Nazanin" panose="00000400000000000000" pitchFamily="2" charset="-78"/>
              </a:rPr>
              <a:t>، سوء تغذيه، مصرف گرايي و </a:t>
            </a:r>
            <a:r>
              <a:rPr lang="fa-IR" sz="2800" dirty="0" smtClean="0">
                <a:latin typeface="Microsoft YaHei UI" panose="020B0503020204020204" pitchFamily="34" charset="-122"/>
                <a:ea typeface="Microsoft YaHei UI" panose="020B0503020204020204" pitchFamily="34" charset="-122"/>
                <a:cs typeface="B Nazanin" panose="00000400000000000000" pitchFamily="2" charset="-78"/>
              </a:rPr>
              <a:t>تجمل، بی حجابی، تقویت روحیه تقلید، علاقه به جنس مخالف و...</a:t>
            </a:r>
            <a:endParaRPr lang="fa-IR" sz="2800" dirty="0">
              <a:latin typeface="Microsoft YaHei UI" panose="020B0503020204020204" pitchFamily="34" charset="-122"/>
              <a:ea typeface="Microsoft YaHei UI" panose="020B0503020204020204" pitchFamily="34" charset="-122"/>
              <a:cs typeface="B Nazanin" panose="00000400000000000000" pitchFamily="2" charset="-78"/>
            </a:endParaRPr>
          </a:p>
          <a:p>
            <a:pPr algn="justLow"/>
            <a:endParaRPr lang="fa-IR" sz="2800" dirty="0">
              <a:latin typeface="Microsoft YaHei UI" panose="020B0503020204020204" pitchFamily="34" charset="-122"/>
              <a:ea typeface="Microsoft YaHei UI" panose="020B0503020204020204" pitchFamily="34" charset="-122"/>
              <a:cs typeface="B Nazanin" panose="00000400000000000000" pitchFamily="2" charset="-78"/>
            </a:endParaRPr>
          </a:p>
          <a:p>
            <a:pPr algn="justLow"/>
            <a:endParaRPr lang="fa-IR" sz="2800" dirty="0">
              <a:latin typeface="Microsoft YaHei UI" panose="020B0503020204020204" pitchFamily="34" charset="-122"/>
              <a:ea typeface="Microsoft YaHei UI" panose="020B0503020204020204" pitchFamily="34" charset="-122"/>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6570"/>
            <a:ext cx="2369713" cy="31082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37354"/>
            <a:ext cx="2369713" cy="3133263"/>
          </a:xfrm>
          <a:prstGeom prst="rect">
            <a:avLst/>
          </a:prstGeom>
        </p:spPr>
      </p:pic>
    </p:spTree>
    <p:extLst>
      <p:ext uri="{BB962C8B-B14F-4D97-AF65-F5344CB8AC3E}">
        <p14:creationId xmlns:p14="http://schemas.microsoft.com/office/powerpoint/2010/main" val="32240014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748"/>
            <a:ext cx="10772775" cy="1658198"/>
          </a:xfrm>
        </p:spPr>
        <p:txBody>
          <a:bodyPr/>
          <a:lstStyle/>
          <a:p>
            <a:pPr algn="r"/>
            <a:r>
              <a:rPr lang="fa-IR" dirty="0" smtClean="0"/>
              <a:t>اهمیت ابزارها و رسانه ها در فرهنگ :</a:t>
            </a:r>
            <a:endParaRPr lang="fa-IR" dirty="0"/>
          </a:p>
        </p:txBody>
      </p:sp>
      <p:sp>
        <p:nvSpPr>
          <p:cNvPr id="3" name="Content Placeholder 2"/>
          <p:cNvSpPr>
            <a:spLocks noGrp="1"/>
          </p:cNvSpPr>
          <p:nvPr>
            <p:ph idx="1"/>
          </p:nvPr>
        </p:nvSpPr>
        <p:spPr>
          <a:xfrm>
            <a:off x="209007" y="1079618"/>
            <a:ext cx="11795760" cy="5213368"/>
          </a:xfrm>
        </p:spPr>
        <p:txBody>
          <a:bodyPr>
            <a:noAutofit/>
          </a:bodyPr>
          <a:lstStyle/>
          <a:p>
            <a:pPr algn="justLow"/>
            <a:r>
              <a:rPr lang="fa-IR" sz="2000" dirty="0">
                <a:cs typeface="B Nazanin" panose="00000400000000000000" pitchFamily="2" charset="-78"/>
              </a:rPr>
              <a:t>در مورد تكنولوژي بايد تلاش كنيم هم كودكمان احساس نياز كاذب نكند هم به او در رسيدن به ارزش‌هاي واقعي کمک کنيم تا از بچه‌هاي ديگر كم نياورد. بايد با کودکمان صحبت کنيم و به او بفهمانيم تبلت نياز کاذب است. ما بدون آب مي‌ميريم اما بدون تبلت نه. ممکن است بگويد بدون تبلت احساس غمگيني مي‌کنم. جواب اين است که اشکالي ندارد. بايد با احساسات منفي کنار آمد. قرار نيست هميشه احساس شادي کنيم. در عوض بايد کمکش کنيم به روش‌هاي ديگر در درس، ورزش و... پيشرفت کند. </a:t>
            </a:r>
            <a:endParaRPr lang="fa-IR" sz="2000" dirty="0" smtClean="0">
              <a:cs typeface="B Nazanin" panose="00000400000000000000" pitchFamily="2" charset="-78"/>
            </a:endParaRPr>
          </a:p>
          <a:p>
            <a:pPr algn="justLow"/>
            <a:r>
              <a:rPr lang="fa-IR" sz="2000" b="1" dirty="0" smtClean="0">
                <a:solidFill>
                  <a:srgbClr val="002060"/>
                </a:solidFill>
                <a:cs typeface="B Nazanin" panose="00000400000000000000" pitchFamily="2" charset="-78"/>
              </a:rPr>
              <a:t>بايد </a:t>
            </a:r>
            <a:r>
              <a:rPr lang="fa-IR" sz="2000" b="1" dirty="0">
                <a:solidFill>
                  <a:srgbClr val="002060"/>
                </a:solidFill>
                <a:cs typeface="B Nazanin" panose="00000400000000000000" pitchFamily="2" charset="-78"/>
              </a:rPr>
              <a:t>به ساختار ارزشي‌اي که خودمان در جامعه ايجاد مي‌کنيم توجه </a:t>
            </a:r>
            <a:r>
              <a:rPr lang="fa-IR" sz="2000" b="1" dirty="0" smtClean="0">
                <a:solidFill>
                  <a:srgbClr val="002060"/>
                </a:solidFill>
                <a:cs typeface="B Nazanin" panose="00000400000000000000" pitchFamily="2" charset="-78"/>
              </a:rPr>
              <a:t>کنيم.</a:t>
            </a:r>
            <a:endParaRPr lang="fa-IR" sz="2000" b="1" dirty="0">
              <a:solidFill>
                <a:srgbClr val="002060"/>
              </a:solidFill>
              <a:cs typeface="B Nazanin" panose="00000400000000000000" pitchFamily="2" charset="-78"/>
            </a:endParaRPr>
          </a:p>
          <a:p>
            <a:pPr algn="justLow"/>
            <a:r>
              <a:rPr lang="fa-IR" sz="2000" dirty="0" smtClean="0">
                <a:cs typeface="B Nazanin" panose="00000400000000000000" pitchFamily="2" charset="-78"/>
              </a:rPr>
              <a:t>بازي‌هايي </a:t>
            </a:r>
            <a:r>
              <a:rPr lang="fa-IR" sz="2000" dirty="0">
                <a:cs typeface="B Nazanin" panose="00000400000000000000" pitchFamily="2" charset="-78"/>
              </a:rPr>
              <a:t>مناسب هستند كه كودك را دچار خشونت‌هاي بازي‌هاي رايانه‌اي نکنند. وسايلي مانند تبلت و لپ‌تاپ مي‌توانند جنبه‌هاي آموزشي نيز داشته‌باشند و مي‌توان از بازي‌هاي آموزشي هم كمك گرفت. نکته مهم اين است که براي استفاده از تبلت براي كودكان قوانيني تعيين كنيم. مشكل جامعه ما اين است كه قبل از آنكه فرهنگ استفاده از وسيله‌اي را داشته باشيم آن وسيله‌ در جامعه ما زياد مي‌شود. كودك در فضاي مجازي نبايد بيش از يك ساعت بازي كند حتي اگر بازي آموزشي داريم</a:t>
            </a:r>
            <a:r>
              <a:rPr lang="fa-IR" sz="2000" dirty="0" smtClean="0">
                <a:cs typeface="B Nazanin" panose="00000400000000000000" pitchFamily="2" charset="-78"/>
              </a:rPr>
              <a:t>.</a:t>
            </a:r>
          </a:p>
          <a:p>
            <a:pPr algn="justLow"/>
            <a:r>
              <a:rPr lang="fa-IR" sz="2000" dirty="0">
                <a:cs typeface="B Nazanin" panose="00000400000000000000" pitchFamily="2" charset="-78"/>
              </a:rPr>
              <a:t>بازی های رایانه ای موجود روی موبایل های امروزی چیزی از بازی های موجود روی رایانه های شخصی کم ندارد. این بازی ها به همان میزان که محبوب ترین بازی کودکان در این دوره لقب گرفته اند، می توانند به عنوان یک تهدیدکننده جدی برای سلامت روح و روان و جسم آنان نیز به شمار روند. روان شناسان همواره در بحث شکل گیری شخصیت رفتاری و گفتاری افراد به نقش ابزارهایی چون تلویزیون، کتاب و مطبوعات تاکید می کنند. اکنون با شکل گیری دنیای پیچیده بازی های رایانه ای هشدارها درباره آسیب پذیری شخصیت بچه ها و تأثیرگذاری آن بر جامعه شدت یافته است.</a:t>
            </a:r>
          </a:p>
          <a:p>
            <a:pPr algn="justLow"/>
            <a:r>
              <a:rPr lang="fa-IR" sz="2000" dirty="0">
                <a:cs typeface="B Nazanin" panose="00000400000000000000" pitchFamily="2" charset="-78"/>
              </a:rPr>
              <a:t>به عقیده روان شناسان آن گونه که نسبت به نقش این بازی ها در پرورش خلاقیت و شکوفایی ذهن و اندیشه کودکان و نوجوانان تأکید می شود، باید از عواقب ناشی از افراط در انجام بازی ها و نامناسب بودن بازی ها با سن آنها نیز هشدارداد.</a:t>
            </a:r>
          </a:p>
          <a:p>
            <a:pPr algn="justLow"/>
            <a:r>
              <a:rPr lang="fa-IR" sz="2000" dirty="0">
                <a:cs typeface="B Nazanin" panose="00000400000000000000" pitchFamily="2" charset="-78"/>
              </a:rPr>
              <a:t>این بازی ها همچون بسیاری از مصادیق فناوری باید در مسیر صحیح و جایگاه واقعی خود قرار گیرند تا بتوانند سودمند واقع شوند در غیر این صورت می توانند ضررهای بسیاری را در بر داشته باشند.</a:t>
            </a:r>
          </a:p>
        </p:txBody>
      </p:sp>
    </p:spTree>
    <p:extLst>
      <p:ext uri="{BB962C8B-B14F-4D97-AF65-F5344CB8AC3E}">
        <p14:creationId xmlns:p14="http://schemas.microsoft.com/office/powerpoint/2010/main" val="8065110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748"/>
            <a:ext cx="10772775" cy="1658198"/>
          </a:xfrm>
        </p:spPr>
        <p:txBody>
          <a:bodyPr/>
          <a:lstStyle/>
          <a:p>
            <a:pPr algn="r"/>
            <a:r>
              <a:rPr lang="fa-IR" dirty="0"/>
              <a:t>اهمیت ابزارها و رسانه ها در فرهنگ :</a:t>
            </a:r>
          </a:p>
        </p:txBody>
      </p:sp>
      <p:sp>
        <p:nvSpPr>
          <p:cNvPr id="3" name="Content Placeholder 2"/>
          <p:cNvSpPr>
            <a:spLocks noGrp="1"/>
          </p:cNvSpPr>
          <p:nvPr>
            <p:ph idx="1"/>
          </p:nvPr>
        </p:nvSpPr>
        <p:spPr>
          <a:xfrm>
            <a:off x="195944" y="1722414"/>
            <a:ext cx="11717382" cy="4755658"/>
          </a:xfrm>
        </p:spPr>
        <p:txBody>
          <a:bodyPr>
            <a:noAutofit/>
          </a:bodyPr>
          <a:lstStyle/>
          <a:p>
            <a:pPr algn="justLow"/>
            <a:r>
              <a:rPr lang="fa-IR" sz="2800" dirty="0">
                <a:cs typeface="B Nazanin" panose="00000400000000000000" pitchFamily="2" charset="-78"/>
              </a:rPr>
              <a:t>بیش از 25درصد از </a:t>
            </a:r>
            <a:r>
              <a:rPr lang="fa-IR" sz="2800" b="1" dirty="0">
                <a:solidFill>
                  <a:srgbClr val="002060"/>
                </a:solidFill>
                <a:cs typeface="B Nazanin" panose="00000400000000000000" pitchFamily="2" charset="-78"/>
              </a:rPr>
              <a:t>والدین</a:t>
            </a:r>
            <a:r>
              <a:rPr lang="fa-IR" sz="2800" dirty="0">
                <a:cs typeface="B Nazanin" panose="00000400000000000000" pitchFamily="2" charset="-78"/>
              </a:rPr>
              <a:t> در کشور‌های غربی برای كودكانشان برنامه دانلود می‌كنند!</a:t>
            </a:r>
          </a:p>
          <a:p>
            <a:pPr algn="justLow"/>
            <a:r>
              <a:rPr lang="fa-IR" sz="2800" dirty="0">
                <a:cs typeface="B Nazanin" panose="00000400000000000000" pitchFamily="2" charset="-78"/>
              </a:rPr>
              <a:t>آینده کودکان ما هم همین است! فکر می‌کنید بچه‌ها در کشور‌های غربی از چه برنامه‌هایی در آی‌پاد و گوشی‌های هوشمند استفاده می‌كنند؟</a:t>
            </a:r>
          </a:p>
          <a:p>
            <a:pPr algn="justLow"/>
            <a:r>
              <a:rPr lang="fa-IR" sz="2800" dirty="0">
                <a:cs typeface="B Nazanin" panose="00000400000000000000" pitchFamily="2" charset="-78"/>
              </a:rPr>
              <a:t>برنامه‌های آموزشی، پازل، ریاضی و </a:t>
            </a:r>
            <a:r>
              <a:rPr lang="fa-IR" sz="2800" dirty="0" smtClean="0">
                <a:cs typeface="B Nazanin" panose="00000400000000000000" pitchFamily="2" charset="-78"/>
              </a:rPr>
              <a:t>خواندن:</a:t>
            </a:r>
            <a:r>
              <a:rPr lang="fa-IR" sz="2800" dirty="0">
                <a:cs typeface="B Nazanin" panose="00000400000000000000" pitchFamily="2" charset="-78"/>
              </a:rPr>
              <a:t>   42 درصد</a:t>
            </a:r>
          </a:p>
          <a:p>
            <a:pPr algn="justLow"/>
            <a:r>
              <a:rPr lang="fa-IR" sz="2800" dirty="0">
                <a:cs typeface="B Nazanin" panose="00000400000000000000" pitchFamily="2" charset="-78"/>
              </a:rPr>
              <a:t>بازی‌هایی برای گذران </a:t>
            </a:r>
            <a:r>
              <a:rPr lang="fa-IR" sz="2800" dirty="0" smtClean="0">
                <a:cs typeface="B Nazanin" panose="00000400000000000000" pitchFamily="2" charset="-78"/>
              </a:rPr>
              <a:t>وقت:</a:t>
            </a:r>
            <a:r>
              <a:rPr lang="fa-IR" sz="2800" dirty="0">
                <a:cs typeface="B Nazanin" panose="00000400000000000000" pitchFamily="2" charset="-78"/>
              </a:rPr>
              <a:t>   46 درصد</a:t>
            </a:r>
          </a:p>
          <a:p>
            <a:pPr algn="justLow"/>
            <a:r>
              <a:rPr lang="fa-IR" sz="2800" dirty="0">
                <a:cs typeface="B Nazanin" panose="00000400000000000000" pitchFamily="2" charset="-78"/>
              </a:rPr>
              <a:t>ویدئو، موسیقی و </a:t>
            </a:r>
            <a:r>
              <a:rPr lang="fa-IR" sz="2800" dirty="0" smtClean="0">
                <a:cs typeface="B Nazanin" panose="00000400000000000000" pitchFamily="2" charset="-78"/>
              </a:rPr>
              <a:t>هنر:</a:t>
            </a:r>
            <a:r>
              <a:rPr lang="fa-IR" sz="2800" dirty="0">
                <a:cs typeface="B Nazanin" panose="00000400000000000000" pitchFamily="2" charset="-78"/>
              </a:rPr>
              <a:t>      28درصد</a:t>
            </a:r>
          </a:p>
          <a:p>
            <a:pPr algn="justLow"/>
            <a:r>
              <a:rPr lang="fa-IR" sz="2800" dirty="0">
                <a:cs typeface="B Nazanin" panose="00000400000000000000" pitchFamily="2" charset="-78"/>
              </a:rPr>
              <a:t>برنامه‌هایی كه براساس شخصیت‌های تلویزیونی </a:t>
            </a:r>
            <a:r>
              <a:rPr lang="fa-IR" sz="2800" dirty="0" smtClean="0">
                <a:cs typeface="B Nazanin" panose="00000400000000000000" pitchFamily="2" charset="-78"/>
              </a:rPr>
              <a:t>است:</a:t>
            </a:r>
            <a:r>
              <a:rPr lang="fa-IR" sz="2800" dirty="0">
                <a:cs typeface="B Nazanin" panose="00000400000000000000" pitchFamily="2" charset="-78"/>
              </a:rPr>
              <a:t>   19 درصد</a:t>
            </a:r>
          </a:p>
          <a:p>
            <a:pPr algn="justLow"/>
            <a:r>
              <a:rPr lang="fa-IR" sz="2800" dirty="0">
                <a:cs typeface="B Nazanin" panose="00000400000000000000" pitchFamily="2" charset="-78"/>
              </a:rPr>
              <a:t>دیگر </a:t>
            </a:r>
            <a:r>
              <a:rPr lang="fa-IR" sz="2800" dirty="0" smtClean="0">
                <a:cs typeface="B Nazanin" panose="00000400000000000000" pitchFamily="2" charset="-78"/>
              </a:rPr>
              <a:t>برنامه‌ها:</a:t>
            </a:r>
            <a:r>
              <a:rPr lang="fa-IR" sz="2800" dirty="0">
                <a:cs typeface="B Nazanin" panose="00000400000000000000" pitchFamily="2" charset="-78"/>
              </a:rPr>
              <a:t>          16 </a:t>
            </a:r>
            <a:r>
              <a:rPr lang="fa-IR" sz="2800" dirty="0" smtClean="0">
                <a:cs typeface="B Nazanin" panose="00000400000000000000" pitchFamily="2" charset="-78"/>
              </a:rPr>
              <a:t>درصد</a:t>
            </a:r>
            <a:endParaRPr lang="fa-IR" sz="2800" dirty="0">
              <a:cs typeface="B Nazanin" panose="000004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974" y="3331029"/>
            <a:ext cx="2857500" cy="1838325"/>
          </a:xfrm>
          <a:prstGeom prst="rect">
            <a:avLst/>
          </a:prstGeom>
        </p:spPr>
      </p:pic>
    </p:spTree>
    <p:extLst>
      <p:ext uri="{BB962C8B-B14F-4D97-AF65-F5344CB8AC3E}">
        <p14:creationId xmlns:p14="http://schemas.microsoft.com/office/powerpoint/2010/main" val="2131639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748"/>
            <a:ext cx="10772775" cy="1658198"/>
          </a:xfrm>
        </p:spPr>
        <p:txBody>
          <a:bodyPr/>
          <a:lstStyle/>
          <a:p>
            <a:pPr algn="r"/>
            <a:r>
              <a:rPr lang="fa-IR" dirty="0"/>
              <a:t>اهمیت ابزارها و رسانه ها در فرهنگ :</a:t>
            </a:r>
          </a:p>
        </p:txBody>
      </p:sp>
      <p:sp>
        <p:nvSpPr>
          <p:cNvPr id="3" name="Content Placeholder 2"/>
          <p:cNvSpPr>
            <a:spLocks noGrp="1"/>
          </p:cNvSpPr>
          <p:nvPr>
            <p:ph idx="1"/>
          </p:nvPr>
        </p:nvSpPr>
        <p:spPr>
          <a:xfrm>
            <a:off x="195944" y="1722414"/>
            <a:ext cx="11717382" cy="4755658"/>
          </a:xfrm>
        </p:spPr>
        <p:txBody>
          <a:bodyPr>
            <a:noAutofit/>
          </a:bodyPr>
          <a:lstStyle/>
          <a:p>
            <a:pPr algn="justLow">
              <a:lnSpc>
                <a:spcPct val="100000"/>
              </a:lnSpc>
            </a:pPr>
            <a:r>
              <a:rPr lang="fa-IR" sz="2000" dirty="0">
                <a:cs typeface="B Nazanin" panose="00000400000000000000" pitchFamily="2" charset="-78"/>
              </a:rPr>
              <a:t>شرکت "گروه مایکل کوهن" (</a:t>
            </a:r>
            <a:r>
              <a:rPr lang="en-US" sz="2000" dirty="0" smtClean="0">
                <a:cs typeface="B Nazanin" panose="00000400000000000000" pitchFamily="2" charset="-78"/>
              </a:rPr>
              <a:t>MCG</a:t>
            </a:r>
            <a:r>
              <a:rPr lang="fa-IR" sz="2000" dirty="0" smtClean="0">
                <a:cs typeface="B Nazanin" panose="00000400000000000000" pitchFamily="2" charset="-78"/>
              </a:rPr>
              <a:t>) نتایج </a:t>
            </a:r>
            <a:r>
              <a:rPr lang="fa-IR" sz="2000" dirty="0">
                <a:cs typeface="B Nazanin" panose="00000400000000000000" pitchFamily="2" charset="-78"/>
              </a:rPr>
              <a:t>یک بررسی را در آمریکا منتشر کرده که در آن از 350 والد در مورد عادات بازی فرزندان 12 ساله و کمترشان سئوال شده است. بیشترین زمان کودکان در استفاده از وسایل صفحه لمسی می گذرد به طوریکه بیش از 60 درصد والدین می گویند کودکانشان "اغلب" از نمایشگرهای صفحه لمسی استفاده می کنند. حدود 38 درصد از والدین نیز استفاده کودکشان از این گونه فناوری ها را "بیشتر مواقع" می دانند. کوهن که افزایش استفاده از صفحه لمسی را باور نکردنی می داند می گوید وسایل صفحه لمسی اکنون نخستین اولویت فعالیت کودکان محسوب می شود. وی افزود: ما کودکان را حدود 30 سال مورد بررسی قرار داده ایم اما هرگز تغییرات دنیا را به سرعت زمان حال ندیده ایم. 30 سال طول کشیده است تا تلویزیون در دسترس همه قرار بگیرد اما فناوری های صفحه لمسی سریع ترین فناوری بوده که شاهد آن بوده ایم. محققان دریافته اند بیش از 70 درصد کودکان در تمامی کشورها در خانه خود تلفن هوشمند و 55 درصد نیز تبلت دارند. به طور فزاینده ای این کودکان از وسایلی صفحه لمسی که به خودشان تعلق دارد استفاده می کنند به طوریکه از بین کودکانی که به این وسایل دسترسی دارند 36 درصد از وسایل شخصی خود بهره مند می شوند و نکته جالب اینجاست که این رقم فقط در سال گذشته شکل گرفته است. این محققان همچنین کار و مورد استفاده کودکان از این وسایل صفحه لمسی را بررسی کردند. آنها دریافتند بازی کردن مهمترین کاری است که این کودکان با وسایل صفحه لمسی خود انجام می دهد یعنی بیش از 60 درصد. این کودکان همچنین از این وسایل برای یادگیری نیز استفاده می کنند که با بازی همپوشانی دارد اما وقتی محققان با کودکان صحبت کردند دریافتند بازی اولویت نخست برای آنهاست. این مطالعه نشان داد که تماشای فیلم و برقراری ارتباط و همچنین استفاده از اپلیکشن هایی مانند آب و هوا نیز مطلوب کودکان است. وسایل صفحه لمسی، اسباب بازی هایی که چندین دهه در دستان کودکان دیده می شد از جمله عروسک، هواپیما، خودرو و اسباب بازی هایی که کودک باید خودش آنها را مونتاژ کند را شکست داده اند.</a:t>
            </a:r>
            <a:endParaRPr lang="fa-IR" sz="2000" dirty="0">
              <a:cs typeface="B Nazanin" panose="00000400000000000000" pitchFamily="2" charset="-78"/>
            </a:endParaRPr>
          </a:p>
        </p:txBody>
      </p:sp>
    </p:spTree>
    <p:extLst>
      <p:ext uri="{BB962C8B-B14F-4D97-AF65-F5344CB8AC3E}">
        <p14:creationId xmlns:p14="http://schemas.microsoft.com/office/powerpoint/2010/main" val="1679383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1524000" y="71439"/>
            <a:ext cx="8229600" cy="796925"/>
          </a:xfrm>
        </p:spPr>
        <p:txBody>
          <a:bodyPr/>
          <a:lstStyle/>
          <a:p>
            <a:r>
              <a:rPr lang="en-GB" altLang="en-US" dirty="0"/>
              <a:t>Conditions o use</a:t>
            </a:r>
          </a:p>
        </p:txBody>
      </p:sp>
      <p:sp>
        <p:nvSpPr>
          <p:cNvPr id="62466" name="Rectangle 2"/>
          <p:cNvSpPr>
            <a:spLocks noChangeAspect="1" noChangeArrowheads="1"/>
          </p:cNvSpPr>
          <p:nvPr/>
        </p:nvSpPr>
        <p:spPr bwMode="auto">
          <a:xfrm>
            <a:off x="15049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defTabSz="914400" eaLnBrk="0" fontAlgn="base" hangingPunct="0">
              <a:spcBef>
                <a:spcPct val="0"/>
              </a:spcBef>
              <a:spcAft>
                <a:spcPct val="0"/>
              </a:spcAft>
              <a:defRPr/>
            </a:pPr>
            <a:endParaRPr lang="fr-FR">
              <a:solidFill>
                <a:prstClr val="black"/>
              </a:solidFill>
              <a:latin typeface="Verdana"/>
              <a:cs typeface="Arial"/>
            </a:endParaRPr>
          </a:p>
        </p:txBody>
      </p:sp>
      <p:sp>
        <p:nvSpPr>
          <p:cNvPr id="41993" name="Line 8"/>
          <p:cNvSpPr>
            <a:spLocks noChangeShapeType="1"/>
          </p:cNvSpPr>
          <p:nvPr/>
        </p:nvSpPr>
        <p:spPr bwMode="auto">
          <a:xfrm>
            <a:off x="4872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en-US">
              <a:solidFill>
                <a:srgbClr val="000000"/>
              </a:solidFill>
              <a:latin typeface="Verdana" panose="020B0604030504040204" pitchFamily="34" charset="0"/>
              <a:cs typeface="Arial" panose="020B0604020202020204" pitchFamily="34" charset="0"/>
            </a:endParaRPr>
          </a:p>
        </p:txBody>
      </p:sp>
      <p:sp>
        <p:nvSpPr>
          <p:cNvPr id="41994" name="Rectangle 10"/>
          <p:cNvSpPr>
            <a:spLocks noChangeArrowheads="1"/>
          </p:cNvSpPr>
          <p:nvPr/>
        </p:nvSpPr>
        <p:spPr bwMode="auto">
          <a:xfrm>
            <a:off x="6549593" y="3789382"/>
            <a:ext cx="2026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defTabSz="914400" eaLnBrk="0" fontAlgn="base" hangingPunct="0">
              <a:spcBef>
                <a:spcPct val="0"/>
              </a:spcBef>
              <a:spcAft>
                <a:spcPct val="0"/>
              </a:spcAft>
              <a:defRPr/>
            </a:pPr>
            <a:r>
              <a:rPr lang="fr-FR" altLang="en-US" sz="1000" dirty="0">
                <a:solidFill>
                  <a:srgbClr val="000000"/>
                </a:solidFill>
                <a:hlinkClick r:id="rId3"/>
              </a:rPr>
              <a:t>http://www.ravanpoint.ir</a:t>
            </a:r>
            <a:endParaRPr lang="fa-IR" altLang="en-US" sz="1000" dirty="0">
              <a:solidFill>
                <a:srgbClr val="000000"/>
              </a:solidFill>
            </a:endParaRPr>
          </a:p>
          <a:p>
            <a:pPr algn="ctr" defTabSz="914400" eaLnBrk="0" fontAlgn="base" hangingPunct="0">
              <a:spcBef>
                <a:spcPct val="0"/>
              </a:spcBef>
              <a:spcAft>
                <a:spcPct val="0"/>
              </a:spcAft>
              <a:defRPr/>
            </a:pPr>
            <a:endParaRPr lang="fr-FR" altLang="en-US" sz="1000" dirty="0">
              <a:solidFill>
                <a:srgbClr val="000000"/>
              </a:solidFill>
            </a:endParaRPr>
          </a:p>
          <a:p>
            <a:pPr algn="ctr" defTabSz="914400" eaLnBrk="0" fontAlgn="base" hangingPunct="0">
              <a:spcBef>
                <a:spcPct val="0"/>
              </a:spcBef>
              <a:spcAft>
                <a:spcPct val="0"/>
              </a:spcAft>
              <a:defRPr/>
            </a:pPr>
            <a:r>
              <a:rPr lang="fr-FR" altLang="en-US" sz="1000" dirty="0">
                <a:solidFill>
                  <a:srgbClr val="000000"/>
                </a:solidFill>
              </a:rPr>
              <a:t>Contact: info@ravanpoint.ir </a:t>
            </a:r>
          </a:p>
        </p:txBody>
      </p:sp>
      <p:sp>
        <p:nvSpPr>
          <p:cNvPr id="3" name="Rectangle 2"/>
          <p:cNvSpPr/>
          <p:nvPr/>
        </p:nvSpPr>
        <p:spPr>
          <a:xfrm>
            <a:off x="1774825" y="3919538"/>
            <a:ext cx="2736850" cy="4238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algn="ctr" defTabSz="914400" eaLnBrk="0" fontAlgn="base" hangingPunct="0">
              <a:spcBef>
                <a:spcPct val="0"/>
              </a:spcBef>
              <a:spcAft>
                <a:spcPct val="0"/>
              </a:spcAft>
              <a:defRPr/>
            </a:pPr>
            <a:endParaRPr lang="en-US">
              <a:solidFill>
                <a:srgbClr val="FFFFFF"/>
              </a:solidFill>
              <a:latin typeface="Verdana"/>
              <a:cs typeface="Arial"/>
            </a:endParaRPr>
          </a:p>
        </p:txBody>
      </p:sp>
      <p:sp>
        <p:nvSpPr>
          <p:cNvPr id="62480" name="Rectangle 16"/>
          <p:cNvSpPr>
            <a:spLocks noChangeArrowheads="1"/>
          </p:cNvSpPr>
          <p:nvPr/>
        </p:nvSpPr>
        <p:spPr bwMode="auto">
          <a:xfrm>
            <a:off x="1774825" y="2582614"/>
            <a:ext cx="2832100" cy="1754326"/>
          </a:xfrm>
          <a:prstGeom prst="rect">
            <a:avLst/>
          </a:prstGeom>
          <a:noFill/>
          <a:ln w="9525">
            <a:noFill/>
            <a:miter lim="800000"/>
            <a:headEnd/>
            <a:tailEnd/>
          </a:ln>
          <a:effectLst/>
        </p:spPr>
        <p:txBody>
          <a:bodyPr>
            <a:spAutoFit/>
          </a:bodyPr>
          <a:lstStyle/>
          <a:p>
            <a:pPr algn="ctr" defTabSz="914400" rtl="1" eaLnBrk="0" fontAlgn="base" hangingPunct="0">
              <a:spcBef>
                <a:spcPct val="0"/>
              </a:spcBef>
              <a:spcAft>
                <a:spcPct val="0"/>
              </a:spcAft>
              <a:defRPr/>
            </a:pPr>
            <a:r>
              <a:rPr lang="fa-IR" sz="2000" b="1" dirty="0">
                <a:solidFill>
                  <a:prstClr val="black"/>
                </a:solidFill>
                <a:latin typeface="Verdana" panose="020B0604030504040204" pitchFamily="34" charset="0"/>
                <a:cs typeface="B Nazanin" panose="00000400000000000000" pitchFamily="2" charset="-78"/>
              </a:rPr>
              <a:t>دانلود رایگان پاورپوینت های روانشناسی</a:t>
            </a:r>
            <a:endParaRPr lang="en-GB" sz="2000" b="1" dirty="0">
              <a:solidFill>
                <a:prstClr val="black"/>
              </a:solidFill>
              <a:latin typeface="Verdana" panose="020B0604030504040204" pitchFamily="34" charset="0"/>
              <a:cs typeface="B Nazanin" panose="00000400000000000000" pitchFamily="2" charset="-78"/>
            </a:endParaRPr>
          </a:p>
          <a:p>
            <a:pPr defTabSz="914400" eaLnBrk="0" fontAlgn="base" hangingPunct="0">
              <a:spcBef>
                <a:spcPct val="0"/>
              </a:spcBef>
              <a:spcAft>
                <a:spcPct val="0"/>
              </a:spcAft>
              <a:defRPr/>
            </a:pPr>
            <a:endParaRPr lang="en-GB" b="1" dirty="0">
              <a:solidFill>
                <a:prstClr val="black"/>
              </a:solidFill>
              <a:latin typeface="Verdana" panose="020B0604030504040204" pitchFamily="34" charset="0"/>
              <a:cs typeface="Arial" panose="020B0604020202020204" pitchFamily="34" charset="0"/>
            </a:endParaRPr>
          </a:p>
          <a:p>
            <a:pPr defTabSz="914400" eaLnBrk="0" fontAlgn="base" hangingPunct="0">
              <a:spcBef>
                <a:spcPct val="0"/>
              </a:spcBef>
              <a:spcAft>
                <a:spcPct val="0"/>
              </a:spcAft>
              <a:defRPr/>
            </a:pPr>
            <a:endParaRPr lang="en-US" sz="1600" dirty="0">
              <a:solidFill>
                <a:srgbClr val="C00000"/>
              </a:solidFill>
              <a:latin typeface="Verdana" panose="020B0604030504040204" pitchFamily="34" charset="0"/>
              <a:cs typeface="Arial" panose="020B0604020202020204" pitchFamily="34" charset="0"/>
            </a:endParaRPr>
          </a:p>
          <a:p>
            <a:pPr defTabSz="914400" eaLnBrk="0" fontAlgn="base" hangingPunct="0">
              <a:spcBef>
                <a:spcPct val="0"/>
              </a:spcBef>
              <a:spcAft>
                <a:spcPct val="0"/>
              </a:spcAft>
              <a:defRPr/>
            </a:pPr>
            <a:r>
              <a:rPr lang="en-US" sz="1600" dirty="0">
                <a:solidFill>
                  <a:srgbClr val="000000">
                    <a:lumMod val="75000"/>
                    <a:lumOff val="25000"/>
                  </a:srgbClr>
                </a:solidFill>
                <a:latin typeface="Times New Roman" panose="02020603050405020304" pitchFamily="18" charset="0"/>
                <a:cs typeface="Times New Roman" panose="02020603050405020304" pitchFamily="18" charset="0"/>
              </a:rPr>
              <a:t/>
            </a:r>
            <a:br>
              <a:rPr lang="en-US" sz="1600" dirty="0">
                <a:solidFill>
                  <a:srgbClr val="000000">
                    <a:lumMod val="75000"/>
                    <a:lumOff val="25000"/>
                  </a:srgbClr>
                </a:solidFill>
                <a:latin typeface="Times New Roman" panose="02020603050405020304" pitchFamily="18" charset="0"/>
                <a:cs typeface="Times New Roman" panose="02020603050405020304" pitchFamily="18" charset="0"/>
              </a:rPr>
            </a:br>
            <a:r>
              <a:rPr lang="en-US" dirty="0">
                <a:solidFill>
                  <a:srgbClr val="000000">
                    <a:lumMod val="75000"/>
                    <a:lumOff val="25000"/>
                  </a:srgbClr>
                </a:solidFill>
                <a:latin typeface="Times New Roman" panose="02020603050405020304" pitchFamily="18" charset="0"/>
                <a:cs typeface="Times New Roman" panose="02020603050405020304" pitchFamily="18" charset="0"/>
              </a:rPr>
              <a:t>© Copyright Ravanpoint.ir</a:t>
            </a:r>
            <a:endParaRPr lang="en-GB" b="1" dirty="0">
              <a:solidFill>
                <a:srgbClr val="000000">
                  <a:lumMod val="75000"/>
                  <a:lumOff val="25000"/>
                </a:srgbClr>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9486" y="2368159"/>
            <a:ext cx="3866728" cy="1397884"/>
          </a:xfrm>
          <a:prstGeom prst="rect">
            <a:avLst/>
          </a:prstGeom>
        </p:spPr>
      </p:pic>
    </p:spTree>
    <p:extLst>
      <p:ext uri="{BB962C8B-B14F-4D97-AF65-F5344CB8AC3E}">
        <p14:creationId xmlns:p14="http://schemas.microsoft.com/office/powerpoint/2010/main" val="35098755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0132"/>
            <a:ext cx="10772775" cy="1658198"/>
          </a:xfrm>
        </p:spPr>
        <p:txBody>
          <a:bodyPr/>
          <a:lstStyle/>
          <a:p>
            <a:pPr algn="r"/>
            <a:r>
              <a:rPr lang="fa-IR" dirty="0" smtClean="0"/>
              <a:t>مقدمه :</a:t>
            </a:r>
            <a:endParaRPr lang="fa-IR" dirty="0"/>
          </a:p>
        </p:txBody>
      </p:sp>
      <p:sp>
        <p:nvSpPr>
          <p:cNvPr id="3" name="Content Placeholder 2"/>
          <p:cNvSpPr>
            <a:spLocks noGrp="1"/>
          </p:cNvSpPr>
          <p:nvPr>
            <p:ph idx="1"/>
          </p:nvPr>
        </p:nvSpPr>
        <p:spPr>
          <a:xfrm>
            <a:off x="676274" y="1668330"/>
            <a:ext cx="10753725" cy="4624251"/>
          </a:xfrm>
        </p:spPr>
        <p:txBody>
          <a:bodyPr>
            <a:noAutofit/>
          </a:bodyPr>
          <a:lstStyle/>
          <a:p>
            <a:pPr algn="justLow"/>
            <a:r>
              <a:rPr lang="fa-IR" sz="2800" b="1" dirty="0" smtClean="0">
                <a:cs typeface="B Nazanin" panose="00000400000000000000" pitchFamily="2" charset="-78"/>
              </a:rPr>
              <a:t>مقام </a:t>
            </a:r>
            <a:r>
              <a:rPr lang="fa-IR" sz="2800" b="1" dirty="0">
                <a:cs typeface="B Nazanin" panose="00000400000000000000" pitchFamily="2" charset="-78"/>
              </a:rPr>
              <a:t>معظم </a:t>
            </a:r>
            <a:r>
              <a:rPr lang="fa-IR" sz="2800" b="1" dirty="0" smtClean="0">
                <a:cs typeface="B Nazanin" panose="00000400000000000000" pitchFamily="2" charset="-78"/>
              </a:rPr>
              <a:t>رهبری</a:t>
            </a:r>
            <a:r>
              <a:rPr lang="fa-IR" sz="2800" dirty="0" smtClean="0">
                <a:cs typeface="B Nazanin" panose="00000400000000000000" pitchFamily="2" charset="-78"/>
              </a:rPr>
              <a:t>: حقیقتاً </a:t>
            </a:r>
            <a:r>
              <a:rPr lang="fa-IR" sz="2800" dirty="0">
                <a:cs typeface="B Nazanin" panose="00000400000000000000" pitchFamily="2" charset="-78"/>
              </a:rPr>
              <a:t>باید بگویم که اگر مسئولان امور فرهنگی کشور بخواهند مسئله کودک و نوجوان را آن‌چنان که هست، مورد اهتمام قرار دهند، من خیال می‌کنم خیلی از آنهایی که مسئولند، از ساعات خوابشان هم خواهند زد تا به این مسئله بپردازند. امروز قضیه تربیت کودک و نوجوان، با گذشته‌های دور ـ حتی با گذشته‌های نه چندان دور، مثلاً با بیست سال پیش ـ خیلی تفاوت کرده است. ما می‌خواهیم از این نسلی که امروز مثل ماده خامی و مثل ذخیره‌ای در اختیار یکایک ماست، چه ساخته شود؟ آینده‌ای را که آنها خواهند ساخت و پرداخت و پیش برد، چگونه تصویر کرده‌ایم؟ اگر حقیقتاً به آرمان‌های اسلامی و ملی و عظمت ایران و ایرانی و جبران راهی که دست‌های استبداد سیاه در این صدوپنجاه سال، دویست سال اخیر ما را در آن کشانده است، فکر می‌کنیم؛ اگر اینها برایمان مهم است و به آینده به معنای حقیقی کلمه اهمیت می‌دهیم، پس بایستی به تربیت کودک و نوجوان خیلی </a:t>
            </a:r>
            <a:r>
              <a:rPr lang="fa-IR" sz="2800" dirty="0" smtClean="0">
                <a:cs typeface="B Nazanin" panose="00000400000000000000" pitchFamily="2" charset="-78"/>
              </a:rPr>
              <a:t>بپردازیم؛</a:t>
            </a:r>
            <a:endParaRPr lang="fa-IR" sz="2800" dirty="0">
              <a:cs typeface="B Nazanin" panose="00000400000000000000" pitchFamily="2" charset="-78"/>
            </a:endParaRPr>
          </a:p>
        </p:txBody>
      </p:sp>
    </p:spTree>
    <p:extLst>
      <p:ext uri="{BB962C8B-B14F-4D97-AF65-F5344CB8AC3E}">
        <p14:creationId xmlns:p14="http://schemas.microsoft.com/office/powerpoint/2010/main" val="3936344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411473"/>
            <a:ext cx="7158446" cy="6315898"/>
          </a:xfrm>
        </p:spPr>
        <p:txBody>
          <a:bodyPr>
            <a:noAutofit/>
          </a:bodyPr>
          <a:lstStyle/>
          <a:p>
            <a:pPr algn="justLow"/>
            <a:r>
              <a:rPr lang="fa-IR" dirty="0">
                <a:cs typeface="B Nazanin" panose="00000400000000000000" pitchFamily="2" charset="-78"/>
              </a:rPr>
              <a:t>یکی از حوزه‌های مهم پدافند غیرعامل از دیدگاه حفظ سرمایه‌های معنوی، مقابله با جنگ نرم و تصرف روح و ذهن ملت بدون استفاده از جنگ‌افزارهای نظامی و نیز مقابله با فعالیت‌های براندازی نرم و انقلاب‌های مخملی است که به تصدیق اندیشمندان مدرن، در برهه‌ی کنونی جایگزین جنگ و توپ و تانک شده </a:t>
            </a:r>
            <a:r>
              <a:rPr lang="fa-IR" dirty="0" smtClean="0">
                <a:cs typeface="B Nazanin" panose="00000400000000000000" pitchFamily="2" charset="-78"/>
              </a:rPr>
              <a:t>است. </a:t>
            </a:r>
            <a:r>
              <a:rPr lang="fa-IR" dirty="0">
                <a:cs typeface="B Nazanin" panose="00000400000000000000" pitchFamily="2" charset="-78"/>
              </a:rPr>
              <a:t>در این عرصه، پدافند غیرعامل فرهنگی جایگاه ویژه‌ای </a:t>
            </a:r>
            <a:r>
              <a:rPr lang="fa-IR" dirty="0" smtClean="0">
                <a:cs typeface="B Nazanin" panose="00000400000000000000" pitchFamily="2" charset="-78"/>
              </a:rPr>
              <a:t>می‌یابد. </a:t>
            </a:r>
          </a:p>
          <a:p>
            <a:pPr algn="justLow"/>
            <a:r>
              <a:rPr lang="fa-IR" dirty="0" smtClean="0">
                <a:cs typeface="B Nazanin" panose="00000400000000000000" pitchFamily="2" charset="-78"/>
              </a:rPr>
              <a:t>بازی‌های رایانه‌ای، انیمیشن ها و نرم افزارها </a:t>
            </a:r>
            <a:r>
              <a:rPr lang="fa-IR" dirty="0">
                <a:cs typeface="B Nazanin" panose="00000400000000000000" pitchFamily="2" charset="-78"/>
              </a:rPr>
              <a:t>در دنیای امروز جایگاهی فراتر از سرگرمی صرف یافته است و به‌عنوان یک رسانه‌ی مهم و استراتژیک که مفاهیم مورد نظر سازندگانش را به درون خانواده‌ها و ذهن و فکر مخاطبانش می‌برد شناخته شده </a:t>
            </a:r>
            <a:r>
              <a:rPr lang="fa-IR" dirty="0" smtClean="0">
                <a:cs typeface="B Nazanin" panose="00000400000000000000" pitchFamily="2" charset="-78"/>
              </a:rPr>
              <a:t>است؛ </a:t>
            </a:r>
            <a:r>
              <a:rPr lang="fa-IR" dirty="0">
                <a:cs typeface="B Nazanin" panose="00000400000000000000" pitchFamily="2" charset="-78"/>
              </a:rPr>
              <a:t>به‌طوری که پیش‌بینی می‌شود از سال 2020 رسانه‌ی حاکم بر دنیا </a:t>
            </a:r>
            <a:r>
              <a:rPr lang="fa-IR" dirty="0" smtClean="0">
                <a:cs typeface="B Nazanin" panose="00000400000000000000" pitchFamily="2" charset="-78"/>
              </a:rPr>
              <a:t>تولیدات </a:t>
            </a:r>
            <a:r>
              <a:rPr lang="fa-IR" dirty="0">
                <a:cs typeface="B Nazanin" panose="00000400000000000000" pitchFamily="2" charset="-78"/>
              </a:rPr>
              <a:t>رایانه‌ای خواهد </a:t>
            </a:r>
            <a:r>
              <a:rPr lang="fa-IR" dirty="0" smtClean="0">
                <a:cs typeface="B Nazanin" panose="00000400000000000000" pitchFamily="2" charset="-78"/>
              </a:rPr>
              <a:t>بود. تولید ملّی </a:t>
            </a:r>
            <a:r>
              <a:rPr lang="fa-IR" dirty="0">
                <a:cs typeface="B Nazanin" panose="00000400000000000000" pitchFamily="2" charset="-78"/>
              </a:rPr>
              <a:t>از یک سو می‌تواند به‌عنوان سدّی در مقابل تهاجم فرهنگی عمل کند و از سوی دیگر، عاملی برای فرهنگ‌سازی و ایجاد بستر برای آزمودن راه‌کارهای پدافند غیرعامل و نیز ایجاد آمادگی در مقابل سوانح مختلف </a:t>
            </a:r>
            <a:r>
              <a:rPr lang="fa-IR" dirty="0" smtClean="0">
                <a:cs typeface="B Nazanin" panose="00000400000000000000" pitchFamily="2" charset="-78"/>
              </a:rPr>
              <a:t>باشد.تولید </a:t>
            </a:r>
            <a:r>
              <a:rPr lang="fa-IR" dirty="0" smtClean="0">
                <a:cs typeface="B Nazanin" panose="00000400000000000000" pitchFamily="2" charset="-78"/>
              </a:rPr>
              <a:t>ملی با تکیه بر فرهنگ اسلامی، هویت دینی و ملی، خلاقیت و ابتکار می تواند جایگزینی هوشمند و مطمئن برای کودکان و نوجوانان ما باشد.</a:t>
            </a:r>
          </a:p>
          <a:p>
            <a:pPr algn="justLow"/>
            <a:endParaRPr lang="fa-IR"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33210" y="1191294"/>
            <a:ext cx="4103117" cy="4756255"/>
          </a:xfrm>
          <a:prstGeom prst="rect">
            <a:avLst/>
          </a:prstGeom>
        </p:spPr>
      </p:pic>
    </p:spTree>
    <p:extLst>
      <p:ext uri="{BB962C8B-B14F-4D97-AF65-F5344CB8AC3E}">
        <p14:creationId xmlns:p14="http://schemas.microsoft.com/office/powerpoint/2010/main" val="1924361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742"/>
            <a:ext cx="10772775" cy="1658198"/>
          </a:xfrm>
        </p:spPr>
        <p:txBody>
          <a:bodyPr/>
          <a:lstStyle/>
          <a:p>
            <a:pPr algn="r"/>
            <a:r>
              <a:rPr lang="fa-IR" dirty="0" smtClean="0"/>
              <a:t>جهان امروز :</a:t>
            </a:r>
            <a:endParaRPr lang="fa-IR" dirty="0"/>
          </a:p>
        </p:txBody>
      </p:sp>
      <p:sp>
        <p:nvSpPr>
          <p:cNvPr id="3" name="Content Placeholder 2"/>
          <p:cNvSpPr>
            <a:spLocks noGrp="1"/>
          </p:cNvSpPr>
          <p:nvPr>
            <p:ph idx="1"/>
          </p:nvPr>
        </p:nvSpPr>
        <p:spPr>
          <a:xfrm>
            <a:off x="676274" y="1367736"/>
            <a:ext cx="10753725" cy="3766185"/>
          </a:xfrm>
        </p:spPr>
        <p:txBody>
          <a:bodyPr>
            <a:noAutofit/>
          </a:bodyPr>
          <a:lstStyle/>
          <a:p>
            <a:pPr algn="justLow">
              <a:lnSpc>
                <a:spcPct val="110000"/>
              </a:lnSpc>
            </a:pPr>
            <a:r>
              <a:rPr lang="fa-IR" sz="2000" dirty="0">
                <a:cs typeface="B Nazanin" panose="00000400000000000000" pitchFamily="2" charset="-78"/>
              </a:rPr>
              <a:t>فرصت‌ها و تهدیدهای فرهنگی موجود در هر تمدن و کشوری پتانسیل شگرفی در تعالی و سقوط یک جامعه دارد از این </a:t>
            </a:r>
            <a:r>
              <a:rPr lang="fa-IR" sz="2000" dirty="0" smtClean="0">
                <a:cs typeface="B Nazanin" panose="00000400000000000000" pitchFamily="2" charset="-78"/>
              </a:rPr>
              <a:t>جهت </a:t>
            </a:r>
            <a:r>
              <a:rPr lang="fa-IR" sz="2000" dirty="0">
                <a:cs typeface="B Nazanin" panose="00000400000000000000" pitchFamily="2" charset="-78"/>
              </a:rPr>
              <a:t>آسیب‌شناسی فرهنگی، یکی از اصول قطعی و خدشه‌ناپذیر در هر جامعه ای محسوب می‌شود. هم اکنون ایالت متحده آمریکا به عنوان دارنده قوی‌ترین سیستم رسانه‌ای با تولید سالانه هزاران قطعه </a:t>
            </a:r>
            <a:r>
              <a:rPr lang="fa-IR" sz="2000" dirty="0" smtClean="0">
                <a:cs typeface="B Nazanin" panose="00000400000000000000" pitchFamily="2" charset="-78"/>
              </a:rPr>
              <a:t>موسیقی،انیمیشن، بازی، </a:t>
            </a:r>
            <a:r>
              <a:rPr lang="fa-IR" sz="2000" dirty="0">
                <a:cs typeface="B Nazanin" panose="00000400000000000000" pitchFamily="2" charset="-78"/>
              </a:rPr>
              <a:t>سریال و آثار سینمایی، در تئوریزه کردن اندیشه خود یکه‌تاز است. </a:t>
            </a:r>
            <a:endParaRPr lang="fa-IR" sz="2000" dirty="0" smtClean="0">
              <a:cs typeface="B Nazanin" panose="00000400000000000000" pitchFamily="2" charset="-78"/>
            </a:endParaRPr>
          </a:p>
          <a:p>
            <a:pPr algn="justLow">
              <a:lnSpc>
                <a:spcPct val="110000"/>
              </a:lnSpc>
            </a:pPr>
            <a:r>
              <a:rPr lang="fa-IR" sz="2000" dirty="0">
                <a:cs typeface="B Nazanin" panose="00000400000000000000" pitchFamily="2" charset="-78"/>
              </a:rPr>
              <a:t>این آثار رسانه‌ای به عنوان یکی از اثرگذارترین ابزار آلات فرهنگی در گستراندن اهداف ایالت متحده نقش پر رنگی را ایفا می‌کند، در این راستا </a:t>
            </a:r>
            <a:r>
              <a:rPr lang="fa-IR" sz="2000" b="1" dirty="0" smtClean="0">
                <a:solidFill>
                  <a:srgbClr val="002060"/>
                </a:solidFill>
                <a:cs typeface="B Nazanin" panose="00000400000000000000" pitchFamily="2" charset="-78"/>
              </a:rPr>
              <a:t>انیمیشن ها و بازی ها </a:t>
            </a:r>
            <a:r>
              <a:rPr lang="fa-IR" sz="2000" dirty="0">
                <a:cs typeface="B Nazanin" panose="00000400000000000000" pitchFamily="2" charset="-78"/>
              </a:rPr>
              <a:t>به عنوان ابزاری سرگرم‌کننده و پرطرفدار که مخاطبان زیادی را به خود جذب کرده است از بالاترین ظرفیت برای شکل دادن به فرهنگ عمومی یک جامعه برخوردار است</a:t>
            </a:r>
            <a:r>
              <a:rPr lang="fa-IR" sz="2000" dirty="0" smtClean="0">
                <a:cs typeface="B Nazanin" panose="00000400000000000000" pitchFamily="2" charset="-78"/>
              </a:rPr>
              <a:t>.</a:t>
            </a:r>
          </a:p>
          <a:p>
            <a:pPr algn="justLow"/>
            <a:r>
              <a:rPr lang="fa-IR" sz="2000" dirty="0">
                <a:cs typeface="B Nazanin" panose="00000400000000000000" pitchFamily="2" charset="-78"/>
              </a:rPr>
              <a:t>استودیوهای انیمیشن پیکسار (</a:t>
            </a:r>
            <a:r>
              <a:rPr lang="en-US" sz="2000" dirty="0">
                <a:cs typeface="B Nazanin" panose="00000400000000000000" pitchFamily="2" charset="-78"/>
              </a:rPr>
              <a:t>Pixar Animation </a:t>
            </a:r>
            <a:r>
              <a:rPr lang="en-US" sz="2000" dirty="0" smtClean="0">
                <a:cs typeface="B Nazanin" panose="00000400000000000000" pitchFamily="2" charset="-78"/>
              </a:rPr>
              <a:t>Studios</a:t>
            </a:r>
            <a:r>
              <a:rPr lang="fa-IR" sz="2000" dirty="0" smtClean="0">
                <a:cs typeface="B Nazanin" panose="00000400000000000000" pitchFamily="2" charset="-78"/>
              </a:rPr>
              <a:t>) را </a:t>
            </a:r>
            <a:r>
              <a:rPr lang="fa-IR" sz="2000" dirty="0" smtClean="0">
                <a:cs typeface="B Nazanin" panose="00000400000000000000" pitchFamily="2" charset="-78"/>
              </a:rPr>
              <a:t>می‌توان یکی</a:t>
            </a:r>
          </a:p>
          <a:p>
            <a:pPr algn="justLow"/>
            <a:r>
              <a:rPr lang="fa-IR" sz="2000" dirty="0" smtClean="0">
                <a:cs typeface="B Nazanin" panose="00000400000000000000" pitchFamily="2" charset="-78"/>
              </a:rPr>
              <a:t> </a:t>
            </a:r>
            <a:r>
              <a:rPr lang="fa-IR" sz="2000" dirty="0">
                <a:cs typeface="B Nazanin" panose="00000400000000000000" pitchFamily="2" charset="-78"/>
              </a:rPr>
              <a:t>از پیش‌قراولان انیمیشن‌سازی دانست که در سال 1986 </a:t>
            </a:r>
            <a:r>
              <a:rPr lang="fa-IR" sz="2000" dirty="0" smtClean="0">
                <a:cs typeface="B Nazanin" panose="00000400000000000000" pitchFamily="2" charset="-78"/>
              </a:rPr>
              <a:t>میلادی توسط</a:t>
            </a:r>
          </a:p>
          <a:p>
            <a:pPr algn="justLow"/>
            <a:r>
              <a:rPr lang="fa-IR" sz="2000" dirty="0" smtClean="0">
                <a:cs typeface="B Nazanin" panose="00000400000000000000" pitchFamily="2" charset="-78"/>
              </a:rPr>
              <a:t> استیو </a:t>
            </a:r>
            <a:r>
              <a:rPr lang="fa-IR" sz="2000" dirty="0">
                <a:cs typeface="B Nazanin" panose="00000400000000000000" pitchFamily="2" charset="-78"/>
              </a:rPr>
              <a:t>جابز و ادوین کتمول تأسیس شد.</a:t>
            </a:r>
            <a:endParaRPr lang="fa-IR" sz="2000" dirty="0" smtClean="0">
              <a:cs typeface="B Nazanin" panose="00000400000000000000" pitchFamily="2" charset="-78"/>
            </a:endParaRPr>
          </a:p>
          <a:p>
            <a:pPr algn="justLow"/>
            <a:endParaRPr lang="fa-IR" sz="2000" dirty="0">
              <a:cs typeface="B Nazanin"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354" y="4064941"/>
            <a:ext cx="3822411" cy="243945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290" y="5252538"/>
            <a:ext cx="4692327" cy="1605462"/>
          </a:xfrm>
          <a:prstGeom prst="rect">
            <a:avLst/>
          </a:prstGeom>
        </p:spPr>
      </p:pic>
    </p:spTree>
    <p:extLst>
      <p:ext uri="{BB962C8B-B14F-4D97-AF65-F5344CB8AC3E}">
        <p14:creationId xmlns:p14="http://schemas.microsoft.com/office/powerpoint/2010/main" val="1999274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0131"/>
            <a:ext cx="10772775" cy="1658198"/>
          </a:xfrm>
        </p:spPr>
        <p:txBody>
          <a:bodyPr/>
          <a:lstStyle/>
          <a:p>
            <a:pPr algn="r"/>
            <a:r>
              <a:rPr lang="fa-IR" dirty="0" smtClean="0"/>
              <a:t>انیمیشن، کارتون و بازی ها :</a:t>
            </a:r>
            <a:endParaRPr lang="fa-IR" dirty="0"/>
          </a:p>
        </p:txBody>
      </p:sp>
      <p:sp>
        <p:nvSpPr>
          <p:cNvPr id="3" name="Content Placeholder 2"/>
          <p:cNvSpPr>
            <a:spLocks noGrp="1"/>
          </p:cNvSpPr>
          <p:nvPr>
            <p:ph idx="1"/>
          </p:nvPr>
        </p:nvSpPr>
        <p:spPr>
          <a:xfrm>
            <a:off x="195944" y="1419252"/>
            <a:ext cx="11234056" cy="5136094"/>
          </a:xfrm>
        </p:spPr>
        <p:txBody>
          <a:bodyPr>
            <a:noAutofit/>
          </a:bodyPr>
          <a:lstStyle/>
          <a:p>
            <a:pPr algn="justLow"/>
            <a:r>
              <a:rPr lang="fa-IR" sz="2000" dirty="0">
                <a:cs typeface="B Nazanin" panose="00000400000000000000" pitchFamily="2" charset="-78"/>
              </a:rPr>
              <a:t>این </a:t>
            </a:r>
            <a:r>
              <a:rPr lang="fa-IR" sz="2000" dirty="0" smtClean="0">
                <a:cs typeface="B Nazanin" panose="00000400000000000000" pitchFamily="2" charset="-78"/>
              </a:rPr>
              <a:t>کمپانی در ابتدا با مشارکت در ساخت انیمیشن داستان اسباب‌بازی (</a:t>
            </a:r>
            <a:r>
              <a:rPr lang="en-US" sz="2000" dirty="0" smtClean="0">
                <a:cs typeface="B Nazanin" panose="00000400000000000000" pitchFamily="2" charset="-78"/>
              </a:rPr>
              <a:t>Toy </a:t>
            </a:r>
            <a:r>
              <a:rPr lang="en-US" sz="2000" dirty="0" smtClean="0">
                <a:cs typeface="B Nazanin" panose="00000400000000000000" pitchFamily="2" charset="-78"/>
              </a:rPr>
              <a:t>Story</a:t>
            </a:r>
            <a:r>
              <a:rPr lang="fa-IR" sz="2000" dirty="0" smtClean="0">
                <a:cs typeface="B Nazanin" panose="00000400000000000000" pitchFamily="2" charset="-78"/>
              </a:rPr>
              <a:t>) خود </a:t>
            </a:r>
            <a:r>
              <a:rPr lang="fa-IR" sz="2000" dirty="0" smtClean="0">
                <a:cs typeface="B Nazanin" panose="00000400000000000000" pitchFamily="2" charset="-78"/>
              </a:rPr>
              <a:t>را به شهرت رساند؛ در سال 2006 میلادی نیز والت دیزنی (</a:t>
            </a:r>
            <a:r>
              <a:rPr lang="en-US" sz="2000" dirty="0" smtClean="0">
                <a:cs typeface="B Nazanin" panose="00000400000000000000" pitchFamily="2" charset="-78"/>
              </a:rPr>
              <a:t>The Walt Disney </a:t>
            </a:r>
            <a:r>
              <a:rPr lang="en-US" sz="2000" dirty="0" smtClean="0">
                <a:cs typeface="B Nazanin" panose="00000400000000000000" pitchFamily="2" charset="-78"/>
              </a:rPr>
              <a:t>Company</a:t>
            </a:r>
            <a:r>
              <a:rPr lang="fa-IR" sz="2000" dirty="0" smtClean="0">
                <a:cs typeface="B Nazanin" panose="00000400000000000000" pitchFamily="2" charset="-78"/>
              </a:rPr>
              <a:t>) یکی </a:t>
            </a:r>
            <a:r>
              <a:rPr lang="fa-IR" sz="2000" dirty="0" smtClean="0">
                <a:cs typeface="B Nazanin" panose="00000400000000000000" pitchFamily="2" charset="-78"/>
              </a:rPr>
              <a:t>از بزرگ‌ترین کمپانی‌های رسانه‌ای و سرگرمی جهان به قیمت 7.4 میلیارد دلار پیکسار را از آن خود کرد و آن را به زیرمجموعه شرکت خود تبدیل کرد.</a:t>
            </a:r>
          </a:p>
          <a:p>
            <a:pPr algn="justLow"/>
            <a:r>
              <a:rPr lang="fa-IR" sz="2000" dirty="0" smtClean="0">
                <a:cs typeface="B Nazanin" panose="00000400000000000000" pitchFamily="2" charset="-78"/>
              </a:rPr>
              <a:t>امروزه کشورهای غربی در جنگ نرم فقط به تبلیغات و فیلم بسنده نکردند بلکه حتی در بازیهای رایانه ای کودکانه نیز فعالیت خود را به طور محسوس شروع کرده اند . برای مثال در بازی کودکانه </a:t>
            </a:r>
            <a:r>
              <a:rPr lang="en-US" sz="2000" dirty="0" smtClean="0">
                <a:cs typeface="B Nazanin" panose="00000400000000000000" pitchFamily="2" charset="-78"/>
              </a:rPr>
              <a:t> farm </a:t>
            </a:r>
            <a:r>
              <a:rPr lang="en-US" sz="2000" dirty="0" err="1" smtClean="0">
                <a:cs typeface="B Nazanin" panose="00000400000000000000" pitchFamily="2" charset="-78"/>
              </a:rPr>
              <a:t>frenzi</a:t>
            </a:r>
            <a:r>
              <a:rPr lang="en-US" sz="2000" dirty="0" smtClean="0">
                <a:cs typeface="B Nazanin" panose="00000400000000000000" pitchFamily="2" charset="-78"/>
              </a:rPr>
              <a:t> pizza party </a:t>
            </a:r>
            <a:r>
              <a:rPr lang="fa-IR" sz="2000" dirty="0" smtClean="0">
                <a:cs typeface="B Nazanin" panose="00000400000000000000" pitchFamily="2" charset="-78"/>
              </a:rPr>
              <a:t>با مفید نشان دادن خوک که از نظر اسلام نجس میباشد قصد تخریب ذهن کودکان مسلمان را </a:t>
            </a:r>
            <a:r>
              <a:rPr lang="fa-IR" sz="2000" dirty="0" smtClean="0">
                <a:cs typeface="B Nazanin" panose="00000400000000000000" pitchFamily="2" charset="-78"/>
              </a:rPr>
              <a:t>دارند. </a:t>
            </a:r>
            <a:r>
              <a:rPr lang="fa-IR" sz="2000" dirty="0" smtClean="0">
                <a:cs typeface="B Nazanin" panose="00000400000000000000" pitchFamily="2" charset="-78"/>
              </a:rPr>
              <a:t>در این بازی خوکی که حتی از نظر اقتصادی غربی ها هم از گاو و گوساله برای یک مزرعه دار به صرفه تر نیست را بهترین راه درآمدزایی و مفیدترین حیوان خانگی جلوه میدهند تا این فکر در ذهن فرزندان ما ایجاد شود که خوک برخلاف چیزی که  اسلام گفته است بسیار مفید و بهترین دام خانگی است . غربی ها با ساختن چنین بازیهایی قصد تخریب ذهن مسلمانان را برخلاف ارزشها و گفته های اسلام از همان دوران کودکی دارند و اینگونه فکرها با بازی کردن مداوم در حافظه بلندمدت کودکان برای همیشه باقی خواهدماند . درجدیدترین نسخه بازی پرندگان خشمگین نیز در دوتا از مراحل آن باید به سمت نقشه ایران و برج میلاد حمله کنید . پس باید در انتخاب بازیهای رایانه ای برای کودکان خود دقت بیشتری را بکار ببریم و گاهی اوقات هنگام بازی کردن فرزندانتان در کنار آنها نشسته و بازی رایانه ای آنها را نگاه کنید با این کار هم دوستی بیشتری بین شما و فرزندتان ایجاد میشود و هم میتوانید مطمئن شوید که بازی آسیبی به ذهنش نمی زند</a:t>
            </a:r>
            <a:r>
              <a:rPr lang="fa-IR" sz="2000" dirty="0" smtClean="0">
                <a:cs typeface="B Nazanin" panose="00000400000000000000" pitchFamily="2" charset="-78"/>
              </a:rPr>
              <a:t>.</a:t>
            </a:r>
          </a:p>
          <a:p>
            <a:pPr algn="justLow"/>
            <a:r>
              <a:rPr lang="fa-IR" sz="2000" dirty="0" smtClean="0">
                <a:cs typeface="B Nazanin" panose="00000400000000000000" pitchFamily="2" charset="-78"/>
              </a:rPr>
              <a:t> </a:t>
            </a:r>
            <a:r>
              <a:rPr lang="fa-IR" sz="2000" b="1" dirty="0" smtClean="0">
                <a:solidFill>
                  <a:srgbClr val="002060"/>
                </a:solidFill>
                <a:cs typeface="B Nazanin" panose="00000400000000000000" pitchFamily="2" charset="-78"/>
              </a:rPr>
              <a:t>انيميشن</a:t>
            </a:r>
            <a:r>
              <a:rPr lang="fa-IR" sz="2000" dirty="0" smtClean="0">
                <a:solidFill>
                  <a:srgbClr val="002060"/>
                </a:solidFill>
                <a:cs typeface="B Nazanin" panose="00000400000000000000" pitchFamily="2" charset="-78"/>
              </a:rPr>
              <a:t> </a:t>
            </a:r>
            <a:r>
              <a:rPr lang="fa-IR" sz="2000" dirty="0" smtClean="0">
                <a:cs typeface="B Nazanin" panose="00000400000000000000" pitchFamily="2" charset="-78"/>
              </a:rPr>
              <a:t>يكي از ساختارهاي جذاب سينمايي است كه لزوما مخاطب آن كودكان نيستند و بسياري از انيميشن‌هاي جذاب و زيباي جهان، علاوه بر كودكان و شايد بيشتر از آنها بزرگسالان را مخاطب قرار مي دهند. هرچند توليدات انيميشن مي‌توانند طيف گسترده‌اي از مخاطبان را به خود اختصاص دهند، ليكن انكارناشدنی است كه كودكان، بيشترين توجه و دلبستگي را به برنامه‌هاي انيميشن دارند و با مروري بر گذشته خود، اذعان خواهيم نمود كه انيميشن ها، نقش بسيار بسزايي درشكل گيري شخصيت ما داشته‌اند. </a:t>
            </a:r>
          </a:p>
          <a:p>
            <a:pPr algn="justLow"/>
            <a:endParaRPr lang="fa-IR" sz="2000" dirty="0" smtClean="0">
              <a:cs typeface="B Nazanin" panose="00000400000000000000" pitchFamily="2" charset="-78"/>
            </a:endParaRPr>
          </a:p>
          <a:p>
            <a:endParaRPr lang="fa-IR" sz="2000" dirty="0">
              <a:cs typeface="B Nazanin" panose="00000400000000000000" pitchFamily="2" charset="-78"/>
            </a:endParaRPr>
          </a:p>
        </p:txBody>
      </p:sp>
    </p:spTree>
    <p:extLst>
      <p:ext uri="{BB962C8B-B14F-4D97-AF65-F5344CB8AC3E}">
        <p14:creationId xmlns:p14="http://schemas.microsoft.com/office/powerpoint/2010/main" val="1807165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746"/>
            <a:ext cx="10772775" cy="1658198"/>
          </a:xfrm>
        </p:spPr>
        <p:txBody>
          <a:bodyPr/>
          <a:lstStyle/>
          <a:p>
            <a:pPr algn="r"/>
            <a:r>
              <a:rPr lang="fa-IR" dirty="0"/>
              <a:t>انیمیشن، کارتون و بازی ها :</a:t>
            </a:r>
          </a:p>
        </p:txBody>
      </p:sp>
      <p:sp>
        <p:nvSpPr>
          <p:cNvPr id="3" name="Content Placeholder 2"/>
          <p:cNvSpPr>
            <a:spLocks noGrp="1"/>
          </p:cNvSpPr>
          <p:nvPr>
            <p:ph idx="1"/>
          </p:nvPr>
        </p:nvSpPr>
        <p:spPr>
          <a:xfrm>
            <a:off x="676656" y="1393492"/>
            <a:ext cx="10753725" cy="5187612"/>
          </a:xfrm>
        </p:spPr>
        <p:txBody>
          <a:bodyPr>
            <a:normAutofit/>
          </a:bodyPr>
          <a:lstStyle/>
          <a:p>
            <a:pPr algn="justLow"/>
            <a:r>
              <a:rPr lang="fa-IR" sz="2800" b="1" dirty="0">
                <a:solidFill>
                  <a:srgbClr val="002060"/>
                </a:solidFill>
                <a:cs typeface="B Nazanin" panose="00000400000000000000" pitchFamily="2" charset="-78"/>
              </a:rPr>
              <a:t>انیمیشن</a:t>
            </a:r>
            <a:r>
              <a:rPr lang="fa-IR" sz="2800" dirty="0">
                <a:solidFill>
                  <a:srgbClr val="002060"/>
                </a:solidFill>
                <a:cs typeface="B Nazanin" panose="00000400000000000000" pitchFamily="2" charset="-78"/>
              </a:rPr>
              <a:t> </a:t>
            </a:r>
            <a:r>
              <a:rPr lang="fa-IR" sz="2800" dirty="0">
                <a:cs typeface="B Nazanin" panose="00000400000000000000" pitchFamily="2" charset="-78"/>
              </a:rPr>
              <a:t>از مبانی اصلی قدرت نرم در دنیای امروز است و جایگاه بسیار مهمی در نشانه شناسی تئوری جنگ ها برخوردار است. امروزه دیگر انیمیشن نه یک سرگرمی بلکه ابزاری برای انتقال داده ها ی فلسفی ، فرهنگی و سیاسی است. </a:t>
            </a:r>
            <a:r>
              <a:rPr lang="fa-IR" sz="2800" dirty="0" smtClean="0">
                <a:cs typeface="B Nazanin" panose="00000400000000000000" pitchFamily="2" charset="-78"/>
              </a:rPr>
              <a:t>والت </a:t>
            </a:r>
            <a:r>
              <a:rPr lang="fa-IR" sz="2800" dirty="0" smtClean="0">
                <a:cs typeface="B Nazanin" panose="00000400000000000000" pitchFamily="2" charset="-78"/>
              </a:rPr>
              <a:t>دیزنی (</a:t>
            </a:r>
            <a:r>
              <a:rPr lang="en-US" sz="2800" dirty="0" smtClean="0">
                <a:cs typeface="B Nazanin" panose="00000400000000000000" pitchFamily="2" charset="-78"/>
              </a:rPr>
              <a:t>Walt </a:t>
            </a:r>
            <a:r>
              <a:rPr lang="en-US" sz="2800" dirty="0">
                <a:cs typeface="B Nazanin" panose="00000400000000000000" pitchFamily="2" charset="-78"/>
              </a:rPr>
              <a:t>Disney </a:t>
            </a:r>
            <a:r>
              <a:rPr lang="en-US" sz="2800" dirty="0" smtClean="0">
                <a:cs typeface="B Nazanin" panose="00000400000000000000" pitchFamily="2" charset="-78"/>
              </a:rPr>
              <a:t>Company </a:t>
            </a:r>
            <a:r>
              <a:rPr lang="fa-IR" sz="2800" dirty="0" smtClean="0">
                <a:cs typeface="B Nazanin" panose="00000400000000000000" pitchFamily="2" charset="-78"/>
              </a:rPr>
              <a:t>) از </a:t>
            </a:r>
            <a:r>
              <a:rPr lang="fa-IR" sz="2800" dirty="0">
                <a:cs typeface="B Nazanin" panose="00000400000000000000" pitchFamily="2" charset="-78"/>
              </a:rPr>
              <a:t>مجموعه شرکت های فعال در صنعت انیمیشن است که همین فعالیت ها منجر شده است تا امروزه شرکت والت دیزنی به پردرآمدترین شرکت رسانه ای در جهان تبدیل شود که این خود مهر تاییدی بر جایگاه والای انیمیشن در دنیای امروز است. </a:t>
            </a:r>
            <a:r>
              <a:rPr lang="fa-IR" sz="2800" dirty="0" smtClean="0">
                <a:cs typeface="B Nazanin" panose="00000400000000000000" pitchFamily="2" charset="-78"/>
              </a:rPr>
              <a:t>انیمیشن </a:t>
            </a:r>
            <a:r>
              <a:rPr lang="fa-IR" sz="2800" dirty="0">
                <a:cs typeface="B Nazanin" panose="00000400000000000000" pitchFamily="2" charset="-78"/>
              </a:rPr>
              <a:t>های دانشگاه هیولاها ، من شرور۱ ، مربی اژدها </a:t>
            </a:r>
            <a:r>
              <a:rPr lang="fa-IR" sz="2800" dirty="0" smtClean="0">
                <a:cs typeface="B Nazanin" panose="00000400000000000000" pitchFamily="2" charset="-78"/>
              </a:rPr>
              <a:t>(</a:t>
            </a:r>
            <a:r>
              <a:rPr lang="en-US" sz="2800" dirty="0" smtClean="0">
                <a:cs typeface="B Nazanin" panose="00000400000000000000" pitchFamily="2" charset="-78"/>
              </a:rPr>
              <a:t>How </a:t>
            </a:r>
            <a:r>
              <a:rPr lang="en-US" sz="2800" dirty="0">
                <a:cs typeface="B Nazanin" panose="00000400000000000000" pitchFamily="2" charset="-78"/>
              </a:rPr>
              <a:t>to train your dragon </a:t>
            </a:r>
            <a:r>
              <a:rPr lang="fa-IR" sz="2800" dirty="0" smtClean="0">
                <a:cs typeface="B Nazanin" panose="00000400000000000000" pitchFamily="2" charset="-78"/>
              </a:rPr>
              <a:t>) </a:t>
            </a:r>
            <a:r>
              <a:rPr lang="fa-IR" sz="2800" dirty="0" smtClean="0">
                <a:cs typeface="B Nazanin" panose="00000400000000000000" pitchFamily="2" charset="-78"/>
              </a:rPr>
              <a:t>از </a:t>
            </a:r>
            <a:r>
              <a:rPr lang="fa-IR" sz="2800" dirty="0">
                <a:cs typeface="B Nazanin" panose="00000400000000000000" pitchFamily="2" charset="-78"/>
              </a:rPr>
              <a:t>مجموعه انیمیشن هایی بود که رسانه ملی از شبکه پویا با رپرتاژ آگهی های فراوان پخش نمود که در ادامه به بخشی از این مبانی اشاره مینماییم </a:t>
            </a:r>
            <a:r>
              <a:rPr lang="fa-IR" sz="2800" dirty="0" smtClean="0">
                <a:cs typeface="B Nazanin" panose="00000400000000000000" pitchFamily="2" charset="-78"/>
              </a:rPr>
              <a:t>که شاکله </a:t>
            </a:r>
            <a:r>
              <a:rPr lang="fa-IR" sz="2800" dirty="0">
                <a:cs typeface="B Nazanin" panose="00000400000000000000" pitchFamily="2" charset="-78"/>
              </a:rPr>
              <a:t>اصلی مجموعه نقد های زیر از سایت آیت مداری است</a:t>
            </a:r>
            <a:r>
              <a:rPr lang="fa-IR" sz="2800" dirty="0" smtClean="0">
                <a:cs typeface="B Nazanin" panose="00000400000000000000" pitchFamily="2" charset="-78"/>
              </a:rPr>
              <a:t>.</a:t>
            </a:r>
          </a:p>
          <a:p>
            <a:pPr algn="justLow"/>
            <a:r>
              <a:rPr lang="fa-IR" sz="2800" dirty="0">
                <a:cs typeface="B Nazanin" panose="00000400000000000000" pitchFamily="2" charset="-78"/>
              </a:rPr>
              <a:t> انیمیشن دانشگاه هیولاها که درباره چگونگی ثبت رکورد جدید در ترساندن انسانها میباشد از انیمیشن های با کیفیت است که با هزینه های بالا در ایالت متحده آمریکا ساخته شده است.</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 y="5572792"/>
            <a:ext cx="2272937" cy="1143356"/>
          </a:xfrm>
          <a:prstGeom prst="rect">
            <a:avLst/>
          </a:prstGeom>
        </p:spPr>
      </p:pic>
    </p:spTree>
    <p:extLst>
      <p:ext uri="{BB962C8B-B14F-4D97-AF65-F5344CB8AC3E}">
        <p14:creationId xmlns:p14="http://schemas.microsoft.com/office/powerpoint/2010/main" val="26405745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2745"/>
            <a:ext cx="10772775" cy="1658198"/>
          </a:xfrm>
        </p:spPr>
        <p:txBody>
          <a:bodyPr/>
          <a:lstStyle/>
          <a:p>
            <a:pPr algn="r"/>
            <a:r>
              <a:rPr lang="fa-IR" dirty="0"/>
              <a:t>انیمیشن، کارتون و بازی ها :</a:t>
            </a:r>
          </a:p>
        </p:txBody>
      </p:sp>
      <p:sp>
        <p:nvSpPr>
          <p:cNvPr id="3" name="Content Placeholder 2"/>
          <p:cNvSpPr>
            <a:spLocks noGrp="1"/>
          </p:cNvSpPr>
          <p:nvPr>
            <p:ph idx="1"/>
          </p:nvPr>
        </p:nvSpPr>
        <p:spPr>
          <a:xfrm>
            <a:off x="676656" y="1341980"/>
            <a:ext cx="10753725" cy="4659575"/>
          </a:xfrm>
        </p:spPr>
        <p:txBody>
          <a:bodyPr>
            <a:normAutofit/>
          </a:bodyPr>
          <a:lstStyle/>
          <a:p>
            <a:pPr algn="justLow"/>
            <a:r>
              <a:rPr lang="fa-IR" sz="2000" dirty="0">
                <a:cs typeface="B Nazanin" panose="00000400000000000000" pitchFamily="2" charset="-78"/>
              </a:rPr>
              <a:t>امروز هم تداوم این شخصیت کارتونی را در انیمیشن «تام و جری» می‌توان مشاهده کرد که موشی بد جنس و فریب کار با تکیه بر شیطنت ها و ناجوانمردی هایش به طرز اعجاب آوری همیشه بر گربه ای نادان و احمق پیروز می شود. این قبیل آثار در دادن حس اعتماد به نفس به مخاطبان یهودی و همچنین در دادن الگویی دغل و بدجنس به کودکان و نوجوانان بی گناه جهانیان تأثیر بسزایی دارند. کارتون «جوجه اردک زشت» هم که شخصیت گوشه گیر و آواره و زشت روی فیلم نامه تبدیل به قوی زیبایی می شود و در پایان فیلم به سمت خورشید می رود، از همین کلیشه پیروی می </a:t>
            </a:r>
            <a:r>
              <a:rPr lang="fa-IR" sz="2000" dirty="0" smtClean="0">
                <a:cs typeface="B Nazanin" panose="00000400000000000000" pitchFamily="2" charset="-78"/>
              </a:rPr>
              <a:t>کند</a:t>
            </a:r>
          </a:p>
          <a:p>
            <a:pPr algn="justLow"/>
            <a:r>
              <a:rPr lang="fa-IR" sz="2000" dirty="0" smtClean="0">
                <a:cs typeface="B Nazanin" panose="00000400000000000000" pitchFamily="2" charset="-78"/>
              </a:rPr>
              <a:t> </a:t>
            </a:r>
            <a:r>
              <a:rPr lang="fa-IR" sz="2000" dirty="0">
                <a:cs typeface="B Nazanin" panose="00000400000000000000" pitchFamily="2" charset="-78"/>
              </a:rPr>
              <a:t>و نماد یهودی تنها و مطرودی است که با رفتن به سمت سرزمین موعودش به سعادت رسیده </a:t>
            </a:r>
          </a:p>
          <a:p>
            <a:pPr algn="justLow"/>
            <a:r>
              <a:rPr lang="fa-IR" sz="2000" dirty="0" smtClean="0">
                <a:cs typeface="B Nazanin" panose="00000400000000000000" pitchFamily="2" charset="-78"/>
              </a:rPr>
              <a:t>است</a:t>
            </a:r>
            <a:r>
              <a:rPr lang="fa-IR" sz="2000" dirty="0">
                <a:cs typeface="B Nazanin" panose="00000400000000000000" pitchFamily="2" charset="-78"/>
              </a:rPr>
              <a:t>. «عبارت رفتن به سمت خورشید در تورات آمده و در بین یهودیان رایج است که منظور </a:t>
            </a:r>
            <a:r>
              <a:rPr lang="fa-IR" sz="2000" dirty="0" smtClean="0">
                <a:cs typeface="B Nazanin" panose="00000400000000000000" pitchFamily="2" charset="-78"/>
              </a:rPr>
              <a:t>از</a:t>
            </a:r>
          </a:p>
          <a:p>
            <a:pPr algn="justLow"/>
            <a:r>
              <a:rPr lang="fa-IR" sz="2000" dirty="0" smtClean="0">
                <a:cs typeface="B Nazanin" panose="00000400000000000000" pitchFamily="2" charset="-78"/>
              </a:rPr>
              <a:t> </a:t>
            </a:r>
            <a:r>
              <a:rPr lang="fa-IR" sz="2000" dirty="0">
                <a:cs typeface="B Nazanin" panose="00000400000000000000" pitchFamily="2" charset="-78"/>
              </a:rPr>
              <a:t>آن بازگشت به سرزمین موعود است</a:t>
            </a:r>
            <a:r>
              <a:rPr lang="fa-IR" sz="2000" dirty="0" smtClean="0">
                <a:cs typeface="B Nazanin" panose="00000400000000000000" pitchFamily="2" charset="-78"/>
              </a:rPr>
              <a:t>».</a:t>
            </a:r>
          </a:p>
          <a:p>
            <a:pPr algn="justLow"/>
            <a:r>
              <a:rPr lang="fa-IR" sz="2000" dirty="0">
                <a:cs typeface="B Nazanin" panose="00000400000000000000" pitchFamily="2" charset="-78"/>
              </a:rPr>
              <a:t>داستان «هاچ زنبور عسل» هم به کودک یهودی می فهماند که باید به دنبال مادر زیبا و نورانی </a:t>
            </a:r>
            <a:endParaRPr lang="fa-IR" sz="2000" dirty="0" smtClean="0">
              <a:cs typeface="B Nazanin" panose="00000400000000000000" pitchFamily="2" charset="-78"/>
            </a:endParaRPr>
          </a:p>
          <a:p>
            <a:pPr algn="justLow"/>
            <a:r>
              <a:rPr lang="fa-IR" sz="2000" dirty="0" smtClean="0">
                <a:cs typeface="B Nazanin" panose="00000400000000000000" pitchFamily="2" charset="-78"/>
              </a:rPr>
              <a:t>خویش </a:t>
            </a:r>
            <a:r>
              <a:rPr lang="fa-IR" sz="2000" dirty="0">
                <a:cs typeface="B Nazanin" panose="00000400000000000000" pitchFamily="2" charset="-78"/>
              </a:rPr>
              <a:t>باشی و همه غیر یهودیان موجوداتی مخوف، بدجنس و حتی بد بو هستند که می خواهند او را </a:t>
            </a:r>
            <a:endParaRPr lang="fa-IR" sz="2000" dirty="0" smtClean="0">
              <a:cs typeface="B Nazanin" panose="00000400000000000000" pitchFamily="2" charset="-78"/>
            </a:endParaRPr>
          </a:p>
          <a:p>
            <a:pPr algn="justLow"/>
            <a:r>
              <a:rPr lang="fa-IR" sz="2000" dirty="0" smtClean="0">
                <a:cs typeface="B Nazanin" panose="00000400000000000000" pitchFamily="2" charset="-78"/>
              </a:rPr>
              <a:t>از </a:t>
            </a:r>
            <a:r>
              <a:rPr lang="fa-IR" sz="2000" dirty="0">
                <a:cs typeface="B Nazanin" panose="00000400000000000000" pitchFamily="2" charset="-78"/>
              </a:rPr>
              <a:t>بین ببرند. این داستان به بچه های غیر یهودی هم این پیام را القاء می کند که دیگران دشمنان و </a:t>
            </a:r>
            <a:endParaRPr lang="fa-IR" sz="2000" dirty="0" smtClean="0">
              <a:cs typeface="B Nazanin" panose="00000400000000000000" pitchFamily="2" charset="-78"/>
            </a:endParaRPr>
          </a:p>
          <a:p>
            <a:pPr algn="justLow"/>
            <a:r>
              <a:rPr lang="fa-IR" sz="2000" dirty="0" smtClean="0">
                <a:cs typeface="B Nazanin" panose="00000400000000000000" pitchFamily="2" charset="-78"/>
              </a:rPr>
              <a:t>موانع رسیدن </a:t>
            </a:r>
            <a:r>
              <a:rPr lang="fa-IR" sz="2000" dirty="0">
                <a:cs typeface="B Nazanin" panose="00000400000000000000" pitchFamily="2" charset="-78"/>
              </a:rPr>
              <a:t>او به هدفش هستند و در مجموع حس اعتماد به دیگران را در کودک از بین می </a:t>
            </a:r>
            <a:r>
              <a:rPr lang="fa-IR" sz="2000" dirty="0" smtClean="0">
                <a:cs typeface="B Nazanin" panose="00000400000000000000" pitchFamily="2" charset="-78"/>
              </a:rPr>
              <a:t>برد.</a:t>
            </a:r>
          </a:p>
          <a:p>
            <a:pPr algn="justLow"/>
            <a:endParaRPr lang="fa-IR" sz="2000"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37" y="2711686"/>
            <a:ext cx="3018992" cy="3665919"/>
          </a:xfrm>
          <a:prstGeom prst="rect">
            <a:avLst/>
          </a:prstGeom>
        </p:spPr>
      </p:pic>
    </p:spTree>
    <p:extLst>
      <p:ext uri="{BB962C8B-B14F-4D97-AF65-F5344CB8AC3E}">
        <p14:creationId xmlns:p14="http://schemas.microsoft.com/office/powerpoint/2010/main" val="799632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0131"/>
            <a:ext cx="10772775" cy="1658198"/>
          </a:xfrm>
        </p:spPr>
        <p:txBody>
          <a:bodyPr/>
          <a:lstStyle/>
          <a:p>
            <a:pPr algn="r"/>
            <a:r>
              <a:rPr lang="fa-IR" dirty="0"/>
              <a:t>انیمیشن، کارتون و بازی ها :</a:t>
            </a:r>
          </a:p>
        </p:txBody>
      </p:sp>
      <p:sp>
        <p:nvSpPr>
          <p:cNvPr id="3" name="Content Placeholder 2"/>
          <p:cNvSpPr>
            <a:spLocks noGrp="1"/>
          </p:cNvSpPr>
          <p:nvPr>
            <p:ph idx="1"/>
          </p:nvPr>
        </p:nvSpPr>
        <p:spPr>
          <a:xfrm>
            <a:off x="676656" y="1535161"/>
            <a:ext cx="10753725" cy="5100770"/>
          </a:xfrm>
        </p:spPr>
        <p:txBody>
          <a:bodyPr>
            <a:noAutofit/>
          </a:bodyPr>
          <a:lstStyle/>
          <a:p>
            <a:pPr algn="just"/>
            <a:r>
              <a:rPr lang="fa-IR" b="1" dirty="0">
                <a:cs typeface="B Nazanin" panose="00000400000000000000" pitchFamily="2" charset="-78"/>
              </a:rPr>
              <a:t>تهاجمی به نام بازیهای رایانه ای </a:t>
            </a:r>
            <a:r>
              <a:rPr lang="fa-IR" b="1" dirty="0" smtClean="0">
                <a:cs typeface="B Nazanin" panose="00000400000000000000" pitchFamily="2" charset="-78"/>
              </a:rPr>
              <a:t>: </a:t>
            </a:r>
            <a:r>
              <a:rPr lang="fa-IR" dirty="0" smtClean="0">
                <a:cs typeface="B Nazanin" panose="00000400000000000000" pitchFamily="2" charset="-78"/>
              </a:rPr>
              <a:t>بهترین </a:t>
            </a:r>
            <a:r>
              <a:rPr lang="fa-IR" dirty="0">
                <a:cs typeface="B Nazanin" panose="00000400000000000000" pitchFamily="2" charset="-78"/>
              </a:rPr>
              <a:t>ابزاری که غرب می توانست از آن برای ایجاد انحراف هویتی واخلاقی  در جوانان استفاده کند بازیهای رایانه ای است.بازیهایی که به دلایل مختلف مورد استقبال جوانان قرار گرفته،واین درحالی است که والدین بدون هیچ نظارتی به آسانی این بازیها را دراختیار فرزندان خود قرار میدهند</a:t>
            </a:r>
            <a:r>
              <a:rPr lang="fa-IR" dirty="0" smtClean="0">
                <a:cs typeface="B Nazanin" panose="00000400000000000000" pitchFamily="2" charset="-78"/>
              </a:rPr>
              <a:t>، درحالی </a:t>
            </a:r>
            <a:r>
              <a:rPr lang="fa-IR" dirty="0">
                <a:cs typeface="B Nazanin" panose="00000400000000000000" pitchFamily="2" charset="-78"/>
              </a:rPr>
              <a:t>که آنها نه ازمحتوای این بازیها خبردارند ونه از پیامدهای به شدت مخرب آنها!به هر صورت موجهای ابتذال در بازیهای رایانه ای به تدریج شدت گرفت. </a:t>
            </a:r>
            <a:r>
              <a:rPr lang="fa-IR" dirty="0" smtClean="0">
                <a:cs typeface="B Nazanin" panose="00000400000000000000" pitchFamily="2" charset="-78"/>
              </a:rPr>
              <a:t>این </a:t>
            </a:r>
            <a:r>
              <a:rPr lang="fa-IR" dirty="0">
                <a:cs typeface="B Nazanin" panose="00000400000000000000" pitchFamily="2" charset="-78"/>
              </a:rPr>
              <a:t>موضوع از چندسال پیش در ابتدایی ترین بازیهای رایانه ای با پایین ترین گرافیک های رایانه ای تا به امروز ادامه داشته است. اگر به  اولین قسمت  بازی </a:t>
            </a:r>
            <a:r>
              <a:rPr lang="en-US" dirty="0">
                <a:cs typeface="B Nazanin" panose="00000400000000000000" pitchFamily="2" charset="-78"/>
              </a:rPr>
              <a:t>duck </a:t>
            </a:r>
            <a:r>
              <a:rPr lang="en-US" dirty="0" err="1">
                <a:cs typeface="B Nazanin" panose="00000400000000000000" pitchFamily="2" charset="-78"/>
              </a:rPr>
              <a:t>nukem</a:t>
            </a:r>
            <a:r>
              <a:rPr lang="en-US" dirty="0">
                <a:cs typeface="B Nazanin" panose="00000400000000000000" pitchFamily="2" charset="-78"/>
              </a:rPr>
              <a:t>  </a:t>
            </a:r>
            <a:r>
              <a:rPr lang="fa-IR" dirty="0" smtClean="0">
                <a:cs typeface="B Nazanin" panose="00000400000000000000" pitchFamily="2" charset="-78"/>
              </a:rPr>
              <a:t> توجه </a:t>
            </a:r>
            <a:r>
              <a:rPr lang="fa-IR" dirty="0">
                <a:cs typeface="B Nazanin" panose="00000400000000000000" pitchFamily="2" charset="-78"/>
              </a:rPr>
              <a:t>کنیم به این نکته دست پیدا خواهیم کرد که ایجاد انحراف اخلاقی در جوانان ما پروسه ای طولانی مدت توسط بازیهای رایانه ای  غربی است.دراین بازی که در سالهای گذشته اولین قسمت از آن به بازارهای رایانه ای وارد شد،عریانی ورابطه جنسی محدود تا حدی به نمایش گذاشته شده بود.به نظر می رسد که نمایش محدود این مسائل که درتعارض مستقیم با بحث حجاب وعفاف رسانه ای  است .این بازی تنها به این دلیل ساخته شده بود که پیش زمینه ای باشد برای بازیهای بعدی که به صورت علنی تری به این مسائل درپیش چشمان کودکان کم سن وسال می پرداختند.</a:t>
            </a:r>
          </a:p>
          <a:p>
            <a:pPr algn="just"/>
            <a:r>
              <a:rPr lang="fa-IR" dirty="0">
                <a:cs typeface="B Nazanin" panose="00000400000000000000" pitchFamily="2" charset="-78"/>
              </a:rPr>
              <a:t>این بازی گامی بود برای شروع یک توطئه برعلیه اخلاق جوانان،چرا که در سالهای بعدی بازیهایی با گرافیک تصویری بالاتر </a:t>
            </a:r>
            <a:r>
              <a:rPr lang="fa-IR" dirty="0" smtClean="0">
                <a:cs typeface="B Nazanin" panose="00000400000000000000" pitchFamily="2" charset="-78"/>
              </a:rPr>
              <a:t>تولید شد،بازیهایی </a:t>
            </a:r>
            <a:r>
              <a:rPr lang="fa-IR" dirty="0">
                <a:cs typeface="B Nazanin" panose="00000400000000000000" pitchFamily="2" charset="-78"/>
              </a:rPr>
              <a:t>که درجات بسیار وحشتناکی از ابتذال واستهجان تصویری را در خود داشتند.</a:t>
            </a:r>
          </a:p>
        </p:txBody>
      </p:sp>
    </p:spTree>
    <p:extLst>
      <p:ext uri="{BB962C8B-B14F-4D97-AF65-F5344CB8AC3E}">
        <p14:creationId xmlns:p14="http://schemas.microsoft.com/office/powerpoint/2010/main" val="9755108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0133"/>
            <a:ext cx="10772775" cy="1658198"/>
          </a:xfrm>
        </p:spPr>
        <p:txBody>
          <a:bodyPr/>
          <a:lstStyle/>
          <a:p>
            <a:pPr algn="r"/>
            <a:r>
              <a:rPr lang="fa-IR" dirty="0"/>
              <a:t>انیمیشن، کارتون و بازی ها :</a:t>
            </a:r>
            <a:endParaRPr lang="fa-IR" b="1" dirty="0"/>
          </a:p>
        </p:txBody>
      </p:sp>
      <p:sp>
        <p:nvSpPr>
          <p:cNvPr id="3" name="Content Placeholder 2"/>
          <p:cNvSpPr>
            <a:spLocks noGrp="1"/>
          </p:cNvSpPr>
          <p:nvPr>
            <p:ph idx="1"/>
          </p:nvPr>
        </p:nvSpPr>
        <p:spPr>
          <a:xfrm>
            <a:off x="676274" y="1393495"/>
            <a:ext cx="10753725" cy="4930032"/>
          </a:xfrm>
        </p:spPr>
        <p:txBody>
          <a:bodyPr>
            <a:normAutofit/>
          </a:bodyPr>
          <a:lstStyle/>
          <a:p>
            <a:pPr algn="justLow">
              <a:lnSpc>
                <a:spcPct val="100000"/>
              </a:lnSpc>
            </a:pPr>
            <a:r>
              <a:rPr lang="fa-IR" dirty="0" smtClean="0">
                <a:cs typeface="B Nazanin" panose="00000400000000000000" pitchFamily="2" charset="-78"/>
              </a:rPr>
              <a:t>حتی به تازگی بازی اندرویدی وارد گوشی های کودکان شده است که روش درست کردن شراب را به کودکان نشان می دهد و در ازای آن امتیاز می دهد تا شخص بتواند شراب های بیشتری درست کرده و آن را به مردم بفروشد و امتیاز بگیرد؛ همچنین بازی که سیگار پیچیدن را به کودکان آموزش می دهد تا درست سیگار بپیچند و در نهایت یک فندک مجازی در صفحه ظاهر شده و سیگار را روشن و حتی اگر شما کنار گوشی تان فوت کنید سیگار شعله ور شده و این حس را ایجاد می کند که واقعا سیگار می کشید!!!!</a:t>
            </a:r>
          </a:p>
          <a:p>
            <a:pPr marL="0" indent="0" algn="justLow">
              <a:lnSpc>
                <a:spcPct val="100000"/>
              </a:lnSpc>
              <a:spcBef>
                <a:spcPts val="0"/>
              </a:spcBef>
              <a:buNone/>
            </a:pPr>
            <a:r>
              <a:rPr lang="fa-IR" dirty="0" smtClean="0">
                <a:cs typeface="B Nazanin" panose="00000400000000000000" pitchFamily="2" charset="-78"/>
              </a:rPr>
              <a:t>درواقع </a:t>
            </a:r>
            <a:r>
              <a:rPr lang="fa-IR" dirty="0">
                <a:cs typeface="B Nazanin" panose="00000400000000000000" pitchFamily="2" charset="-78"/>
              </a:rPr>
              <a:t>غرب برای موثر بودن این تهاجم تلاش کرده تا حد ممکن برنامه ریزی کند وبا نقشه راه</a:t>
            </a:r>
            <a:r>
              <a:rPr lang="fa-IR" dirty="0" smtClean="0">
                <a:cs typeface="B Nazanin" panose="00000400000000000000" pitchFamily="2" charset="-78"/>
              </a:rPr>
              <a:t>،</a:t>
            </a:r>
          </a:p>
          <a:p>
            <a:pPr marL="0" indent="0" algn="justLow">
              <a:lnSpc>
                <a:spcPct val="100000"/>
              </a:lnSpc>
              <a:spcBef>
                <a:spcPts val="0"/>
              </a:spcBef>
              <a:buNone/>
            </a:pPr>
            <a:r>
              <a:rPr lang="fa-IR" dirty="0" smtClean="0">
                <a:cs typeface="B Nazanin" panose="00000400000000000000" pitchFamily="2" charset="-78"/>
              </a:rPr>
              <a:t> </a:t>
            </a:r>
            <a:r>
              <a:rPr lang="fa-IR" dirty="0">
                <a:cs typeface="B Nazanin" panose="00000400000000000000" pitchFamily="2" charset="-78"/>
              </a:rPr>
              <a:t>وارد این موضوع شود.به همین دلیل هم شوالیه ناتوی فرهنگی غرب درتمام زمینه ها این </a:t>
            </a:r>
            <a:r>
              <a:rPr lang="fa-IR" dirty="0" smtClean="0">
                <a:cs typeface="B Nazanin" panose="00000400000000000000" pitchFamily="2" charset="-78"/>
              </a:rPr>
              <a:t>تهاجم</a:t>
            </a:r>
          </a:p>
          <a:p>
            <a:pPr marL="0" indent="0" algn="justLow">
              <a:lnSpc>
                <a:spcPct val="100000"/>
              </a:lnSpc>
              <a:spcBef>
                <a:spcPts val="0"/>
              </a:spcBef>
              <a:buNone/>
            </a:pPr>
            <a:r>
              <a:rPr lang="fa-IR" dirty="0" smtClean="0">
                <a:cs typeface="B Nazanin" panose="00000400000000000000" pitchFamily="2" charset="-78"/>
              </a:rPr>
              <a:t> </a:t>
            </a:r>
            <a:r>
              <a:rPr lang="fa-IR" dirty="0">
                <a:cs typeface="B Nazanin" panose="00000400000000000000" pitchFamily="2" charset="-78"/>
              </a:rPr>
              <a:t>را به راه انداخته وبا هدف گذاری مشخص وجزء به جزء برنامه ای عظیمی را تدارک دیده </a:t>
            </a:r>
            <a:r>
              <a:rPr lang="fa-IR" dirty="0" smtClean="0">
                <a:cs typeface="B Nazanin" panose="00000400000000000000" pitchFamily="2" charset="-78"/>
              </a:rPr>
              <a:t>است.</a:t>
            </a:r>
          </a:p>
          <a:p>
            <a:pPr marL="0" indent="0" algn="justLow">
              <a:lnSpc>
                <a:spcPct val="100000"/>
              </a:lnSpc>
              <a:spcBef>
                <a:spcPts val="0"/>
              </a:spcBef>
              <a:buNone/>
            </a:pPr>
            <a:r>
              <a:rPr lang="fa-IR" dirty="0" smtClean="0">
                <a:cs typeface="B Nazanin" panose="00000400000000000000" pitchFamily="2" charset="-78"/>
              </a:rPr>
              <a:t>امریکا و غرب با موسسات شان از میلیون ها کیلومتر آن طرف تر می خواهند فرزندان ما را سمت و سو دهند و تفکرتشان را کنترل کنند.</a:t>
            </a:r>
            <a:endParaRPr lang="fa-IR" dirty="0">
              <a:cs typeface="B Nazanin"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4196" y="4946405"/>
            <a:ext cx="2591023" cy="148846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778" y="4946405"/>
            <a:ext cx="2402733" cy="1599798"/>
          </a:xfrm>
          <a:prstGeom prst="rect">
            <a:avLst/>
          </a:prstGeom>
        </p:spPr>
      </p:pic>
    </p:spTree>
    <p:extLst>
      <p:ext uri="{BB962C8B-B14F-4D97-AF65-F5344CB8AC3E}">
        <p14:creationId xmlns:p14="http://schemas.microsoft.com/office/powerpoint/2010/main" val="2573359875"/>
      </p:ext>
    </p:extLst>
  </p:cSld>
  <p:clrMapOvr>
    <a:masterClrMapping/>
  </p:clrMapOvr>
  <p:timing>
    <p:tnLst>
      <p:par>
        <p:cTn id="1" dur="indefinite" restart="never" nodeType="tmRoot"/>
      </p:par>
    </p:tnLst>
  </p:timing>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Metropolitan</Template>
  <TotalTime>559</TotalTime>
  <Words>3833</Words>
  <Application>Microsoft Office PowerPoint</Application>
  <PresentationFormat>Widescreen</PresentationFormat>
  <Paragraphs>87</Paragraphs>
  <Slides>19</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Microsoft YaHei UI</vt:lpstr>
      <vt:lpstr>2  Bardiya</vt:lpstr>
      <vt:lpstr>2  Jadid</vt:lpstr>
      <vt:lpstr>Arial</vt:lpstr>
      <vt:lpstr>B Nazanin</vt:lpstr>
      <vt:lpstr>Calibri</vt:lpstr>
      <vt:lpstr>Calibri Light</vt:lpstr>
      <vt:lpstr>Times New Roman</vt:lpstr>
      <vt:lpstr>Verdana</vt:lpstr>
      <vt:lpstr>Metropolitan</vt:lpstr>
      <vt:lpstr>بسم الله الرحمن الرحیم </vt:lpstr>
      <vt:lpstr>مقدمه :</vt:lpstr>
      <vt:lpstr>PowerPoint Presentation</vt:lpstr>
      <vt:lpstr>جهان امروز :</vt:lpstr>
      <vt:lpstr>انیمیشن، کارتون و بازی ها :</vt:lpstr>
      <vt:lpstr>انیمیشن، کارتون و بازی ها :</vt:lpstr>
      <vt:lpstr>انیمیشن، کارتون و بازی ها :</vt:lpstr>
      <vt:lpstr>انیمیشن، کارتون و بازی ها :</vt:lpstr>
      <vt:lpstr>انیمیشن، کارتون و بازی ها :</vt:lpstr>
      <vt:lpstr>انیمیشن، کارتون و بازی ها :</vt:lpstr>
      <vt:lpstr>انیمیشن، کارتون و بازی ها :</vt:lpstr>
      <vt:lpstr>انیمیشن، کارتون و بازی ها :</vt:lpstr>
      <vt:lpstr>انیمیشن، کارتون و بازی ها :</vt:lpstr>
      <vt:lpstr>انیمیشن، کارتون و بازی ها :</vt:lpstr>
      <vt:lpstr>انیمیشن، کارتون و بازی ها :</vt:lpstr>
      <vt:lpstr>اهمیت ابزارها و رسانه ها در فرهنگ :</vt:lpstr>
      <vt:lpstr>اهمیت ابزارها و رسانه ها در فرهنگ :</vt:lpstr>
      <vt:lpstr>اهمیت ابزارها و رسانه ها در فرهنگ :</vt:lpstr>
      <vt:lpstr>Conditions o use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حمید مهاجرینی</dc:creator>
  <cp:lastModifiedBy>Classic</cp:lastModifiedBy>
  <cp:revision>43</cp:revision>
  <dcterms:created xsi:type="dcterms:W3CDTF">2014-04-28T03:42:57Z</dcterms:created>
  <dcterms:modified xsi:type="dcterms:W3CDTF">2022-03-21T08:55:22Z</dcterms:modified>
</cp:coreProperties>
</file>