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8" r:id="rId14"/>
    <p:sldId id="269" r:id="rId15"/>
    <p:sldId id="270"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F27EDF-82CB-44B4-808E-9B03C1B35F47}" type="datetimeFigureOut">
              <a:rPr lang="en-US" smtClean="0"/>
              <a:t>2022-07-07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D845F-1AA5-4BE9-9395-D23AAD6CD755}" type="slidenum">
              <a:rPr lang="en-US" smtClean="0"/>
              <a:t>‹#›</a:t>
            </a:fld>
            <a:endParaRPr lang="en-US"/>
          </a:p>
        </p:txBody>
      </p:sp>
    </p:spTree>
    <p:extLst>
      <p:ext uri="{BB962C8B-B14F-4D97-AF65-F5344CB8AC3E}">
        <p14:creationId xmlns:p14="http://schemas.microsoft.com/office/powerpoint/2010/main" val="258883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273013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2022-07-07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2022-07-07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
        <p:nvSpPr>
          <p:cNvPr id="36" name="Rectangle 35"/>
          <p:cNvSpPr/>
          <p:nvPr userDrawn="1"/>
        </p:nvSpPr>
        <p:spPr>
          <a:xfrm rot="5400000">
            <a:off x="11455660" y="5273474"/>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3804" y="685800"/>
            <a:ext cx="8915399" cy="1161345"/>
          </a:xfrm>
        </p:spPr>
        <p:txBody>
          <a:bodyPr>
            <a:normAutofit/>
          </a:bodyPr>
          <a:lstStyle/>
          <a:p>
            <a:pPr algn="ctr"/>
            <a:r>
              <a:rPr lang="fa-IR" sz="6600" b="1" dirty="0" smtClean="0">
                <a:cs typeface="B Kamran Outline" panose="00000400000000000000" pitchFamily="2" charset="-78"/>
              </a:rPr>
              <a:t>بسم الله الرحمن الرحیم</a:t>
            </a:r>
            <a:endParaRPr lang="fa-IR" sz="6600" b="1" dirty="0">
              <a:cs typeface="B Kamran Outline" panose="00000400000000000000" pitchFamily="2" charset="-78"/>
            </a:endParaRPr>
          </a:p>
        </p:txBody>
      </p:sp>
      <p:sp>
        <p:nvSpPr>
          <p:cNvPr id="4" name="Subtitle 3"/>
          <p:cNvSpPr>
            <a:spLocks noGrp="1"/>
          </p:cNvSpPr>
          <p:nvPr>
            <p:ph type="subTitle" idx="1"/>
          </p:nvPr>
        </p:nvSpPr>
        <p:spPr>
          <a:xfrm>
            <a:off x="2171201" y="3314339"/>
            <a:ext cx="8915399" cy="1126283"/>
          </a:xfrm>
        </p:spPr>
        <p:txBody>
          <a:bodyPr>
            <a:normAutofit/>
          </a:bodyPr>
          <a:lstStyle/>
          <a:p>
            <a:pPr algn="ctr"/>
            <a:r>
              <a:rPr lang="fa-IR" sz="3600" b="1" dirty="0" smtClean="0">
                <a:effectLst>
                  <a:outerShdw blurRad="38100" dist="38100" dir="2700000" algn="tl">
                    <a:srgbClr val="000000">
                      <a:alpha val="43137"/>
                    </a:srgbClr>
                  </a:outerShdw>
                </a:effectLst>
              </a:rPr>
              <a:t>شخصیت در دیدگاه یونگ</a:t>
            </a:r>
            <a:endParaRPr lang="en-US" sz="3600" b="1"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0B728EB6-ED17-4509-9AEB-1FADAD0792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1143" y="4440622"/>
            <a:ext cx="1871739" cy="1851746"/>
          </a:xfrm>
          <a:prstGeom prst="rect">
            <a:avLst/>
          </a:prstGeom>
        </p:spPr>
      </p:pic>
    </p:spTree>
    <p:extLst>
      <p:ext uri="{BB962C8B-B14F-4D97-AF65-F5344CB8AC3E}">
        <p14:creationId xmlns:p14="http://schemas.microsoft.com/office/powerpoint/2010/main" val="3586681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1785" y="1884218"/>
            <a:ext cx="8915400" cy="3777622"/>
          </a:xfrm>
        </p:spPr>
        <p:txBody>
          <a:bodyPr>
            <a:noAutofit/>
          </a:bodyPr>
          <a:lstStyle/>
          <a:p>
            <a:pPr marL="0" indent="0" algn="just">
              <a:buNone/>
            </a:pPr>
            <a:r>
              <a:rPr lang="fa-IR" sz="2400" dirty="0">
                <a:cs typeface="B Nazanin" panose="00000400000000000000" pitchFamily="2" charset="-78"/>
              </a:rPr>
              <a:t>به نظر می رسد که تیپ های شخصیت یونگی از نظر کارکرد شناختی و ذهنی با یکدیگر فرق دارند. پژوهشگران نتیجه گیری کردند اشخاصی که به عنوان تیپ های درون گرای متفکر طبقه بندی شده اند، حافظه ی بهتری برای محرک های خنثی یا غیر شخصی مثل اعداد دارند. اشخاصی که تحت عنوان تیپ های برون گرا احساسی طبقه بندی شده اند، برای محرک های انسانی با آثار هیجانی، مثل جلوه های صورت، حافظه بهتری دارند.</a:t>
            </a:r>
            <a:endParaRPr lang="en-US" sz="2400" dirty="0">
              <a:cs typeface="B Nazanin" panose="00000400000000000000" pitchFamily="2" charset="-78"/>
            </a:endParaRPr>
          </a:p>
          <a:p>
            <a:pPr marL="0" indent="0" algn="just">
              <a:buNone/>
            </a:pPr>
            <a:r>
              <a:rPr lang="fa-IR" sz="2400" dirty="0">
                <a:cs typeface="B Nazanin" panose="00000400000000000000" pitchFamily="2" charset="-78"/>
              </a:rPr>
              <a:t>تیپ های درون گرا متفکر، بیشتر رویدادهایی را به یاد آوردند که هنگام تنهایی آن ها رخ داده بودند. به علاوه، تیپ های برون گرای احساسی، جزئیات بسیار هیجانی را به یاد آوردند، در حالی که تیپ های درون گرای متفکر، تجربیاتی را یادآوری کردند که از نظر هیجانی خنثی و واقعی بودند.</a:t>
            </a:r>
            <a:endParaRPr lang="en-US" sz="2400" dirty="0">
              <a:cs typeface="B Nazanin" panose="00000400000000000000" pitchFamily="2" charset="-78"/>
            </a:endParaRPr>
          </a:p>
          <a:p>
            <a:pPr marL="0" indent="0" algn="just">
              <a:buNone/>
            </a:pPr>
            <a:endParaRPr lang="fa-IR" sz="2400" dirty="0">
              <a:cs typeface="B Nazanin" panose="00000400000000000000" pitchFamily="2" charset="-78"/>
            </a:endParaRPr>
          </a:p>
        </p:txBody>
      </p:sp>
    </p:spTree>
    <p:extLst>
      <p:ext uri="{BB962C8B-B14F-4D97-AF65-F5344CB8AC3E}">
        <p14:creationId xmlns:p14="http://schemas.microsoft.com/office/powerpoint/2010/main" val="29363207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8267" y="966651"/>
            <a:ext cx="8915400" cy="5538652"/>
          </a:xfrm>
        </p:spPr>
        <p:txBody>
          <a:bodyPr>
            <a:normAutofit/>
          </a:bodyPr>
          <a:lstStyle/>
          <a:p>
            <a:pPr marL="0" indent="0" algn="just">
              <a:lnSpc>
                <a:spcPct val="150000"/>
              </a:lnSpc>
              <a:buNone/>
            </a:pPr>
            <a:r>
              <a:rPr lang="fa-IR" sz="2400" dirty="0">
                <a:cs typeface="B Nazanin" panose="00000400000000000000" pitchFamily="2" charset="-78"/>
              </a:rPr>
              <a:t>دانشجویانی که از نظر شهودی در </a:t>
            </a:r>
            <a:r>
              <a:rPr lang="en-US" sz="2400" dirty="0" smtClean="0">
                <a:cs typeface="B Nazanin" panose="00000400000000000000" pitchFamily="2" charset="-78"/>
              </a:rPr>
              <a:t> </a:t>
            </a:r>
            <a:r>
              <a:rPr lang="en-US" sz="2400" dirty="0" smtClean="0">
                <a:latin typeface="Californian FB" panose="0207040306080B030204" pitchFamily="18" charset="0"/>
                <a:cs typeface="B Nazanin" panose="00000400000000000000" pitchFamily="2" charset="-78"/>
              </a:rPr>
              <a:t>MBTI</a:t>
            </a:r>
            <a:r>
              <a:rPr lang="en-US" sz="2400" dirty="0" smtClean="0">
                <a:cs typeface="B Nazanin" panose="00000400000000000000" pitchFamily="2" charset="-78"/>
              </a:rPr>
              <a:t> </a:t>
            </a:r>
            <a:r>
              <a:rPr lang="fa-IR" sz="2400" dirty="0">
                <a:cs typeface="B Nazanin" panose="00000400000000000000" pitchFamily="2" charset="-78"/>
              </a:rPr>
              <a:t>نمره ی بالایی گرفتند، بهترین شرکت را در بحث کلاسی داشتند. پژوهش درباره ی منشاء درون گرایی و برون گرایی، هم به تاثیرات ژنتیکی و هم محیطی اشاره داردو نتایج نشان دادند که درون گراها با احتمال بیشتری از برون گراها، رویاهای روزمره را به یادمی آورند، رویاهایی که ربطی به کهن الگوها نداشتند. تیپ های شهودی، بیشتر از تیپ های حسی، رویاهای کهن الگویی را به یادمی آورند. اشخاصی که در روان رنجور خوبی نمره ی بالایی گرفتند از آن هایی که نمره ی کمی در رنجور خوبی گرفتند، رویاهای کهن الگویی کمتری را یادآوری کردند. سال های اوایل 40 سالگی، زمان بیشترین تعارض بودند.</a:t>
            </a:r>
            <a:endParaRPr lang="en-US" sz="2400" dirty="0">
              <a:cs typeface="B Nazanin" panose="00000400000000000000" pitchFamily="2" charset="-78"/>
            </a:endParaRPr>
          </a:p>
          <a:p>
            <a:pPr marL="0" indent="0" algn="just">
              <a:lnSpc>
                <a:spcPct val="150000"/>
              </a:lnSpc>
              <a:buNone/>
            </a:pPr>
            <a:endParaRPr lang="fa-IR" sz="2400" dirty="0">
              <a:cs typeface="B Nazanin" panose="00000400000000000000" pitchFamily="2" charset="-78"/>
            </a:endParaRPr>
          </a:p>
        </p:txBody>
      </p:sp>
    </p:spTree>
    <p:extLst>
      <p:ext uri="{BB962C8B-B14F-4D97-AF65-F5344CB8AC3E}">
        <p14:creationId xmlns:p14="http://schemas.microsoft.com/office/powerpoint/2010/main" val="177225549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0221" y="875211"/>
            <a:ext cx="8915400" cy="4797021"/>
          </a:xfrm>
        </p:spPr>
        <p:txBody>
          <a:bodyPr>
            <a:normAutofit/>
          </a:bodyPr>
          <a:lstStyle/>
          <a:p>
            <a:pPr marL="0" indent="0" algn="just">
              <a:lnSpc>
                <a:spcPct val="150000"/>
              </a:lnSpc>
              <a:buNone/>
            </a:pPr>
            <a:r>
              <a:rPr lang="fa-IR" sz="2400" dirty="0">
                <a:cs typeface="B Nazanin" panose="00000400000000000000" pitchFamily="2" charset="-78"/>
              </a:rPr>
              <a:t>ناهشیار شخصی، مخزن موادی است که زمانی هشیار بوده اند اما فراموش یا سرکوب شده اند. قدرتمندترین کهن الگوها عبارتنداز: پرسونا (نقشی که هر شخص در انظار بازی می کند)، آنیما (جنبه های زنانه ی روان مرد)، آنیموس (جنبه های مردانه ی روان زن)، سایه (مخزن غرایز حیوانی بدوی و خودانگیختگی و خلاقیت)، و خود (اتحاد، کامل بودن، و یکپارچگی شخصیت).</a:t>
            </a:r>
            <a:endParaRPr lang="en-US" sz="2400" dirty="0">
              <a:cs typeface="B Nazanin" panose="00000400000000000000" pitchFamily="2" charset="-78"/>
            </a:endParaRPr>
          </a:p>
          <a:p>
            <a:pPr marL="0" indent="0" algn="just">
              <a:lnSpc>
                <a:spcPct val="150000"/>
              </a:lnSpc>
              <a:buNone/>
            </a:pPr>
            <a:r>
              <a:rPr lang="fa-IR" sz="2400" dirty="0">
                <a:cs typeface="B Nazanin" panose="00000400000000000000" pitchFamily="2" charset="-78"/>
              </a:rPr>
              <a:t>تصوی یونگ از ماهیت انسان نسبت به فروید خوشبین تر و کمتر جبرگرایانه بود. یونگ معقتد بود که بخشی از شخصیت، فطری است و بخشی دیگر آموخته شده است. هدف نهایی زندگی، تفرد است.</a:t>
            </a:r>
            <a:endParaRPr lang="en-US" sz="2400" dirty="0">
              <a:cs typeface="B Nazanin" panose="00000400000000000000" pitchFamily="2" charset="-78"/>
            </a:endParaRPr>
          </a:p>
          <a:p>
            <a:pPr marL="0" indent="0" algn="just">
              <a:lnSpc>
                <a:spcPct val="150000"/>
              </a:lnSpc>
              <a:buNone/>
            </a:pPr>
            <a:endParaRPr lang="fa-IR" sz="2400" dirty="0">
              <a:cs typeface="B Nazanin" panose="00000400000000000000" pitchFamily="2" charset="-78"/>
            </a:endParaRPr>
          </a:p>
        </p:txBody>
      </p:sp>
    </p:spTree>
    <p:extLst>
      <p:ext uri="{BB962C8B-B14F-4D97-AF65-F5344CB8AC3E}">
        <p14:creationId xmlns:p14="http://schemas.microsoft.com/office/powerpoint/2010/main" val="2018178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69233"/>
            <a:ext cx="7729728" cy="1188720"/>
          </a:xfrm>
        </p:spPr>
        <p:txBody>
          <a:bodyPr/>
          <a:lstStyle/>
          <a:p>
            <a:r>
              <a:rPr lang="fa-IR" dirty="0" smtClean="0"/>
              <a:t>روانشناسی دین از دیدگاه یونگ </a:t>
            </a:r>
            <a:endParaRPr lang="fa-IR" dirty="0"/>
          </a:p>
        </p:txBody>
      </p:sp>
      <p:sp>
        <p:nvSpPr>
          <p:cNvPr id="3" name="Content Placeholder 2"/>
          <p:cNvSpPr>
            <a:spLocks noGrp="1"/>
          </p:cNvSpPr>
          <p:nvPr>
            <p:ph idx="1"/>
          </p:nvPr>
        </p:nvSpPr>
        <p:spPr>
          <a:xfrm>
            <a:off x="1750423" y="1685008"/>
            <a:ext cx="9954326" cy="4702729"/>
          </a:xfrm>
        </p:spPr>
        <p:txBody>
          <a:bodyPr>
            <a:noAutofit/>
          </a:bodyPr>
          <a:lstStyle/>
          <a:p>
            <a:pPr algn="just" rtl="1">
              <a:lnSpc>
                <a:spcPct val="150000"/>
              </a:lnSpc>
            </a:pPr>
            <a:r>
              <a:rPr lang="fa-IR" sz="2000" b="1" dirty="0" smtClean="0">
                <a:solidFill>
                  <a:srgbClr val="FF0000"/>
                </a:solidFill>
                <a:cs typeface="B Nazanin" panose="00000400000000000000" pitchFamily="2" charset="-78"/>
              </a:rPr>
              <a:t>پذیرش ناهوشیار جمعی   </a:t>
            </a:r>
            <a:r>
              <a:rPr lang="fa-IR" sz="2000" b="1" dirty="0" smtClean="0">
                <a:cs typeface="B Nazanin" panose="00000400000000000000" pitchFamily="2" charset="-78"/>
              </a:rPr>
              <a:t>و  تجربه دینی را متعلق به عقل محض  یا دانش تجربی نمی داند</a:t>
            </a:r>
          </a:p>
          <a:p>
            <a:pPr algn="just" rtl="1">
              <a:lnSpc>
                <a:spcPct val="150000"/>
              </a:lnSpc>
            </a:pPr>
            <a:r>
              <a:rPr lang="fa-IR" sz="2000" b="1" dirty="0" smtClean="0">
                <a:solidFill>
                  <a:srgbClr val="FF0000"/>
                </a:solidFill>
                <a:cs typeface="B Nazanin" panose="00000400000000000000" pitchFamily="2" charset="-78"/>
              </a:rPr>
              <a:t>دیدگاه کثرت گرایانه(پلورالیسم)، </a:t>
            </a:r>
            <a:r>
              <a:rPr lang="fa-IR" sz="2000" b="1" dirty="0" smtClean="0">
                <a:cs typeface="B Nazanin" panose="00000400000000000000" pitchFamily="2" charset="-78"/>
              </a:rPr>
              <a:t>اسطوره ای – رمزی (نمادین)  و گوهرمدار است</a:t>
            </a:r>
          </a:p>
          <a:p>
            <a:pPr algn="just" rtl="1">
              <a:lnSpc>
                <a:spcPct val="150000"/>
              </a:lnSpc>
            </a:pPr>
            <a:r>
              <a:rPr lang="fa-IR" sz="2000" b="1" dirty="0" smtClean="0">
                <a:cs typeface="B Nazanin" panose="00000400000000000000" pitchFamily="2" charset="-78"/>
              </a:rPr>
              <a:t>نظریه </a:t>
            </a:r>
            <a:r>
              <a:rPr lang="fa-IR" sz="2000" b="1" dirty="0">
                <a:cs typeface="B Nazanin" panose="00000400000000000000" pitchFamily="2" charset="-78"/>
              </a:rPr>
              <a:t>ی شخصیتی که یونگ پایه گذار آن شد و به </a:t>
            </a:r>
            <a:r>
              <a:rPr lang="fa-IR" sz="2000" b="1" u="sng" dirty="0">
                <a:solidFill>
                  <a:srgbClr val="00B050"/>
                </a:solidFill>
                <a:cs typeface="B Nazanin" panose="00000400000000000000" pitchFamily="2" charset="-78"/>
              </a:rPr>
              <a:t>مکتب زوریخ </a:t>
            </a:r>
            <a:r>
              <a:rPr lang="fa-IR" sz="2000" b="1" dirty="0">
                <a:cs typeface="B Nazanin" panose="00000400000000000000" pitchFamily="2" charset="-78"/>
              </a:rPr>
              <a:t>معروف است شیوه ای از </a:t>
            </a:r>
            <a:r>
              <a:rPr lang="fa-IR" sz="2000" b="1" u="sng" dirty="0">
                <a:solidFill>
                  <a:srgbClr val="00B050"/>
                </a:solidFill>
                <a:cs typeface="B Nazanin" panose="00000400000000000000" pitchFamily="2" charset="-78"/>
              </a:rPr>
              <a:t>روانشناسی تحلیلی </a:t>
            </a:r>
            <a:r>
              <a:rPr lang="fa-IR" sz="2000" b="1" dirty="0">
                <a:cs typeface="B Nazanin" panose="00000400000000000000" pitchFamily="2" charset="-78"/>
              </a:rPr>
              <a:t>است که بر اهمیت نیروهای تشکیل دهنده روان در گذشته و آینده( آنچه دوست داریم در آینده انجام دهیم) استوار است</a:t>
            </a:r>
            <a:r>
              <a:rPr lang="fa-IR" sz="2000" b="1" dirty="0" smtClean="0">
                <a:cs typeface="B Nazanin" panose="00000400000000000000" pitchFamily="2" charset="-78"/>
              </a:rPr>
              <a:t>.</a:t>
            </a:r>
          </a:p>
          <a:p>
            <a:pPr algn="just" rtl="1">
              <a:lnSpc>
                <a:spcPct val="150000"/>
              </a:lnSpc>
            </a:pPr>
            <a:r>
              <a:rPr lang="fa-IR" sz="2000" b="1" dirty="0" smtClean="0">
                <a:cs typeface="B Nazanin" panose="00000400000000000000" pitchFamily="2" charset="-78"/>
              </a:rPr>
              <a:t>- یونگ </a:t>
            </a:r>
            <a:r>
              <a:rPr lang="fa-IR" sz="2000" b="1" dirty="0" smtClean="0">
                <a:solidFill>
                  <a:srgbClr val="FF0000"/>
                </a:solidFill>
                <a:cs typeface="B Nazanin" panose="00000400000000000000" pitchFamily="2" charset="-78"/>
              </a:rPr>
              <a:t>دین را پدیده ای شفا بخش </a:t>
            </a:r>
            <a:r>
              <a:rPr lang="fa-IR" sz="2000" b="1" dirty="0" smtClean="0">
                <a:cs typeface="B Nazanin" panose="00000400000000000000" pitchFamily="2" charset="-78"/>
              </a:rPr>
              <a:t>می داند- </a:t>
            </a:r>
            <a:r>
              <a:rPr lang="fa-IR" sz="2000" b="1" dirty="0">
                <a:cs typeface="B Nazanin" panose="00000400000000000000" pitchFamily="2" charset="-78"/>
              </a:rPr>
              <a:t>برخلاف دیدگاه الحادی و آسیب زای </a:t>
            </a:r>
            <a:r>
              <a:rPr lang="fa-IR" sz="2000" b="1" dirty="0" smtClean="0">
                <a:cs typeface="B Nazanin" panose="00000400000000000000" pitchFamily="2" charset="-78"/>
              </a:rPr>
              <a:t>فروید</a:t>
            </a:r>
          </a:p>
          <a:p>
            <a:pPr algn="just" rtl="1">
              <a:lnSpc>
                <a:spcPct val="150000"/>
              </a:lnSpc>
            </a:pPr>
            <a:r>
              <a:rPr lang="fa-IR" sz="2000" b="1" dirty="0" smtClean="0">
                <a:cs typeface="B Nazanin" panose="00000400000000000000" pitchFamily="2" charset="-78"/>
              </a:rPr>
              <a:t>تصاویر </a:t>
            </a:r>
            <a:r>
              <a:rPr lang="fa-IR" sz="2000" b="1" dirty="0" smtClean="0">
                <a:solidFill>
                  <a:srgbClr val="FF0000"/>
                </a:solidFill>
                <a:cs typeface="B Nazanin" panose="00000400000000000000" pitchFamily="2" charset="-78"/>
              </a:rPr>
              <a:t>انسان از خدا بر پدرشخصی مبتنی نیست </a:t>
            </a:r>
            <a:r>
              <a:rPr lang="fa-IR" sz="2000" b="1" dirty="0" smtClean="0">
                <a:cs typeface="B Nazanin" panose="00000400000000000000" pitchFamily="2" charset="-78"/>
              </a:rPr>
              <a:t>بلکه  بر صورت ازلی پدرمبتنی است</a:t>
            </a:r>
          </a:p>
          <a:p>
            <a:pPr algn="just" rtl="1">
              <a:lnSpc>
                <a:spcPct val="150000"/>
              </a:lnSpc>
            </a:pPr>
            <a:r>
              <a:rPr lang="fa-IR" sz="2000" b="1" dirty="0" smtClean="0">
                <a:solidFill>
                  <a:srgbClr val="FF0000"/>
                </a:solidFill>
                <a:cs typeface="B Nazanin" panose="00000400000000000000" pitchFamily="2" charset="-78"/>
              </a:rPr>
              <a:t>دین  برای رشد و شخصیت مورد نیاز </a:t>
            </a:r>
            <a:r>
              <a:rPr lang="fa-IR" sz="2000" b="1" dirty="0" smtClean="0">
                <a:cs typeface="B Nazanin" panose="00000400000000000000" pitchFamily="2" charset="-78"/>
              </a:rPr>
              <a:t>است و یک نوروز نیست </a:t>
            </a:r>
            <a:endParaRPr lang="fa-IR" sz="2000" b="1" dirty="0">
              <a:cs typeface="B Nazanin" panose="00000400000000000000" pitchFamily="2" charset="-78"/>
            </a:endParaRPr>
          </a:p>
        </p:txBody>
      </p:sp>
    </p:spTree>
    <p:extLst>
      <p:ext uri="{BB962C8B-B14F-4D97-AF65-F5344CB8AC3E}">
        <p14:creationId xmlns:p14="http://schemas.microsoft.com/office/powerpoint/2010/main" val="428811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882" y="299766"/>
            <a:ext cx="10515600" cy="693683"/>
          </a:xfrm>
        </p:spPr>
        <p:txBody>
          <a:bodyPr>
            <a:normAutofit/>
          </a:bodyPr>
          <a:lstStyle/>
          <a:p>
            <a:r>
              <a:rPr lang="fa-IR" dirty="0" smtClean="0"/>
              <a:t>روانشناسی دین از دیدگاه یونگ ...</a:t>
            </a:r>
            <a:endParaRPr lang="fa-IR" dirty="0"/>
          </a:p>
        </p:txBody>
      </p:sp>
      <p:sp>
        <p:nvSpPr>
          <p:cNvPr id="3" name="Content Placeholder 2"/>
          <p:cNvSpPr>
            <a:spLocks noGrp="1"/>
          </p:cNvSpPr>
          <p:nvPr>
            <p:ph idx="1"/>
          </p:nvPr>
        </p:nvSpPr>
        <p:spPr>
          <a:xfrm>
            <a:off x="1188721" y="1097952"/>
            <a:ext cx="10728133" cy="5549462"/>
          </a:xfrm>
        </p:spPr>
        <p:txBody>
          <a:bodyPr>
            <a:normAutofit lnSpcReduction="10000"/>
          </a:bodyPr>
          <a:lstStyle/>
          <a:p>
            <a:pPr algn="just" rtl="1">
              <a:lnSpc>
                <a:spcPct val="150000"/>
              </a:lnSpc>
            </a:pPr>
            <a:r>
              <a:rPr lang="fa-IR" sz="2000" b="1" dirty="0" smtClean="0">
                <a:cs typeface="B Nazanin" panose="00000400000000000000" pitchFamily="2" charset="-78"/>
              </a:rPr>
              <a:t>موضوعات مشترک خاصی را می توان در خواب بیماران، تعدادی از ادیان ، اسطوره های جهانی و علم کیمیاگری مشاهده کرد</a:t>
            </a:r>
          </a:p>
          <a:p>
            <a:pPr algn="just" rtl="1">
              <a:lnSpc>
                <a:spcPct val="150000"/>
              </a:lnSpc>
            </a:pPr>
            <a:r>
              <a:rPr lang="fa-IR" sz="2000" b="1" dirty="0" smtClean="0">
                <a:solidFill>
                  <a:srgbClr val="FF0000"/>
                </a:solidFill>
                <a:cs typeface="B Nazanin" panose="00000400000000000000" pitchFamily="2" charset="-78"/>
              </a:rPr>
              <a:t>ناهشیار فردی </a:t>
            </a:r>
            <a:r>
              <a:rPr lang="fa-IR" sz="2000" b="1" dirty="0" smtClean="0">
                <a:cs typeface="B Nazanin" panose="00000400000000000000" pitchFamily="2" charset="-78"/>
              </a:rPr>
              <a:t>– مثل فروید – خاطرات واپس زده که برخی شکل عقده به خود می گیرند</a:t>
            </a:r>
          </a:p>
          <a:p>
            <a:pPr marL="0" indent="0" algn="just" rtl="1">
              <a:lnSpc>
                <a:spcPct val="150000"/>
              </a:lnSpc>
              <a:buNone/>
            </a:pPr>
            <a:r>
              <a:rPr lang="fa-IR" sz="2000" b="1" dirty="0">
                <a:cs typeface="B Nazanin" panose="00000400000000000000" pitchFamily="2" charset="-78"/>
              </a:rPr>
              <a:t> </a:t>
            </a:r>
            <a:r>
              <a:rPr lang="fa-IR" sz="2000" b="1" dirty="0" smtClean="0">
                <a:cs typeface="B Nazanin" panose="00000400000000000000" pitchFamily="2" charset="-78"/>
              </a:rPr>
              <a:t> برخلاف فروید که آنها را منشاء نوروز میدانست ، یونگ آنها را سرچشمه رشد و نمو(آزمون تداعی کلمات )</a:t>
            </a:r>
          </a:p>
          <a:p>
            <a:pPr algn="just" rtl="1">
              <a:lnSpc>
                <a:spcPct val="150000"/>
              </a:lnSpc>
            </a:pPr>
            <a:r>
              <a:rPr lang="fa-IR" sz="2000" b="1" dirty="0" smtClean="0">
                <a:solidFill>
                  <a:srgbClr val="FF0000"/>
                </a:solidFill>
                <a:cs typeface="B Nazanin" panose="00000400000000000000" pitchFamily="2" charset="-78"/>
              </a:rPr>
              <a:t>ناهوشیار جمعی </a:t>
            </a:r>
            <a:r>
              <a:rPr lang="fa-IR" sz="2000" b="1" dirty="0" smtClean="0">
                <a:cs typeface="B Nazanin" panose="00000400000000000000" pitchFamily="2" charset="-78"/>
              </a:rPr>
              <a:t>خارج ازفرد، هوشمند، حامل قدرت و نفوذ قدسی و ازقدرت عاطفی برخوردار است (مثل غریزه ها  از تصاویرازلی و نخستین و ماقبل تاریخ بشر است)</a:t>
            </a:r>
          </a:p>
          <a:p>
            <a:pPr algn="just" rtl="1">
              <a:lnSpc>
                <a:spcPct val="150000"/>
              </a:lnSpc>
            </a:pPr>
            <a:r>
              <a:rPr lang="fa-IR" sz="2000" b="1" dirty="0" smtClean="0">
                <a:cs typeface="B Nazanin" panose="00000400000000000000" pitchFamily="2" charset="-78"/>
              </a:rPr>
              <a:t>شناخت دین از راه ناهوشیار تنها شیوه منحصر به فرد برای انسان امروز است (رمز گشایی رویاها که وابسته به زمان نیست و ازلی وافکار منجمد درطول تاریخ است</a:t>
            </a:r>
          </a:p>
          <a:p>
            <a:pPr algn="just" rtl="1">
              <a:lnSpc>
                <a:spcPct val="150000"/>
              </a:lnSpc>
            </a:pPr>
            <a:r>
              <a:rPr lang="fa-IR" sz="2000" b="1" dirty="0" smtClean="0">
                <a:solidFill>
                  <a:srgbClr val="FF0000"/>
                </a:solidFill>
                <a:cs typeface="B Nazanin" panose="00000400000000000000" pitchFamily="2" charset="-78"/>
              </a:rPr>
              <a:t>صورت ازلی   </a:t>
            </a:r>
            <a:r>
              <a:rPr lang="fa-IR" sz="2000" b="1" dirty="0" smtClean="0">
                <a:cs typeface="B Nazanin" panose="00000400000000000000" pitchFamily="2" charset="-78"/>
              </a:rPr>
              <a:t>یعنی افکاری که شبیه یا منطبق با هم هستند بارها ظاهر شوند نه اینکه مثل وراثت فردی منتقل شوند    پس خاصیت اساسی ساختمان روحی است که با مغز در ارتباط است</a:t>
            </a:r>
          </a:p>
          <a:p>
            <a:pPr marL="0" indent="0" algn="just" rtl="1">
              <a:lnSpc>
                <a:spcPct val="150000"/>
              </a:lnSpc>
              <a:buNone/>
            </a:pPr>
            <a:r>
              <a:rPr lang="fa-IR" sz="2000" b="1" dirty="0">
                <a:cs typeface="B Nazanin" panose="00000400000000000000" pitchFamily="2" charset="-78"/>
              </a:rPr>
              <a:t> </a:t>
            </a:r>
            <a:r>
              <a:rPr lang="fa-IR" sz="2000" b="1" dirty="0" smtClean="0">
                <a:cs typeface="B Nazanin" panose="00000400000000000000" pitchFamily="2" charset="-78"/>
              </a:rPr>
              <a:t> شیر، طلا، پادشاه نماد خورشید ،  نماد مادر، پدر، کودک ،  گنج </a:t>
            </a:r>
          </a:p>
          <a:p>
            <a:pPr marL="0" indent="0" algn="just" rtl="1">
              <a:lnSpc>
                <a:spcPct val="150000"/>
              </a:lnSpc>
              <a:buNone/>
            </a:pPr>
            <a:endParaRPr lang="fa-IR" sz="2000" b="1" dirty="0">
              <a:cs typeface="B Nazanin" panose="00000400000000000000" pitchFamily="2" charset="-78"/>
            </a:endParaRPr>
          </a:p>
        </p:txBody>
      </p:sp>
    </p:spTree>
    <p:extLst>
      <p:ext uri="{BB962C8B-B14F-4D97-AF65-F5344CB8AC3E}">
        <p14:creationId xmlns:p14="http://schemas.microsoft.com/office/powerpoint/2010/main" val="366697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46506"/>
            <a:ext cx="7729728" cy="1188720"/>
          </a:xfrm>
        </p:spPr>
        <p:txBody>
          <a:bodyPr/>
          <a:lstStyle/>
          <a:p>
            <a:r>
              <a:rPr lang="fa-IR" dirty="0" smtClean="0"/>
              <a:t>روانشناسی دین </a:t>
            </a:r>
            <a:r>
              <a:rPr lang="fa-IR" dirty="0" smtClean="0"/>
              <a:t>از نظر یونگ</a:t>
            </a:r>
            <a:endParaRPr lang="fa-IR" dirty="0"/>
          </a:p>
        </p:txBody>
      </p:sp>
      <p:sp>
        <p:nvSpPr>
          <p:cNvPr id="3" name="Content Placeholder 2"/>
          <p:cNvSpPr>
            <a:spLocks noGrp="1"/>
          </p:cNvSpPr>
          <p:nvPr>
            <p:ph idx="1"/>
          </p:nvPr>
        </p:nvSpPr>
        <p:spPr>
          <a:xfrm>
            <a:off x="274749" y="1788039"/>
            <a:ext cx="11642502" cy="4834830"/>
          </a:xfrm>
        </p:spPr>
        <p:txBody>
          <a:bodyPr>
            <a:noAutofit/>
          </a:bodyPr>
          <a:lstStyle/>
          <a:p>
            <a:pPr algn="r" rtl="1">
              <a:lnSpc>
                <a:spcPct val="150000"/>
              </a:lnSpc>
            </a:pPr>
            <a:r>
              <a:rPr lang="fa-IR" sz="2000" b="1" u="sng" dirty="0" smtClean="0">
                <a:solidFill>
                  <a:srgbClr val="FF0000"/>
                </a:solidFill>
                <a:cs typeface="B Nazanin" panose="00000400000000000000" pitchFamily="2" charset="-78"/>
              </a:rPr>
              <a:t>دین گرایش ویژه ذهن است </a:t>
            </a:r>
            <a:r>
              <a:rPr lang="fa-IR" sz="2000" b="1" dirty="0" smtClean="0">
                <a:cs typeface="B Nazanin" panose="00000400000000000000" pitchFamily="2" charset="-78"/>
              </a:rPr>
              <a:t>، دین سعی می کند برای نیازهای عمیق انسان اَشکال قانع کننده ای فراهم کند ، نیازهایی که ممکن است بصورت مبتذل ظهور می یابد(نازیسم و فاشیسم و...) و فرایند ناهشیار را به شکل قربانی و رستگاری بیان کند</a:t>
            </a:r>
          </a:p>
          <a:p>
            <a:pPr algn="r" rtl="1">
              <a:lnSpc>
                <a:spcPct val="150000"/>
              </a:lnSpc>
            </a:pPr>
            <a:r>
              <a:rPr lang="fa-IR" sz="2000" b="1" u="sng" dirty="0" smtClean="0">
                <a:solidFill>
                  <a:srgbClr val="FF0000"/>
                </a:solidFill>
                <a:cs typeface="B Nazanin" panose="00000400000000000000" pitchFamily="2" charset="-78"/>
              </a:rPr>
              <a:t>دین</a:t>
            </a:r>
            <a:r>
              <a:rPr lang="fa-IR" sz="2000" b="1" dirty="0" smtClean="0">
                <a:cs typeface="B Nazanin" panose="00000400000000000000" pitchFamily="2" charset="-78"/>
              </a:rPr>
              <a:t> : حالت مراقبت ، تذکر و توجه دقیق به بعضی عوامل موثر که بشر عنوان قدرت قاهره را به آنها می دهد – و آنها را به شکل  ارواح ، شیاطین، خدایان ، قوانین ، صور ازلی و کمال مطلوب مجسم می کند</a:t>
            </a:r>
          </a:p>
          <a:p>
            <a:pPr algn="r" rtl="1">
              <a:lnSpc>
                <a:spcPct val="150000"/>
              </a:lnSpc>
            </a:pPr>
            <a:r>
              <a:rPr lang="fa-IR" sz="2000" b="1" dirty="0">
                <a:cs typeface="B Nazanin" panose="00000400000000000000" pitchFamily="2" charset="-78"/>
              </a:rPr>
              <a:t> </a:t>
            </a:r>
            <a:r>
              <a:rPr lang="fa-IR" sz="2000" b="1" u="sng" dirty="0" smtClean="0">
                <a:solidFill>
                  <a:srgbClr val="FF0000"/>
                </a:solidFill>
                <a:cs typeface="B Nazanin" panose="00000400000000000000" pitchFamily="2" charset="-78"/>
              </a:rPr>
              <a:t>دین و خداوند </a:t>
            </a:r>
            <a:r>
              <a:rPr lang="fa-IR" sz="2000" b="1" dirty="0" smtClean="0">
                <a:cs typeface="B Nazanin" panose="00000400000000000000" pitchFamily="2" charset="-78"/>
              </a:rPr>
              <a:t>: دین  ،رابطه انسان است با عالیترین یا تواناترین « ارزش » خواه مثبت یا منفی</a:t>
            </a:r>
          </a:p>
          <a:p>
            <a:pPr algn="r" rtl="1">
              <a:lnSpc>
                <a:spcPct val="150000"/>
              </a:lnSpc>
            </a:pPr>
            <a:r>
              <a:rPr lang="fa-IR" sz="2000" b="1" u="sng" dirty="0" smtClean="0">
                <a:solidFill>
                  <a:srgbClr val="FF0000"/>
                </a:solidFill>
                <a:cs typeface="B Nazanin" panose="00000400000000000000" pitchFamily="2" charset="-78"/>
              </a:rPr>
              <a:t>خدا</a:t>
            </a:r>
            <a:r>
              <a:rPr lang="fa-IR" sz="2000" b="1" dirty="0" smtClean="0">
                <a:cs typeface="B Nazanin" panose="00000400000000000000" pitchFamily="2" charset="-78"/>
              </a:rPr>
              <a:t>   معنای زندگی را در روان انسان برای وی تامین می کند ، اگر این معنا که همکاری خودآگاه و ناهشیار است نباشد مانع غِنای زندگی و بیماری است </a:t>
            </a:r>
            <a:endParaRPr lang="fa-IR" sz="2000" b="1" dirty="0">
              <a:cs typeface="B Nazanin" panose="00000400000000000000" pitchFamily="2" charset="-78"/>
            </a:endParaRPr>
          </a:p>
        </p:txBody>
      </p:sp>
    </p:spTree>
    <p:extLst>
      <p:ext uri="{BB962C8B-B14F-4D97-AF65-F5344CB8AC3E}">
        <p14:creationId xmlns:p14="http://schemas.microsoft.com/office/powerpoint/2010/main" val="2149144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1524000" y="71439"/>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5049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defTabSz="914400" eaLnBrk="0" fontAlgn="base" hangingPunct="0">
              <a:spcBef>
                <a:spcPct val="0"/>
              </a:spcBef>
              <a:spcAft>
                <a:spcPct val="0"/>
              </a:spcAft>
              <a:defRPr/>
            </a:pPr>
            <a:endParaRPr lang="fr-FR">
              <a:solidFill>
                <a:prstClr val="black"/>
              </a:solidFill>
              <a:latin typeface="Verdana"/>
              <a:cs typeface="Arial"/>
            </a:endParaRPr>
          </a:p>
        </p:txBody>
      </p:sp>
      <p:sp>
        <p:nvSpPr>
          <p:cNvPr id="41993" name="Line 8"/>
          <p:cNvSpPr>
            <a:spLocks noChangeShapeType="1"/>
          </p:cNvSpPr>
          <p:nvPr/>
        </p:nvSpPr>
        <p:spPr bwMode="auto">
          <a:xfrm>
            <a:off x="4872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defRPr/>
            </a:pPr>
            <a:endParaRPr lang="en-US">
              <a:solidFill>
                <a:srgbClr val="000000"/>
              </a:solidFill>
              <a:latin typeface="Verdana" panose="020B0604030504040204" pitchFamily="34" charset="0"/>
              <a:cs typeface="Arial" panose="020B0604020202020204" pitchFamily="34" charset="0"/>
            </a:endParaRPr>
          </a:p>
        </p:txBody>
      </p:sp>
      <p:sp>
        <p:nvSpPr>
          <p:cNvPr id="41994" name="Rectangle 10"/>
          <p:cNvSpPr>
            <a:spLocks noChangeArrowheads="1"/>
          </p:cNvSpPr>
          <p:nvPr/>
        </p:nvSpPr>
        <p:spPr bwMode="auto">
          <a:xfrm>
            <a:off x="6549593"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defTabSz="914400" eaLnBrk="0" fontAlgn="base" hangingPunct="0">
              <a:spcBef>
                <a:spcPct val="0"/>
              </a:spcBef>
              <a:spcAft>
                <a:spcPct val="0"/>
              </a:spcAft>
              <a:defRPr/>
            </a:pPr>
            <a:r>
              <a:rPr lang="fr-FR" altLang="en-US" sz="1000" dirty="0">
                <a:solidFill>
                  <a:srgbClr val="000000"/>
                </a:solidFill>
                <a:hlinkClick r:id="rId3"/>
              </a:rPr>
              <a:t>http://www.ravanpoint.ir</a:t>
            </a:r>
            <a:endParaRPr lang="fa-IR" altLang="en-US" sz="1000" dirty="0">
              <a:solidFill>
                <a:srgbClr val="000000"/>
              </a:solidFill>
            </a:endParaRPr>
          </a:p>
          <a:p>
            <a:pPr algn="ctr" defTabSz="914400" eaLnBrk="0" fontAlgn="base" hangingPunct="0">
              <a:spcBef>
                <a:spcPct val="0"/>
              </a:spcBef>
              <a:spcAft>
                <a:spcPct val="0"/>
              </a:spcAft>
              <a:defRPr/>
            </a:pPr>
            <a:endParaRPr lang="fr-FR" altLang="en-US" sz="1000" dirty="0">
              <a:solidFill>
                <a:srgbClr val="000000"/>
              </a:solidFill>
            </a:endParaRPr>
          </a:p>
          <a:p>
            <a:pPr algn="ctr" defTabSz="914400" eaLnBrk="0" fontAlgn="base" hangingPunct="0">
              <a:spcBef>
                <a:spcPct val="0"/>
              </a:spcBef>
              <a:spcAft>
                <a:spcPct val="0"/>
              </a:spcAft>
              <a:defRPr/>
            </a:pPr>
            <a:r>
              <a:rPr lang="fr-FR" altLang="en-US" sz="1000" dirty="0">
                <a:solidFill>
                  <a:srgbClr val="000000"/>
                </a:solidFill>
              </a:rPr>
              <a:t>Contact: info@ravanpoint.ir </a:t>
            </a:r>
          </a:p>
        </p:txBody>
      </p:sp>
      <p:sp>
        <p:nvSpPr>
          <p:cNvPr id="3" name="Rectangle 2"/>
          <p:cNvSpPr/>
          <p:nvPr/>
        </p:nvSpPr>
        <p:spPr>
          <a:xfrm>
            <a:off x="1774825" y="3919538"/>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defTabSz="914400" eaLnBrk="0" fontAlgn="base" hangingPunct="0">
              <a:spcBef>
                <a:spcPct val="0"/>
              </a:spcBef>
              <a:spcAft>
                <a:spcPct val="0"/>
              </a:spcAft>
              <a:defRPr/>
            </a:pPr>
            <a:endParaRPr lang="en-US">
              <a:solidFill>
                <a:srgbClr val="FFFFFF"/>
              </a:solidFill>
              <a:latin typeface="Verdana"/>
              <a:cs typeface="Arial"/>
            </a:endParaRPr>
          </a:p>
        </p:txBody>
      </p:sp>
      <p:sp>
        <p:nvSpPr>
          <p:cNvPr id="62480" name="Rectangle 16"/>
          <p:cNvSpPr>
            <a:spLocks noChangeArrowheads="1"/>
          </p:cNvSpPr>
          <p:nvPr/>
        </p:nvSpPr>
        <p:spPr bwMode="auto">
          <a:xfrm>
            <a:off x="1774825" y="2582614"/>
            <a:ext cx="2832100" cy="1754326"/>
          </a:xfrm>
          <a:prstGeom prst="rect">
            <a:avLst/>
          </a:prstGeom>
          <a:noFill/>
          <a:ln w="9525">
            <a:noFill/>
            <a:miter lim="800000"/>
            <a:headEnd/>
            <a:tailEnd/>
          </a:ln>
          <a:effectLst/>
        </p:spPr>
        <p:txBody>
          <a:bodyPr>
            <a:spAutoFit/>
          </a:bodyPr>
          <a:lstStyle/>
          <a:p>
            <a:pPr algn="ctr" defTabSz="914400" rtl="1" eaLnBrk="0" fontAlgn="base" hangingPunct="0">
              <a:spcBef>
                <a:spcPct val="0"/>
              </a:spcBef>
              <a:spcAft>
                <a:spcPct val="0"/>
              </a:spcAft>
              <a:defRPr/>
            </a:pPr>
            <a:r>
              <a:rPr lang="fa-IR" sz="2000" b="1" dirty="0">
                <a:solidFill>
                  <a:prstClr val="black"/>
                </a:solidFill>
                <a:latin typeface="Verdana" panose="020B0604030504040204" pitchFamily="34" charset="0"/>
                <a:cs typeface="B Nazanin" panose="00000400000000000000" pitchFamily="2" charset="-78"/>
              </a:rPr>
              <a:t>دانلود رایگان پاورپوینت های روانشناسی</a:t>
            </a:r>
            <a:endParaRPr lang="en-GB" sz="2000" b="1" dirty="0">
              <a:solidFill>
                <a:prstClr val="black"/>
              </a:solidFill>
              <a:latin typeface="Verdana" panose="020B0604030504040204" pitchFamily="34" charset="0"/>
              <a:cs typeface="B Nazanin" panose="00000400000000000000" pitchFamily="2" charset="-78"/>
            </a:endParaRPr>
          </a:p>
          <a:p>
            <a:pPr defTabSz="914400" eaLnBrk="0" fontAlgn="base" hangingPunct="0">
              <a:spcBef>
                <a:spcPct val="0"/>
              </a:spcBef>
              <a:spcAft>
                <a:spcPct val="0"/>
              </a:spcAft>
              <a:defRPr/>
            </a:pPr>
            <a:endParaRPr lang="en-GB" b="1" dirty="0">
              <a:solidFill>
                <a:prstClr val="black"/>
              </a:solidFill>
              <a:latin typeface="Verdana" panose="020B0604030504040204" pitchFamily="34" charset="0"/>
              <a:cs typeface="Arial" panose="020B0604020202020204" pitchFamily="34" charset="0"/>
            </a:endParaRPr>
          </a:p>
          <a:p>
            <a:pPr defTabSz="914400" eaLnBrk="0" fontAlgn="base" hangingPunct="0">
              <a:spcBef>
                <a:spcPct val="0"/>
              </a:spcBef>
              <a:spcAft>
                <a:spcPct val="0"/>
              </a:spcAft>
              <a:defRPr/>
            </a:pPr>
            <a:endParaRPr lang="en-US" sz="1600" dirty="0">
              <a:solidFill>
                <a:srgbClr val="C00000"/>
              </a:solidFill>
              <a:latin typeface="Verdana" panose="020B0604030504040204" pitchFamily="34" charset="0"/>
              <a:cs typeface="Arial" panose="020B0604020202020204" pitchFamily="34" charset="0"/>
            </a:endParaRPr>
          </a:p>
          <a:p>
            <a:pPr defTabSz="914400" eaLnBrk="0" fontAlgn="base" hangingPunct="0">
              <a:spcBef>
                <a:spcPct val="0"/>
              </a:spcBef>
              <a:spcAft>
                <a:spcPct val="0"/>
              </a:spcAft>
              <a:defRPr/>
            </a:pPr>
            <a:r>
              <a:rPr lang="en-US" sz="1600" dirty="0">
                <a:solidFill>
                  <a:srgbClr val="000000">
                    <a:lumMod val="75000"/>
                    <a:lumOff val="25000"/>
                  </a:srgbClr>
                </a:solidFill>
                <a:latin typeface="Times New Roman" panose="02020603050405020304" pitchFamily="18" charset="0"/>
                <a:cs typeface="Times New Roman" panose="02020603050405020304" pitchFamily="18" charset="0"/>
              </a:rPr>
              <a:t/>
            </a:r>
            <a:br>
              <a:rPr lang="en-US" sz="1600" dirty="0">
                <a:solidFill>
                  <a:srgbClr val="000000">
                    <a:lumMod val="75000"/>
                    <a:lumOff val="25000"/>
                  </a:srgbClr>
                </a:solidFill>
                <a:latin typeface="Times New Roman" panose="02020603050405020304" pitchFamily="18" charset="0"/>
                <a:cs typeface="Times New Roman" panose="02020603050405020304" pitchFamily="18" charset="0"/>
              </a:rPr>
            </a:br>
            <a:r>
              <a:rPr lang="en-US" dirty="0">
                <a:solidFill>
                  <a:srgbClr val="000000">
                    <a:lumMod val="75000"/>
                    <a:lumOff val="25000"/>
                  </a:srgbClr>
                </a:solidFill>
                <a:latin typeface="Times New Roman" panose="02020603050405020304" pitchFamily="18" charset="0"/>
                <a:cs typeface="Times New Roman" panose="02020603050405020304" pitchFamily="18" charset="0"/>
              </a:rPr>
              <a:t>© Copyright Ravanpoint.ir</a:t>
            </a:r>
            <a:endParaRPr lang="en-GB" b="1" dirty="0">
              <a:solidFill>
                <a:srgbClr val="000000">
                  <a:lumMod val="75000"/>
                  <a:lumOff val="25000"/>
                </a:srgbClr>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9486" y="2368159"/>
            <a:ext cx="3866728" cy="1397884"/>
          </a:xfrm>
          <a:prstGeom prst="rect">
            <a:avLst/>
          </a:prstGeom>
        </p:spPr>
      </p:pic>
    </p:spTree>
    <p:extLst>
      <p:ext uri="{BB962C8B-B14F-4D97-AF65-F5344CB8AC3E}">
        <p14:creationId xmlns:p14="http://schemas.microsoft.com/office/powerpoint/2010/main" val="1938683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35133"/>
            <a:ext cx="7874726" cy="858644"/>
          </a:xfrm>
        </p:spPr>
        <p:txBody>
          <a:bodyPr/>
          <a:lstStyle/>
          <a:p>
            <a:r>
              <a:rPr lang="fa-IR" dirty="0" smtClean="0"/>
              <a:t>مختصری از زندگینامه یونگ</a:t>
            </a:r>
            <a:endParaRPr lang="fa-IR" dirty="0"/>
          </a:p>
        </p:txBody>
      </p:sp>
      <p:sp>
        <p:nvSpPr>
          <p:cNvPr id="3" name="Content Placeholder 2"/>
          <p:cNvSpPr>
            <a:spLocks noGrp="1"/>
          </p:cNvSpPr>
          <p:nvPr>
            <p:ph idx="1"/>
          </p:nvPr>
        </p:nvSpPr>
        <p:spPr>
          <a:xfrm>
            <a:off x="390659" y="1285762"/>
            <a:ext cx="11410681" cy="3101983"/>
          </a:xfrm>
        </p:spPr>
        <p:txBody>
          <a:bodyPr>
            <a:noAutofit/>
          </a:bodyPr>
          <a:lstStyle/>
          <a:p>
            <a:pPr algn="r" rtl="1"/>
            <a:r>
              <a:rPr lang="fa-IR" sz="2000" b="1" dirty="0" smtClean="0">
                <a:cs typeface="B Nazanin" panose="00000400000000000000" pitchFamily="2" charset="-78"/>
              </a:rPr>
              <a:t>یونگ (1875-1961)فرزند کشیک کاتولیک سوئیسی که زندگیش وقف کلیسا است</a:t>
            </a:r>
          </a:p>
          <a:p>
            <a:pPr algn="r" rtl="1"/>
            <a:r>
              <a:rPr lang="fa-IR" sz="2000" b="1" dirty="0" smtClean="0">
                <a:cs typeface="B Nazanin" panose="00000400000000000000" pitchFamily="2" charset="-78"/>
              </a:rPr>
              <a:t>همه عمرش در مطالعه فلسفه، باستان شناسی، کیمیاگری و روانشناسی بود</a:t>
            </a:r>
          </a:p>
          <a:p>
            <a:pPr algn="r" rtl="1"/>
            <a:r>
              <a:rPr lang="fa-IR" sz="2000" b="1" dirty="0" smtClean="0">
                <a:cs typeface="B Nazanin" panose="00000400000000000000" pitchFamily="2" charset="-78"/>
              </a:rPr>
              <a:t>کتاب «خاطرات ، رویاها ، اندیشه ها » در خصوص شخصیت، اندیشه و تجربه های خودش  </a:t>
            </a:r>
            <a:r>
              <a:rPr lang="fa-IR" sz="2000" b="1" dirty="0" smtClean="0">
                <a:solidFill>
                  <a:srgbClr val="FF0000"/>
                </a:solidFill>
                <a:cs typeface="B Nazanin" panose="00000400000000000000" pitchFamily="2" charset="-78"/>
              </a:rPr>
              <a:t>(تجربه قدسی و دینی، صاحب راز بودن،شخصیت دوگانه ظاهری وباطنی، اعتقاد به تقدیر و آشنایی با اندیشه کانت، شوپنهاورو نیچه )</a:t>
            </a:r>
          </a:p>
          <a:p>
            <a:pPr algn="r" rtl="1"/>
            <a:r>
              <a:rPr lang="fa-IR" sz="2000" b="1" dirty="0" smtClean="0">
                <a:cs typeface="B Nazanin" panose="00000400000000000000" pitchFamily="2" charset="-78"/>
              </a:rPr>
              <a:t>به کشیشی نوشت همانگونه که سیارات بدور خورشید می گردند ، تمام افکارم گرد پروردگار می گردند و به صورت مقاومت ناپذیر مجذوب او می شوند،احساس می کنم اگر دربرابر این نیرو کمترین مقاومتی نشان دهم بزرگترین گناه را مرتکب شده ام...</a:t>
            </a:r>
          </a:p>
          <a:p>
            <a:pPr algn="r" rtl="1"/>
            <a:r>
              <a:rPr lang="fa-IR" sz="2000" b="1" dirty="0" smtClean="0">
                <a:solidFill>
                  <a:srgbClr val="00B050"/>
                </a:solidFill>
                <a:cs typeface="B Nazanin" panose="00000400000000000000" pitchFamily="2" charset="-78"/>
              </a:rPr>
              <a:t>آشنایی کامل با متون ادیان گوناگون بویژه قرآن کریم</a:t>
            </a:r>
          </a:p>
          <a:p>
            <a:pPr algn="r" rtl="1"/>
            <a:r>
              <a:rPr lang="fa-IR" sz="2000" b="1" dirty="0">
                <a:solidFill>
                  <a:srgbClr val="00B050"/>
                </a:solidFill>
                <a:cs typeface="B Nazanin" panose="00000400000000000000" pitchFamily="2" charset="-78"/>
              </a:rPr>
              <a:t>توضیح و تحلیل سوره کهف </a:t>
            </a:r>
            <a:r>
              <a:rPr lang="fa-IR" sz="2000" b="1" dirty="0" smtClean="0">
                <a:solidFill>
                  <a:srgbClr val="00B050"/>
                </a:solidFill>
                <a:cs typeface="B Nazanin" panose="00000400000000000000" pitchFamily="2" charset="-78"/>
              </a:rPr>
              <a:t>در   « </a:t>
            </a:r>
            <a:r>
              <a:rPr lang="fa-IR" sz="2000" b="1" dirty="0">
                <a:solidFill>
                  <a:srgbClr val="00B050"/>
                </a:solidFill>
                <a:cs typeface="B Nazanin" panose="00000400000000000000" pitchFamily="2" charset="-78"/>
              </a:rPr>
              <a:t>کتاب چهار صورت </a:t>
            </a:r>
            <a:r>
              <a:rPr lang="fa-IR" sz="2000" b="1" dirty="0" smtClean="0">
                <a:solidFill>
                  <a:srgbClr val="00B050"/>
                </a:solidFill>
                <a:cs typeface="B Nazanin" panose="00000400000000000000" pitchFamily="2" charset="-78"/>
              </a:rPr>
              <a:t>ازلی» بیان نمادین صورت ازلی  « ولادت مجدد » درانسان</a:t>
            </a:r>
            <a:endParaRPr lang="fa-IR" sz="2000" b="1" dirty="0">
              <a:solidFill>
                <a:srgbClr val="00B050"/>
              </a:solidFill>
              <a:cs typeface="B Nazanin" panose="00000400000000000000" pitchFamily="2" charset="-78"/>
            </a:endParaRPr>
          </a:p>
          <a:p>
            <a:pPr algn="r" rtl="1"/>
            <a:endParaRPr lang="fa-IR" sz="2000" b="1" dirty="0" smtClean="0">
              <a:solidFill>
                <a:srgbClr val="00B050"/>
              </a:solidFill>
              <a:cs typeface="B Nazanin" panose="00000400000000000000" pitchFamily="2" charset="-78"/>
            </a:endParaRPr>
          </a:p>
          <a:p>
            <a:pPr algn="r" rtl="1"/>
            <a:endParaRPr lang="fa-IR" sz="2000" b="1" dirty="0" smtClean="0">
              <a:cs typeface="B Nazanin" panose="00000400000000000000" pitchFamily="2" charset="-78"/>
            </a:endParaRPr>
          </a:p>
          <a:p>
            <a:pPr algn="r" rtl="1"/>
            <a:endParaRPr lang="fa-IR" sz="2000" b="1" dirty="0" smtClean="0">
              <a:cs typeface="B Nazanin" panose="00000400000000000000" pitchFamily="2" charset="-78"/>
            </a:endParaRPr>
          </a:p>
          <a:p>
            <a:pPr algn="r" rtl="1"/>
            <a:endParaRPr lang="fa-IR" sz="2000" b="1" dirty="0">
              <a:cs typeface="B Nazanin" panose="00000400000000000000" pitchFamily="2" charset="-78"/>
            </a:endParaRPr>
          </a:p>
        </p:txBody>
      </p:sp>
    </p:spTree>
    <p:extLst>
      <p:ext uri="{BB962C8B-B14F-4D97-AF65-F5344CB8AC3E}">
        <p14:creationId xmlns:p14="http://schemas.microsoft.com/office/powerpoint/2010/main" val="398266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186" y="1292772"/>
            <a:ext cx="11682247" cy="5404453"/>
          </a:xfrm>
        </p:spPr>
        <p:txBody>
          <a:bodyPr>
            <a:normAutofit lnSpcReduction="10000"/>
          </a:bodyPr>
          <a:lstStyle/>
          <a:p>
            <a:pPr algn="r" rtl="1"/>
            <a:r>
              <a:rPr lang="fa-IR" sz="2000" b="1" dirty="0" smtClean="0">
                <a:cs typeface="B Nazanin" panose="00000400000000000000" pitchFamily="2" charset="-78"/>
              </a:rPr>
              <a:t>ناخودآگاه جمعی، آرکتایپ ها،عقده های روانی، درونگرایی و برونگرایی</a:t>
            </a:r>
          </a:p>
          <a:p>
            <a:pPr algn="r" rtl="1"/>
            <a:r>
              <a:rPr lang="fa-IR" sz="2000" b="1" dirty="0" smtClean="0">
                <a:cs typeface="B Nazanin" panose="00000400000000000000" pitchFamily="2" charset="-78"/>
              </a:rPr>
              <a:t>تست شخصیت </a:t>
            </a:r>
            <a:r>
              <a:rPr lang="en-US" sz="2000" b="1" dirty="0" smtClean="0">
                <a:cs typeface="B Nazanin" panose="00000400000000000000" pitchFamily="2" charset="-78"/>
              </a:rPr>
              <a:t>MBTI</a:t>
            </a:r>
            <a:r>
              <a:rPr lang="fa-IR" sz="2000" b="1" dirty="0" smtClean="0">
                <a:cs typeface="B Nazanin" panose="00000400000000000000" pitchFamily="2" charset="-78"/>
              </a:rPr>
              <a:t> بر پایه نظریه یونگ شکل گرفته</a:t>
            </a:r>
          </a:p>
          <a:p>
            <a:pPr algn="r" rtl="1"/>
            <a:r>
              <a:rPr lang="fa-IR" sz="2000" b="1" dirty="0">
                <a:cs typeface="B Nazanin" panose="00000400000000000000" pitchFamily="2" charset="-78"/>
              </a:rPr>
              <a:t>سال 1912 را می‌توان آغاز جدا شدن مسیر یونگ و فروید دانست.</a:t>
            </a:r>
          </a:p>
          <a:p>
            <a:pPr algn="r" rtl="1"/>
            <a:r>
              <a:rPr lang="fa-IR" sz="2000" b="1" dirty="0">
                <a:cs typeface="B Nazanin" panose="00000400000000000000" pitchFamily="2" charset="-78"/>
              </a:rPr>
              <a:t>زمانی که یونگ برای یک سخنرانی به آمریکا رفته بود در آنجا نظریات فروید را خصوصاً در زمینه عقده اودیپ وتحلیل جنسی رفتار کودکان مورد انتقاد قرار داد و از آنجا، نطفه مکتب روانکاوی یونگ شکل گرفت</a:t>
            </a:r>
            <a:r>
              <a:rPr lang="fa-IR" sz="2000" b="1" dirty="0" smtClean="0">
                <a:cs typeface="B Nazanin" panose="00000400000000000000" pitchFamily="2" charset="-78"/>
              </a:rPr>
              <a:t>.</a:t>
            </a:r>
          </a:p>
          <a:p>
            <a:pPr algn="r" rtl="1"/>
            <a:r>
              <a:rPr lang="fa-IR" sz="2000" b="1" u="sng" dirty="0" smtClean="0">
                <a:solidFill>
                  <a:srgbClr val="FF0000"/>
                </a:solidFill>
                <a:cs typeface="B Nazanin" panose="00000400000000000000" pitchFamily="2" charset="-78"/>
              </a:rPr>
              <a:t>آثار</a:t>
            </a:r>
          </a:p>
          <a:p>
            <a:pPr marL="0" indent="0" algn="r" rtl="1">
              <a:buNone/>
            </a:pPr>
            <a:r>
              <a:rPr lang="fa-IR" sz="2000" b="1" dirty="0">
                <a:cs typeface="B Nazanin" panose="00000400000000000000" pitchFamily="2" charset="-78"/>
              </a:rPr>
              <a:t> </a:t>
            </a:r>
            <a:r>
              <a:rPr lang="fa-IR" sz="2000" b="1" dirty="0" smtClean="0">
                <a:solidFill>
                  <a:srgbClr val="FF0000"/>
                </a:solidFill>
                <a:cs typeface="B Nazanin" panose="00000400000000000000" pitchFamily="2" charset="-78"/>
              </a:rPr>
              <a:t>1-</a:t>
            </a:r>
            <a:r>
              <a:rPr lang="fa-IR" sz="2000" b="1" dirty="0" smtClean="0">
                <a:cs typeface="B Nazanin" panose="00000400000000000000" pitchFamily="2" charset="-78"/>
              </a:rPr>
              <a:t> روانشناسی و دین (1938 م ترجمه فواد رحمانی 1370</a:t>
            </a:r>
            <a:r>
              <a:rPr lang="fa-IR" sz="2000" b="1" dirty="0" smtClean="0">
                <a:cs typeface="B Nazanin" panose="00000400000000000000" pitchFamily="2" charset="-78"/>
              </a:rPr>
              <a:t>)،</a:t>
            </a:r>
          </a:p>
          <a:p>
            <a:pPr marL="0" indent="0" algn="r" rtl="1">
              <a:buNone/>
            </a:pPr>
            <a:r>
              <a:rPr lang="fa-IR" sz="2000" b="1" dirty="0" smtClean="0">
                <a:cs typeface="B Nazanin" panose="00000400000000000000" pitchFamily="2" charset="-78"/>
              </a:rPr>
              <a:t> </a:t>
            </a:r>
            <a:r>
              <a:rPr lang="fa-IR" sz="2000" b="1" dirty="0" smtClean="0">
                <a:solidFill>
                  <a:srgbClr val="FF0000"/>
                </a:solidFill>
                <a:cs typeface="B Nazanin" panose="00000400000000000000" pitchFamily="2" charset="-78"/>
              </a:rPr>
              <a:t>2-</a:t>
            </a:r>
            <a:r>
              <a:rPr lang="fa-IR" sz="2000" b="1" dirty="0" smtClean="0">
                <a:cs typeface="B Nazanin" panose="00000400000000000000" pitchFamily="2" charset="-78"/>
              </a:rPr>
              <a:t> </a:t>
            </a:r>
            <a:r>
              <a:rPr lang="fa-IR" sz="2000" b="1" dirty="0" smtClean="0">
                <a:cs typeface="B Nazanin" panose="00000400000000000000" pitchFamily="2" charset="-78"/>
              </a:rPr>
              <a:t>پاراسلیسکا (1942 روابط بین دین و </a:t>
            </a:r>
            <a:r>
              <a:rPr lang="fa-IR" sz="2000" b="1" dirty="0" smtClean="0">
                <a:cs typeface="B Nazanin" panose="00000400000000000000" pitchFamily="2" charset="-78"/>
              </a:rPr>
              <a:t>روانشناسی</a:t>
            </a:r>
          </a:p>
          <a:p>
            <a:pPr marL="0" indent="0" algn="r" rtl="1">
              <a:buNone/>
            </a:pPr>
            <a:r>
              <a:rPr lang="fa-IR" sz="2000" b="1" dirty="0" smtClean="0">
                <a:cs typeface="B Nazanin" panose="00000400000000000000" pitchFamily="2" charset="-78"/>
              </a:rPr>
              <a:t> </a:t>
            </a:r>
            <a:r>
              <a:rPr lang="fa-IR" sz="2000" b="1" dirty="0" smtClean="0">
                <a:solidFill>
                  <a:srgbClr val="FF0000"/>
                </a:solidFill>
                <a:cs typeface="B Nazanin" panose="00000400000000000000" pitchFamily="2" charset="-78"/>
              </a:rPr>
              <a:t>3-</a:t>
            </a:r>
            <a:r>
              <a:rPr lang="fa-IR" sz="2000" b="1" dirty="0" smtClean="0">
                <a:cs typeface="B Nazanin" panose="00000400000000000000" pitchFamily="2" charset="-78"/>
              </a:rPr>
              <a:t> روانشناسی و کیمیاگری ( 1944،ترجمه پروین فرامرزی </a:t>
            </a:r>
            <a:r>
              <a:rPr lang="fa-IR" sz="2000" b="1" dirty="0" smtClean="0">
                <a:cs typeface="B Nazanin" panose="00000400000000000000" pitchFamily="2" charset="-78"/>
              </a:rPr>
              <a:t>،</a:t>
            </a:r>
            <a:r>
              <a:rPr lang="fa-IR" sz="2000" b="1" dirty="0" smtClean="0">
                <a:cs typeface="B Nazanin" panose="00000400000000000000" pitchFamily="2" charset="-78"/>
              </a:rPr>
              <a:t>1373</a:t>
            </a:r>
            <a:r>
              <a:rPr lang="fa-IR" sz="2000" b="1" dirty="0" smtClean="0">
                <a:cs typeface="B Nazanin" panose="00000400000000000000" pitchFamily="2" charset="-78"/>
              </a:rPr>
              <a:t>)</a:t>
            </a:r>
          </a:p>
          <a:p>
            <a:pPr marL="0" indent="0" algn="r" rtl="1">
              <a:buNone/>
            </a:pPr>
            <a:r>
              <a:rPr lang="fa-IR" sz="2000" b="1" dirty="0" smtClean="0">
                <a:cs typeface="B Nazanin" panose="00000400000000000000" pitchFamily="2" charset="-78"/>
              </a:rPr>
              <a:t> </a:t>
            </a:r>
            <a:r>
              <a:rPr lang="fa-IR" sz="2000" b="1" dirty="0" smtClean="0">
                <a:solidFill>
                  <a:srgbClr val="FF0000"/>
                </a:solidFill>
                <a:cs typeface="B Nazanin" panose="00000400000000000000" pitchFamily="2" charset="-78"/>
              </a:rPr>
              <a:t>4-</a:t>
            </a:r>
            <a:r>
              <a:rPr lang="fa-IR" sz="2000" b="1" dirty="0" smtClean="0">
                <a:cs typeface="B Nazanin" panose="00000400000000000000" pitchFamily="2" charset="-78"/>
              </a:rPr>
              <a:t> پاسخ به ایوب (1952،ترجمه فواد رحمانی 1377</a:t>
            </a:r>
            <a:r>
              <a:rPr lang="fa-IR" sz="2000" b="1" dirty="0" smtClean="0">
                <a:cs typeface="B Nazanin" panose="00000400000000000000" pitchFamily="2" charset="-78"/>
              </a:rPr>
              <a:t>)،</a:t>
            </a:r>
          </a:p>
          <a:p>
            <a:pPr marL="0" indent="0" algn="r" rtl="1">
              <a:buNone/>
            </a:pPr>
            <a:r>
              <a:rPr lang="fa-IR" sz="2000" b="1" dirty="0" smtClean="0">
                <a:solidFill>
                  <a:srgbClr val="FF0000"/>
                </a:solidFill>
                <a:cs typeface="B Nazanin" panose="00000400000000000000" pitchFamily="2" charset="-78"/>
              </a:rPr>
              <a:t>5-</a:t>
            </a:r>
            <a:r>
              <a:rPr lang="fa-IR" sz="2000" b="1" dirty="0" smtClean="0">
                <a:cs typeface="B Nazanin" panose="00000400000000000000" pitchFamily="2" charset="-78"/>
              </a:rPr>
              <a:t>  </a:t>
            </a:r>
            <a:r>
              <a:rPr lang="fa-IR" sz="2000" b="1" dirty="0" smtClean="0">
                <a:cs typeface="B Nazanin" panose="00000400000000000000" pitchFamily="2" charset="-78"/>
              </a:rPr>
              <a:t>چهار صورت ازلی ( مادر، ولادت مجدد، روح و مکار 1972،ترجمه پروین فرامرزی ،1368</a:t>
            </a:r>
            <a:r>
              <a:rPr lang="fa-IR" sz="2000" b="1" dirty="0" smtClean="0">
                <a:cs typeface="B Nazanin" panose="00000400000000000000" pitchFamily="2" charset="-78"/>
              </a:rPr>
              <a:t>)</a:t>
            </a:r>
          </a:p>
          <a:p>
            <a:pPr marL="0" indent="0" algn="r" rtl="1">
              <a:buNone/>
            </a:pPr>
            <a:r>
              <a:rPr lang="fa-IR" sz="2000" b="1" dirty="0" smtClean="0">
                <a:cs typeface="B Nazanin" panose="00000400000000000000" pitchFamily="2" charset="-78"/>
              </a:rPr>
              <a:t> </a:t>
            </a:r>
            <a:r>
              <a:rPr lang="fa-IR" sz="2000" b="1" dirty="0" smtClean="0">
                <a:solidFill>
                  <a:srgbClr val="FF0000"/>
                </a:solidFill>
                <a:cs typeface="B Nazanin" panose="00000400000000000000" pitchFamily="2" charset="-78"/>
              </a:rPr>
              <a:t>6</a:t>
            </a:r>
            <a:r>
              <a:rPr lang="fa-IR" sz="2000" b="1" dirty="0" smtClean="0">
                <a:cs typeface="B Nazanin" panose="00000400000000000000" pitchFamily="2" charset="-78"/>
              </a:rPr>
              <a:t> </a:t>
            </a:r>
            <a:r>
              <a:rPr lang="fa-IR" sz="2000" b="1" dirty="0" smtClean="0">
                <a:solidFill>
                  <a:srgbClr val="FF0000"/>
                </a:solidFill>
                <a:cs typeface="B Nazanin" panose="00000400000000000000" pitchFamily="2" charset="-78"/>
              </a:rPr>
              <a:t>-</a:t>
            </a:r>
            <a:r>
              <a:rPr lang="fa-IR" sz="2000" b="1" dirty="0" smtClean="0">
                <a:cs typeface="B Nazanin" panose="00000400000000000000" pitchFamily="2" charset="-78"/>
              </a:rPr>
              <a:t>  ایون ( 1951، بررسی شخصیت مسیح از دید </a:t>
            </a:r>
            <a:r>
              <a:rPr lang="fa-IR" sz="2000" b="1" dirty="0" smtClean="0">
                <a:cs typeface="B Nazanin" panose="00000400000000000000" pitchFamily="2" charset="-78"/>
              </a:rPr>
              <a:t>روانشناسی</a:t>
            </a:r>
          </a:p>
          <a:p>
            <a:pPr marL="0" indent="0" algn="r" rtl="1">
              <a:buNone/>
            </a:pPr>
            <a:r>
              <a:rPr lang="fa-IR" sz="2000" b="1" dirty="0" smtClean="0">
                <a:cs typeface="B Nazanin" panose="00000400000000000000" pitchFamily="2" charset="-78"/>
              </a:rPr>
              <a:t> </a:t>
            </a:r>
            <a:r>
              <a:rPr lang="fa-IR" sz="2000" b="1" dirty="0" smtClean="0">
                <a:solidFill>
                  <a:srgbClr val="FF0000"/>
                </a:solidFill>
                <a:cs typeface="B Nazanin" panose="00000400000000000000" pitchFamily="2" charset="-78"/>
              </a:rPr>
              <a:t>7</a:t>
            </a:r>
            <a:r>
              <a:rPr lang="fa-IR" sz="2000" b="1" dirty="0" smtClean="0">
                <a:cs typeface="B Nazanin" panose="00000400000000000000" pitchFamily="2" charset="-78"/>
              </a:rPr>
              <a:t> </a:t>
            </a:r>
            <a:r>
              <a:rPr lang="fa-IR" sz="2000" b="1" dirty="0" smtClean="0">
                <a:solidFill>
                  <a:srgbClr val="FF0000"/>
                </a:solidFill>
                <a:cs typeface="B Nazanin" panose="00000400000000000000" pitchFamily="2" charset="-78"/>
              </a:rPr>
              <a:t>- </a:t>
            </a:r>
            <a:r>
              <a:rPr lang="fa-IR" sz="2000" b="1" dirty="0" smtClean="0">
                <a:cs typeface="B Nazanin" panose="00000400000000000000" pitchFamily="2" charset="-78"/>
              </a:rPr>
              <a:t> روانشناسی ضمیر ناهوشیار( 1957،ترجمه امیری 1372  به موضوع دین از دید روانشناختی پرداخته </a:t>
            </a:r>
            <a:endParaRPr lang="fa-IR" sz="2000" b="1" dirty="0">
              <a:cs typeface="B Nazanin" panose="00000400000000000000" pitchFamily="2" charset="-78"/>
            </a:endParaRPr>
          </a:p>
          <a:p>
            <a:pPr algn="r" rtl="1"/>
            <a:endParaRPr lang="fa-IR" sz="2000" b="1" dirty="0">
              <a:cs typeface="B Nazanin" panose="00000400000000000000" pitchFamily="2" charset="-78"/>
            </a:endParaRPr>
          </a:p>
        </p:txBody>
      </p:sp>
      <p:sp>
        <p:nvSpPr>
          <p:cNvPr id="5" name="Title 1"/>
          <p:cNvSpPr txBox="1">
            <a:spLocks/>
          </p:cNvSpPr>
          <p:nvPr/>
        </p:nvSpPr>
        <p:spPr>
          <a:xfrm>
            <a:off x="2209800" y="235133"/>
            <a:ext cx="7874726" cy="858644"/>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fa-IR" smtClean="0"/>
              <a:t>مختصری از زندگینامه یونگ</a:t>
            </a:r>
            <a:endParaRPr lang="fa-IR" dirty="0"/>
          </a:p>
        </p:txBody>
      </p:sp>
    </p:spTree>
    <p:extLst>
      <p:ext uri="{BB962C8B-B14F-4D97-AF65-F5344CB8AC3E}">
        <p14:creationId xmlns:p14="http://schemas.microsoft.com/office/powerpoint/2010/main" val="216212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2809" y="624110"/>
            <a:ext cx="8771803" cy="913745"/>
          </a:xfrm>
        </p:spPr>
        <p:txBody>
          <a:bodyPr>
            <a:normAutofit/>
          </a:bodyPr>
          <a:lstStyle/>
          <a:p>
            <a:pPr algn="ctr"/>
            <a:r>
              <a:rPr lang="fa-IR" sz="4000" dirty="0">
                <a:cs typeface="B Titr" panose="00000700000000000000" pitchFamily="2" charset="-78"/>
              </a:rPr>
              <a:t>سنجش در نظریۀ </a:t>
            </a:r>
            <a:r>
              <a:rPr lang="fa-IR" sz="4000" dirty="0" smtClean="0">
                <a:cs typeface="B Titr" panose="00000700000000000000" pitchFamily="2" charset="-78"/>
              </a:rPr>
              <a:t>یونگ</a:t>
            </a:r>
            <a:endParaRPr lang="fa-IR" sz="4000" dirty="0">
              <a:cs typeface="B Titr" panose="00000700000000000000" pitchFamily="2" charset="-78"/>
            </a:endParaRPr>
          </a:p>
        </p:txBody>
      </p:sp>
      <p:sp>
        <p:nvSpPr>
          <p:cNvPr id="3" name="Content Placeholder 2"/>
          <p:cNvSpPr>
            <a:spLocks noGrp="1"/>
          </p:cNvSpPr>
          <p:nvPr>
            <p:ph idx="1"/>
          </p:nvPr>
        </p:nvSpPr>
        <p:spPr>
          <a:xfrm>
            <a:off x="2057400" y="1946563"/>
            <a:ext cx="9353694" cy="4443845"/>
          </a:xfrm>
        </p:spPr>
        <p:txBody>
          <a:bodyPr>
            <a:noAutofit/>
          </a:bodyPr>
          <a:lstStyle/>
          <a:p>
            <a:pPr marL="0" indent="0" algn="just">
              <a:buNone/>
            </a:pPr>
            <a:r>
              <a:rPr lang="fa-IR" sz="2400" dirty="0">
                <a:cs typeface="B Nazanin" panose="00000400000000000000" pitchFamily="2" charset="-78"/>
              </a:rPr>
              <a:t>شیوه های یونگ برای سنجیدن کارکرد روان از علم و موضوعات فوق طبیعی به دست آمده بودند که نتیجۀ آن، هم رویکرد عینی و هم عرفانی و رازورزانه است.</a:t>
            </a:r>
            <a:endParaRPr lang="en-US" sz="2400" dirty="0">
              <a:cs typeface="B Nazanin" panose="00000400000000000000" pitchFamily="2" charset="-78"/>
            </a:endParaRPr>
          </a:p>
          <a:p>
            <a:pPr marL="0" indent="0" algn="just">
              <a:buNone/>
            </a:pPr>
            <a:r>
              <a:rPr lang="fa-IR" sz="2400" dirty="0">
                <a:cs typeface="B Nazanin" panose="00000400000000000000" pitchFamily="2" charset="-78"/>
              </a:rPr>
              <a:t>او نظریه ی شخصیت خود را بر پایه ی خیالپردازی ها و رویاهای بیمارانش (وخیالپردازی ها و رویاهای خودش) و کاوش هایی که در مورد زبان های باستانی، کیمیاگری و طالع بینی انجام داد درست کرد با این حال، کاری که در ابتدا یونگ مورد توجه روان شناسان آمریکا قرارداد، سنجش تجربی و فیزیولوژیکی بود. شیوه های او آمیزه ی نامتعارفی از اضداد بودند که برای نظریه ای که بر اساس اصل اضداد قرارداد، تعجب آور نیست.</a:t>
            </a:r>
            <a:endParaRPr lang="en-US" sz="2400" dirty="0">
              <a:cs typeface="B Nazanin" panose="00000400000000000000" pitchFamily="2" charset="-78"/>
            </a:endParaRPr>
          </a:p>
          <a:p>
            <a:pPr marL="0" indent="0" algn="just">
              <a:buNone/>
            </a:pPr>
            <a:r>
              <a:rPr lang="fa-IR" sz="2400" dirty="0">
                <a:cs typeface="B Nazanin" panose="00000400000000000000" pitchFamily="2" charset="-78"/>
              </a:rPr>
              <a:t>سه شیوه ی اصلی که یونگ برای ارزیابی شخصیت به کار برد، آزمون تداعی کلمه، تحلیل نشانه و تحلیل رویا بودند. آزمون خودسنجی شخصیت که وسیعا به کار رفته است، یعنی سنخ نمایی مایرز برگز، برای ارزیابی تیپ های روان شناختی که یونگ معرفی کرد، ساخته شده است.</a:t>
            </a:r>
            <a:endParaRPr lang="en-US" sz="2400" dirty="0">
              <a:cs typeface="B Nazanin" panose="00000400000000000000" pitchFamily="2" charset="-78"/>
            </a:endParaRPr>
          </a:p>
          <a:p>
            <a:pPr marL="0" indent="0" algn="just">
              <a:buNone/>
            </a:pPr>
            <a:endParaRPr lang="fa-IR" sz="2400" dirty="0">
              <a:cs typeface="B Nazanin" panose="00000400000000000000" pitchFamily="2" charset="-78"/>
            </a:endParaRPr>
          </a:p>
        </p:txBody>
      </p:sp>
    </p:spTree>
    <p:extLst>
      <p:ext uri="{BB962C8B-B14F-4D97-AF65-F5344CB8AC3E}">
        <p14:creationId xmlns:p14="http://schemas.microsoft.com/office/powerpoint/2010/main" val="3191807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24110"/>
            <a:ext cx="8915400" cy="976090"/>
          </a:xfrm>
        </p:spPr>
        <p:txBody>
          <a:bodyPr>
            <a:normAutofit/>
          </a:bodyPr>
          <a:lstStyle/>
          <a:p>
            <a:pPr algn="ctr"/>
            <a:r>
              <a:rPr lang="fa-IR" sz="4000" dirty="0">
                <a:cs typeface="B Titr" panose="00000700000000000000" pitchFamily="2" charset="-78"/>
              </a:rPr>
              <a:t>تداعی </a:t>
            </a:r>
            <a:r>
              <a:rPr lang="fa-IR" sz="4000" dirty="0" smtClean="0">
                <a:cs typeface="B Titr" panose="00000700000000000000" pitchFamily="2" charset="-78"/>
              </a:rPr>
              <a:t>کلمه</a:t>
            </a: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z="2400" dirty="0">
                <a:cs typeface="B Nazanin" panose="00000400000000000000" pitchFamily="2" charset="-78"/>
              </a:rPr>
              <a:t>آزمون تداعی کلمه، که در آن آزمودنی به یک کلمه ی محرک با هر کلمه ای که بلافاصله به ذهن وارد می شود پاسخ می دهد، ابزار آزمایشگاهی و بالینی استانداردی در روان شناسی شده است.</a:t>
            </a:r>
            <a:endParaRPr lang="en-US" sz="2400" dirty="0">
              <a:cs typeface="B Nazanin" panose="00000400000000000000" pitchFamily="2" charset="-78"/>
            </a:endParaRPr>
          </a:p>
          <a:p>
            <a:pPr marL="0" indent="0" algn="just">
              <a:buNone/>
            </a:pPr>
            <a:r>
              <a:rPr lang="fa-IR" sz="2400" dirty="0">
                <a:cs typeface="B Nazanin" panose="00000400000000000000" pitchFamily="2" charset="-78"/>
              </a:rPr>
              <a:t>یونگ از تداعی کلمه برای پرده برداشتن از عقده های بیمارانش استفاده کرد. چندین عامل وجود عقده را نشان می دادند؛ این عوامل عبارت بودند از: پاسخ های فیزیولوژیکی، تاخیر در پاسخ دهی، دادن پاسخ یکسان به کلمه ها مختلف، لغزش زبان، با لکنت گفتن، پاسخ دهی با بیش از یک کلمه، یافتن کلمه، یا ناتوانی در پاسخ دهی.</a:t>
            </a:r>
            <a:endParaRPr lang="en-US" sz="2400" dirty="0">
              <a:cs typeface="B Nazanin" panose="00000400000000000000" pitchFamily="2" charset="-78"/>
            </a:endParaRPr>
          </a:p>
          <a:p>
            <a:pPr marL="0" indent="0" algn="just">
              <a:buNone/>
            </a:pPr>
            <a:endParaRPr lang="fa-IR" sz="2400" dirty="0">
              <a:cs typeface="B Nazanin" panose="00000400000000000000" pitchFamily="2" charset="-78"/>
            </a:endParaRPr>
          </a:p>
        </p:txBody>
      </p:sp>
    </p:spTree>
    <p:extLst>
      <p:ext uri="{BB962C8B-B14F-4D97-AF65-F5344CB8AC3E}">
        <p14:creationId xmlns:p14="http://schemas.microsoft.com/office/powerpoint/2010/main" val="2785032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4380" y="769583"/>
            <a:ext cx="8911687" cy="1280890"/>
          </a:xfrm>
        </p:spPr>
        <p:txBody>
          <a:bodyPr>
            <a:normAutofit/>
          </a:bodyPr>
          <a:lstStyle/>
          <a:p>
            <a:pPr algn="ctr"/>
            <a:r>
              <a:rPr lang="fa-IR" sz="4000" dirty="0">
                <a:cs typeface="B Titr" panose="00000700000000000000" pitchFamily="2" charset="-78"/>
              </a:rPr>
              <a:t>تحلیل </a:t>
            </a:r>
            <a:r>
              <a:rPr lang="fa-IR" sz="4000" dirty="0" smtClean="0">
                <a:cs typeface="B Titr" panose="00000700000000000000" pitchFamily="2" charset="-78"/>
              </a:rPr>
              <a:t>نشانه</a:t>
            </a:r>
            <a:endParaRPr lang="fa-IR" sz="4000" dirty="0">
              <a:cs typeface="B Titr" panose="00000700000000000000" pitchFamily="2" charset="-78"/>
            </a:endParaRPr>
          </a:p>
        </p:txBody>
      </p:sp>
      <p:sp>
        <p:nvSpPr>
          <p:cNvPr id="3" name="Content Placeholder 2"/>
          <p:cNvSpPr>
            <a:spLocks noGrp="1"/>
          </p:cNvSpPr>
          <p:nvPr>
            <p:ph idx="1"/>
          </p:nvPr>
        </p:nvSpPr>
        <p:spPr>
          <a:xfrm>
            <a:off x="2504209" y="2279073"/>
            <a:ext cx="8512030" cy="1856509"/>
          </a:xfrm>
        </p:spPr>
        <p:txBody>
          <a:bodyPr>
            <a:normAutofit/>
          </a:bodyPr>
          <a:lstStyle/>
          <a:p>
            <a:pPr marL="0" indent="0" algn="just">
              <a:buNone/>
            </a:pPr>
            <a:r>
              <a:rPr lang="fa-IR" sz="2400" dirty="0">
                <a:cs typeface="B Nazanin" panose="00000400000000000000" pitchFamily="2" charset="-78"/>
              </a:rPr>
              <a:t>تحلیل نشانه بر نشانه هایی که بیمار گزارش می دهد تمرکز داشته و بر پایه ی تداعی های آزاد شخص به آن نشانه ها قرار دارد. این روش، شبیه روش پالایشی فروید است. بین تداعی های بیمار به نشانه ها و تعبیر تحلیلگر از آن ها، نشانه ها اغلب تسکین می یابند و یا از بین می روند.</a:t>
            </a:r>
            <a:endParaRPr lang="en-US" sz="2400" dirty="0">
              <a:cs typeface="B Nazanin" panose="00000400000000000000" pitchFamily="2" charset="-78"/>
            </a:endParaRPr>
          </a:p>
          <a:p>
            <a:pPr marL="0" indent="0" algn="just">
              <a:buNone/>
            </a:pPr>
            <a:endParaRPr lang="fa-IR" sz="2400" dirty="0">
              <a:cs typeface="B Nazanin" panose="00000400000000000000" pitchFamily="2" charset="-78"/>
            </a:endParaRPr>
          </a:p>
        </p:txBody>
      </p:sp>
    </p:spTree>
    <p:extLst>
      <p:ext uri="{BB962C8B-B14F-4D97-AF65-F5344CB8AC3E}">
        <p14:creationId xmlns:p14="http://schemas.microsoft.com/office/powerpoint/2010/main" val="142811823"/>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cs typeface="B Titr" panose="00000700000000000000" pitchFamily="2" charset="-78"/>
              </a:rPr>
              <a:t>تحلیل </a:t>
            </a:r>
            <a:r>
              <a:rPr lang="fa-IR" sz="4000" dirty="0" smtClean="0">
                <a:cs typeface="B Titr" panose="00000700000000000000" pitchFamily="2" charset="-78"/>
              </a:rPr>
              <a:t>رویا</a:t>
            </a:r>
            <a:endParaRPr lang="fa-IR" sz="4000" dirty="0">
              <a:cs typeface="B Titr" panose="00000700000000000000" pitchFamily="2" charset="-78"/>
            </a:endParaRPr>
          </a:p>
        </p:txBody>
      </p:sp>
      <p:sp>
        <p:nvSpPr>
          <p:cNvPr id="3" name="Content Placeholder 2"/>
          <p:cNvSpPr>
            <a:spLocks noGrp="1"/>
          </p:cNvSpPr>
          <p:nvPr>
            <p:ph idx="1"/>
          </p:nvPr>
        </p:nvSpPr>
        <p:spPr>
          <a:xfrm>
            <a:off x="1984664" y="1641764"/>
            <a:ext cx="9519948" cy="4269458"/>
          </a:xfrm>
        </p:spPr>
        <p:txBody>
          <a:bodyPr>
            <a:noAutofit/>
          </a:bodyPr>
          <a:lstStyle/>
          <a:p>
            <a:pPr marL="0" indent="0" algn="just">
              <a:buNone/>
            </a:pPr>
            <a:r>
              <a:rPr lang="fa-IR" sz="2400" dirty="0">
                <a:cs typeface="B Nazanin" panose="00000400000000000000" pitchFamily="2" charset="-78"/>
              </a:rPr>
              <a:t>یونگ با فروید موافق بود که رویاها «جاده ی با شکوه» به ناهشیار هستند. یونگ به تحلیل رویا، از این نظر که وی چیزی بیش از علت های رویاها را در نظر داشت با رویکرد فروید فرق می کرد. به نظر او رویاها فقط تمایلات ناهشیار نیستند. اولا رویاها متوجه آینده هستند؛ یعنی، آن ها به ما کمک می کنند تا برای تجربه ها و رویدادهایی که پیش بینی می کنیم در آینده اتفاق خواهند افتاد، آماده شویم. ثانیا رویاها جبرانی هستند؛ آن ها با جبران کردن رشد اضافی هر یک از ساختارهای روان، به برقراری توازن بین اضداد در روان کمک می کنند. یونگ اولین کسی بود که نقش آینده بر رفتار را تعیین نمود.</a:t>
            </a:r>
            <a:endParaRPr lang="en-US" sz="2400" dirty="0">
              <a:cs typeface="B Nazanin" panose="00000400000000000000" pitchFamily="2" charset="-78"/>
            </a:endParaRPr>
          </a:p>
          <a:p>
            <a:pPr marL="0" indent="0" algn="just">
              <a:buNone/>
            </a:pPr>
            <a:r>
              <a:rPr lang="fa-IR" sz="2400" dirty="0">
                <a:cs typeface="B Nazanin" panose="00000400000000000000" pitchFamily="2" charset="-78"/>
              </a:rPr>
              <a:t>یونگ همچنین روش گسترشی را در تحلیل رویاها به کار برد. در تداعی آزاد فرویدی، بیمار با آن، زنجیره ای از تداعی ها را از آن به وجود می آورد. یونگ بر عنصر اصلی رویا تمرکز می کرد و از بیمار می خواست که تداعی ها و پاسخ های تکراری به آن ایجاد کند تا به یک موضوع پی ببرد. وی سعی نمی کرد بین محتوای آشکار و پنهان رویا فرق گذارد.</a:t>
            </a:r>
            <a:endParaRPr lang="en-US" sz="2400" dirty="0">
              <a:cs typeface="B Nazanin" panose="00000400000000000000" pitchFamily="2" charset="-78"/>
            </a:endParaRPr>
          </a:p>
          <a:p>
            <a:pPr marL="0" indent="0" algn="just">
              <a:buNone/>
            </a:pPr>
            <a:endParaRPr lang="fa-IR" sz="2400" dirty="0">
              <a:cs typeface="B Nazanin" panose="00000400000000000000" pitchFamily="2" charset="-78"/>
            </a:endParaRPr>
          </a:p>
        </p:txBody>
      </p:sp>
    </p:spTree>
    <p:extLst>
      <p:ext uri="{BB962C8B-B14F-4D97-AF65-F5344CB8AC3E}">
        <p14:creationId xmlns:p14="http://schemas.microsoft.com/office/powerpoint/2010/main" val="1146825133"/>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Titr" panose="00000700000000000000" pitchFamily="2" charset="-78"/>
              </a:rPr>
              <a:t>سنخ نمایی مایرز – </a:t>
            </a:r>
            <a:r>
              <a:rPr lang="fa-IR" dirty="0" smtClean="0">
                <a:cs typeface="B Titr" panose="00000700000000000000" pitchFamily="2" charset="-78"/>
              </a:rPr>
              <a:t>بیگز</a:t>
            </a:r>
            <a:endParaRPr lang="fa-IR" dirty="0">
              <a:cs typeface="B Titr" panose="00000700000000000000" pitchFamily="2" charset="-78"/>
            </a:endParaRPr>
          </a:p>
        </p:txBody>
      </p:sp>
      <p:sp>
        <p:nvSpPr>
          <p:cNvPr id="3" name="Content Placeholder 2"/>
          <p:cNvSpPr>
            <a:spLocks noGrp="1"/>
          </p:cNvSpPr>
          <p:nvPr>
            <p:ph idx="1"/>
          </p:nvPr>
        </p:nvSpPr>
        <p:spPr>
          <a:xfrm>
            <a:off x="2493818" y="2133600"/>
            <a:ext cx="9010794" cy="3238500"/>
          </a:xfrm>
        </p:spPr>
        <p:txBody>
          <a:bodyPr>
            <a:noAutofit/>
          </a:bodyPr>
          <a:lstStyle/>
          <a:p>
            <a:pPr marL="0" indent="0" algn="just">
              <a:buNone/>
            </a:pPr>
            <a:r>
              <a:rPr lang="fa-IR" sz="2400" dirty="0">
                <a:cs typeface="B Nazanin" panose="00000400000000000000" pitchFamily="2" charset="-78"/>
              </a:rPr>
              <a:t>یکی از ابزارهای سنجش مربوط به نظریه ی شخصیت یونگ، سنخ نمای مایرز – بریگز (</a:t>
            </a:r>
            <a:r>
              <a:rPr lang="en-US" sz="2400" dirty="0">
                <a:latin typeface="Californian FB" panose="0207040306080B030204" pitchFamily="18" charset="0"/>
                <a:cs typeface="B Nazanin" panose="00000400000000000000" pitchFamily="2" charset="-78"/>
              </a:rPr>
              <a:t>MBTI</a:t>
            </a:r>
            <a:r>
              <a:rPr lang="fa-IR" sz="2400" dirty="0">
                <a:cs typeface="B Nazanin" panose="00000400000000000000" pitchFamily="2" charset="-78"/>
              </a:rPr>
              <a:t>) است که در دهه ی 1920 توسط کاتارین کودک بریگز و ایزابل مایرز ساخته شد. کاتارین بریگز به شباهت ها و تفاوت های موجود در بین شخصیت ها علاقه داشت.</a:t>
            </a:r>
            <a:endParaRPr lang="en-US" sz="2400" dirty="0">
              <a:cs typeface="B Nazanin" panose="00000400000000000000" pitchFamily="2" charset="-78"/>
            </a:endParaRPr>
          </a:p>
          <a:p>
            <a:pPr marL="0" indent="0" algn="just">
              <a:buNone/>
            </a:pPr>
            <a:r>
              <a:rPr lang="en-US" sz="2400" dirty="0">
                <a:latin typeface="Californian FB" panose="0207040306080B030204" pitchFamily="18" charset="0"/>
                <a:cs typeface="B Nazanin" panose="00000400000000000000" pitchFamily="2" charset="-78"/>
              </a:rPr>
              <a:t>MBTI</a:t>
            </a:r>
            <a:r>
              <a:rPr lang="fa-IR" sz="2400" dirty="0">
                <a:cs typeface="B Nazanin" panose="00000400000000000000" pitchFamily="2" charset="-78"/>
              </a:rPr>
              <a:t> وسیعا برای مقاصد پژوهشی و کاربردی، مخصوصا برای انتخاب کارمند و مشاوره به کار برده شده است (ساندرز، 1991، وینک، 1993). این آزمون، روش عمده ای برای انجام پژوهش در مورد هشت تیپ روان شناختی و نگرش های درون گرایی و برون گرایی یونگ شده است.</a:t>
            </a:r>
            <a:endParaRPr lang="en-US" sz="2400" dirty="0">
              <a:cs typeface="B Nazanin" panose="00000400000000000000" pitchFamily="2" charset="-78"/>
            </a:endParaRPr>
          </a:p>
          <a:p>
            <a:pPr marL="0" indent="0" algn="just">
              <a:buNone/>
            </a:pPr>
            <a:r>
              <a:rPr lang="en-US" sz="2400" dirty="0">
                <a:latin typeface="Californian FB" panose="0207040306080B030204" pitchFamily="18" charset="0"/>
                <a:cs typeface="B Nazanin" panose="00000400000000000000" pitchFamily="2" charset="-78"/>
              </a:rPr>
              <a:t>MBTI</a:t>
            </a:r>
            <a:r>
              <a:rPr lang="fa-IR" sz="2400" dirty="0">
                <a:cs typeface="B Nazanin" panose="00000400000000000000" pitchFamily="2" charset="-78"/>
              </a:rPr>
              <a:t>، آشکارترین نتیجه ی عملی کار یونگ درباره ی شخصیت انسان است.</a:t>
            </a:r>
            <a:endParaRPr lang="en-US" sz="2400" dirty="0">
              <a:cs typeface="B Nazanin" panose="00000400000000000000" pitchFamily="2" charset="-78"/>
            </a:endParaRPr>
          </a:p>
          <a:p>
            <a:pPr marL="0" indent="0" algn="just">
              <a:buNone/>
            </a:pPr>
            <a:endParaRPr lang="fa-IR" sz="2400" dirty="0">
              <a:cs typeface="B Nazanin" panose="00000400000000000000" pitchFamily="2" charset="-78"/>
            </a:endParaRPr>
          </a:p>
        </p:txBody>
      </p:sp>
    </p:spTree>
    <p:extLst>
      <p:ext uri="{BB962C8B-B14F-4D97-AF65-F5344CB8AC3E}">
        <p14:creationId xmlns:p14="http://schemas.microsoft.com/office/powerpoint/2010/main" val="23172608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Titr" panose="00000700000000000000" pitchFamily="2" charset="-78"/>
              </a:rPr>
              <a:t>پژوهش در نظریه ی </a:t>
            </a:r>
            <a:r>
              <a:rPr lang="fa-IR" dirty="0" smtClean="0">
                <a:cs typeface="B Titr" panose="00000700000000000000" pitchFamily="2" charset="-78"/>
              </a:rPr>
              <a:t>یونگ</a:t>
            </a:r>
            <a:endParaRPr lang="fa-IR" dirty="0">
              <a:cs typeface="B Titr" panose="00000700000000000000" pitchFamily="2" charset="-78"/>
            </a:endParaRPr>
          </a:p>
        </p:txBody>
      </p:sp>
      <p:sp>
        <p:nvSpPr>
          <p:cNvPr id="3" name="Content Placeholder 2"/>
          <p:cNvSpPr>
            <a:spLocks noGrp="1"/>
          </p:cNvSpPr>
          <p:nvPr>
            <p:ph idx="1"/>
          </p:nvPr>
        </p:nvSpPr>
        <p:spPr/>
        <p:txBody>
          <a:bodyPr>
            <a:noAutofit/>
          </a:bodyPr>
          <a:lstStyle/>
          <a:p>
            <a:pPr marL="0" indent="0" algn="just">
              <a:buNone/>
            </a:pPr>
            <a:r>
              <a:rPr lang="fa-IR" sz="2400" dirty="0">
                <a:cs typeface="B Nazanin" panose="00000400000000000000" pitchFamily="2" charset="-78"/>
              </a:rPr>
              <a:t>یونگ، همانند فروید از روش مورد پژوهی استفاده کرد و آن را بازسازی تاریخچه ی زندگی نامید.</a:t>
            </a:r>
            <a:endParaRPr lang="en-US" sz="2400" dirty="0">
              <a:cs typeface="B Nazanin" panose="00000400000000000000" pitchFamily="2" charset="-78"/>
            </a:endParaRPr>
          </a:p>
          <a:p>
            <a:pPr marL="0" indent="0" algn="just">
              <a:buNone/>
            </a:pPr>
            <a:r>
              <a:rPr lang="fa-IR" sz="2400" dirty="0">
                <a:cs typeface="B Nazanin" panose="00000400000000000000" pitchFamily="2" charset="-78"/>
              </a:rPr>
              <a:t>کار او از این نظر که به نتیجه گیری هایی می پردازد که ممکن است آن ها را برای مناسب بودن با نظریه اش تحریف کرده باشد، مورد انتقاد قرارگرفته است. تمایلات شغلی آن ها رابطه ی نزدیکی با نگرش های یونگی و تیپ های روان شناختی داشته است (استریکر و رس، 1962). درون گراها به شغل هایی که مستلزم تعامل شخصی نیستند، مثل کار فنی و علمی، علاقه ی زیادی نشان دادند. برون گراها بیشتر به مشاغلی علاقه داشتند که تعامل اجتماعی زیادی را ایجاد می کردند مثل، فروشندگی و روابط عمومی.</a:t>
            </a:r>
            <a:endParaRPr lang="en-US" sz="2400" dirty="0">
              <a:cs typeface="B Nazanin" panose="00000400000000000000" pitchFamily="2" charset="-78"/>
            </a:endParaRPr>
          </a:p>
          <a:p>
            <a:pPr marL="0" indent="0" algn="just">
              <a:buNone/>
            </a:pPr>
            <a:endParaRPr lang="fa-IR" sz="2400" dirty="0">
              <a:cs typeface="B Nazanin" panose="00000400000000000000" pitchFamily="2" charset="-78"/>
            </a:endParaRPr>
          </a:p>
        </p:txBody>
      </p:sp>
    </p:spTree>
    <p:extLst>
      <p:ext uri="{BB962C8B-B14F-4D97-AF65-F5344CB8AC3E}">
        <p14:creationId xmlns:p14="http://schemas.microsoft.com/office/powerpoint/2010/main" val="80829927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TotalTime>
  <Words>1862</Words>
  <Application>Microsoft Office PowerPoint</Application>
  <PresentationFormat>Widescreen</PresentationFormat>
  <Paragraphs>77</Paragraphs>
  <Slides>16</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B Kamran Outline</vt:lpstr>
      <vt:lpstr>B Nazanin</vt:lpstr>
      <vt:lpstr>B Titr</vt:lpstr>
      <vt:lpstr>Calibri</vt:lpstr>
      <vt:lpstr>Californian FB</vt:lpstr>
      <vt:lpstr>Century Gothic</vt:lpstr>
      <vt:lpstr>Tahoma</vt:lpstr>
      <vt:lpstr>Times New Roman</vt:lpstr>
      <vt:lpstr>Verdana</vt:lpstr>
      <vt:lpstr>Wingdings 3</vt:lpstr>
      <vt:lpstr>Wisp</vt:lpstr>
      <vt:lpstr>بسم الله الرحمن الرحیم</vt:lpstr>
      <vt:lpstr>مختصری از زندگینامه یونگ</vt:lpstr>
      <vt:lpstr>PowerPoint Presentation</vt:lpstr>
      <vt:lpstr>سنجش در نظریۀ یونگ</vt:lpstr>
      <vt:lpstr>تداعی کلمه</vt:lpstr>
      <vt:lpstr>تحلیل نشانه</vt:lpstr>
      <vt:lpstr>تحلیل رویا</vt:lpstr>
      <vt:lpstr>سنخ نمایی مایرز – بیگز</vt:lpstr>
      <vt:lpstr>پژوهش در نظریه ی یونگ</vt:lpstr>
      <vt:lpstr>PowerPoint Presentation</vt:lpstr>
      <vt:lpstr>PowerPoint Presentation</vt:lpstr>
      <vt:lpstr>PowerPoint Presentation</vt:lpstr>
      <vt:lpstr>روانشناسی دین از دیدگاه یونگ </vt:lpstr>
      <vt:lpstr>روانشناسی دین از دیدگاه یونگ ...</vt:lpstr>
      <vt:lpstr>روانشناسی دین از نظر یونگ</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ANSAR</dc:creator>
  <cp:lastModifiedBy>Classic</cp:lastModifiedBy>
  <cp:revision>7</cp:revision>
  <dcterms:created xsi:type="dcterms:W3CDTF">2018-04-10T07:15:29Z</dcterms:created>
  <dcterms:modified xsi:type="dcterms:W3CDTF">2022-07-07T07:13:26Z</dcterms:modified>
</cp:coreProperties>
</file>