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34"/>
  </p:notesMasterIdLst>
  <p:sldIdLst>
    <p:sldId id="302" r:id="rId2"/>
    <p:sldId id="310" r:id="rId3"/>
    <p:sldId id="313" r:id="rId4"/>
    <p:sldId id="314" r:id="rId5"/>
    <p:sldId id="315" r:id="rId6"/>
    <p:sldId id="312" r:id="rId7"/>
    <p:sldId id="319" r:id="rId8"/>
    <p:sldId id="320" r:id="rId9"/>
    <p:sldId id="321" r:id="rId10"/>
    <p:sldId id="322" r:id="rId11"/>
    <p:sldId id="323" r:id="rId12"/>
    <p:sldId id="324" r:id="rId13"/>
    <p:sldId id="325" r:id="rId14"/>
    <p:sldId id="326" r:id="rId15"/>
    <p:sldId id="327" r:id="rId16"/>
    <p:sldId id="328" r:id="rId17"/>
    <p:sldId id="257" r:id="rId18"/>
    <p:sldId id="305" r:id="rId19"/>
    <p:sldId id="309" r:id="rId20"/>
    <p:sldId id="294" r:id="rId21"/>
    <p:sldId id="295" r:id="rId22"/>
    <p:sldId id="261" r:id="rId23"/>
    <p:sldId id="264" r:id="rId24"/>
    <p:sldId id="266" r:id="rId25"/>
    <p:sldId id="268" r:id="rId26"/>
    <p:sldId id="269" r:id="rId27"/>
    <p:sldId id="296" r:id="rId28"/>
    <p:sldId id="297" r:id="rId29"/>
    <p:sldId id="299" r:id="rId30"/>
    <p:sldId id="300" r:id="rId31"/>
    <p:sldId id="301" r:id="rId32"/>
    <p:sldId id="331" r:id="rId3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044" autoAdjust="0"/>
  </p:normalViewPr>
  <p:slideViewPr>
    <p:cSldViewPr>
      <p:cViewPr varScale="1">
        <p:scale>
          <a:sx n="64" d="100"/>
          <a:sy n="64" d="100"/>
        </p:scale>
        <p:origin x="954"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6D127-96A0-486E-B049-7B33664C23E1}" type="datetimeFigureOut">
              <a:rPr lang="en-US" smtClean="0"/>
              <a:pPr/>
              <a:t>2022-12-05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86221-A78F-4DAE-B880-B837B493C4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56F86221-A78F-4DAE-B880-B837B493C454}" type="slidenum">
              <a:rPr lang="en-US" smtClean="0"/>
              <a:pPr/>
              <a:t>3</a:t>
            </a:fld>
            <a:endParaRPr lang="en-US"/>
          </a:p>
        </p:txBody>
      </p:sp>
    </p:spTree>
    <p:extLst>
      <p:ext uri="{BB962C8B-B14F-4D97-AF65-F5344CB8AC3E}">
        <p14:creationId xmlns:p14="http://schemas.microsoft.com/office/powerpoint/2010/main" val="33035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86221-A78F-4DAE-B880-B837B493C454}" type="slidenum">
              <a:rPr lang="en-US" smtClean="0"/>
              <a:pPr/>
              <a:t>5</a:t>
            </a:fld>
            <a:endParaRPr lang="en-US"/>
          </a:p>
        </p:txBody>
      </p:sp>
    </p:spTree>
    <p:extLst>
      <p:ext uri="{BB962C8B-B14F-4D97-AF65-F5344CB8AC3E}">
        <p14:creationId xmlns:p14="http://schemas.microsoft.com/office/powerpoint/2010/main" val="134447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fa-IR" dirty="0" smtClean="0"/>
          </a:p>
        </p:txBody>
      </p:sp>
      <p:sp>
        <p:nvSpPr>
          <p:cNvPr id="4" name="Slide Number Placeholder 3"/>
          <p:cNvSpPr>
            <a:spLocks noGrp="1"/>
          </p:cNvSpPr>
          <p:nvPr>
            <p:ph type="sldNum" sz="quarter" idx="10"/>
          </p:nvPr>
        </p:nvSpPr>
        <p:spPr/>
        <p:txBody>
          <a:bodyPr/>
          <a:lstStyle/>
          <a:p>
            <a:fld id="{56F86221-A78F-4DAE-B880-B837B493C454}" type="slidenum">
              <a:rPr lang="en-US" smtClean="0"/>
              <a:pPr/>
              <a:t>6</a:t>
            </a:fld>
            <a:endParaRPr lang="en-US"/>
          </a:p>
        </p:txBody>
      </p:sp>
    </p:spTree>
    <p:extLst>
      <p:ext uri="{BB962C8B-B14F-4D97-AF65-F5344CB8AC3E}">
        <p14:creationId xmlns:p14="http://schemas.microsoft.com/office/powerpoint/2010/main" val="198454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86221-A78F-4DAE-B880-B837B493C454}" type="slidenum">
              <a:rPr lang="en-US" smtClean="0"/>
              <a:pPr/>
              <a:t>8</a:t>
            </a:fld>
            <a:endParaRPr lang="en-US"/>
          </a:p>
        </p:txBody>
      </p:sp>
    </p:spTree>
    <p:extLst>
      <p:ext uri="{BB962C8B-B14F-4D97-AF65-F5344CB8AC3E}">
        <p14:creationId xmlns:p14="http://schemas.microsoft.com/office/powerpoint/2010/main" val="350086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ctr"/>
            <a:endParaRPr lang="fa-IR" dirty="0" smtClean="0"/>
          </a:p>
        </p:txBody>
      </p:sp>
      <p:sp>
        <p:nvSpPr>
          <p:cNvPr id="4" name="Slide Number Placeholder 3"/>
          <p:cNvSpPr>
            <a:spLocks noGrp="1"/>
          </p:cNvSpPr>
          <p:nvPr>
            <p:ph type="sldNum" sz="quarter" idx="10"/>
          </p:nvPr>
        </p:nvSpPr>
        <p:spPr/>
        <p:txBody>
          <a:bodyPr/>
          <a:lstStyle/>
          <a:p>
            <a:fld id="{FC7641DE-3696-47CD-A362-574A9F22CC52}" type="slidenum">
              <a:rPr lang="en-US" smtClean="0"/>
              <a:pPr/>
              <a:t>9</a:t>
            </a:fld>
            <a:endParaRPr lang="en-US"/>
          </a:p>
        </p:txBody>
      </p:sp>
    </p:spTree>
    <p:extLst>
      <p:ext uri="{BB962C8B-B14F-4D97-AF65-F5344CB8AC3E}">
        <p14:creationId xmlns:p14="http://schemas.microsoft.com/office/powerpoint/2010/main" val="47647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86221-A78F-4DAE-B880-B837B493C454}" type="slidenum">
              <a:rPr lang="en-US" smtClean="0"/>
              <a:pPr/>
              <a:t>18</a:t>
            </a:fld>
            <a:endParaRPr lang="en-US"/>
          </a:p>
        </p:txBody>
      </p:sp>
    </p:spTree>
    <p:extLst>
      <p:ext uri="{BB962C8B-B14F-4D97-AF65-F5344CB8AC3E}">
        <p14:creationId xmlns:p14="http://schemas.microsoft.com/office/powerpoint/2010/main" val="62554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86221-A78F-4DAE-B880-B837B493C454}" type="slidenum">
              <a:rPr lang="en-US" smtClean="0"/>
              <a:pPr/>
              <a:t>19</a:t>
            </a:fld>
            <a:endParaRPr lang="en-US"/>
          </a:p>
        </p:txBody>
      </p:sp>
    </p:spTree>
    <p:extLst>
      <p:ext uri="{BB962C8B-B14F-4D97-AF65-F5344CB8AC3E}">
        <p14:creationId xmlns:p14="http://schemas.microsoft.com/office/powerpoint/2010/main" val="50260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Tree>
    <p:extLst>
      <p:ext uri="{BB962C8B-B14F-4D97-AF65-F5344CB8AC3E}">
        <p14:creationId xmlns:p14="http://schemas.microsoft.com/office/powerpoint/2010/main" val="64063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11EEF559-F610-4E7E-8151-DF076C09F156}" type="datetimeFigureOut">
              <a:rPr lang="fa-IR" smtClean="0"/>
              <a:pPr/>
              <a:t>12/05/1444</a:t>
            </a:fld>
            <a:endParaRPr lang="fa-IR"/>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B1A61848-9219-4C7A-BA64-4469AE1B4A78}" type="slidenum">
              <a:rPr lang="fa-IR" smtClean="0"/>
              <a:pPr/>
              <a:t>‹#›</a:t>
            </a:fld>
            <a:endParaRPr lang="fa-IR"/>
          </a:p>
        </p:txBody>
      </p:sp>
      <p:sp>
        <p:nvSpPr>
          <p:cNvPr id="10" name="Rectangle 9">
            <a:extLst>
              <a:ext uri="{FF2B5EF4-FFF2-40B4-BE49-F238E27FC236}">
                <a16:creationId xmlns:a16="http://schemas.microsoft.com/office/drawing/2014/main" id="{9A3499F2-289E-47D2-9E5A-8E5BB032A353}"/>
              </a:ext>
            </a:extLst>
          </p:cNvPr>
          <p:cNvSpPr/>
          <p:nvPr userDrawn="1"/>
        </p:nvSpPr>
        <p:spPr>
          <a:xfrm rot="5400000">
            <a:off x="11455660" y="5204356"/>
            <a:ext cx="2088232" cy="615553"/>
          </a:xfrm>
          <a:prstGeom prst="rect">
            <a:avLst/>
          </a:prstGeom>
        </p:spPr>
        <p:txBody>
          <a:bodyPr wrap="square">
            <a:spAutoFit/>
          </a:bodyPr>
          <a:lstStyle/>
          <a:p>
            <a:pPr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11EEF559-F610-4E7E-8151-DF076C09F156}" type="datetimeFigureOut">
              <a:rPr lang="fa-IR" smtClean="0"/>
              <a:pPr/>
              <a:t>12/05/1444</a:t>
            </a:fld>
            <a:endParaRPr lang="fa-IR"/>
          </a:p>
        </p:txBody>
      </p:sp>
      <p:sp>
        <p:nvSpPr>
          <p:cNvPr id="5" name="Footer Placeholder 4"/>
          <p:cNvSpPr>
            <a:spLocks noGrp="1"/>
          </p:cNvSpPr>
          <p:nvPr>
            <p:ph type="ftr" sz="quarter" idx="11"/>
          </p:nvPr>
        </p:nvSpPr>
        <p:spPr>
          <a:xfrm>
            <a:off x="609600" y="6556248"/>
            <a:ext cx="4876800" cy="228600"/>
          </a:xfrm>
        </p:spPr>
        <p:txBody>
          <a:bodyPr/>
          <a:lstStyle/>
          <a:p>
            <a:endParaRPr lang="fa-IR"/>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B1A61848-9219-4C7A-BA64-4469AE1B4A7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11EEF559-F610-4E7E-8151-DF076C09F156}" type="datetimeFigureOut">
              <a:rPr lang="fa-IR" smtClean="0"/>
              <a:pPr/>
              <a:t>12/05/1444</a:t>
            </a:fld>
            <a:endParaRPr lang="fa-IR"/>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8978603" y="6555112"/>
            <a:ext cx="784448" cy="228600"/>
          </a:xfrm>
        </p:spPr>
        <p:txBody>
          <a:bodyPr/>
          <a:lstStyle/>
          <a:p>
            <a:fld id="{B1A61848-9219-4C7A-BA64-4469AE1B4A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1EEF559-F610-4E7E-8151-DF076C09F156}" type="datetimeFigureOut">
              <a:rPr lang="fa-IR" smtClean="0"/>
              <a:pPr/>
              <a:t>12/05/1444</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A61848-9219-4C7A-BA64-4469AE1B4A7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11EEF559-F610-4E7E-8151-DF076C09F156}" type="datetimeFigureOut">
              <a:rPr lang="fa-IR" smtClean="0"/>
              <a:pPr/>
              <a:t>12/05/1444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1A61848-9219-4C7A-BA64-4469AE1B4A78}" type="slidenum">
              <a:rPr lang="fa-IR" smtClean="0"/>
              <a:pPr/>
              <a:t>‹#›</a:t>
            </a:fld>
            <a:endParaRPr lang="fa-I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
        <p:nvSpPr>
          <p:cNvPr id="11" name="Rectangle 10">
            <a:extLst>
              <a:ext uri="{FF2B5EF4-FFF2-40B4-BE49-F238E27FC236}">
                <a16:creationId xmlns:a16="http://schemas.microsoft.com/office/drawing/2014/main" id="{9A3499F2-289E-47D2-9E5A-8E5BB032A353}"/>
              </a:ext>
            </a:extLst>
          </p:cNvPr>
          <p:cNvSpPr/>
          <p:nvPr userDrawn="1"/>
        </p:nvSpPr>
        <p:spPr>
          <a:xfrm rot="5400000">
            <a:off x="11484723" y="5324197"/>
            <a:ext cx="2088232" cy="615553"/>
          </a:xfrm>
          <a:prstGeom prst="rect">
            <a:avLst/>
          </a:prstGeom>
        </p:spPr>
        <p:txBody>
          <a:bodyPr wrap="square">
            <a:spAutoFit/>
          </a:bodyPr>
          <a:lstStyle/>
          <a:p>
            <a:pPr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11EEF559-F610-4E7E-8151-DF076C09F156}" type="datetimeFigureOut">
              <a:rPr lang="fa-IR" smtClean="0"/>
              <a:pPr/>
              <a:t>12/05/1444</a:t>
            </a:fld>
            <a:endParaRPr lang="fa-IR"/>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A61848-9219-4C7A-BA64-4469AE1B4A78}" type="slidenum">
              <a:rPr lang="fa-IR" smtClean="0"/>
              <a:pPr/>
              <a:t>‹#›</a:t>
            </a:fld>
            <a:endParaRPr lang="fa-IR"/>
          </a:p>
        </p:txBody>
      </p:sp>
      <p:sp>
        <p:nvSpPr>
          <p:cNvPr id="8" name="Rectangle 7">
            <a:extLst>
              <a:ext uri="{FF2B5EF4-FFF2-40B4-BE49-F238E27FC236}">
                <a16:creationId xmlns:a16="http://schemas.microsoft.com/office/drawing/2014/main" id="{9A3499F2-289E-47D2-9E5A-8E5BB032A353}"/>
              </a:ext>
            </a:extLst>
          </p:cNvPr>
          <p:cNvSpPr/>
          <p:nvPr userDrawn="1"/>
        </p:nvSpPr>
        <p:spPr>
          <a:xfrm rot="5400000">
            <a:off x="11432520" y="5506108"/>
            <a:ext cx="2088232" cy="615553"/>
          </a:xfrm>
          <a:prstGeom prst="rect">
            <a:avLst/>
          </a:prstGeom>
        </p:spPr>
        <p:txBody>
          <a:bodyPr wrap="square">
            <a:spAutoFit/>
          </a:bodyPr>
          <a:lstStyle/>
          <a:p>
            <a:pPr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5720" y="1628800"/>
            <a:ext cx="7772400" cy="2314590"/>
          </a:xfrm>
        </p:spPr>
        <p:txBody>
          <a:bodyPr/>
          <a:lstStyle/>
          <a:p>
            <a:pPr algn="ctr">
              <a:lnSpc>
                <a:spcPct val="150000"/>
              </a:lnSpc>
            </a:pPr>
            <a:r>
              <a:rPr lang="fa-IR" sz="8000" b="0" dirty="0" smtClean="0">
                <a:solidFill>
                  <a:schemeClr val="tx1"/>
                </a:solidFill>
                <a:latin typeface="IranNastaliq" panose="02020505000000020003" pitchFamily="18" charset="0"/>
                <a:cs typeface="IranNastaliq" panose="02020505000000020003" pitchFamily="18" charset="0"/>
              </a:rPr>
              <a:t/>
            </a:r>
            <a:br>
              <a:rPr lang="fa-IR" sz="8000" b="0" dirty="0" smtClean="0">
                <a:solidFill>
                  <a:schemeClr val="tx1"/>
                </a:solidFill>
                <a:latin typeface="IranNastaliq" panose="02020505000000020003" pitchFamily="18" charset="0"/>
                <a:cs typeface="IranNastaliq" panose="02020505000000020003" pitchFamily="18" charset="0"/>
              </a:rPr>
            </a:br>
            <a:r>
              <a:rPr lang="fa-IR" sz="6000" b="0" dirty="0">
                <a:solidFill>
                  <a:schemeClr val="tx1"/>
                </a:solidFill>
                <a:latin typeface="IranNastaliq" panose="02020505000000020003" pitchFamily="18" charset="0"/>
                <a:cs typeface="IranNastaliq" panose="02020505000000020003" pitchFamily="18" charset="0"/>
              </a:rPr>
              <a:t/>
            </a:r>
            <a:br>
              <a:rPr lang="fa-IR" sz="6000" b="0" dirty="0">
                <a:solidFill>
                  <a:schemeClr val="tx1"/>
                </a:solidFill>
                <a:latin typeface="IranNastaliq" panose="02020505000000020003" pitchFamily="18" charset="0"/>
                <a:cs typeface="IranNastaliq" panose="02020505000000020003" pitchFamily="18" charset="0"/>
              </a:rPr>
            </a:br>
            <a:r>
              <a:rPr lang="fa-IR" sz="9600" b="0" dirty="0" smtClean="0">
                <a:solidFill>
                  <a:schemeClr val="tx1"/>
                </a:solidFill>
                <a:latin typeface="IranNastaliq" panose="02020505000000020003" pitchFamily="18" charset="0"/>
                <a:cs typeface="IranNastaliq" panose="02020505000000020003" pitchFamily="18" charset="0"/>
              </a:rPr>
              <a:t>چگونه فراموشش کنم؟!</a:t>
            </a:r>
            <a:r>
              <a:rPr lang="en-US" sz="9600" b="0" dirty="0" smtClean="0">
                <a:solidFill>
                  <a:schemeClr val="tx1"/>
                </a:solidFill>
                <a:latin typeface="IranNastaliq" panose="02020505000000020003" pitchFamily="18" charset="0"/>
                <a:cs typeface="IranNastaliq" panose="02020505000000020003" pitchFamily="18" charset="0"/>
              </a:rPr>
              <a:t/>
            </a:r>
            <a:br>
              <a:rPr lang="en-US" sz="9600" b="0" dirty="0" smtClean="0">
                <a:solidFill>
                  <a:schemeClr val="tx1"/>
                </a:solidFill>
                <a:latin typeface="IranNastaliq" panose="02020505000000020003" pitchFamily="18" charset="0"/>
                <a:cs typeface="IranNastaliq" panose="02020505000000020003" pitchFamily="18" charset="0"/>
              </a:rPr>
            </a:br>
            <a:r>
              <a:rPr lang="fa-IR" sz="4000" b="0" dirty="0" smtClean="0">
                <a:solidFill>
                  <a:schemeClr val="tx1"/>
                </a:solidFill>
                <a:latin typeface="IranNastaliq" panose="02020505000000020003" pitchFamily="18" charset="0"/>
                <a:cs typeface="B Titr" panose="00000700000000000000" pitchFamily="2" charset="-78"/>
              </a:rPr>
              <a:t>(کارگاه آموزش مدیریت روابط عاطفی)</a:t>
            </a:r>
            <a:endParaRPr lang="fa-IR" sz="4000" b="0" dirty="0">
              <a:solidFill>
                <a:schemeClr val="tx1"/>
              </a:solidFill>
              <a:latin typeface="IranNastaliq" panose="02020505000000020003" pitchFamily="18" charset="0"/>
              <a:cs typeface="B Titr" panose="00000700000000000000" pitchFamily="2" charset="-78"/>
            </a:endParaRPr>
          </a:p>
        </p:txBody>
      </p:sp>
      <p:pic>
        <p:nvPicPr>
          <p:cNvPr id="4" name="Picture 3">
            <a:extLst>
              <a:ext uri="{FF2B5EF4-FFF2-40B4-BE49-F238E27FC236}">
                <a16:creationId xmlns:a16="http://schemas.microsoft.com/office/drawing/2014/main" id="{0B728EB6-ED17-4509-9AEB-1FADAD079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332656"/>
            <a:ext cx="1871739" cy="1851746"/>
          </a:xfrm>
          <a:prstGeom prst="rect">
            <a:avLst/>
          </a:prstGeom>
        </p:spPr>
      </p:pic>
    </p:spTree>
    <p:extLst>
      <p:ext uri="{BB962C8B-B14F-4D97-AF65-F5344CB8AC3E}">
        <p14:creationId xmlns:p14="http://schemas.microsoft.com/office/powerpoint/2010/main" val="860340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762000"/>
          </a:xfrm>
        </p:spPr>
        <p:txBody>
          <a:bodyPr>
            <a:normAutofit/>
          </a:bodyPr>
          <a:lstStyle/>
          <a:p>
            <a:pPr algn="ctr" rtl="1"/>
            <a:r>
              <a:rPr lang="fa-IR" dirty="0" smtClean="0">
                <a:cs typeface="B Zar" pitchFamily="2" charset="-78"/>
              </a:rPr>
              <a:t>02 عشق شورانگيز در ميانه راه</a:t>
            </a:r>
            <a:endParaRPr lang="en-US" dirty="0">
              <a:cs typeface="B Zar" pitchFamily="2" charset="-78"/>
            </a:endParaRPr>
          </a:p>
        </p:txBody>
      </p:sp>
      <p:sp>
        <p:nvSpPr>
          <p:cNvPr id="3" name="Content Placeholder 2"/>
          <p:cNvSpPr>
            <a:spLocks noGrp="1"/>
          </p:cNvSpPr>
          <p:nvPr>
            <p:ph idx="1"/>
          </p:nvPr>
        </p:nvSpPr>
        <p:spPr>
          <a:xfrm>
            <a:off x="2057400" y="1402080"/>
            <a:ext cx="7681938" cy="4922520"/>
          </a:xfrm>
        </p:spPr>
        <p:txBody>
          <a:bodyPr>
            <a:normAutofit/>
          </a:bodyPr>
          <a:lstStyle/>
          <a:p>
            <a:pPr lvl="0" algn="r" rtl="1"/>
            <a:r>
              <a:rPr lang="fa-IR" dirty="0" smtClean="0">
                <a:cs typeface="B Zar" pitchFamily="2" charset="-78"/>
              </a:rPr>
              <a:t>0201 دخالت خانواده در روابط عاشقانه فرزند </a:t>
            </a:r>
            <a:endParaRPr lang="en-US" dirty="0" smtClean="0">
              <a:cs typeface="B Zar" pitchFamily="2" charset="-78"/>
            </a:endParaRPr>
          </a:p>
          <a:p>
            <a:pPr lvl="0" algn="r" rtl="1"/>
            <a:r>
              <a:rPr lang="fa-IR" dirty="0" smtClean="0">
                <a:cs typeface="B Zar" pitchFamily="2" charset="-78"/>
              </a:rPr>
              <a:t>0202 تداوم رابطه رؤيايي ايجاد شده </a:t>
            </a:r>
            <a:endParaRPr lang="en-US" dirty="0" smtClean="0">
              <a:cs typeface="B Zar" pitchFamily="2" charset="-78"/>
            </a:endParaRPr>
          </a:p>
          <a:p>
            <a:pPr lvl="0" algn="r" rtl="1"/>
            <a:r>
              <a:rPr lang="fa-IR" dirty="0" smtClean="0">
                <a:cs typeface="B Zar" pitchFamily="2" charset="-78"/>
              </a:rPr>
              <a:t>0203 وحدت يابي عاشق و معشوق </a:t>
            </a:r>
            <a:endParaRPr lang="en-US" dirty="0" smtClean="0">
              <a:cs typeface="B Zar" pitchFamily="2" charset="-78"/>
            </a:endParaRPr>
          </a:p>
          <a:p>
            <a:pPr lvl="0" algn="r" rtl="1"/>
            <a:r>
              <a:rPr lang="fa-IR" dirty="0" smtClean="0">
                <a:cs typeface="B Zar" pitchFamily="2" charset="-78"/>
              </a:rPr>
              <a:t>0204 ايجاد صميميت و وابستگي </a:t>
            </a:r>
            <a:endParaRPr lang="en-US" dirty="0" smtClean="0">
              <a:cs typeface="B Zar" pitchFamily="2" charset="-78"/>
            </a:endParaRPr>
          </a:p>
          <a:p>
            <a:pPr lvl="0" algn="r" rtl="1"/>
            <a:r>
              <a:rPr lang="fa-IR" dirty="0" smtClean="0">
                <a:cs typeface="B Zar" pitchFamily="2" charset="-78"/>
              </a:rPr>
              <a:t>0205 احساس شادي و شعف </a:t>
            </a:r>
            <a:endParaRPr lang="en-US" dirty="0" smtClean="0">
              <a:cs typeface="B Zar" pitchFamily="2" charset="-78"/>
            </a:endParaRPr>
          </a:p>
          <a:p>
            <a:pPr lvl="0" algn="r" rtl="1"/>
            <a:r>
              <a:rPr lang="fa-IR" dirty="0" smtClean="0">
                <a:cs typeface="B Zar" pitchFamily="2" charset="-78"/>
              </a:rPr>
              <a:t>0206 تحول آفريني عشق </a:t>
            </a:r>
            <a:endParaRPr lang="en-US" dirty="0" smtClean="0">
              <a:cs typeface="B Zar" pitchFamily="2" charset="-78"/>
            </a:endParaRPr>
          </a:p>
          <a:p>
            <a:pPr lvl="0" algn="r" rtl="1"/>
            <a:r>
              <a:rPr lang="fa-IR" dirty="0" smtClean="0">
                <a:cs typeface="B Zar" pitchFamily="2" charset="-78"/>
              </a:rPr>
              <a:t>0207</a:t>
            </a:r>
            <a:r>
              <a:rPr lang="en-US" dirty="0" smtClean="0">
                <a:cs typeface="B Zar" pitchFamily="2" charset="-78"/>
              </a:rPr>
              <a:t>‌‌‌</a:t>
            </a:r>
            <a:r>
              <a:rPr lang="fa-IR" dirty="0" smtClean="0">
                <a:cs typeface="B Zar" pitchFamily="2" charset="-78"/>
              </a:rPr>
              <a:t> بي‌پروا شدن </a:t>
            </a:r>
            <a:endParaRPr lang="en-US" dirty="0" smtClean="0">
              <a:cs typeface="B Zar" pitchFamily="2" charset="-78"/>
            </a:endParaRPr>
          </a:p>
          <a:p>
            <a:pPr lvl="0" algn="r" rtl="1"/>
            <a:r>
              <a:rPr lang="fa-IR" dirty="0" smtClean="0">
                <a:cs typeface="B Zar" pitchFamily="2" charset="-78"/>
              </a:rPr>
              <a:t>0208 تداوم نسبي ادراك آرمان گرايانه </a:t>
            </a:r>
            <a:endParaRPr lang="en-US" dirty="0" smtClean="0">
              <a:cs typeface="B Zar" pitchFamily="2" charset="-78"/>
            </a:endParaRPr>
          </a:p>
          <a:p>
            <a:pPr lvl="0" algn="r" rtl="1"/>
            <a:r>
              <a:rPr lang="fa-IR" dirty="0" smtClean="0">
                <a:cs typeface="B Zar" pitchFamily="2" charset="-78"/>
              </a:rPr>
              <a:t>0209 تداوم ايثارگري در برابر هم </a:t>
            </a:r>
            <a:endParaRPr lang="en-US" dirty="0" smtClean="0">
              <a:cs typeface="B Zar" pitchFamily="2" charset="-78"/>
            </a:endParaRPr>
          </a:p>
          <a:p>
            <a:pPr lvl="0" algn="r" rtl="1"/>
            <a:r>
              <a:rPr lang="ar-SA" dirty="0" smtClean="0">
                <a:cs typeface="B Zar" pitchFamily="2" charset="-78"/>
              </a:rPr>
              <a:t>02011</a:t>
            </a:r>
            <a:r>
              <a:rPr lang="fa-IR" dirty="0" smtClean="0">
                <a:cs typeface="B Zar" pitchFamily="2" charset="-78"/>
              </a:rPr>
              <a:t> تداوم نسبي فهم متفاوت جهان هستي و احساس نزديكي به طبيعت </a:t>
            </a:r>
            <a:endParaRPr lang="en-US" dirty="0" smtClean="0">
              <a:cs typeface="B Zar" pitchFamily="2" charset="-78"/>
            </a:endParaRPr>
          </a:p>
          <a:p>
            <a:pPr algn="r" rtl="1">
              <a:buNone/>
            </a:pPr>
            <a:endParaRPr lang="en-US" dirty="0">
              <a:cs typeface="B Zar" pitchFamily="2" charset="-78"/>
            </a:endParaRPr>
          </a:p>
        </p:txBody>
      </p:sp>
    </p:spTree>
    <p:extLst>
      <p:ext uri="{BB962C8B-B14F-4D97-AF65-F5344CB8AC3E}">
        <p14:creationId xmlns:p14="http://schemas.microsoft.com/office/powerpoint/2010/main" val="216267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7686700" cy="5486400"/>
          </a:xfrm>
        </p:spPr>
        <p:txBody>
          <a:bodyPr>
            <a:normAutofit/>
          </a:bodyPr>
          <a:lstStyle/>
          <a:p>
            <a:pPr lvl="0" algn="r" rtl="1"/>
            <a:r>
              <a:rPr lang="fa-IR" dirty="0" smtClean="0">
                <a:cs typeface="B Zar" pitchFamily="2" charset="-78"/>
              </a:rPr>
              <a:t>02012 كاهش علايم زيستي (فيزيولوژيك) </a:t>
            </a:r>
            <a:endParaRPr lang="en-US" dirty="0" smtClean="0">
              <a:cs typeface="B Zar" pitchFamily="2" charset="-78"/>
            </a:endParaRPr>
          </a:p>
          <a:p>
            <a:pPr lvl="0" algn="r" rtl="1"/>
            <a:r>
              <a:rPr lang="fa-IR" dirty="0" smtClean="0">
                <a:cs typeface="B Zar" pitchFamily="2" charset="-78"/>
              </a:rPr>
              <a:t>02013 خود‌افشاگري   </a:t>
            </a:r>
            <a:endParaRPr lang="en-US" dirty="0" smtClean="0">
              <a:cs typeface="B Zar" pitchFamily="2" charset="-78"/>
            </a:endParaRPr>
          </a:p>
          <a:p>
            <a:pPr lvl="0" algn="r" rtl="1"/>
            <a:r>
              <a:rPr lang="fa-IR" dirty="0" smtClean="0">
                <a:cs typeface="B Zar" pitchFamily="2" charset="-78"/>
              </a:rPr>
              <a:t>02016 روآوردن به ادبيات عاشقانه </a:t>
            </a:r>
            <a:endParaRPr lang="en-US" dirty="0" smtClean="0">
              <a:cs typeface="B Zar" pitchFamily="2" charset="-78"/>
            </a:endParaRPr>
          </a:p>
          <a:p>
            <a:pPr lvl="0" algn="r" rtl="1"/>
            <a:r>
              <a:rPr lang="fa-IR" dirty="0" smtClean="0">
                <a:cs typeface="B Zar" pitchFamily="2" charset="-78"/>
              </a:rPr>
              <a:t>02017 تداوم احساس جذابيت (در دختران) و اعتبار اجتماعي (در پسران)  </a:t>
            </a:r>
            <a:endParaRPr lang="en-US" dirty="0" smtClean="0">
              <a:cs typeface="B Zar" pitchFamily="2" charset="-78"/>
            </a:endParaRPr>
          </a:p>
          <a:p>
            <a:pPr lvl="0" algn="r" rtl="1"/>
            <a:r>
              <a:rPr lang="fa-IR" dirty="0" smtClean="0">
                <a:cs typeface="B Zar" pitchFamily="2" charset="-78"/>
              </a:rPr>
              <a:t>02019 احساس مالكيت و انحصارطلبي </a:t>
            </a:r>
            <a:endParaRPr lang="en-US" dirty="0" smtClean="0">
              <a:cs typeface="B Zar" pitchFamily="2" charset="-78"/>
            </a:endParaRPr>
          </a:p>
          <a:p>
            <a:pPr lvl="0" algn="r" rtl="1"/>
            <a:r>
              <a:rPr lang="fa-IR" dirty="0" smtClean="0">
                <a:cs typeface="B Zar" pitchFamily="2" charset="-78"/>
              </a:rPr>
              <a:t>02020 شباهت يافتن به يكديگر </a:t>
            </a:r>
            <a:endParaRPr lang="en-US" dirty="0" smtClean="0">
              <a:cs typeface="B Zar" pitchFamily="2" charset="-78"/>
            </a:endParaRPr>
          </a:p>
          <a:p>
            <a:pPr lvl="0" algn="r" rtl="1"/>
            <a:r>
              <a:rPr lang="fa-IR" dirty="0" smtClean="0">
                <a:cs typeface="B Zar" pitchFamily="2" charset="-78"/>
              </a:rPr>
              <a:t>02021 تلاش براي جذب بيشتر يكديگر </a:t>
            </a:r>
            <a:endParaRPr lang="en-US" dirty="0" smtClean="0">
              <a:cs typeface="B Zar" pitchFamily="2" charset="-78"/>
            </a:endParaRPr>
          </a:p>
          <a:p>
            <a:pPr lvl="0" algn="r" rtl="1"/>
            <a:r>
              <a:rPr lang="fa-IR" dirty="0" smtClean="0">
                <a:cs typeface="B Zar" pitchFamily="2" charset="-78"/>
              </a:rPr>
              <a:t>02022 عادت كردن به همديگر </a:t>
            </a:r>
            <a:endParaRPr lang="en-US" dirty="0" smtClean="0">
              <a:cs typeface="B Zar" pitchFamily="2" charset="-78"/>
            </a:endParaRPr>
          </a:p>
          <a:p>
            <a:pPr lvl="0" algn="r" rtl="1"/>
            <a:r>
              <a:rPr lang="fa-IR" dirty="0" smtClean="0">
                <a:cs typeface="B Zar" pitchFamily="2" charset="-78"/>
              </a:rPr>
              <a:t>02023 راحت شدن با يكديگر </a:t>
            </a:r>
            <a:endParaRPr lang="en-US" dirty="0" smtClean="0">
              <a:cs typeface="B Zar" pitchFamily="2" charset="-78"/>
            </a:endParaRPr>
          </a:p>
          <a:p>
            <a:pPr algn="r" rtl="1">
              <a:buNone/>
            </a:pPr>
            <a:endParaRPr lang="en-US" dirty="0">
              <a:cs typeface="B Zar" pitchFamily="2" charset="-78"/>
            </a:endParaRPr>
          </a:p>
        </p:txBody>
      </p:sp>
    </p:spTree>
    <p:extLst>
      <p:ext uri="{BB962C8B-B14F-4D97-AF65-F5344CB8AC3E}">
        <p14:creationId xmlns:p14="http://schemas.microsoft.com/office/powerpoint/2010/main" val="181074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7686700" cy="5638800"/>
          </a:xfrm>
        </p:spPr>
        <p:txBody>
          <a:bodyPr>
            <a:normAutofit/>
          </a:bodyPr>
          <a:lstStyle/>
          <a:p>
            <a:pPr lvl="0" algn="r" rtl="1"/>
            <a:r>
              <a:rPr lang="fa-IR" dirty="0" smtClean="0">
                <a:cs typeface="B Zar" pitchFamily="2" charset="-78"/>
              </a:rPr>
              <a:t>02024 تلاش براي شناخت بيشتر يكديگر </a:t>
            </a:r>
            <a:endParaRPr lang="en-US" dirty="0" smtClean="0">
              <a:cs typeface="B Zar" pitchFamily="2" charset="-78"/>
            </a:endParaRPr>
          </a:p>
          <a:p>
            <a:pPr lvl="0" algn="r" rtl="1"/>
            <a:r>
              <a:rPr lang="fa-IR" dirty="0" smtClean="0">
                <a:cs typeface="B Zar" pitchFamily="2" charset="-78"/>
              </a:rPr>
              <a:t>02025 برخورد مادرانه دختران </a:t>
            </a:r>
            <a:endParaRPr lang="en-US" dirty="0" smtClean="0">
              <a:cs typeface="B Zar" pitchFamily="2" charset="-78"/>
            </a:endParaRPr>
          </a:p>
          <a:p>
            <a:pPr lvl="0" algn="r" rtl="1"/>
            <a:r>
              <a:rPr lang="fa-IR" dirty="0" smtClean="0">
                <a:cs typeface="B Zar" pitchFamily="2" charset="-78"/>
              </a:rPr>
              <a:t>02026 اوج گرفتن علاقه به محبوب در اثر مخالفتها </a:t>
            </a:r>
            <a:endParaRPr lang="en-US" dirty="0" smtClean="0">
              <a:cs typeface="B Zar" pitchFamily="2" charset="-78"/>
            </a:endParaRPr>
          </a:p>
          <a:p>
            <a:pPr lvl="0" algn="r" rtl="1"/>
            <a:r>
              <a:rPr lang="fa-IR" dirty="0" smtClean="0">
                <a:cs typeface="B Zar" pitchFamily="2" charset="-78"/>
              </a:rPr>
              <a:t>02027 روآوردن به عبادت و نذر و نياز </a:t>
            </a:r>
            <a:endParaRPr lang="en-US" dirty="0" smtClean="0">
              <a:cs typeface="B Zar" pitchFamily="2" charset="-78"/>
            </a:endParaRPr>
          </a:p>
          <a:p>
            <a:pPr lvl="0" algn="r" rtl="1"/>
            <a:r>
              <a:rPr lang="fa-IR" dirty="0" smtClean="0">
                <a:cs typeface="B Zar" pitchFamily="2" charset="-78"/>
              </a:rPr>
              <a:t>02028 برخورد گزينشي با دين  </a:t>
            </a:r>
            <a:endParaRPr lang="en-US" dirty="0" smtClean="0">
              <a:cs typeface="B Zar" pitchFamily="2" charset="-78"/>
            </a:endParaRPr>
          </a:p>
          <a:p>
            <a:pPr lvl="0" algn="r" rtl="1"/>
            <a:r>
              <a:rPr lang="fa-IR" dirty="0" smtClean="0">
                <a:cs typeface="B Zar" pitchFamily="2" charset="-78"/>
              </a:rPr>
              <a:t>02030 استفاده از ابداعها و ابتكارهاي مختلف براي ادامه رابطه </a:t>
            </a:r>
            <a:endParaRPr lang="en-US" dirty="0" smtClean="0">
              <a:cs typeface="B Zar" pitchFamily="2" charset="-78"/>
            </a:endParaRPr>
          </a:p>
          <a:p>
            <a:pPr lvl="0" algn="r" rtl="1"/>
            <a:r>
              <a:rPr lang="fa-IR" dirty="0" smtClean="0">
                <a:cs typeface="B Zar" pitchFamily="2" charset="-78"/>
              </a:rPr>
              <a:t>02031 آزمودن يكديگر </a:t>
            </a:r>
            <a:endParaRPr lang="en-US" dirty="0" smtClean="0">
              <a:cs typeface="B Zar" pitchFamily="2" charset="-78"/>
            </a:endParaRPr>
          </a:p>
          <a:p>
            <a:pPr lvl="0" algn="r" rtl="1"/>
            <a:r>
              <a:rPr lang="fa-IR" dirty="0" smtClean="0">
                <a:cs typeface="B Zar" pitchFamily="2" charset="-78"/>
              </a:rPr>
              <a:t>02032 امتياز دادن به همديگر </a:t>
            </a:r>
            <a:endParaRPr lang="en-US" dirty="0" smtClean="0">
              <a:cs typeface="B Zar" pitchFamily="2" charset="-78"/>
            </a:endParaRPr>
          </a:p>
        </p:txBody>
      </p:sp>
    </p:spTree>
    <p:extLst>
      <p:ext uri="{BB962C8B-B14F-4D97-AF65-F5344CB8AC3E}">
        <p14:creationId xmlns:p14="http://schemas.microsoft.com/office/powerpoint/2010/main" val="298591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7758138" cy="5791200"/>
          </a:xfrm>
        </p:spPr>
        <p:txBody>
          <a:bodyPr>
            <a:normAutofit/>
          </a:bodyPr>
          <a:lstStyle/>
          <a:p>
            <a:pPr lvl="0" algn="r" rtl="1">
              <a:buNone/>
            </a:pPr>
            <a:endParaRPr lang="en-US" dirty="0" smtClean="0">
              <a:cs typeface="B Zar" pitchFamily="2" charset="-78"/>
            </a:endParaRPr>
          </a:p>
          <a:p>
            <a:pPr lvl="0" algn="r" rtl="1"/>
            <a:r>
              <a:rPr lang="fa-IR" dirty="0" smtClean="0">
                <a:cs typeface="B Zar" pitchFamily="2" charset="-78"/>
              </a:rPr>
              <a:t>02039 ايجاد اختلال در وظايف روزمره</a:t>
            </a:r>
            <a:endParaRPr lang="en-US" dirty="0" smtClean="0">
              <a:cs typeface="B Zar" pitchFamily="2" charset="-78"/>
            </a:endParaRPr>
          </a:p>
          <a:p>
            <a:pPr lvl="0" algn="r" rtl="1"/>
            <a:r>
              <a:rPr lang="fa-IR" dirty="0" smtClean="0">
                <a:cs typeface="B Zar" pitchFamily="2" charset="-78"/>
              </a:rPr>
              <a:t>02041 تخاصم ورزيدن با مخالفان </a:t>
            </a:r>
            <a:endParaRPr lang="en-US" dirty="0" smtClean="0">
              <a:cs typeface="B Zar" pitchFamily="2" charset="-78"/>
            </a:endParaRPr>
          </a:p>
          <a:p>
            <a:pPr lvl="0" algn="r" rtl="1"/>
            <a:r>
              <a:rPr lang="fa-IR" dirty="0" smtClean="0">
                <a:cs typeface="B Zar" pitchFamily="2" charset="-78"/>
              </a:rPr>
              <a:t>02042 درگير شدن با رقيبان </a:t>
            </a:r>
            <a:endParaRPr lang="en-US" dirty="0" smtClean="0">
              <a:cs typeface="B Zar" pitchFamily="2" charset="-78"/>
            </a:endParaRPr>
          </a:p>
          <a:p>
            <a:pPr lvl="0" algn="r" rtl="1"/>
            <a:r>
              <a:rPr lang="fa-IR" dirty="0" smtClean="0">
                <a:cs typeface="B Zar" pitchFamily="2" charset="-78"/>
              </a:rPr>
              <a:t>02043 برخورد عقلاني‌‌تر در روابط عاطفي </a:t>
            </a:r>
            <a:endParaRPr lang="en-US" dirty="0" smtClean="0">
              <a:cs typeface="B Zar" pitchFamily="2" charset="-78"/>
            </a:endParaRPr>
          </a:p>
          <a:p>
            <a:pPr lvl="0" algn="r" rtl="1"/>
            <a:r>
              <a:rPr lang="fa-IR" dirty="0" smtClean="0">
                <a:cs typeface="B Zar" pitchFamily="2" charset="-78"/>
              </a:rPr>
              <a:t>02046 عادي شدن در برابر يكديگر</a:t>
            </a:r>
          </a:p>
          <a:p>
            <a:pPr lvl="0"/>
            <a:r>
              <a:rPr lang="fa-IR" dirty="0" smtClean="0">
                <a:cs typeface="B Zar" pitchFamily="2" charset="-78"/>
              </a:rPr>
              <a:t>02054 كنار نهادن تدريجي شرم و حيا </a:t>
            </a:r>
            <a:endParaRPr lang="en-US" dirty="0" smtClean="0">
              <a:cs typeface="B Zar" pitchFamily="2" charset="-78"/>
            </a:endParaRPr>
          </a:p>
          <a:p>
            <a:pPr lvl="0"/>
            <a:r>
              <a:rPr lang="fa-IR" dirty="0" smtClean="0">
                <a:cs typeface="B Zar" pitchFamily="2" charset="-78"/>
              </a:rPr>
              <a:t>02055 سوءاستفاده بدني از يكديگر </a:t>
            </a:r>
            <a:endParaRPr lang="en-US" dirty="0" smtClean="0">
              <a:cs typeface="B Zar" pitchFamily="2" charset="-78"/>
            </a:endParaRPr>
          </a:p>
          <a:p>
            <a:pPr lvl="0"/>
            <a:r>
              <a:rPr lang="fa-IR" dirty="0" smtClean="0">
                <a:cs typeface="B Zar" pitchFamily="2" charset="-78"/>
              </a:rPr>
              <a:t>02056 احساس عذاب وجدان </a:t>
            </a:r>
            <a:endParaRPr lang="en-US" dirty="0" smtClean="0">
              <a:cs typeface="B Zar" pitchFamily="2" charset="-78"/>
            </a:endParaRPr>
          </a:p>
          <a:p>
            <a:pPr lvl="0"/>
            <a:r>
              <a:rPr lang="fa-IR" dirty="0" smtClean="0">
                <a:cs typeface="B Zar" pitchFamily="2" charset="-78"/>
              </a:rPr>
              <a:t>02057 تغيير جايگاه زن از مسند ناز به نياز </a:t>
            </a:r>
            <a:endParaRPr lang="en-US" dirty="0" smtClean="0">
              <a:cs typeface="B Zar" pitchFamily="2" charset="-78"/>
            </a:endParaRPr>
          </a:p>
          <a:p>
            <a:pPr lvl="0" algn="r" rtl="1">
              <a:buNone/>
            </a:pPr>
            <a:r>
              <a:rPr lang="fa-IR" dirty="0" smtClean="0">
                <a:cs typeface="B Zar" pitchFamily="2" charset="-78"/>
              </a:rPr>
              <a:t> </a:t>
            </a:r>
            <a:endParaRPr lang="en-US" dirty="0" smtClean="0">
              <a:cs typeface="B Zar" pitchFamily="2" charset="-78"/>
            </a:endParaRPr>
          </a:p>
        </p:txBody>
      </p:sp>
    </p:spTree>
    <p:extLst>
      <p:ext uri="{BB962C8B-B14F-4D97-AF65-F5344CB8AC3E}">
        <p14:creationId xmlns:p14="http://schemas.microsoft.com/office/powerpoint/2010/main" val="264654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u="sng" dirty="0" smtClean="0">
                <a:cs typeface="B Zar" pitchFamily="2" charset="-78"/>
              </a:rPr>
              <a:t>03</a:t>
            </a:r>
            <a:r>
              <a:rPr lang="fa-IR" dirty="0" smtClean="0">
                <a:cs typeface="B Zar" pitchFamily="2" charset="-78"/>
              </a:rPr>
              <a:t> علايم پاياني عشق شورانگيز</a:t>
            </a:r>
            <a:endParaRPr lang="en-US" dirty="0">
              <a:cs typeface="B Zar" pitchFamily="2" charset="-78"/>
            </a:endParaRPr>
          </a:p>
        </p:txBody>
      </p:sp>
      <p:sp>
        <p:nvSpPr>
          <p:cNvPr id="3" name="Content Placeholder 2"/>
          <p:cNvSpPr>
            <a:spLocks noGrp="1"/>
          </p:cNvSpPr>
          <p:nvPr>
            <p:ph idx="1"/>
          </p:nvPr>
        </p:nvSpPr>
        <p:spPr>
          <a:xfrm>
            <a:off x="1981200" y="1600200"/>
            <a:ext cx="7686700" cy="4800600"/>
          </a:xfrm>
        </p:spPr>
        <p:txBody>
          <a:bodyPr>
            <a:normAutofit fontScale="70000" lnSpcReduction="20000"/>
          </a:bodyPr>
          <a:lstStyle/>
          <a:p>
            <a:pPr lvl="0" algn="r" rtl="1">
              <a:buNone/>
            </a:pPr>
            <a:endParaRPr lang="en-US" dirty="0" smtClean="0">
              <a:cs typeface="B Zar" pitchFamily="2" charset="-78"/>
            </a:endParaRPr>
          </a:p>
          <a:p>
            <a:pPr lvl="0" algn="r" rtl="1"/>
            <a:r>
              <a:rPr lang="fa-IR" dirty="0" smtClean="0">
                <a:cs typeface="B Zar" pitchFamily="2" charset="-78"/>
              </a:rPr>
              <a:t>0302 مواجهه با شكست در عشق </a:t>
            </a:r>
            <a:r>
              <a:rPr lang="ar-SA" i="1" dirty="0" smtClean="0">
                <a:cs typeface="B Zar" pitchFamily="2" charset="-78"/>
              </a:rPr>
              <a:t>	 </a:t>
            </a:r>
            <a:endParaRPr lang="en-US" dirty="0" smtClean="0">
              <a:cs typeface="B Zar" pitchFamily="2" charset="-78"/>
            </a:endParaRPr>
          </a:p>
          <a:p>
            <a:pPr lvl="0" algn="r" rtl="1"/>
            <a:r>
              <a:rPr lang="ar-SA" i="1" dirty="0" smtClean="0">
                <a:cs typeface="B Zar" pitchFamily="2" charset="-78"/>
              </a:rPr>
              <a:t>030202 ارايه تفسيري متفاوت از جدايي	 </a:t>
            </a:r>
            <a:endParaRPr lang="en-US" dirty="0" smtClean="0">
              <a:cs typeface="B Zar" pitchFamily="2" charset="-78"/>
            </a:endParaRPr>
          </a:p>
          <a:p>
            <a:pPr lvl="0" algn="r" rtl="1"/>
            <a:r>
              <a:rPr lang="ar-SA" i="1" dirty="0" smtClean="0">
                <a:cs typeface="B Zar" pitchFamily="2" charset="-78"/>
              </a:rPr>
              <a:t>030203 عدم پذيرش واقعيت	 </a:t>
            </a:r>
            <a:endParaRPr lang="en-US" dirty="0" smtClean="0">
              <a:cs typeface="B Zar" pitchFamily="2" charset="-78"/>
            </a:endParaRPr>
          </a:p>
          <a:p>
            <a:pPr lvl="0" algn="r" rtl="1"/>
            <a:r>
              <a:rPr lang="ar-SA" i="1" dirty="0" smtClean="0">
                <a:cs typeface="B Zar" pitchFamily="2" charset="-78"/>
              </a:rPr>
              <a:t>030204 پناه بردن به دنياي تخيلات	 	 </a:t>
            </a:r>
            <a:endParaRPr lang="en-US" dirty="0" smtClean="0">
              <a:cs typeface="B Zar" pitchFamily="2" charset="-78"/>
            </a:endParaRPr>
          </a:p>
          <a:p>
            <a:pPr lvl="0" algn="r" rtl="1"/>
            <a:r>
              <a:rPr lang="ar-SA" i="1" dirty="0" smtClean="0">
                <a:cs typeface="B Zar" pitchFamily="2" charset="-78"/>
              </a:rPr>
              <a:t>030206 متعهد ماندن به عشق از دست رفته	 </a:t>
            </a:r>
            <a:endParaRPr lang="en-US" dirty="0" smtClean="0">
              <a:cs typeface="B Zar" pitchFamily="2" charset="-78"/>
            </a:endParaRPr>
          </a:p>
          <a:p>
            <a:pPr lvl="0" algn="r" rtl="1"/>
            <a:r>
              <a:rPr lang="ar-SA" i="1" dirty="0" smtClean="0">
                <a:cs typeface="B Zar" pitchFamily="2" charset="-78"/>
              </a:rPr>
              <a:t>030207 بازگشت به عشق پيشين	 </a:t>
            </a:r>
            <a:endParaRPr lang="en-US" dirty="0" smtClean="0">
              <a:cs typeface="B Zar" pitchFamily="2" charset="-78"/>
            </a:endParaRPr>
          </a:p>
          <a:p>
            <a:pPr lvl="0" algn="r" rtl="1"/>
            <a:r>
              <a:rPr lang="ar-SA" i="1" dirty="0" smtClean="0">
                <a:cs typeface="B Zar" pitchFamily="2" charset="-78"/>
              </a:rPr>
              <a:t>030208 جايگزيني فردي ديگر	 </a:t>
            </a:r>
            <a:endParaRPr lang="en-US" dirty="0" smtClean="0">
              <a:cs typeface="B Zar" pitchFamily="2" charset="-78"/>
            </a:endParaRPr>
          </a:p>
          <a:p>
            <a:pPr lvl="0" algn="r" rtl="1"/>
            <a:r>
              <a:rPr lang="ar-SA" i="1" dirty="0" smtClean="0">
                <a:cs typeface="B Zar" pitchFamily="2" charset="-78"/>
              </a:rPr>
              <a:t>030209 پناه بردن به عرصه‌هاي ديگر	 </a:t>
            </a:r>
            <a:endParaRPr lang="en-US" dirty="0" smtClean="0">
              <a:cs typeface="B Zar" pitchFamily="2" charset="-78"/>
            </a:endParaRPr>
          </a:p>
          <a:p>
            <a:pPr lvl="0" algn="r" rtl="1"/>
            <a:r>
              <a:rPr lang="ar-SA" i="1" dirty="0" smtClean="0">
                <a:cs typeface="B Zar" pitchFamily="2" charset="-78"/>
              </a:rPr>
              <a:t>0302010 افتادن در مسير انتقام جويي	 </a:t>
            </a:r>
            <a:endParaRPr lang="en-US" dirty="0" smtClean="0">
              <a:cs typeface="B Zar" pitchFamily="2" charset="-78"/>
            </a:endParaRPr>
          </a:p>
          <a:p>
            <a:pPr lvl="0" algn="r" rtl="1"/>
            <a:r>
              <a:rPr lang="ar-SA" i="1" dirty="0" smtClean="0">
                <a:cs typeface="B Zar" pitchFamily="2" charset="-78"/>
              </a:rPr>
              <a:t>0302011 كسب تجربه براي روابط بعدي	 </a:t>
            </a:r>
            <a:endParaRPr lang="en-US" dirty="0" smtClean="0">
              <a:cs typeface="B Zar" pitchFamily="2" charset="-78"/>
            </a:endParaRPr>
          </a:p>
          <a:p>
            <a:pPr lvl="0" algn="r" rtl="1"/>
            <a:r>
              <a:rPr lang="ar-SA" i="1" dirty="0" smtClean="0">
                <a:cs typeface="B Zar" pitchFamily="2" charset="-78"/>
              </a:rPr>
              <a:t>0302012 كوشش براي اخذ تصميمهاي عقلاني	 </a:t>
            </a:r>
            <a:endParaRPr lang="en-US" dirty="0" smtClean="0">
              <a:cs typeface="B Zar" pitchFamily="2" charset="-78"/>
            </a:endParaRPr>
          </a:p>
          <a:p>
            <a:pPr lvl="0" algn="r" rtl="1"/>
            <a:r>
              <a:rPr lang="ar-SA" i="1" dirty="0" smtClean="0">
                <a:cs typeface="B Zar" pitchFamily="2" charset="-78"/>
              </a:rPr>
              <a:t>0302013 تمسخر عشق پيشين	 </a:t>
            </a:r>
            <a:endParaRPr lang="en-US" dirty="0" smtClean="0">
              <a:cs typeface="B Zar" pitchFamily="2" charset="-78"/>
            </a:endParaRPr>
          </a:p>
          <a:p>
            <a:pPr lvl="0" algn="r" rtl="1"/>
            <a:r>
              <a:rPr lang="ar-SA" i="1" dirty="0" smtClean="0">
                <a:cs typeface="B Zar" pitchFamily="2" charset="-78"/>
              </a:rPr>
              <a:t>0302014 منصرف شدن از عشق و ازدواج	 </a:t>
            </a:r>
            <a:endParaRPr lang="en-US" dirty="0" smtClean="0">
              <a:cs typeface="B Zar" pitchFamily="2" charset="-78"/>
            </a:endParaRPr>
          </a:p>
          <a:p>
            <a:pPr lvl="0" algn="r" rtl="1"/>
            <a:r>
              <a:rPr lang="ar-SA" i="1" dirty="0" smtClean="0">
                <a:cs typeface="B Zar" pitchFamily="2" charset="-78"/>
              </a:rPr>
              <a:t>0302015 بروز برخي از اختلالهاي جسماني	 </a:t>
            </a:r>
            <a:endParaRPr lang="en-US" dirty="0" smtClean="0">
              <a:cs typeface="B Zar" pitchFamily="2" charset="-78"/>
            </a:endParaRPr>
          </a:p>
          <a:p>
            <a:pPr algn="r"/>
            <a:endParaRPr lang="en-US" dirty="0">
              <a:cs typeface="B Zar" pitchFamily="2" charset="-78"/>
            </a:endParaRPr>
          </a:p>
        </p:txBody>
      </p:sp>
    </p:spTree>
    <p:extLst>
      <p:ext uri="{BB962C8B-B14F-4D97-AF65-F5344CB8AC3E}">
        <p14:creationId xmlns:p14="http://schemas.microsoft.com/office/powerpoint/2010/main" val="169939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7686700" cy="5410200"/>
          </a:xfrm>
        </p:spPr>
        <p:txBody>
          <a:bodyPr>
            <a:normAutofit fontScale="92500" lnSpcReduction="20000"/>
          </a:bodyPr>
          <a:lstStyle/>
          <a:p>
            <a:pPr lvl="0" algn="r" rtl="1"/>
            <a:r>
              <a:rPr lang="fa-IR" dirty="0" smtClean="0">
                <a:cs typeface="B Zar" pitchFamily="2" charset="-78"/>
              </a:rPr>
              <a:t>0303 تحولهاي عقيدتي </a:t>
            </a:r>
            <a:endParaRPr lang="en-US" dirty="0" smtClean="0">
              <a:cs typeface="B Zar" pitchFamily="2" charset="-78"/>
            </a:endParaRPr>
          </a:p>
          <a:p>
            <a:pPr lvl="0" algn="r" rtl="1"/>
            <a:r>
              <a:rPr lang="ar-SA" i="1" dirty="0" smtClean="0">
                <a:cs typeface="B Zar" pitchFamily="2" charset="-78"/>
              </a:rPr>
              <a:t>030301 تغيير ارزشي فرد	 </a:t>
            </a:r>
            <a:endParaRPr lang="en-US" dirty="0" smtClean="0">
              <a:cs typeface="B Zar" pitchFamily="2" charset="-78"/>
            </a:endParaRPr>
          </a:p>
          <a:p>
            <a:pPr lvl="0" algn="r" rtl="1"/>
            <a:r>
              <a:rPr lang="ar-SA" i="1" dirty="0" smtClean="0">
                <a:cs typeface="B Zar" pitchFamily="2" charset="-78"/>
              </a:rPr>
              <a:t>030302 بدبين شدن به مذهب	 </a:t>
            </a:r>
            <a:endParaRPr lang="en-US" dirty="0" smtClean="0">
              <a:cs typeface="B Zar" pitchFamily="2" charset="-78"/>
            </a:endParaRPr>
          </a:p>
          <a:p>
            <a:pPr lvl="0" algn="r" rtl="1"/>
            <a:r>
              <a:rPr lang="ar-SA" i="1" dirty="0" smtClean="0">
                <a:cs typeface="B Zar" pitchFamily="2" charset="-78"/>
              </a:rPr>
              <a:t>030303 احساس گناه و عذاب وجدان	 </a:t>
            </a:r>
            <a:endParaRPr lang="en-US" dirty="0" smtClean="0">
              <a:cs typeface="B Zar" pitchFamily="2" charset="-78"/>
            </a:endParaRPr>
          </a:p>
          <a:p>
            <a:pPr lvl="0" algn="r" rtl="1"/>
            <a:r>
              <a:rPr lang="ar-SA" i="1" dirty="0" smtClean="0">
                <a:cs typeface="B Zar" pitchFamily="2" charset="-78"/>
              </a:rPr>
              <a:t>030304 روآوردن به مذهب	 </a:t>
            </a:r>
            <a:endParaRPr lang="en-US" dirty="0" smtClean="0">
              <a:cs typeface="B Zar" pitchFamily="2" charset="-78"/>
            </a:endParaRPr>
          </a:p>
          <a:p>
            <a:pPr lvl="0" algn="r" rtl="1"/>
            <a:r>
              <a:rPr lang="fa-IR" dirty="0" smtClean="0">
                <a:cs typeface="B Zar" pitchFamily="2" charset="-78"/>
              </a:rPr>
              <a:t>0304 تحولهاي رواني- شخصيتي </a:t>
            </a:r>
            <a:endParaRPr lang="en-US" dirty="0" smtClean="0">
              <a:cs typeface="B Zar" pitchFamily="2" charset="-78"/>
            </a:endParaRPr>
          </a:p>
          <a:p>
            <a:pPr lvl="0" algn="r" rtl="1"/>
            <a:r>
              <a:rPr lang="ar-SA" i="1" dirty="0" smtClean="0">
                <a:cs typeface="B Zar" pitchFamily="2" charset="-78"/>
              </a:rPr>
              <a:t>030401 از دست دادن اعتماد به نفس	 </a:t>
            </a:r>
            <a:endParaRPr lang="en-US" dirty="0" smtClean="0">
              <a:cs typeface="B Zar" pitchFamily="2" charset="-78"/>
            </a:endParaRPr>
          </a:p>
          <a:p>
            <a:pPr lvl="0" algn="r" rtl="1"/>
            <a:r>
              <a:rPr lang="ar-SA" i="1" dirty="0" smtClean="0">
                <a:cs typeface="B Zar" pitchFamily="2" charset="-78"/>
              </a:rPr>
              <a:t>030402 احساس توقف انديشه	 </a:t>
            </a:r>
            <a:endParaRPr lang="en-US" dirty="0" smtClean="0">
              <a:cs typeface="B Zar" pitchFamily="2" charset="-78"/>
            </a:endParaRPr>
          </a:p>
          <a:p>
            <a:pPr lvl="0" algn="r" rtl="1"/>
            <a:r>
              <a:rPr lang="ar-SA" i="1" dirty="0" smtClean="0">
                <a:cs typeface="B Zar" pitchFamily="2" charset="-78"/>
              </a:rPr>
              <a:t>030403 احساس سردرگمي و پشيماني	 </a:t>
            </a:r>
            <a:endParaRPr lang="en-US" dirty="0" smtClean="0">
              <a:cs typeface="B Zar" pitchFamily="2" charset="-78"/>
            </a:endParaRPr>
          </a:p>
          <a:p>
            <a:pPr lvl="0" algn="r" rtl="1"/>
            <a:r>
              <a:rPr lang="ar-SA" i="1" dirty="0" smtClean="0">
                <a:cs typeface="B Zar" pitchFamily="2" charset="-78"/>
              </a:rPr>
              <a:t>030404 احساس نفرت	 </a:t>
            </a:r>
            <a:endParaRPr lang="en-US" dirty="0" smtClean="0">
              <a:cs typeface="B Zar" pitchFamily="2" charset="-78"/>
            </a:endParaRPr>
          </a:p>
          <a:p>
            <a:pPr lvl="0" algn="r" rtl="1"/>
            <a:r>
              <a:rPr lang="ar-SA" i="1" dirty="0" smtClean="0">
                <a:cs typeface="B Zar" pitchFamily="2" charset="-78"/>
              </a:rPr>
              <a:t>030405 پرخاشگري	 </a:t>
            </a:r>
            <a:endParaRPr lang="en-US" dirty="0" smtClean="0">
              <a:cs typeface="B Zar" pitchFamily="2" charset="-78"/>
            </a:endParaRPr>
          </a:p>
          <a:p>
            <a:pPr lvl="0" algn="r" rtl="1"/>
            <a:r>
              <a:rPr lang="ar-SA" i="1" dirty="0" smtClean="0">
                <a:cs typeface="B Zar" pitchFamily="2" charset="-78"/>
              </a:rPr>
              <a:t>030406 افسردگي	 </a:t>
            </a:r>
            <a:endParaRPr lang="en-US" dirty="0" smtClean="0">
              <a:cs typeface="B Zar" pitchFamily="2" charset="-78"/>
            </a:endParaRPr>
          </a:p>
          <a:p>
            <a:pPr lvl="0" algn="r" rtl="1"/>
            <a:r>
              <a:rPr lang="ar-SA" i="1" dirty="0" smtClean="0">
                <a:cs typeface="B Zar" pitchFamily="2" charset="-78"/>
              </a:rPr>
              <a:t>030407 افكار انتحار و ديگركُشي	 </a:t>
            </a:r>
            <a:endParaRPr lang="en-US" dirty="0" smtClean="0">
              <a:cs typeface="B Zar" pitchFamily="2" charset="-78"/>
            </a:endParaRPr>
          </a:p>
          <a:p>
            <a:pPr lvl="0" algn="r" rtl="1"/>
            <a:r>
              <a:rPr lang="ar-SA" i="1" dirty="0" smtClean="0">
                <a:cs typeface="B Zar" pitchFamily="2" charset="-78"/>
              </a:rPr>
              <a:t>030408 ابتلاء به ديگر اختلالهاي رواني	 </a:t>
            </a:r>
            <a:endParaRPr lang="en-US" dirty="0" smtClean="0">
              <a:cs typeface="B Zar" pitchFamily="2" charset="-78"/>
            </a:endParaRPr>
          </a:p>
          <a:p>
            <a:pPr algn="r" rtl="1">
              <a:buNone/>
            </a:pPr>
            <a:endParaRPr lang="en-US" dirty="0">
              <a:cs typeface="B Zar" pitchFamily="2" charset="-78"/>
            </a:endParaRPr>
          </a:p>
        </p:txBody>
      </p:sp>
    </p:spTree>
    <p:extLst>
      <p:ext uri="{BB962C8B-B14F-4D97-AF65-F5344CB8AC3E}">
        <p14:creationId xmlns:p14="http://schemas.microsoft.com/office/powerpoint/2010/main" val="641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7686700" cy="5334000"/>
          </a:xfrm>
        </p:spPr>
        <p:txBody>
          <a:bodyPr>
            <a:normAutofit/>
          </a:bodyPr>
          <a:lstStyle/>
          <a:p>
            <a:pPr lvl="0" algn="r" rtl="1">
              <a:buNone/>
            </a:pPr>
            <a:endParaRPr lang="en-US" dirty="0" smtClean="0">
              <a:cs typeface="B Zar" pitchFamily="2" charset="-78"/>
            </a:endParaRPr>
          </a:p>
          <a:p>
            <a:pPr lvl="0" algn="r" rtl="1"/>
            <a:r>
              <a:rPr lang="ar-SA" dirty="0" smtClean="0">
                <a:cs typeface="B Zar" pitchFamily="2" charset="-78"/>
              </a:rPr>
              <a:t>030501 از دست دادن آبرو و اعتبار اجتماعي	 </a:t>
            </a:r>
            <a:endParaRPr lang="en-US" dirty="0" smtClean="0">
              <a:cs typeface="B Zar" pitchFamily="2" charset="-78"/>
            </a:endParaRPr>
          </a:p>
          <a:p>
            <a:pPr lvl="0" algn="r" rtl="1"/>
            <a:r>
              <a:rPr lang="ar-SA" dirty="0" smtClean="0">
                <a:cs typeface="B Zar" pitchFamily="2" charset="-78"/>
              </a:rPr>
              <a:t>030502 از دست دادن موقعيت ازدواج	 </a:t>
            </a:r>
            <a:endParaRPr lang="en-US" dirty="0" smtClean="0">
              <a:cs typeface="B Zar" pitchFamily="2" charset="-78"/>
            </a:endParaRPr>
          </a:p>
          <a:p>
            <a:pPr lvl="0" algn="r" rtl="1"/>
            <a:r>
              <a:rPr lang="ar-SA" dirty="0" smtClean="0">
                <a:cs typeface="B Zar" pitchFamily="2" charset="-78"/>
              </a:rPr>
              <a:t>030503 متنفر شدن از جنس مخالف	 </a:t>
            </a:r>
            <a:endParaRPr lang="en-US" dirty="0" smtClean="0">
              <a:cs typeface="B Zar" pitchFamily="2" charset="-78"/>
            </a:endParaRPr>
          </a:p>
          <a:p>
            <a:pPr lvl="0" algn="r" rtl="1"/>
            <a:r>
              <a:rPr lang="ar-SA" dirty="0" smtClean="0">
                <a:cs typeface="B Zar" pitchFamily="2" charset="-78"/>
              </a:rPr>
              <a:t>030504 فرار از خان</a:t>
            </a:r>
            <a:r>
              <a:rPr lang="fa-IR" dirty="0" smtClean="0">
                <a:cs typeface="B Zar" pitchFamily="2" charset="-78"/>
              </a:rPr>
              <a:t>ه</a:t>
            </a:r>
          </a:p>
          <a:p>
            <a:pPr lvl="0" algn="r" rtl="1"/>
            <a:r>
              <a:rPr lang="fa-IR" dirty="0" smtClean="0">
                <a:cs typeface="B Zar" pitchFamily="2" charset="-78"/>
              </a:rPr>
              <a:t>علایم بدنی مانند: مشکلات خواب</a:t>
            </a:r>
          </a:p>
          <a:p>
            <a:pPr lvl="0" algn="r" rtl="1"/>
            <a:r>
              <a:rPr lang="fa-IR" dirty="0" smtClean="0">
                <a:cs typeface="B Zar" pitchFamily="2" charset="-78"/>
              </a:rPr>
              <a:t>تلاش بیشتر: وقتی فرد از رسیدن به هدفی ناکام می‌شود، تلاش خودش را بیشتر می‌کند.</a:t>
            </a:r>
            <a:endParaRPr lang="fa-IR" dirty="0">
              <a:cs typeface="B Zar" pitchFamily="2" charset="-78"/>
            </a:endParaRPr>
          </a:p>
        </p:txBody>
      </p:sp>
    </p:spTree>
    <p:extLst>
      <p:ext uri="{BB962C8B-B14F-4D97-AF65-F5344CB8AC3E}">
        <p14:creationId xmlns:p14="http://schemas.microsoft.com/office/powerpoint/2010/main" val="1532762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latin typeface="Arial" pitchFamily="34" charset="0"/>
                <a:cs typeface="B Homa" panose="00000400000000000000" pitchFamily="2" charset="-78"/>
              </a:rPr>
              <a:t>درمان شکست عشقی</a:t>
            </a:r>
            <a:endParaRPr lang="fa-IR" sz="4000" dirty="0">
              <a:latin typeface="Arial" pitchFamily="34" charset="0"/>
              <a:cs typeface="B Homa" panose="00000400000000000000" pitchFamily="2" charset="-78"/>
            </a:endParaRPr>
          </a:p>
        </p:txBody>
      </p:sp>
      <p:sp>
        <p:nvSpPr>
          <p:cNvPr id="3" name="Content Placeholder 2"/>
          <p:cNvSpPr>
            <a:spLocks noGrp="1"/>
          </p:cNvSpPr>
          <p:nvPr>
            <p:ph idx="1"/>
          </p:nvPr>
        </p:nvSpPr>
        <p:spPr>
          <a:xfrm>
            <a:off x="609600" y="1916833"/>
            <a:ext cx="9058300" cy="4209332"/>
          </a:xfrm>
        </p:spPr>
        <p:txBody>
          <a:bodyPr>
            <a:normAutofit/>
          </a:bodyPr>
          <a:lstStyle/>
          <a:p>
            <a:pPr marL="0" indent="0">
              <a:buNone/>
            </a:pPr>
            <a:r>
              <a:rPr lang="fa-IR" b="1" dirty="0" smtClean="0">
                <a:cs typeface="B Zar" panose="00000400000000000000" pitchFamily="2" charset="-78"/>
              </a:rPr>
              <a:t>1. مدخله در بحران: بستری، دارو درمانی، اطلاع به خانواده.</a:t>
            </a:r>
          </a:p>
          <a:p>
            <a:pPr marL="0" indent="0">
              <a:buNone/>
            </a:pPr>
            <a:r>
              <a:rPr lang="fa-IR" b="1" dirty="0" smtClean="0">
                <a:cs typeface="B Zar" panose="00000400000000000000" pitchFamily="2" charset="-78"/>
              </a:rPr>
              <a:t>2. کاهش علایم: دارو درمانی؛ روان‌درمانی</a:t>
            </a:r>
          </a:p>
          <a:p>
            <a:pPr marL="0" indent="0">
              <a:buNone/>
            </a:pPr>
            <a:r>
              <a:rPr lang="fa-IR" b="1" dirty="0" smtClean="0">
                <a:cs typeface="B Zar" panose="00000400000000000000" pitchFamily="2" charset="-78"/>
              </a:rPr>
              <a:t>3. کاهش آسیب‌پذیری: پذیرش، بینش، آموزش مهارت.</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latin typeface="Arial" pitchFamily="34" charset="0"/>
                <a:cs typeface="B Homa" panose="00000400000000000000" pitchFamily="2" charset="-78"/>
              </a:rPr>
              <a:t>درمان شکست عشقی</a:t>
            </a:r>
            <a:endParaRPr lang="fa-IR" sz="4000" dirty="0">
              <a:latin typeface="Arial" pitchFamily="34" charset="0"/>
              <a:cs typeface="B Homa" panose="00000400000000000000" pitchFamily="2" charset="-78"/>
            </a:endParaRPr>
          </a:p>
        </p:txBody>
      </p:sp>
      <p:sp>
        <p:nvSpPr>
          <p:cNvPr id="3" name="Content Placeholder 2"/>
          <p:cNvSpPr>
            <a:spLocks noGrp="1"/>
          </p:cNvSpPr>
          <p:nvPr>
            <p:ph idx="1"/>
          </p:nvPr>
        </p:nvSpPr>
        <p:spPr>
          <a:xfrm>
            <a:off x="609600" y="1772817"/>
            <a:ext cx="9058300" cy="4353348"/>
          </a:xfrm>
        </p:spPr>
        <p:txBody>
          <a:bodyPr>
            <a:normAutofit lnSpcReduction="10000"/>
          </a:bodyPr>
          <a:lstStyle/>
          <a:p>
            <a:pPr marL="0" indent="0" algn="just">
              <a:buNone/>
            </a:pPr>
            <a:r>
              <a:rPr lang="fa-IR" b="1" dirty="0" smtClean="0">
                <a:cs typeface="B Zar" panose="00000400000000000000" pitchFamily="2" charset="-78"/>
              </a:rPr>
              <a:t>1. دنبال </a:t>
            </a:r>
            <a:r>
              <a:rPr lang="fa-IR" b="1" dirty="0">
                <a:cs typeface="B Zar" panose="00000400000000000000" pitchFamily="2" charset="-78"/>
              </a:rPr>
              <a:t>راه در رو نباشید</a:t>
            </a:r>
            <a:r>
              <a:rPr lang="fa-IR" b="1" dirty="0" smtClean="0">
                <a:cs typeface="B Zar" panose="00000400000000000000" pitchFamily="2" charset="-78"/>
              </a:rPr>
              <a:t>.</a:t>
            </a:r>
          </a:p>
          <a:p>
            <a:pPr marL="0" indent="0" algn="just">
              <a:buNone/>
            </a:pPr>
            <a:r>
              <a:rPr lang="fa-IR" b="1" dirty="0" smtClean="0">
                <a:cs typeface="B Zar" panose="00000400000000000000" pitchFamily="2" charset="-78"/>
              </a:rPr>
              <a:t>2. شناخت باورهای ناکارآمد: من همیشه سوگوار او خواهم بود. دیگر نمی‌توانم ازدواج کنم. دیگر نمی‌توانم عاشق شوم. چسبندگی هیجانی. طرف مقابل در خوشی به سر می‌برد.</a:t>
            </a:r>
          </a:p>
          <a:p>
            <a:pPr marL="0" indent="0" algn="just">
              <a:buNone/>
            </a:pPr>
            <a:r>
              <a:rPr lang="fa-IR" b="1" dirty="0" smtClean="0">
                <a:cs typeface="B Zar" panose="00000400000000000000" pitchFamily="2" charset="-78"/>
              </a:rPr>
              <a:t>3. شناخت راهکارهای مقابله‌ای خود: راهکارهایی برای حفظ ارتباط، برای عدم داشتن حس بد.</a:t>
            </a:r>
          </a:p>
          <a:p>
            <a:pPr marL="0" indent="0" algn="just">
              <a:buNone/>
            </a:pPr>
            <a:r>
              <a:rPr lang="fa-IR" b="1" dirty="0" smtClean="0">
                <a:cs typeface="B Zar" panose="00000400000000000000" pitchFamily="2" charset="-78"/>
              </a:rPr>
              <a:t>4. ابراز احساسات (هیجانات): نوشتن نامه؛ صندلی خالی. صحبت با یک فرد همدل.</a:t>
            </a:r>
          </a:p>
          <a:p>
            <a:pPr marL="0" indent="0" algn="just">
              <a:buNone/>
            </a:pPr>
            <a:r>
              <a:rPr lang="fa-IR" b="1" dirty="0" smtClean="0">
                <a:cs typeface="B Zar" panose="00000400000000000000" pitchFamily="2" charset="-78"/>
              </a:rPr>
              <a:t>5. عدم برجسته کردن ویژگی‌های منفی رابطه و طرف مقابل</a:t>
            </a:r>
          </a:p>
          <a:p>
            <a:pPr marL="0" indent="0" algn="just">
              <a:buNone/>
            </a:pPr>
            <a:r>
              <a:rPr lang="fa-IR" b="1" dirty="0" smtClean="0">
                <a:cs typeface="B Zar" panose="00000400000000000000" pitchFamily="2" charset="-78"/>
              </a:rPr>
              <a:t>6. عدم وارد شدن در رابطه</a:t>
            </a:r>
          </a:p>
        </p:txBody>
      </p:sp>
    </p:spTree>
    <p:extLst>
      <p:ext uri="{BB962C8B-B14F-4D97-AF65-F5344CB8AC3E}">
        <p14:creationId xmlns:p14="http://schemas.microsoft.com/office/powerpoint/2010/main" val="3084913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a:cs typeface="B Homa" panose="00000400000000000000" pitchFamily="2" charset="-78"/>
              </a:rPr>
              <a:t>پیشگیری از شکست عاطفی</a:t>
            </a:r>
            <a:endParaRPr lang="fa-IR" sz="1800" dirty="0">
              <a:latin typeface="Arial" pitchFamily="34" charset="0"/>
              <a:cs typeface="B Homa" panose="00000400000000000000" pitchFamily="2" charset="-78"/>
            </a:endParaRPr>
          </a:p>
        </p:txBody>
      </p:sp>
      <p:sp>
        <p:nvSpPr>
          <p:cNvPr id="3" name="Content Placeholder 2"/>
          <p:cNvSpPr>
            <a:spLocks noGrp="1"/>
          </p:cNvSpPr>
          <p:nvPr>
            <p:ph idx="1"/>
          </p:nvPr>
        </p:nvSpPr>
        <p:spPr>
          <a:xfrm>
            <a:off x="609600" y="1928803"/>
            <a:ext cx="9058300" cy="4197361"/>
          </a:xfrm>
        </p:spPr>
        <p:txBody>
          <a:bodyPr>
            <a:normAutofit/>
          </a:bodyPr>
          <a:lstStyle/>
          <a:p>
            <a:pPr marL="0" indent="0">
              <a:buNone/>
            </a:pPr>
            <a:r>
              <a:rPr lang="fa-IR" b="1" dirty="0" smtClean="0">
                <a:cs typeface="B Zar" panose="00000400000000000000" pitchFamily="2" charset="-78"/>
              </a:rPr>
              <a:t>1. همیشه رابطه را از ابتدا تعریف کنید.</a:t>
            </a:r>
          </a:p>
          <a:p>
            <a:pPr marL="0" indent="0">
              <a:buNone/>
            </a:pPr>
            <a:r>
              <a:rPr lang="fa-IR" b="1" dirty="0" smtClean="0">
                <a:cs typeface="B Zar" panose="00000400000000000000" pitchFamily="2" charset="-78"/>
              </a:rPr>
              <a:t>2. مرزبندی در رابطه</a:t>
            </a:r>
          </a:p>
          <a:p>
            <a:pPr marL="0" indent="0">
              <a:buNone/>
            </a:pPr>
            <a:r>
              <a:rPr lang="fa-IR" b="1" dirty="0" smtClean="0">
                <a:cs typeface="B Zar" panose="00000400000000000000" pitchFamily="2" charset="-78"/>
              </a:rPr>
              <a:t>3. این افراد برای رابطه مناسب نیستند: دروغ‌گو، خیانت‌کار، شکاک، پرتوقع، خشمگین و عصبانی، خسیس، مصرف‌کننده مواد، وابسته به خانواده.</a:t>
            </a:r>
          </a:p>
        </p:txBody>
      </p:sp>
    </p:spTree>
    <p:extLst>
      <p:ext uri="{BB962C8B-B14F-4D97-AF65-F5344CB8AC3E}">
        <p14:creationId xmlns:p14="http://schemas.microsoft.com/office/powerpoint/2010/main" val="43266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588680"/>
          </a:xfrm>
        </p:spPr>
        <p:txBody>
          <a:bodyPr>
            <a:normAutofit fontScale="90000"/>
          </a:bodyPr>
          <a:lstStyle/>
          <a:p>
            <a:pPr algn="ctr"/>
            <a:r>
              <a:rPr lang="fa-IR" sz="4000" dirty="0" smtClean="0">
                <a:latin typeface="Arial" pitchFamily="34" charset="0"/>
                <a:cs typeface="B Homa" panose="00000400000000000000" pitchFamily="2" charset="-78"/>
              </a:rPr>
              <a:t>مقدمه</a:t>
            </a:r>
            <a:endParaRPr lang="fa-IR" sz="4000" dirty="0">
              <a:latin typeface="Arial" pitchFamily="34" charset="0"/>
              <a:cs typeface="B Homa" panose="00000400000000000000" pitchFamily="2" charset="-78"/>
            </a:endParaRPr>
          </a:p>
        </p:txBody>
      </p:sp>
      <p:sp>
        <p:nvSpPr>
          <p:cNvPr id="3" name="Content Placeholder 2"/>
          <p:cNvSpPr>
            <a:spLocks noGrp="1"/>
          </p:cNvSpPr>
          <p:nvPr>
            <p:ph idx="1"/>
          </p:nvPr>
        </p:nvSpPr>
        <p:spPr>
          <a:xfrm>
            <a:off x="906450" y="1463040"/>
            <a:ext cx="9058300" cy="5206320"/>
          </a:xfrm>
        </p:spPr>
        <p:txBody>
          <a:bodyPr>
            <a:normAutofit fontScale="92500" lnSpcReduction="10000"/>
          </a:bodyPr>
          <a:lstStyle/>
          <a:p>
            <a:pPr marL="0" indent="0">
              <a:buNone/>
            </a:pPr>
            <a:r>
              <a:rPr lang="fa-IR" b="1" dirty="0" smtClean="0">
                <a:cs typeface="B Zar" panose="00000400000000000000" pitchFamily="2" charset="-78"/>
              </a:rPr>
              <a:t>افرادی که شرکت کرده‌اید ممکن است یکی از این موارد باشید:</a:t>
            </a:r>
          </a:p>
          <a:p>
            <a:pPr>
              <a:buFont typeface="Wingdings" panose="05000000000000000000" pitchFamily="2" charset="2"/>
              <a:buChar char="§"/>
            </a:pPr>
            <a:r>
              <a:rPr lang="fa-IR" b="1" dirty="0" smtClean="0">
                <a:cs typeface="B Zar" panose="00000400000000000000" pitchFamily="2" charset="-78"/>
              </a:rPr>
              <a:t>در رابطه عاطفی شکست خورده‌اید.</a:t>
            </a:r>
          </a:p>
          <a:p>
            <a:pPr>
              <a:buFont typeface="Wingdings" panose="05000000000000000000" pitchFamily="2" charset="2"/>
              <a:buChar char="§"/>
            </a:pPr>
            <a:r>
              <a:rPr lang="fa-IR" b="1" dirty="0" smtClean="0">
                <a:cs typeface="B Zar" panose="00000400000000000000" pitchFamily="2" charset="-78"/>
              </a:rPr>
              <a:t>در رابطه هستید.</a:t>
            </a:r>
          </a:p>
          <a:p>
            <a:pPr>
              <a:buFont typeface="Wingdings" panose="05000000000000000000" pitchFamily="2" charset="2"/>
              <a:buChar char="§"/>
            </a:pPr>
            <a:r>
              <a:rPr lang="fa-IR" b="1" dirty="0" smtClean="0">
                <a:cs typeface="B Zar" panose="00000400000000000000" pitchFamily="2" charset="-78"/>
              </a:rPr>
              <a:t>در رابطه هستید، می‌خواهید رابطه را تمام کنید.</a:t>
            </a:r>
          </a:p>
          <a:p>
            <a:pPr>
              <a:buFont typeface="Wingdings" panose="05000000000000000000" pitchFamily="2" charset="2"/>
              <a:buChar char="§"/>
            </a:pPr>
            <a:r>
              <a:rPr lang="fa-IR" b="1" dirty="0" smtClean="0">
                <a:cs typeface="B Zar" panose="00000400000000000000" pitchFamily="2" charset="-78"/>
              </a:rPr>
              <a:t>یک رابطۀ ناسالم را ادامه می‌دهید.</a:t>
            </a:r>
          </a:p>
          <a:p>
            <a:pPr>
              <a:buFont typeface="Wingdings" panose="05000000000000000000" pitchFamily="2" charset="2"/>
              <a:buChar char="§"/>
            </a:pPr>
            <a:r>
              <a:rPr lang="fa-IR" b="1" dirty="0" smtClean="0">
                <a:cs typeface="B Zar" panose="00000400000000000000" pitchFamily="2" charset="-78"/>
              </a:rPr>
              <a:t>عشق یکطرفه دارید.</a:t>
            </a:r>
          </a:p>
          <a:p>
            <a:pPr>
              <a:buFont typeface="Wingdings" panose="05000000000000000000" pitchFamily="2" charset="2"/>
              <a:buChar char="§"/>
            </a:pPr>
            <a:r>
              <a:rPr lang="fa-IR" b="1" dirty="0" smtClean="0">
                <a:cs typeface="B Zar" panose="00000400000000000000" pitchFamily="2" charset="-78"/>
              </a:rPr>
              <a:t>کراش دارید!</a:t>
            </a:r>
          </a:p>
          <a:p>
            <a:pPr>
              <a:buFont typeface="Wingdings" panose="05000000000000000000" pitchFamily="2" charset="2"/>
              <a:buChar char="§"/>
            </a:pPr>
            <a:r>
              <a:rPr lang="fa-IR" b="1" dirty="0" smtClean="0">
                <a:cs typeface="B Zar" panose="00000400000000000000" pitchFamily="2" charset="-78"/>
              </a:rPr>
              <a:t>می‌خواهید یک رابطه را آغاز کنید.</a:t>
            </a:r>
          </a:p>
          <a:p>
            <a:pPr>
              <a:buFont typeface="Wingdings" panose="05000000000000000000" pitchFamily="2" charset="2"/>
              <a:buChar char="§"/>
            </a:pPr>
            <a:r>
              <a:rPr lang="fa-IR" b="1" dirty="0" smtClean="0">
                <a:cs typeface="B Zar" panose="00000400000000000000" pitchFamily="2" charset="-78"/>
              </a:rPr>
              <a:t>به دنبال گرفتن توجیهی هستید که رابطه خطرناک است!</a:t>
            </a:r>
          </a:p>
          <a:p>
            <a:pPr>
              <a:buFont typeface="Wingdings" panose="05000000000000000000" pitchFamily="2" charset="2"/>
              <a:buChar char="§"/>
            </a:pPr>
            <a:r>
              <a:rPr lang="fa-IR" b="1" dirty="0" smtClean="0">
                <a:cs typeface="B Zar" panose="00000400000000000000" pitchFamily="2" charset="-78"/>
              </a:rPr>
              <a:t>به عنوان روانشناس می‌خواهید یاد بگیرید</a:t>
            </a:r>
            <a:r>
              <a:rPr lang="fa-IR" b="1" dirty="0" smtClean="0">
                <a:cs typeface="B Zar" panose="00000400000000000000" pitchFamily="2" charset="-78"/>
              </a:rPr>
              <a:t>.</a:t>
            </a:r>
            <a:endParaRPr lang="en-US" b="1" dirty="0" smtClean="0">
              <a:cs typeface="B Zar" panose="00000400000000000000" pitchFamily="2" charset="-78"/>
            </a:endParaRPr>
          </a:p>
          <a:p>
            <a:pPr marL="0" indent="0">
              <a:buNone/>
            </a:pPr>
            <a:endParaRPr lang="en-US" b="1" dirty="0" smtClean="0">
              <a:cs typeface="B Zar" panose="00000400000000000000" pitchFamily="2" charset="-78"/>
            </a:endParaRPr>
          </a:p>
          <a:p>
            <a:pPr marL="0" indent="0" algn="ctr">
              <a:buNone/>
            </a:pPr>
            <a:r>
              <a:rPr lang="fa-IR" sz="2800" b="1" dirty="0">
                <a:effectLst>
                  <a:outerShdw blurRad="38100" dist="38100" dir="2700000" algn="tl">
                    <a:srgbClr val="000000">
                      <a:alpha val="43137"/>
                    </a:srgbClr>
                  </a:outerShdw>
                </a:effectLst>
                <a:cs typeface="B Zar" panose="00000400000000000000" pitchFamily="2" charset="-78"/>
              </a:rPr>
              <a:t>یک‌سوم از دانشجویان، در دوران دانشجویی شکست عشقی را تجربه می‌کنند.</a:t>
            </a:r>
          </a:p>
          <a:p>
            <a:pPr>
              <a:buFont typeface="Wingdings" panose="05000000000000000000" pitchFamily="2" charset="2"/>
              <a:buChar char="§"/>
            </a:pPr>
            <a:endParaRPr lang="fa-IR" b="1" dirty="0" smtClean="0">
              <a:cs typeface="B Zar" panose="00000400000000000000" pitchFamily="2" charset="-78"/>
            </a:endParaRPr>
          </a:p>
        </p:txBody>
      </p:sp>
    </p:spTree>
    <p:extLst>
      <p:ext uri="{BB962C8B-B14F-4D97-AF65-F5344CB8AC3E}">
        <p14:creationId xmlns:p14="http://schemas.microsoft.com/office/powerpoint/2010/main" val="3056603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8"/>
            <a:ext cx="8229600" cy="944562"/>
          </a:xfrm>
        </p:spPr>
        <p:txBody>
          <a:bodyPr/>
          <a:lstStyle/>
          <a:p>
            <a:endParaRPr lang="fa-IR" smtClean="0"/>
          </a:p>
        </p:txBody>
      </p:sp>
      <p:sp>
        <p:nvSpPr>
          <p:cNvPr id="11267" name="Content Placeholder 2"/>
          <p:cNvSpPr>
            <a:spLocks noGrp="1"/>
          </p:cNvSpPr>
          <p:nvPr>
            <p:ph idx="1"/>
          </p:nvPr>
        </p:nvSpPr>
        <p:spPr>
          <a:xfrm>
            <a:off x="1524000" y="1295400"/>
            <a:ext cx="8915400" cy="5562600"/>
          </a:xfrm>
        </p:spPr>
        <p:txBody>
          <a:bodyPr/>
          <a:lstStyle/>
          <a:p>
            <a:pPr algn="just" rtl="1">
              <a:buFontTx/>
              <a:buNone/>
            </a:pPr>
            <a:endParaRPr lang="fa-IR" smtClean="0"/>
          </a:p>
          <a:p>
            <a:pPr algn="just" rtl="1">
              <a:buFontTx/>
              <a:buNone/>
            </a:pPr>
            <a:endParaRPr lang="en-US" smtClean="0"/>
          </a:p>
        </p:txBody>
      </p:sp>
      <p:sp>
        <p:nvSpPr>
          <p:cNvPr id="4" name="Round Diagonal Corner Rectangle 3"/>
          <p:cNvSpPr/>
          <p:nvPr/>
        </p:nvSpPr>
        <p:spPr>
          <a:xfrm>
            <a:off x="3810000" y="381000"/>
            <a:ext cx="4419600" cy="838200"/>
          </a:xfrm>
          <a:prstGeom prst="round2Diag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3600" b="1" dirty="0">
                <a:solidFill>
                  <a:schemeClr val="tx1"/>
                </a:solidFill>
                <a:cs typeface="B Titr" pitchFamily="2" charset="-78"/>
              </a:rPr>
              <a:t>راههای القاي عاطفه منفي</a:t>
            </a:r>
            <a:endParaRPr lang="en-US" sz="3600" b="1" dirty="0">
              <a:solidFill>
                <a:schemeClr val="tx1"/>
              </a:solidFill>
              <a:cs typeface="B Titr" pitchFamily="2" charset="-78"/>
            </a:endParaRPr>
          </a:p>
        </p:txBody>
      </p:sp>
      <p:sp>
        <p:nvSpPr>
          <p:cNvPr id="5" name="Oval 4"/>
          <p:cNvSpPr/>
          <p:nvPr/>
        </p:nvSpPr>
        <p:spPr>
          <a:xfrm>
            <a:off x="8991600" y="1600200"/>
            <a:ext cx="1447800" cy="685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cs typeface="B Titr" pitchFamily="2" charset="-78"/>
              </a:rPr>
              <a:t>تحقير کردن</a:t>
            </a:r>
            <a:endParaRPr lang="en-US" b="1" dirty="0">
              <a:solidFill>
                <a:schemeClr val="tx1"/>
              </a:solidFill>
              <a:cs typeface="B Titr" pitchFamily="2" charset="-78"/>
            </a:endParaRPr>
          </a:p>
        </p:txBody>
      </p:sp>
      <p:sp>
        <p:nvSpPr>
          <p:cNvPr id="7" name="Oval 6"/>
          <p:cNvSpPr/>
          <p:nvPr/>
        </p:nvSpPr>
        <p:spPr>
          <a:xfrm>
            <a:off x="8991600" y="2514600"/>
            <a:ext cx="1447800" cy="685800"/>
          </a:xfrm>
          <a:prstGeom prst="ellipse">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cs typeface="B Titr" pitchFamily="2" charset="-78"/>
              </a:rPr>
              <a:t>جرو بحث</a:t>
            </a:r>
            <a:endParaRPr lang="en-US" b="1" dirty="0">
              <a:solidFill>
                <a:schemeClr val="tx1"/>
              </a:solidFill>
              <a:cs typeface="B Titr" pitchFamily="2" charset="-78"/>
            </a:endParaRPr>
          </a:p>
        </p:txBody>
      </p:sp>
      <p:sp>
        <p:nvSpPr>
          <p:cNvPr id="9" name="Oval 8"/>
          <p:cNvSpPr/>
          <p:nvPr/>
        </p:nvSpPr>
        <p:spPr>
          <a:xfrm>
            <a:off x="8991600" y="3352800"/>
            <a:ext cx="1447800" cy="685800"/>
          </a:xfrm>
          <a:prstGeom prst="ellipse">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cs typeface="B Titr" pitchFamily="2" charset="-78"/>
              </a:rPr>
              <a:t>تهديد کردن</a:t>
            </a:r>
            <a:endParaRPr lang="en-US" b="1" dirty="0">
              <a:solidFill>
                <a:schemeClr val="tx1"/>
              </a:solidFill>
              <a:cs typeface="B Titr" pitchFamily="2" charset="-78"/>
            </a:endParaRPr>
          </a:p>
        </p:txBody>
      </p:sp>
      <p:sp>
        <p:nvSpPr>
          <p:cNvPr id="12" name="Rectangle 11"/>
          <p:cNvSpPr/>
          <p:nvPr/>
        </p:nvSpPr>
        <p:spPr>
          <a:xfrm>
            <a:off x="1905000" y="1600200"/>
            <a:ext cx="52578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600" b="1" dirty="0">
                <a:solidFill>
                  <a:schemeClr val="tx1"/>
                </a:solidFill>
                <a:cs typeface="B Titr" pitchFamily="2" charset="-78"/>
              </a:rPr>
              <a:t>”شما خيلی احتياط می کنيد.“</a:t>
            </a:r>
          </a:p>
          <a:p>
            <a:pPr algn="just" rtl="1">
              <a:defRPr/>
            </a:pPr>
            <a:r>
              <a:rPr lang="fa-IR" sz="1600" b="1" dirty="0">
                <a:solidFill>
                  <a:schemeClr val="tx1"/>
                </a:solidFill>
                <a:cs typeface="B Titr" pitchFamily="2" charset="-78"/>
              </a:rPr>
              <a:t>”بقيه جرأت انجامش را دارند.“</a:t>
            </a:r>
            <a:endParaRPr lang="en-US" sz="1600" b="1" dirty="0">
              <a:solidFill>
                <a:schemeClr val="tx1"/>
              </a:solidFill>
              <a:cs typeface="B Titr" pitchFamily="2" charset="-78"/>
            </a:endParaRPr>
          </a:p>
        </p:txBody>
      </p:sp>
      <p:sp>
        <p:nvSpPr>
          <p:cNvPr id="14" name="Left Arrow 13"/>
          <p:cNvSpPr/>
          <p:nvPr/>
        </p:nvSpPr>
        <p:spPr>
          <a:xfrm>
            <a:off x="7239000" y="1828800"/>
            <a:ext cx="1600200" cy="228600"/>
          </a:xfrm>
          <a:prstGeom prst="leftArrow">
            <a:avLst/>
          </a:prstGeom>
          <a:solidFill>
            <a:srgbClr val="FF000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Rectangle 15"/>
          <p:cNvSpPr/>
          <p:nvPr/>
        </p:nvSpPr>
        <p:spPr>
          <a:xfrm>
            <a:off x="1905000" y="2438400"/>
            <a:ext cx="5257800" cy="762000"/>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600" b="1" dirty="0">
                <a:solidFill>
                  <a:schemeClr val="tx1"/>
                </a:solidFill>
                <a:cs typeface="B Titr" pitchFamily="2" charset="-78"/>
              </a:rPr>
              <a:t>”چرا نه؟ همه اين کار را می کنند.“</a:t>
            </a:r>
          </a:p>
          <a:p>
            <a:pPr algn="just" rtl="1">
              <a:defRPr/>
            </a:pPr>
            <a:r>
              <a:rPr lang="fa-IR" sz="1600" b="1" dirty="0">
                <a:solidFill>
                  <a:schemeClr val="tx1"/>
                </a:solidFill>
                <a:cs typeface="B Titr" pitchFamily="2" charset="-78"/>
              </a:rPr>
              <a:t>”مگه قراره چه اتفاقی بيفته؟“</a:t>
            </a:r>
            <a:endParaRPr lang="en-US" sz="1600" b="1" dirty="0">
              <a:solidFill>
                <a:schemeClr val="tx1"/>
              </a:solidFill>
              <a:cs typeface="B Titr" pitchFamily="2" charset="-78"/>
            </a:endParaRPr>
          </a:p>
        </p:txBody>
      </p:sp>
      <p:sp>
        <p:nvSpPr>
          <p:cNvPr id="17" name="Rectangle 16"/>
          <p:cNvSpPr/>
          <p:nvPr/>
        </p:nvSpPr>
        <p:spPr>
          <a:xfrm>
            <a:off x="1905000" y="3276600"/>
            <a:ext cx="5257800" cy="838200"/>
          </a:xfrm>
          <a:prstGeom prst="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600" b="1" dirty="0">
                <a:solidFill>
                  <a:schemeClr val="tx1"/>
                </a:solidFill>
                <a:cs typeface="B Titr" pitchFamily="2" charset="-78"/>
              </a:rPr>
              <a:t>”</a:t>
            </a:r>
            <a:r>
              <a:rPr lang="fa-IR" sz="1400" b="1" dirty="0">
                <a:solidFill>
                  <a:schemeClr val="tx1"/>
                </a:solidFill>
                <a:cs typeface="B Titr" pitchFamily="2" charset="-78"/>
              </a:rPr>
              <a:t>اگر قبول نکنی کس ديگری را پيدا می کنم  که اين کار را انجام دهد.“</a:t>
            </a:r>
          </a:p>
          <a:p>
            <a:pPr algn="just" rtl="1">
              <a:defRPr/>
            </a:pPr>
            <a:r>
              <a:rPr lang="fa-IR" sz="1400" b="1" dirty="0">
                <a:solidFill>
                  <a:schemeClr val="tx1"/>
                </a:solidFill>
                <a:cs typeface="B Titr" pitchFamily="2" charset="-78"/>
              </a:rPr>
              <a:t>”يا اين کار را بکن يا خداحافظ“</a:t>
            </a:r>
          </a:p>
          <a:p>
            <a:pPr algn="just" rtl="1">
              <a:defRPr/>
            </a:pPr>
            <a:r>
              <a:rPr lang="fa-IR" sz="1400" b="1" dirty="0">
                <a:solidFill>
                  <a:schemeClr val="tx1"/>
                </a:solidFill>
                <a:cs typeface="B Titr" pitchFamily="2" charset="-78"/>
              </a:rPr>
              <a:t>”اگر قبول نکنی هرچی ديدی از چشم خودت ديدی؟“</a:t>
            </a:r>
            <a:endParaRPr lang="en-US" sz="1400" b="1" dirty="0">
              <a:solidFill>
                <a:schemeClr val="tx1"/>
              </a:solidFill>
              <a:cs typeface="B Titr" pitchFamily="2" charset="-78"/>
            </a:endParaRPr>
          </a:p>
        </p:txBody>
      </p:sp>
      <p:sp>
        <p:nvSpPr>
          <p:cNvPr id="18" name="Oval 17"/>
          <p:cNvSpPr/>
          <p:nvPr/>
        </p:nvSpPr>
        <p:spPr>
          <a:xfrm>
            <a:off x="8976320" y="4221088"/>
            <a:ext cx="14478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cs typeface="B Titr" pitchFamily="2" charset="-78"/>
              </a:rPr>
              <a:t>مشکلی نيست</a:t>
            </a:r>
            <a:endParaRPr lang="en-US" b="1" dirty="0">
              <a:solidFill>
                <a:schemeClr val="tx1"/>
              </a:solidFill>
              <a:cs typeface="B Titr" pitchFamily="2" charset="-78"/>
            </a:endParaRPr>
          </a:p>
        </p:txBody>
      </p:sp>
      <p:sp>
        <p:nvSpPr>
          <p:cNvPr id="19" name="Oval 18"/>
          <p:cNvSpPr/>
          <p:nvPr/>
        </p:nvSpPr>
        <p:spPr>
          <a:xfrm>
            <a:off x="8991600" y="5029200"/>
            <a:ext cx="1447800" cy="685800"/>
          </a:xfrm>
          <a:prstGeom prst="ellipse">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cs typeface="B Titr" pitchFamily="2" charset="-78"/>
              </a:rPr>
              <a:t>دلايل</a:t>
            </a:r>
            <a:endParaRPr lang="en-US" b="1" dirty="0">
              <a:solidFill>
                <a:schemeClr val="tx1"/>
              </a:solidFill>
              <a:cs typeface="B Titr" pitchFamily="2" charset="-78"/>
            </a:endParaRPr>
          </a:p>
        </p:txBody>
      </p:sp>
      <p:sp>
        <p:nvSpPr>
          <p:cNvPr id="20" name="Oval 19"/>
          <p:cNvSpPr/>
          <p:nvPr/>
        </p:nvSpPr>
        <p:spPr>
          <a:xfrm>
            <a:off x="8991600" y="5867400"/>
            <a:ext cx="1447800" cy="990600"/>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cs typeface="B Titr" pitchFamily="2" charset="-78"/>
              </a:rPr>
              <a:t>مظلوم نمايی و القای گناه</a:t>
            </a:r>
            <a:endParaRPr lang="en-US" b="1" dirty="0">
              <a:solidFill>
                <a:schemeClr val="tx1"/>
              </a:solidFill>
              <a:cs typeface="B Titr" pitchFamily="2" charset="-78"/>
            </a:endParaRPr>
          </a:p>
        </p:txBody>
      </p:sp>
      <p:sp>
        <p:nvSpPr>
          <p:cNvPr id="21" name="Left Arrow 20"/>
          <p:cNvSpPr/>
          <p:nvPr/>
        </p:nvSpPr>
        <p:spPr>
          <a:xfrm>
            <a:off x="7239000" y="3657600"/>
            <a:ext cx="1600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Left Arrow 21"/>
          <p:cNvSpPr/>
          <p:nvPr/>
        </p:nvSpPr>
        <p:spPr>
          <a:xfrm>
            <a:off x="7239000" y="2743200"/>
            <a:ext cx="1600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Left Arrow 22"/>
          <p:cNvSpPr/>
          <p:nvPr/>
        </p:nvSpPr>
        <p:spPr>
          <a:xfrm>
            <a:off x="7239000" y="4419600"/>
            <a:ext cx="1600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Left Arrow 23"/>
          <p:cNvSpPr/>
          <p:nvPr/>
        </p:nvSpPr>
        <p:spPr>
          <a:xfrm>
            <a:off x="7239000" y="5257800"/>
            <a:ext cx="1600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 Arrow 24"/>
          <p:cNvSpPr/>
          <p:nvPr/>
        </p:nvSpPr>
        <p:spPr>
          <a:xfrm>
            <a:off x="7239000" y="6324600"/>
            <a:ext cx="1600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919536" y="4149080"/>
            <a:ext cx="52578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400" b="1" dirty="0">
                <a:solidFill>
                  <a:schemeClr val="tx1"/>
                </a:solidFill>
                <a:cs typeface="B Titr" pitchFamily="2" charset="-78"/>
              </a:rPr>
              <a:t>”نگران نباش“</a:t>
            </a:r>
          </a:p>
          <a:p>
            <a:pPr algn="just" rtl="1">
              <a:defRPr/>
            </a:pPr>
            <a:r>
              <a:rPr lang="fa-IR" sz="1400" b="1" dirty="0">
                <a:solidFill>
                  <a:schemeClr val="tx1"/>
                </a:solidFill>
                <a:cs typeface="B Titr" pitchFamily="2" charset="-78"/>
              </a:rPr>
              <a:t>”من مواظب همه چيز هستم“</a:t>
            </a:r>
          </a:p>
          <a:p>
            <a:pPr algn="just" rtl="1">
              <a:defRPr/>
            </a:pPr>
            <a:r>
              <a:rPr lang="fa-IR" sz="1400" b="1" dirty="0">
                <a:solidFill>
                  <a:schemeClr val="tx1"/>
                </a:solidFill>
                <a:cs typeface="B Titr" pitchFamily="2" charset="-78"/>
              </a:rPr>
              <a:t>”من همه کارها را خودم درست می کنم</a:t>
            </a:r>
            <a:r>
              <a:rPr lang="fa-IR" sz="1400" dirty="0">
                <a:solidFill>
                  <a:schemeClr val="accent4"/>
                </a:solidFill>
                <a:cs typeface="B Titr" pitchFamily="2" charset="-78"/>
              </a:rPr>
              <a:t>“</a:t>
            </a:r>
            <a:endParaRPr lang="en-US" sz="1400" dirty="0">
              <a:solidFill>
                <a:schemeClr val="accent4"/>
              </a:solidFill>
              <a:cs typeface="B Titr" pitchFamily="2" charset="-78"/>
            </a:endParaRPr>
          </a:p>
        </p:txBody>
      </p:sp>
      <p:sp>
        <p:nvSpPr>
          <p:cNvPr id="27" name="Rectangle 26"/>
          <p:cNvSpPr/>
          <p:nvPr/>
        </p:nvSpPr>
        <p:spPr>
          <a:xfrm>
            <a:off x="1905000" y="5029200"/>
            <a:ext cx="5257800" cy="914400"/>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400" b="1" dirty="0">
                <a:solidFill>
                  <a:schemeClr val="tx1"/>
                </a:solidFill>
                <a:cs typeface="B Titr" pitchFamily="2" charset="-78"/>
              </a:rPr>
              <a:t>”اگر فقط يکبار آن را انجام دهی، هيچ اتفاقی نمی افتد.“</a:t>
            </a:r>
          </a:p>
          <a:p>
            <a:pPr algn="just" rtl="1">
              <a:defRPr/>
            </a:pPr>
            <a:r>
              <a:rPr lang="fa-IR" sz="1400" b="1" dirty="0">
                <a:solidFill>
                  <a:schemeClr val="tx1"/>
                </a:solidFill>
                <a:cs typeface="B Titr" pitchFamily="2" charset="-78"/>
              </a:rPr>
              <a:t>”مرا مديون خودت می کنی.“</a:t>
            </a:r>
          </a:p>
          <a:p>
            <a:pPr algn="just" rtl="1">
              <a:defRPr/>
            </a:pPr>
            <a:r>
              <a:rPr lang="fa-IR" sz="1400" b="1" dirty="0">
                <a:solidFill>
                  <a:schemeClr val="tx1"/>
                </a:solidFill>
                <a:cs typeface="B Titr" pitchFamily="2" charset="-78"/>
              </a:rPr>
              <a:t>”همه می گویيد اگر بخواهد می توانيد انجام دهيد</a:t>
            </a:r>
            <a:r>
              <a:rPr lang="fa-IR" sz="1400" dirty="0">
                <a:solidFill>
                  <a:schemeClr val="accent4"/>
                </a:solidFill>
                <a:cs typeface="B Titr" pitchFamily="2" charset="-78"/>
              </a:rPr>
              <a:t>.“ </a:t>
            </a:r>
            <a:endParaRPr lang="en-US" sz="1400" dirty="0">
              <a:solidFill>
                <a:schemeClr val="accent4"/>
              </a:solidFill>
              <a:cs typeface="B Titr" pitchFamily="2" charset="-78"/>
            </a:endParaRPr>
          </a:p>
        </p:txBody>
      </p:sp>
      <p:sp>
        <p:nvSpPr>
          <p:cNvPr id="28" name="Rectangle 27"/>
          <p:cNvSpPr/>
          <p:nvPr/>
        </p:nvSpPr>
        <p:spPr>
          <a:xfrm>
            <a:off x="1919536" y="6019800"/>
            <a:ext cx="5257800" cy="838200"/>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400" b="1" dirty="0">
                <a:solidFill>
                  <a:schemeClr val="tx1"/>
                </a:solidFill>
                <a:cs typeface="B Titr" pitchFamily="2" charset="-78"/>
              </a:rPr>
              <a:t>”تنها اميدم شما هستيد.“</a:t>
            </a:r>
          </a:p>
          <a:p>
            <a:pPr algn="just" rtl="1">
              <a:defRPr/>
            </a:pPr>
            <a:r>
              <a:rPr lang="fa-IR" sz="1400" b="1" dirty="0">
                <a:solidFill>
                  <a:schemeClr val="tx1"/>
                </a:solidFill>
                <a:cs typeface="B Titr" pitchFamily="2" charset="-78"/>
              </a:rPr>
              <a:t>”اگر قبول نکنی بدبخت می شوم.“</a:t>
            </a:r>
          </a:p>
          <a:p>
            <a:pPr algn="just" rtl="1">
              <a:defRPr/>
            </a:pPr>
            <a:r>
              <a:rPr lang="fa-IR" sz="1400" b="1" dirty="0">
                <a:solidFill>
                  <a:schemeClr val="tx1"/>
                </a:solidFill>
                <a:cs typeface="B Titr" pitchFamily="2" charset="-78"/>
              </a:rPr>
              <a:t>”می دانستم که حتی شما نيز کمکی برايم نمی کنيد.“</a:t>
            </a:r>
            <a:endParaRPr lang="en-US" sz="1400" b="1" dirty="0">
              <a:solidFill>
                <a:schemeClr val="tx1"/>
              </a:solidFill>
              <a:cs typeface="B Titr" pitchFamily="2" charset="-78"/>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457200"/>
            <a:ext cx="7913586" cy="5900758"/>
          </a:xfrm>
        </p:spPr>
        <p:txBody>
          <a:bodyPr>
            <a:normAutofit/>
          </a:bodyPr>
          <a:lstStyle/>
          <a:p>
            <a:pPr algn="r" rtl="1"/>
            <a:r>
              <a:rPr lang="fa-IR" sz="3000" dirty="0"/>
              <a:t/>
            </a:r>
            <a:br>
              <a:rPr lang="fa-IR" sz="3000" dirty="0"/>
            </a:br>
            <a:r>
              <a:rPr lang="fa-IR" sz="3000" dirty="0"/>
              <a:t/>
            </a:r>
            <a:br>
              <a:rPr lang="fa-IR" sz="3000" dirty="0"/>
            </a:br>
            <a:r>
              <a:rPr lang="fa-IR" sz="3000" dirty="0"/>
              <a:t>    - سبب شناسی </a:t>
            </a:r>
            <a:br>
              <a:rPr lang="fa-IR" sz="3000" dirty="0"/>
            </a:br>
            <a:r>
              <a:rPr lang="fa-IR" sz="3000" dirty="0"/>
              <a:t/>
            </a:r>
            <a:br>
              <a:rPr lang="fa-IR" sz="3000" dirty="0"/>
            </a:br>
            <a:r>
              <a:rPr lang="fa-IR" sz="3000" dirty="0"/>
              <a:t>	- عوامل زمینه ساز </a:t>
            </a:r>
            <a:br>
              <a:rPr lang="fa-IR" sz="3000" dirty="0"/>
            </a:br>
            <a:r>
              <a:rPr lang="fa-IR" sz="3000" dirty="0"/>
              <a:t>	- عزت نفس پایین</a:t>
            </a:r>
            <a:br>
              <a:rPr lang="fa-IR" sz="3000" dirty="0"/>
            </a:br>
            <a:r>
              <a:rPr lang="fa-IR" sz="3000" dirty="0"/>
              <a:t>	- روان نژندگرایی </a:t>
            </a:r>
            <a:br>
              <a:rPr lang="fa-IR" sz="3000" dirty="0"/>
            </a:br>
            <a:r>
              <a:rPr lang="fa-IR" sz="3000" dirty="0"/>
              <a:t>	- دلبستگی ناایمنی</a:t>
            </a:r>
            <a:br>
              <a:rPr lang="fa-IR" sz="3000" dirty="0"/>
            </a:br>
            <a:r>
              <a:rPr lang="fa-IR" sz="3000" dirty="0"/>
              <a:t>	- بی مهارتی </a:t>
            </a:r>
            <a:br>
              <a:rPr lang="fa-IR" sz="3000" dirty="0"/>
            </a:br>
            <a:r>
              <a:rPr lang="fa-IR" sz="3000" dirty="0"/>
              <a:t>	- طرح واره های ناسازگار اولیه </a:t>
            </a:r>
            <a:br>
              <a:rPr lang="fa-IR" sz="3000" dirty="0"/>
            </a:br>
            <a:r>
              <a:rPr lang="fa-IR" sz="3000" dirty="0"/>
              <a:t>	- مشکلات شخصیتی </a:t>
            </a:r>
            <a:br>
              <a:rPr lang="fa-IR" sz="3000" dirty="0"/>
            </a:br>
            <a:endParaRPr lang="en-US" sz="3000" dirty="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عشق و اختلالات شخصيت</a:t>
            </a:r>
            <a:endParaRPr lang="fa-IR" dirty="0">
              <a:cs typeface="B Nazanin" panose="00000400000000000000" pitchFamily="2" charset="-78"/>
            </a:endParaRPr>
          </a:p>
        </p:txBody>
      </p:sp>
      <p:sp>
        <p:nvSpPr>
          <p:cNvPr id="3" name="Content Placeholder 2"/>
          <p:cNvSpPr>
            <a:spLocks noGrp="1"/>
          </p:cNvSpPr>
          <p:nvPr>
            <p:ph idx="1"/>
          </p:nvPr>
        </p:nvSpPr>
        <p:spPr>
          <a:xfrm>
            <a:off x="1981200" y="2143117"/>
            <a:ext cx="7615262" cy="3983047"/>
          </a:xfrm>
        </p:spPr>
        <p:txBody>
          <a:bodyPr/>
          <a:lstStyle/>
          <a:p>
            <a:r>
              <a:rPr lang="fa-IR" dirty="0" smtClean="0">
                <a:cs typeface="B Nazanin" panose="00000400000000000000" pitchFamily="2" charset="-78"/>
              </a:rPr>
              <a:t>شخصيت نارسيستيك</a:t>
            </a:r>
          </a:p>
          <a:p>
            <a:r>
              <a:rPr lang="fa-IR" dirty="0" smtClean="0">
                <a:cs typeface="B Nazanin" panose="00000400000000000000" pitchFamily="2" charset="-78"/>
              </a:rPr>
              <a:t>شخصيت مرزي</a:t>
            </a:r>
          </a:p>
          <a:p>
            <a:r>
              <a:rPr lang="fa-IR" dirty="0" smtClean="0">
                <a:cs typeface="B Nazanin" panose="00000400000000000000" pitchFamily="2" charset="-78"/>
              </a:rPr>
              <a:t>شخصيت نمايشي</a:t>
            </a:r>
          </a:p>
          <a:p>
            <a:r>
              <a:rPr lang="fa-IR" dirty="0" smtClean="0">
                <a:cs typeface="B Nazanin" panose="00000400000000000000" pitchFamily="2" charset="-78"/>
              </a:rPr>
              <a:t>شخصيت وابسته</a:t>
            </a:r>
          </a:p>
          <a:p>
            <a:pPr>
              <a:buNone/>
            </a:pPr>
            <a:endParaRPr lang="fa-IR"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50000"/>
                  </a:schemeClr>
                </a:solidFill>
                <a:cs typeface="2  Nazanin" pitchFamily="2" charset="-78"/>
              </a:rPr>
              <a:t>اختلال شخصيت خودشيفته</a:t>
            </a:r>
            <a:endParaRPr lang="fa-IR" dirty="0">
              <a:solidFill>
                <a:schemeClr val="accent5">
                  <a:lumMod val="50000"/>
                </a:schemeClr>
              </a:solidFill>
              <a:cs typeface="2  Nazanin" pitchFamily="2" charset="-78"/>
            </a:endParaRPr>
          </a:p>
        </p:txBody>
      </p:sp>
      <p:sp>
        <p:nvSpPr>
          <p:cNvPr id="3" name="Content Placeholder 2"/>
          <p:cNvSpPr>
            <a:spLocks noGrp="1"/>
          </p:cNvSpPr>
          <p:nvPr>
            <p:ph idx="1"/>
          </p:nvPr>
        </p:nvSpPr>
        <p:spPr>
          <a:xfrm>
            <a:off x="1981200" y="2071678"/>
            <a:ext cx="7615262" cy="4071966"/>
          </a:xfrm>
        </p:spPr>
        <p:txBody>
          <a:bodyPr>
            <a:normAutofit fontScale="92500" lnSpcReduction="10000"/>
          </a:bodyPr>
          <a:lstStyle/>
          <a:p>
            <a:r>
              <a:rPr lang="fa-IR" dirty="0" smtClean="0">
                <a:cs typeface="2  Nazanin" pitchFamily="2" charset="-78"/>
              </a:rPr>
              <a:t>احساس خودبزرگ بيني مبني بر مهم بودن دارد.</a:t>
            </a:r>
          </a:p>
          <a:p>
            <a:r>
              <a:rPr lang="fa-IR" dirty="0" smtClean="0">
                <a:cs typeface="2  Nazanin" pitchFamily="2" charset="-78"/>
              </a:rPr>
              <a:t>در دستاوردهاي خود مبالغه مي كند و انتظار دارد بدون موفقيت، فرد برتري شناخته شود.</a:t>
            </a:r>
          </a:p>
          <a:p>
            <a:r>
              <a:rPr lang="fa-IR" dirty="0" smtClean="0">
                <a:cs typeface="2  Nazanin" pitchFamily="2" charset="-78"/>
              </a:rPr>
              <a:t>خيالبافي هاي او در زمينه قدرت،موفقيت، زيبايي، استعداد و غيره است.</a:t>
            </a:r>
          </a:p>
          <a:p>
            <a:r>
              <a:rPr lang="fa-IR" dirty="0" smtClean="0">
                <a:cs typeface="2  Nazanin" pitchFamily="2" charset="-78"/>
              </a:rPr>
              <a:t>احساس استثنايي و خاص بودن داشته و اينكه فقط افراد خاصي مي توانند او را درك كنند.</a:t>
            </a:r>
          </a:p>
          <a:p>
            <a:r>
              <a:rPr lang="fa-IR" dirty="0" smtClean="0">
                <a:cs typeface="2  Nazanin" pitchFamily="2" charset="-78"/>
              </a:rPr>
              <a:t>نيازمند تحسين افراطي است.</a:t>
            </a:r>
          </a:p>
          <a:p>
            <a:r>
              <a:rPr lang="fa-IR" dirty="0" smtClean="0">
                <a:cs typeface="2  Nazanin" pitchFamily="2" charset="-78"/>
              </a:rPr>
              <a:t>انتظار دارد ديگران تمام نيازها و توقعات او را برآورده كنند.</a:t>
            </a:r>
          </a:p>
          <a:p>
            <a:r>
              <a:rPr lang="fa-IR" dirty="0" smtClean="0">
                <a:cs typeface="2  Nazanin" pitchFamily="2" charset="-78"/>
              </a:rPr>
              <a:t>در تعاملات از ديگران بهره كشي مي كند.</a:t>
            </a:r>
          </a:p>
          <a:p>
            <a:r>
              <a:rPr lang="fa-IR" dirty="0" smtClean="0">
                <a:cs typeface="2  Nazanin" pitchFamily="2" charset="-78"/>
              </a:rPr>
              <a:t>فاقد قدرت همدلي با ديگران است.</a:t>
            </a:r>
          </a:p>
          <a:p>
            <a:r>
              <a:rPr lang="fa-IR" dirty="0" smtClean="0">
                <a:cs typeface="2  Nazanin" pitchFamily="2" charset="-78"/>
              </a:rPr>
              <a:t>نسبت به ديگران حسادت ورزيده و يا اعتقاد دارد ديگران به او حسادت مي كنند.</a:t>
            </a:r>
          </a:p>
          <a:p>
            <a:r>
              <a:rPr lang="fa-IR" dirty="0" smtClean="0">
                <a:cs typeface="2  Nazanin" pitchFamily="2" charset="-78"/>
              </a:rPr>
              <a:t>اعمال خودخواهانه و پرنخوت از خود نشان مي دهند.</a:t>
            </a:r>
            <a:endParaRPr lang="fa-IR" dirty="0">
              <a:cs typeface="2  Nazani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2  Nazanin" pitchFamily="2" charset="-78"/>
              </a:rPr>
              <a:t>نشانگان</a:t>
            </a:r>
            <a:r>
              <a:rPr lang="fa-IR" dirty="0" smtClean="0">
                <a:cs typeface="2  Nazanin" pitchFamily="2" charset="-78"/>
              </a:rPr>
              <a:t> </a:t>
            </a:r>
            <a:r>
              <a:rPr lang="en-US" dirty="0" smtClean="0">
                <a:solidFill>
                  <a:srgbClr val="FF0000"/>
                </a:solidFill>
                <a:cs typeface="2  Nazanin" pitchFamily="2" charset="-78"/>
              </a:rPr>
              <a:t>BPD</a:t>
            </a:r>
            <a:endParaRPr lang="fa-IR" dirty="0">
              <a:solidFill>
                <a:srgbClr val="FF0000"/>
              </a:solidFill>
              <a:cs typeface="2  Nazanin" pitchFamily="2" charset="-78"/>
            </a:endParaRPr>
          </a:p>
        </p:txBody>
      </p:sp>
      <p:sp>
        <p:nvSpPr>
          <p:cNvPr id="3" name="Content Placeholder 2"/>
          <p:cNvSpPr>
            <a:spLocks noGrp="1"/>
          </p:cNvSpPr>
          <p:nvPr>
            <p:ph idx="1"/>
          </p:nvPr>
        </p:nvSpPr>
        <p:spPr/>
        <p:txBody>
          <a:bodyPr>
            <a:normAutofit/>
          </a:bodyPr>
          <a:lstStyle/>
          <a:p>
            <a:pPr algn="l" rtl="0"/>
            <a:r>
              <a:rPr lang="en-US" dirty="0" smtClean="0"/>
              <a:t>Mood swings</a:t>
            </a:r>
          </a:p>
          <a:p>
            <a:pPr algn="l" rtl="0"/>
            <a:r>
              <a:rPr lang="en-US" dirty="0" smtClean="0"/>
              <a:t>Paranoid ideation</a:t>
            </a:r>
          </a:p>
          <a:p>
            <a:pPr algn="l" rtl="0"/>
            <a:r>
              <a:rPr lang="en-US" dirty="0" smtClean="0"/>
              <a:t>Impulsive behaviors</a:t>
            </a:r>
          </a:p>
          <a:p>
            <a:pPr algn="l" rtl="0"/>
            <a:r>
              <a:rPr lang="en-US" dirty="0" smtClean="0"/>
              <a:t>Emptiness &amp; boredom</a:t>
            </a:r>
          </a:p>
          <a:p>
            <a:pPr algn="l" rtl="0"/>
            <a:r>
              <a:rPr lang="en-US" dirty="0" smtClean="0"/>
              <a:t>Suicidal ideas</a:t>
            </a:r>
          </a:p>
          <a:p>
            <a:pPr algn="l" rtl="0"/>
            <a:r>
              <a:rPr lang="en-US" dirty="0" smtClean="0"/>
              <a:t>Abandonment</a:t>
            </a:r>
          </a:p>
          <a:p>
            <a:pPr algn="l" rtl="0"/>
            <a:r>
              <a:rPr lang="en-US" dirty="0" smtClean="0"/>
              <a:t>Relationships</a:t>
            </a:r>
          </a:p>
          <a:p>
            <a:pPr algn="l" rtl="0"/>
            <a:r>
              <a:rPr lang="en-US" dirty="0" smtClean="0"/>
              <a:t>Self-harming</a:t>
            </a:r>
          </a:p>
          <a:p>
            <a:pPr algn="l" rtl="0"/>
            <a:r>
              <a:rPr lang="en-US" dirty="0" smtClean="0"/>
              <a:t>Anger</a:t>
            </a:r>
          </a:p>
          <a:p>
            <a:pPr algn="l" rtl="0"/>
            <a:r>
              <a:rPr lang="en-US" dirty="0" smtClean="0"/>
              <a:t>Self-identity</a:t>
            </a:r>
          </a:p>
          <a:p>
            <a:pPr algn="l" rtl="0">
              <a:buNone/>
            </a:pPr>
            <a:endParaRPr lang="en-US" dirty="0" smtClean="0"/>
          </a:p>
          <a:p>
            <a:pPr algn="l" rtl="0"/>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50000"/>
                  </a:schemeClr>
                </a:solidFill>
                <a:cs typeface="2  Nazanin" pitchFamily="2" charset="-78"/>
              </a:rPr>
              <a:t>اختلال شخصيت نمايشي</a:t>
            </a:r>
            <a:endParaRPr lang="fa-IR" dirty="0">
              <a:solidFill>
                <a:schemeClr val="accent5">
                  <a:lumMod val="50000"/>
                </a:schemeClr>
              </a:solidFill>
              <a:cs typeface="2  Nazanin" pitchFamily="2" charset="-78"/>
            </a:endParaRPr>
          </a:p>
        </p:txBody>
      </p:sp>
      <p:sp>
        <p:nvSpPr>
          <p:cNvPr id="3" name="Content Placeholder 2"/>
          <p:cNvSpPr>
            <a:spLocks noGrp="1"/>
          </p:cNvSpPr>
          <p:nvPr>
            <p:ph idx="1"/>
          </p:nvPr>
        </p:nvSpPr>
        <p:spPr>
          <a:xfrm>
            <a:off x="1981200" y="2428868"/>
            <a:ext cx="7615262" cy="3643338"/>
          </a:xfrm>
        </p:spPr>
        <p:txBody>
          <a:bodyPr>
            <a:normAutofit lnSpcReduction="10000"/>
          </a:bodyPr>
          <a:lstStyle/>
          <a:p>
            <a:r>
              <a:rPr lang="fa-IR" dirty="0" smtClean="0">
                <a:cs typeface="2  Nazanin" pitchFamily="2" charset="-78"/>
              </a:rPr>
              <a:t>نياز زيادي به توجه و تمجيد دارد.</a:t>
            </a:r>
          </a:p>
          <a:p>
            <a:r>
              <a:rPr lang="fa-IR" dirty="0" smtClean="0">
                <a:cs typeface="2  Nazanin" pitchFamily="2" charset="-78"/>
              </a:rPr>
              <a:t>بيش از حد خودنما و متظاهر است.</a:t>
            </a:r>
          </a:p>
          <a:p>
            <a:r>
              <a:rPr lang="fa-IR" dirty="0" smtClean="0">
                <a:cs typeface="2  Nazanin" pitchFamily="2" charset="-78"/>
              </a:rPr>
              <a:t>چرب زبان، شيك پوش و جلف است.</a:t>
            </a:r>
          </a:p>
          <a:p>
            <a:r>
              <a:rPr lang="fa-IR" dirty="0" smtClean="0">
                <a:cs typeface="2  Nazanin" pitchFamily="2" charset="-78"/>
              </a:rPr>
              <a:t>در جستجوي تحريك هيجان و توجه است.</a:t>
            </a:r>
          </a:p>
          <a:p>
            <a:r>
              <a:rPr lang="fa-IR" dirty="0" smtClean="0">
                <a:cs typeface="2  Nazanin" pitchFamily="2" charset="-78"/>
              </a:rPr>
              <a:t>ممكن است دستور دهنده و غير قابل كنترل باشد.</a:t>
            </a:r>
          </a:p>
          <a:p>
            <a:r>
              <a:rPr lang="fa-IR" dirty="0" smtClean="0">
                <a:cs typeface="2  Nazanin" pitchFamily="2" charset="-78"/>
              </a:rPr>
              <a:t>دوستي هاي او سطحي است.</a:t>
            </a:r>
          </a:p>
          <a:p>
            <a:r>
              <a:rPr lang="fa-IR" dirty="0" smtClean="0">
                <a:cs typeface="2  Nazanin" pitchFamily="2" charset="-78"/>
              </a:rPr>
              <a:t>از نظر اجتماعي، جسور و پيشقدم است.</a:t>
            </a:r>
          </a:p>
          <a:p>
            <a:r>
              <a:rPr lang="fa-IR" dirty="0" smtClean="0">
                <a:cs typeface="2  Nazanin" pitchFamily="2" charset="-78"/>
              </a:rPr>
              <a:t>در اغوا كردن ديگران مهارت دارد.</a:t>
            </a:r>
            <a:endParaRPr lang="fa-IR" dirty="0">
              <a:cs typeface="2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50000"/>
                  </a:schemeClr>
                </a:solidFill>
                <a:cs typeface="2  Nazanin" pitchFamily="2" charset="-78"/>
              </a:rPr>
              <a:t>اختلال شخصيت وابسته</a:t>
            </a:r>
            <a:endParaRPr lang="fa-IR" dirty="0">
              <a:solidFill>
                <a:schemeClr val="accent5">
                  <a:lumMod val="50000"/>
                </a:schemeClr>
              </a:solidFill>
              <a:cs typeface="2  Nazanin" pitchFamily="2" charset="-78"/>
            </a:endParaRPr>
          </a:p>
        </p:txBody>
      </p:sp>
      <p:sp>
        <p:nvSpPr>
          <p:cNvPr id="3" name="Content Placeholder 2"/>
          <p:cNvSpPr>
            <a:spLocks noGrp="1"/>
          </p:cNvSpPr>
          <p:nvPr>
            <p:ph idx="1"/>
          </p:nvPr>
        </p:nvSpPr>
        <p:spPr>
          <a:xfrm>
            <a:off x="1981200" y="2500306"/>
            <a:ext cx="7615262" cy="3643338"/>
          </a:xfrm>
        </p:spPr>
        <p:txBody>
          <a:bodyPr>
            <a:normAutofit/>
          </a:bodyPr>
          <a:lstStyle/>
          <a:p>
            <a:r>
              <a:rPr lang="fa-IR" dirty="0" smtClean="0">
                <a:cs typeface="2  Nazanin" pitchFamily="2" charset="-78"/>
              </a:rPr>
              <a:t>فاقد استقلال و متكي به ديگران است.</a:t>
            </a:r>
          </a:p>
          <a:p>
            <a:r>
              <a:rPr lang="fa-IR" dirty="0" smtClean="0">
                <a:cs typeface="2  Nazanin" pitchFamily="2" charset="-78"/>
              </a:rPr>
              <a:t>احساس مي كند به تنهايي از عهده كارهاي خود بر نمي آيد.</a:t>
            </a:r>
          </a:p>
          <a:p>
            <a:r>
              <a:rPr lang="fa-IR" dirty="0" smtClean="0">
                <a:cs typeface="2  Nazanin" pitchFamily="2" charset="-78"/>
              </a:rPr>
              <a:t>در تعاملات تسليم و فرمانبردار است.</a:t>
            </a:r>
          </a:p>
          <a:p>
            <a:r>
              <a:rPr lang="fa-IR" dirty="0" smtClean="0">
                <a:cs typeface="2  Nazanin" pitchFamily="2" charset="-78"/>
              </a:rPr>
              <a:t>از موقعيتهاي رقابت آميز دوري مي كند.</a:t>
            </a:r>
          </a:p>
          <a:p>
            <a:r>
              <a:rPr lang="fa-IR" dirty="0" smtClean="0">
                <a:cs typeface="2  Nazanin" pitchFamily="2" charset="-78"/>
              </a:rPr>
              <a:t>هنگام تنهايي احساس درماندگي مي كند.</a:t>
            </a:r>
          </a:p>
          <a:p>
            <a:r>
              <a:rPr lang="fa-IR" dirty="0" smtClean="0">
                <a:cs typeface="2  Nazanin" pitchFamily="2" charset="-78"/>
              </a:rPr>
              <a:t>تعارض اصلي او ترس از ترك شدن است.</a:t>
            </a:r>
          </a:p>
          <a:p>
            <a:r>
              <a:rPr lang="fa-IR" dirty="0" smtClean="0">
                <a:cs typeface="2  Nazanin" pitchFamily="2" charset="-78"/>
              </a:rPr>
              <a:t>دوست داشتني اما بي اراده ارزيابي مي شود.</a:t>
            </a:r>
            <a:endParaRPr lang="fa-IR" dirty="0">
              <a:cs typeface="2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457200"/>
            <a:ext cx="7842148" cy="5543568"/>
          </a:xfrm>
        </p:spPr>
        <p:txBody>
          <a:bodyPr>
            <a:normAutofit/>
          </a:bodyPr>
          <a:lstStyle/>
          <a:p>
            <a:pPr algn="r" rtl="1"/>
            <a:r>
              <a:rPr lang="fa-IR" sz="3000" dirty="0"/>
              <a:t>اختلالات همایند با شکست عاطفی:</a:t>
            </a:r>
            <a:br>
              <a:rPr lang="fa-IR" sz="3000" dirty="0"/>
            </a:br>
            <a:r>
              <a:rPr lang="fa-IR" sz="3000" dirty="0"/>
              <a:t/>
            </a:r>
            <a:br>
              <a:rPr lang="fa-IR" sz="3000" dirty="0"/>
            </a:br>
            <a:r>
              <a:rPr lang="fa-IR" sz="3000" dirty="0">
                <a:solidFill>
                  <a:schemeClr val="tx1"/>
                </a:solidFill>
              </a:rPr>
              <a:t>	- افسردگی </a:t>
            </a:r>
            <a:br>
              <a:rPr lang="fa-IR" sz="3000" dirty="0">
                <a:solidFill>
                  <a:schemeClr val="tx1"/>
                </a:solidFill>
              </a:rPr>
            </a:br>
            <a:r>
              <a:rPr lang="fa-IR" sz="3000" dirty="0">
                <a:solidFill>
                  <a:schemeClr val="tx1"/>
                </a:solidFill>
              </a:rPr>
              <a:t/>
            </a:r>
            <a:br>
              <a:rPr lang="fa-IR" sz="3000" dirty="0">
                <a:solidFill>
                  <a:schemeClr val="tx1"/>
                </a:solidFill>
              </a:rPr>
            </a:br>
            <a:r>
              <a:rPr lang="fa-IR" sz="3000" dirty="0">
                <a:solidFill>
                  <a:schemeClr val="tx1"/>
                </a:solidFill>
              </a:rPr>
              <a:t>	- اختلال سازگاری </a:t>
            </a:r>
            <a:br>
              <a:rPr lang="fa-IR" sz="3000" dirty="0">
                <a:solidFill>
                  <a:schemeClr val="tx1"/>
                </a:solidFill>
              </a:rPr>
            </a:br>
            <a:r>
              <a:rPr lang="fa-IR" sz="3000" dirty="0">
                <a:solidFill>
                  <a:schemeClr val="tx1"/>
                </a:solidFill>
              </a:rPr>
              <a:t/>
            </a:r>
            <a:br>
              <a:rPr lang="fa-IR" sz="3000" dirty="0">
                <a:solidFill>
                  <a:schemeClr val="tx1"/>
                </a:solidFill>
              </a:rPr>
            </a:br>
            <a:r>
              <a:rPr lang="fa-IR" sz="3000" dirty="0">
                <a:solidFill>
                  <a:schemeClr val="tx1"/>
                </a:solidFill>
              </a:rPr>
              <a:t>	- اختلال سایکوتیک گذرا</a:t>
            </a:r>
            <a:r>
              <a:rPr lang="fa-IR" sz="3000" dirty="0"/>
              <a:t/>
            </a:r>
            <a:br>
              <a:rPr lang="fa-IR" sz="3000" dirty="0"/>
            </a:br>
            <a:endParaRPr lang="en-US" sz="3000"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457200"/>
            <a:ext cx="7842148" cy="5400692"/>
          </a:xfrm>
        </p:spPr>
        <p:txBody>
          <a:bodyPr>
            <a:normAutofit fontScale="90000"/>
          </a:bodyPr>
          <a:lstStyle/>
          <a:p>
            <a:pPr algn="r" rtl="1"/>
            <a:r>
              <a:rPr lang="fa-IR" sz="3000" dirty="0"/>
              <a:t/>
            </a:r>
            <a:br>
              <a:rPr lang="fa-IR" sz="3000" dirty="0"/>
            </a:br>
            <a:r>
              <a:rPr lang="fa-IR" sz="3000" dirty="0"/>
              <a:t/>
            </a:r>
            <a:br>
              <a:rPr lang="fa-IR" sz="3000" dirty="0"/>
            </a:br>
            <a:r>
              <a:rPr lang="fa-IR" sz="3000" dirty="0"/>
              <a:t>    سطوح درمان:</a:t>
            </a:r>
            <a:br>
              <a:rPr lang="fa-IR" sz="3000" dirty="0"/>
            </a:br>
            <a:r>
              <a:rPr lang="fa-IR" sz="3000" dirty="0"/>
              <a:t/>
            </a:r>
            <a:br>
              <a:rPr lang="fa-IR" sz="3000" dirty="0"/>
            </a:br>
            <a:r>
              <a:rPr lang="fa-IR" sz="3000" dirty="0">
                <a:solidFill>
                  <a:schemeClr val="tx1"/>
                </a:solidFill>
              </a:rPr>
              <a:t>	- مداخله در بحران </a:t>
            </a:r>
            <a:br>
              <a:rPr lang="fa-IR" sz="3000" dirty="0">
                <a:solidFill>
                  <a:schemeClr val="tx1"/>
                </a:solidFill>
              </a:rPr>
            </a:br>
            <a:r>
              <a:rPr lang="fa-IR" sz="3000" dirty="0">
                <a:solidFill>
                  <a:schemeClr val="tx1"/>
                </a:solidFill>
              </a:rPr>
              <a:t/>
            </a:r>
            <a:br>
              <a:rPr lang="fa-IR" sz="3000" dirty="0">
                <a:solidFill>
                  <a:schemeClr val="tx1"/>
                </a:solidFill>
              </a:rPr>
            </a:br>
            <a:r>
              <a:rPr lang="fa-IR" sz="3000" dirty="0">
                <a:solidFill>
                  <a:schemeClr val="tx1"/>
                </a:solidFill>
              </a:rPr>
              <a:t>	- کاهش علایم </a:t>
            </a:r>
            <a:br>
              <a:rPr lang="fa-IR" sz="3000" dirty="0">
                <a:solidFill>
                  <a:schemeClr val="tx1"/>
                </a:solidFill>
              </a:rPr>
            </a:br>
            <a:r>
              <a:rPr lang="fa-IR" sz="3000" dirty="0">
                <a:solidFill>
                  <a:schemeClr val="tx1"/>
                </a:solidFill>
              </a:rPr>
              <a:t>      </a:t>
            </a:r>
            <a:br>
              <a:rPr lang="fa-IR" sz="3000" dirty="0">
                <a:solidFill>
                  <a:schemeClr val="tx1"/>
                </a:solidFill>
              </a:rPr>
            </a:br>
            <a:r>
              <a:rPr lang="fa-IR" sz="3000" dirty="0">
                <a:solidFill>
                  <a:schemeClr val="tx1"/>
                </a:solidFill>
              </a:rPr>
              <a:t>         - سازگاری</a:t>
            </a:r>
            <a:r>
              <a:rPr lang="fa-IR" sz="3000" dirty="0"/>
              <a:t/>
            </a:r>
            <a:br>
              <a:rPr lang="fa-IR" sz="3000" dirty="0"/>
            </a:br>
            <a:r>
              <a:rPr lang="fa-IR" sz="3000" dirty="0"/>
              <a:t> </a:t>
            </a:r>
            <a:br>
              <a:rPr lang="fa-IR" sz="3000" dirty="0"/>
            </a:br>
            <a:r>
              <a:rPr lang="fa-IR" sz="3000" dirty="0"/>
              <a:t/>
            </a:r>
            <a:br>
              <a:rPr lang="fa-IR" sz="3000" dirty="0"/>
            </a:br>
            <a:r>
              <a:rPr lang="fa-IR" sz="3000" dirty="0"/>
              <a:t/>
            </a:r>
            <a:br>
              <a:rPr lang="fa-IR" sz="3000" dirty="0"/>
            </a:br>
            <a:endParaRPr lang="en-US" sz="3000" dirty="0"/>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G My Documents\books\Book, 3\11 Zane Sharqi - Marde Gharbi.jpg"/>
          <p:cNvPicPr>
            <a:picLocks noChangeAspect="1" noChangeArrowheads="1"/>
          </p:cNvPicPr>
          <p:nvPr/>
        </p:nvPicPr>
        <p:blipFill>
          <a:blip r:embed="rId2"/>
          <a:srcRect/>
          <a:stretch>
            <a:fillRect/>
          </a:stretch>
        </p:blipFill>
        <p:spPr bwMode="auto">
          <a:xfrm>
            <a:off x="551384" y="82543"/>
            <a:ext cx="9577064" cy="673083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latin typeface="Arial" pitchFamily="34" charset="0"/>
                <a:cs typeface="B Homa" panose="00000400000000000000" pitchFamily="2" charset="-78"/>
              </a:rPr>
              <a:t>تعاريف عشق از دیدگاه های مختلف</a:t>
            </a:r>
            <a:endParaRPr lang="fa-IR" dirty="0">
              <a:latin typeface="Arial" pitchFamily="34" charset="0"/>
              <a:cs typeface="B Homa" panose="00000400000000000000" pitchFamily="2" charset="-78"/>
            </a:endParaRPr>
          </a:p>
        </p:txBody>
      </p:sp>
      <p:sp>
        <p:nvSpPr>
          <p:cNvPr id="3" name="Content Placeholder 2"/>
          <p:cNvSpPr>
            <a:spLocks noGrp="1"/>
          </p:cNvSpPr>
          <p:nvPr>
            <p:ph idx="1"/>
          </p:nvPr>
        </p:nvSpPr>
        <p:spPr>
          <a:xfrm>
            <a:off x="609600" y="1928803"/>
            <a:ext cx="9058300" cy="4740557"/>
          </a:xfrm>
        </p:spPr>
        <p:txBody>
          <a:bodyPr>
            <a:normAutofit/>
          </a:bodyPr>
          <a:lstStyle/>
          <a:p>
            <a:r>
              <a:rPr lang="fa-IR" dirty="0" smtClean="0">
                <a:cs typeface="B Nazanin" panose="00000400000000000000" pitchFamily="2" charset="-78"/>
              </a:rPr>
              <a:t>نيرويي بنيادي است كه بصورت دلبستگي و ايثار به طرف مقابل خود را نشان مي دهد. (اريكسون)</a:t>
            </a:r>
          </a:p>
          <a:p>
            <a:r>
              <a:rPr lang="fa-IR" dirty="0" smtClean="0">
                <a:cs typeface="B Nazanin" panose="00000400000000000000" pitchFamily="2" charset="-78"/>
              </a:rPr>
              <a:t>از منظر روانكاوي در عشق، ما يك نفر را بالا مي بريم و ويژگيهايي را به او نسبت مي دهيم تا چسبيدن خود را به او توجيه كنيم.</a:t>
            </a:r>
          </a:p>
          <a:p>
            <a:r>
              <a:rPr lang="fa-IR" dirty="0" smtClean="0">
                <a:cs typeface="B Nazanin" panose="00000400000000000000" pitchFamily="2" charset="-78"/>
              </a:rPr>
              <a:t>استرنبرگ: شهوت؛ صمیمت؛ تعهد.</a:t>
            </a:r>
          </a:p>
          <a:p>
            <a:r>
              <a:rPr lang="fa-IR" dirty="0" smtClean="0">
                <a:cs typeface="B Nazanin" panose="00000400000000000000" pitchFamily="2" charset="-78"/>
              </a:rPr>
              <a:t>عشق يك اعتياد است.</a:t>
            </a:r>
          </a:p>
          <a:p>
            <a:r>
              <a:rPr lang="fa-IR" dirty="0" smtClean="0">
                <a:cs typeface="B Nazanin" panose="00000400000000000000" pitchFamily="2" charset="-78"/>
              </a:rPr>
              <a:t>عشق یک بیماری است.</a:t>
            </a:r>
          </a:p>
          <a:p>
            <a:r>
              <a:rPr lang="fa-IR" dirty="0" smtClean="0">
                <a:cs typeface="B Nazanin" panose="00000400000000000000" pitchFamily="2" charset="-78"/>
              </a:rPr>
              <a:t>عشق افلاطوني، عشق سنتي است كه شهوت در </a:t>
            </a:r>
            <a:r>
              <a:rPr lang="fa-IR" dirty="0" smtClean="0">
                <a:latin typeface="2  Nazanin"/>
                <a:cs typeface="B Nazanin" panose="00000400000000000000" pitchFamily="2" charset="-78"/>
              </a:rPr>
              <a:t>آن معني ندارد</a:t>
            </a:r>
            <a:r>
              <a:rPr lang="fa-IR" dirty="0" smtClean="0">
                <a:latin typeface="2  Nazanin"/>
                <a:cs typeface="B Nazanin" panose="00000400000000000000" pitchFamily="2" charset="-78"/>
              </a:rPr>
              <a:t>.</a:t>
            </a:r>
            <a:r>
              <a:rPr lang="en-US" dirty="0" smtClean="0">
                <a:latin typeface="2  Nazanin"/>
                <a:cs typeface="B Nazanin" panose="00000400000000000000" pitchFamily="2" charset="-78"/>
              </a:rPr>
              <a:t> </a:t>
            </a:r>
            <a:r>
              <a:rPr lang="fa-IR" dirty="0" smtClean="0">
                <a:latin typeface="2  Nazanin"/>
                <a:cs typeface="B Nazanin" panose="00000400000000000000" pitchFamily="2" charset="-78"/>
              </a:rPr>
              <a:t>به </a:t>
            </a:r>
            <a:r>
              <a:rPr lang="fa-IR" dirty="0">
                <a:latin typeface="2  Nazanin"/>
                <a:cs typeface="B Nazanin" panose="00000400000000000000" pitchFamily="2" charset="-78"/>
              </a:rPr>
              <a:t>کسی که عاشقش هستی میل جنسی نداری.</a:t>
            </a:r>
          </a:p>
          <a:p>
            <a:endParaRPr lang="fa-IR" dirty="0" smtClean="0">
              <a:cs typeface="B Nazanin" panose="00000400000000000000" pitchFamily="2" charset="-78"/>
            </a:endParaRPr>
          </a:p>
        </p:txBody>
      </p:sp>
    </p:spTree>
    <p:extLst>
      <p:ext uri="{BB962C8B-B14F-4D97-AF65-F5344CB8AC3E}">
        <p14:creationId xmlns:p14="http://schemas.microsoft.com/office/powerpoint/2010/main" val="214525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G My Documents\books\Book, 3\2-2 Ravanshenasi Eshqe Shoorangiz .jpg"/>
          <p:cNvPicPr>
            <a:picLocks noChangeAspect="1" noChangeArrowheads="1"/>
          </p:cNvPicPr>
          <p:nvPr/>
        </p:nvPicPr>
        <p:blipFill>
          <a:blip r:embed="rId2"/>
          <a:srcRect/>
          <a:stretch>
            <a:fillRect/>
          </a:stretch>
        </p:blipFill>
        <p:spPr bwMode="auto">
          <a:xfrm>
            <a:off x="623392" y="28221"/>
            <a:ext cx="9584600" cy="673574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 My Documents\books\Book, 3\1-2 Behdashte Raravani dar Eshqe Shoorangiz.jpg"/>
          <p:cNvPicPr>
            <a:picLocks noChangeAspect="1" noChangeArrowheads="1"/>
          </p:cNvPicPr>
          <p:nvPr/>
        </p:nvPicPr>
        <p:blipFill>
          <a:blip r:embed="rId2"/>
          <a:srcRect/>
          <a:stretch>
            <a:fillRect/>
          </a:stretch>
        </p:blipFill>
        <p:spPr bwMode="auto">
          <a:xfrm>
            <a:off x="407368" y="52098"/>
            <a:ext cx="9723392" cy="683328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1524000" y="71439"/>
            <a:ext cx="8229600" cy="796925"/>
          </a:xfrm>
        </p:spPr>
        <p:txBody>
          <a:bodyPr/>
          <a:lstStyle/>
          <a:p>
            <a:r>
              <a:rPr lang="en-GB" altLang="en-US" dirty="0"/>
              <a:t>Conditions o use</a:t>
            </a:r>
          </a:p>
        </p:txBody>
      </p:sp>
      <p:sp>
        <p:nvSpPr>
          <p:cNvPr id="62466" name="Rectangle 2"/>
          <p:cNvSpPr>
            <a:spLocks noChangeAspect="1" noChangeArrowheads="1"/>
          </p:cNvSpPr>
          <p:nvPr/>
        </p:nvSpPr>
        <p:spPr bwMode="auto">
          <a:xfrm>
            <a:off x="15049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algn="l" rtl="0" eaLnBrk="0" fontAlgn="base" hangingPunct="0">
              <a:spcBef>
                <a:spcPct val="0"/>
              </a:spcBef>
              <a:spcAft>
                <a:spcPct val="0"/>
              </a:spcAft>
              <a:defRPr/>
            </a:pPr>
            <a:endParaRPr lang="fr-FR">
              <a:solidFill>
                <a:prstClr val="black"/>
              </a:solidFill>
              <a:latin typeface="Verdana"/>
              <a:cs typeface="Arial"/>
            </a:endParaRPr>
          </a:p>
        </p:txBody>
      </p:sp>
      <p:sp>
        <p:nvSpPr>
          <p:cNvPr id="41993" name="Line 8"/>
          <p:cNvSpPr>
            <a:spLocks noChangeShapeType="1"/>
          </p:cNvSpPr>
          <p:nvPr/>
        </p:nvSpPr>
        <p:spPr bwMode="auto">
          <a:xfrm>
            <a:off x="4872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defRPr/>
            </a:pPr>
            <a:endParaRPr lang="en-US">
              <a:solidFill>
                <a:srgbClr val="000000"/>
              </a:solidFill>
              <a:latin typeface="Verdana" panose="020B0604030504040204" pitchFamily="34" charset="0"/>
              <a:cs typeface="Arial" panose="020B0604020202020204" pitchFamily="34" charset="0"/>
            </a:endParaRPr>
          </a:p>
        </p:txBody>
      </p:sp>
      <p:sp>
        <p:nvSpPr>
          <p:cNvPr id="41994" name="Rectangle 10"/>
          <p:cNvSpPr>
            <a:spLocks noChangeArrowheads="1"/>
          </p:cNvSpPr>
          <p:nvPr/>
        </p:nvSpPr>
        <p:spPr bwMode="auto">
          <a:xfrm>
            <a:off x="6549593"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0" fontAlgn="base" hangingPunct="0">
              <a:spcBef>
                <a:spcPct val="0"/>
              </a:spcBef>
              <a:spcAft>
                <a:spcPct val="0"/>
              </a:spcAft>
              <a:defRPr/>
            </a:pPr>
            <a:r>
              <a:rPr lang="fr-FR" altLang="en-US" sz="1000" dirty="0">
                <a:solidFill>
                  <a:srgbClr val="000000"/>
                </a:solidFill>
                <a:hlinkClick r:id="rId3"/>
              </a:rPr>
              <a:t>http://www.ravanpoint.ir</a:t>
            </a:r>
            <a:endParaRPr lang="fa-IR" altLang="en-US" sz="1000" dirty="0">
              <a:solidFill>
                <a:srgbClr val="000000"/>
              </a:solidFill>
            </a:endParaRPr>
          </a:p>
          <a:p>
            <a:pPr algn="ctr" rtl="0" eaLnBrk="0" fontAlgn="base" hangingPunct="0">
              <a:spcBef>
                <a:spcPct val="0"/>
              </a:spcBef>
              <a:spcAft>
                <a:spcPct val="0"/>
              </a:spcAft>
              <a:defRPr/>
            </a:pPr>
            <a:endParaRPr lang="fr-FR" altLang="en-US" sz="1000" dirty="0">
              <a:solidFill>
                <a:srgbClr val="000000"/>
              </a:solidFill>
            </a:endParaRPr>
          </a:p>
          <a:p>
            <a:pPr algn="ctr" rtl="0" eaLnBrk="0" fontAlgn="base" hangingPunct="0">
              <a:spcBef>
                <a:spcPct val="0"/>
              </a:spcBef>
              <a:spcAft>
                <a:spcPct val="0"/>
              </a:spcAft>
              <a:defRPr/>
            </a:pPr>
            <a:r>
              <a:rPr lang="fr-FR" altLang="en-US" sz="1000" dirty="0">
                <a:solidFill>
                  <a:srgbClr val="000000"/>
                </a:solidFill>
              </a:rPr>
              <a:t>Contact: info@ravanpoint.ir </a:t>
            </a:r>
          </a:p>
        </p:txBody>
      </p:sp>
      <p:sp>
        <p:nvSpPr>
          <p:cNvPr id="3" name="Rectangle 2"/>
          <p:cNvSpPr/>
          <p:nvPr/>
        </p:nvSpPr>
        <p:spPr>
          <a:xfrm>
            <a:off x="1774825" y="3919538"/>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rtl="0" eaLnBrk="0" fontAlgn="base" hangingPunct="0">
              <a:spcBef>
                <a:spcPct val="0"/>
              </a:spcBef>
              <a:spcAft>
                <a:spcPct val="0"/>
              </a:spcAft>
              <a:defRPr/>
            </a:pPr>
            <a:endParaRPr lang="en-US">
              <a:solidFill>
                <a:srgbClr val="FFFFFF"/>
              </a:solidFill>
              <a:latin typeface="Verdana"/>
              <a:cs typeface="Arial"/>
            </a:endParaRPr>
          </a:p>
        </p:txBody>
      </p:sp>
      <p:sp>
        <p:nvSpPr>
          <p:cNvPr id="62480" name="Rectangle 16"/>
          <p:cNvSpPr>
            <a:spLocks noChangeArrowheads="1"/>
          </p:cNvSpPr>
          <p:nvPr/>
        </p:nvSpPr>
        <p:spPr bwMode="auto">
          <a:xfrm>
            <a:off x="1774825" y="2582614"/>
            <a:ext cx="2832100" cy="1754326"/>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fa-IR" sz="2000" b="1" dirty="0">
                <a:solidFill>
                  <a:prstClr val="black"/>
                </a:solidFill>
                <a:latin typeface="Verdana" panose="020B0604030504040204" pitchFamily="34" charset="0"/>
                <a:cs typeface="B Nazanin" panose="00000400000000000000" pitchFamily="2" charset="-78"/>
              </a:rPr>
              <a:t>دانلود رایگان پاورپوینت های روانشناسی</a:t>
            </a:r>
            <a:endParaRPr lang="en-GB" sz="2000" b="1" dirty="0">
              <a:solidFill>
                <a:prstClr val="black"/>
              </a:solidFill>
              <a:latin typeface="Verdana" panose="020B0604030504040204" pitchFamily="34" charset="0"/>
              <a:cs typeface="B Nazanin" panose="00000400000000000000" pitchFamily="2" charset="-78"/>
            </a:endParaRPr>
          </a:p>
          <a:p>
            <a:pPr algn="l" rtl="0" eaLnBrk="0" fontAlgn="base" hangingPunct="0">
              <a:spcBef>
                <a:spcPct val="0"/>
              </a:spcBef>
              <a:spcAft>
                <a:spcPct val="0"/>
              </a:spcAft>
              <a:defRPr/>
            </a:pPr>
            <a:endParaRPr lang="en-GB" b="1" dirty="0">
              <a:solidFill>
                <a:prstClr val="black"/>
              </a:solidFill>
              <a:latin typeface="Verdana" panose="020B0604030504040204" pitchFamily="34" charset="0"/>
              <a:cs typeface="Arial" panose="020B0604020202020204" pitchFamily="34" charset="0"/>
            </a:endParaRPr>
          </a:p>
          <a:p>
            <a:pPr algn="l" rtl="0" eaLnBrk="0" fontAlgn="base" hangingPunct="0">
              <a:spcBef>
                <a:spcPct val="0"/>
              </a:spcBef>
              <a:spcAft>
                <a:spcPct val="0"/>
              </a:spcAft>
              <a:defRPr/>
            </a:pPr>
            <a:endParaRPr lang="en-US" sz="1600" dirty="0">
              <a:solidFill>
                <a:srgbClr val="C00000"/>
              </a:solidFill>
              <a:latin typeface="Verdana" panose="020B0604030504040204" pitchFamily="34" charset="0"/>
              <a:cs typeface="Arial" panose="020B0604020202020204" pitchFamily="34" charset="0"/>
            </a:endParaRPr>
          </a:p>
          <a:p>
            <a:pPr algn="l" rtl="0" eaLnBrk="0" fontAlgn="base" hangingPunct="0">
              <a:spcBef>
                <a:spcPct val="0"/>
              </a:spcBef>
              <a:spcAft>
                <a:spcPct val="0"/>
              </a:spcAft>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dirty="0">
                <a:solidFill>
                  <a:srgbClr val="000000">
                    <a:lumMod val="75000"/>
                    <a:lumOff val="25000"/>
                  </a:srgbClr>
                </a:solidFill>
                <a:latin typeface="Times New Roman" panose="02020603050405020304" pitchFamily="18" charset="0"/>
                <a:cs typeface="Times New Roman" panose="02020603050405020304" pitchFamily="18" charset="0"/>
              </a:rPr>
              <a:t>© Copyright 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486" y="2368159"/>
            <a:ext cx="3866728" cy="1397884"/>
          </a:xfrm>
          <a:prstGeom prst="rect">
            <a:avLst/>
          </a:prstGeom>
        </p:spPr>
      </p:pic>
    </p:spTree>
    <p:extLst>
      <p:ext uri="{BB962C8B-B14F-4D97-AF65-F5344CB8AC3E}">
        <p14:creationId xmlns:p14="http://schemas.microsoft.com/office/powerpoint/2010/main" val="21252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cs typeface="B Zar" pitchFamily="2" charset="-78"/>
              </a:rPr>
              <a:t>مقوله عشق در طول تاريخ فرهنگي ايران</a:t>
            </a:r>
            <a:endParaRPr lang="fa-IR" dirty="0">
              <a:cs typeface="B Zar" pitchFamily="2" charset="-78"/>
            </a:endParaRPr>
          </a:p>
        </p:txBody>
      </p:sp>
      <p:sp>
        <p:nvSpPr>
          <p:cNvPr id="3" name="Content Placeholder 2"/>
          <p:cNvSpPr>
            <a:spLocks noGrp="1"/>
          </p:cNvSpPr>
          <p:nvPr>
            <p:ph idx="1"/>
          </p:nvPr>
        </p:nvSpPr>
        <p:spPr/>
        <p:txBody>
          <a:bodyPr>
            <a:noAutofit/>
          </a:bodyPr>
          <a:lstStyle/>
          <a:p>
            <a:pPr algn="just" rtl="1"/>
            <a:r>
              <a:rPr lang="fa-IR" sz="2800" dirty="0">
                <a:cs typeface="B Zar" pitchFamily="2" charset="-78"/>
              </a:rPr>
              <a:t>بسياري از حكماي مطرح تاريخ فرهنگي ايران، با الهام از ابن عربي كه در وصف عشق بيان مي‏داشت:</a:t>
            </a:r>
            <a:endParaRPr lang="en-US" sz="2800" dirty="0">
              <a:cs typeface="B Zar" pitchFamily="2" charset="-78"/>
            </a:endParaRPr>
          </a:p>
          <a:p>
            <a:pPr algn="just" rtl="1"/>
            <a:r>
              <a:rPr lang="fa-IR" sz="2800" dirty="0">
                <a:cs typeface="B Zar" pitchFamily="2" charset="-78"/>
              </a:rPr>
              <a:t>     «هركس عشق را تعريف كند، آن را نشناخته و كسي كه از جام آن جرعه‏اي ‏نچشيده باشد، آن را نشناخته و كسي كه گويد من از آن جام سيراب شدم، آن را نشناخته كه عشق شرابي است كه كسي را سيراب نكند» (يثربي، 1364)، بر اين معنا صحّه زده اند كه عشق تعريف</a:t>
            </a:r>
            <a:r>
              <a:rPr lang="ar-SA" sz="2800" dirty="0">
                <a:cs typeface="B Zar" pitchFamily="2" charset="-78"/>
              </a:rPr>
              <a:t>‌</a:t>
            </a:r>
            <a:r>
              <a:rPr lang="fa-IR" sz="2800" dirty="0">
                <a:cs typeface="B Zar" pitchFamily="2" charset="-78"/>
              </a:rPr>
              <a:t>شدني نيست.</a:t>
            </a:r>
            <a:endParaRPr lang="en-US" sz="2800" dirty="0">
              <a:cs typeface="B Zar" pitchFamily="2" charset="-78"/>
            </a:endParaRPr>
          </a:p>
          <a:p>
            <a:pPr algn="just" rtl="1"/>
            <a:r>
              <a:rPr lang="fa-IR" sz="2800" dirty="0">
                <a:cs typeface="B Zar" pitchFamily="2" charset="-78"/>
              </a:rPr>
              <a:t>     احمد غزالي (به كوشش افشار، 1359)، در رابطه با تعريف‌ناشدني بودن عشق، بيان مي‏دارد:  «حديث عشق در حروف و در كلمه نگنجد».</a:t>
            </a:r>
            <a:endParaRPr lang="en-US" sz="2800" dirty="0">
              <a:cs typeface="B Zar" pitchFamily="2" charset="-78"/>
            </a:endParaRPr>
          </a:p>
          <a:p>
            <a:pPr marL="0" indent="0" algn="ctr" rtl="1">
              <a:buNone/>
            </a:pPr>
            <a:r>
              <a:rPr lang="fa-IR" sz="2800" i="1" dirty="0" smtClean="0">
                <a:cs typeface="B Zar" pitchFamily="2" charset="-78"/>
              </a:rPr>
              <a:t>عين </a:t>
            </a:r>
            <a:r>
              <a:rPr lang="fa-IR" sz="2800" i="1" dirty="0">
                <a:cs typeface="B Zar" pitchFamily="2" charset="-78"/>
              </a:rPr>
              <a:t>و شين و قاف را اندر كتب تفسير </a:t>
            </a:r>
            <a:r>
              <a:rPr lang="fa-IR" sz="2800" i="1" dirty="0" smtClean="0">
                <a:cs typeface="B Zar" pitchFamily="2" charset="-78"/>
              </a:rPr>
              <a:t>نيست</a:t>
            </a:r>
            <a:r>
              <a:rPr lang="fa-IR" sz="2800" i="1" dirty="0">
                <a:cs typeface="B Zar" pitchFamily="2" charset="-78"/>
              </a:rPr>
              <a:t>.</a:t>
            </a:r>
            <a:endParaRPr lang="en-US" sz="2800" i="1" dirty="0">
              <a:cs typeface="B Zar" pitchFamily="2" charset="-78"/>
            </a:endParaRPr>
          </a:p>
        </p:txBody>
      </p:sp>
    </p:spTree>
    <p:extLst>
      <p:ext uri="{BB962C8B-B14F-4D97-AF65-F5344CB8AC3E}">
        <p14:creationId xmlns:p14="http://schemas.microsoft.com/office/powerpoint/2010/main" val="3529321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7543824" cy="5410200"/>
          </a:xfrm>
        </p:spPr>
        <p:txBody>
          <a:bodyPr>
            <a:normAutofit/>
          </a:bodyPr>
          <a:lstStyle/>
          <a:p>
            <a:pPr algn="r" rtl="1"/>
            <a:r>
              <a:rPr lang="fa-IR" dirty="0" smtClean="0">
                <a:cs typeface="B Zar" pitchFamily="2" charset="-78"/>
              </a:rPr>
              <a:t>مولوي در نهايت معترف مي‏گردد كه در تعريف عشق باز مانده است:</a:t>
            </a:r>
            <a:endParaRPr lang="en-US" dirty="0" smtClean="0">
              <a:cs typeface="B Zar" pitchFamily="2" charset="-78"/>
            </a:endParaRPr>
          </a:p>
          <a:p>
            <a:pPr marL="0" indent="0" algn="ctr" rtl="1">
              <a:buNone/>
            </a:pPr>
            <a:endParaRPr lang="fa-IR" dirty="0" smtClean="0">
              <a:cs typeface="B Zar" pitchFamily="2" charset="-78"/>
            </a:endParaRPr>
          </a:p>
          <a:p>
            <a:pPr marL="0" indent="0" algn="ctr" rtl="1">
              <a:buNone/>
            </a:pPr>
            <a:r>
              <a:rPr lang="fa-IR" sz="2800" dirty="0" smtClean="0">
                <a:cs typeface="B Zar" pitchFamily="2" charset="-78"/>
              </a:rPr>
              <a:t>هـرچـه گويـم عـشـق را شـرح و بيـان</a:t>
            </a:r>
            <a:br>
              <a:rPr lang="fa-IR" sz="2800" dirty="0" smtClean="0">
                <a:cs typeface="B Zar" pitchFamily="2" charset="-78"/>
              </a:rPr>
            </a:br>
            <a:r>
              <a:rPr lang="en-US" sz="2800" dirty="0" smtClean="0">
                <a:cs typeface="B Zar" pitchFamily="2" charset="-78"/>
              </a:rPr>
              <a:t> </a:t>
            </a:r>
            <a:r>
              <a:rPr lang="fa-IR" sz="2800" dirty="0" smtClean="0">
                <a:cs typeface="B Zar" pitchFamily="2" charset="-78"/>
              </a:rPr>
              <a:t>چـون به عشـق آيم خجل باشـم از آن</a:t>
            </a:r>
            <a:br>
              <a:rPr lang="fa-IR" sz="2800" dirty="0" smtClean="0">
                <a:cs typeface="B Zar" pitchFamily="2" charset="-78"/>
              </a:rPr>
            </a:br>
            <a:r>
              <a:rPr lang="fa-IR" sz="2800" dirty="0" smtClean="0">
                <a:cs typeface="B Zar" pitchFamily="2" charset="-78"/>
              </a:rPr>
              <a:t>گـرچـه تفسيـر زبـان روشـن گراســت</a:t>
            </a:r>
            <a:br>
              <a:rPr lang="fa-IR" sz="2800" dirty="0" smtClean="0">
                <a:cs typeface="B Zar" pitchFamily="2" charset="-78"/>
              </a:rPr>
            </a:br>
            <a:r>
              <a:rPr lang="en-US" sz="2800" dirty="0" smtClean="0">
                <a:cs typeface="B Zar" pitchFamily="2" charset="-78"/>
              </a:rPr>
              <a:t> </a:t>
            </a:r>
            <a:r>
              <a:rPr lang="fa-IR" sz="2800" dirty="0" smtClean="0">
                <a:cs typeface="B Zar" pitchFamily="2" charset="-78"/>
              </a:rPr>
              <a:t>ليـك عشـق بـي‏‏زبـان روشـن‏تـر ‏اسـت</a:t>
            </a:r>
            <a:br>
              <a:rPr lang="fa-IR" sz="2800" dirty="0" smtClean="0">
                <a:cs typeface="B Zar" pitchFamily="2" charset="-78"/>
              </a:rPr>
            </a:br>
            <a:r>
              <a:rPr lang="fa-IR" sz="2800" dirty="0" smtClean="0">
                <a:cs typeface="B Zar" pitchFamily="2" charset="-78"/>
              </a:rPr>
              <a:t>چـون قـلم انـدر نـوشـتـن مـي‏شـتـافت</a:t>
            </a:r>
            <a:br>
              <a:rPr lang="fa-IR" sz="2800" dirty="0" smtClean="0">
                <a:cs typeface="B Zar" pitchFamily="2" charset="-78"/>
              </a:rPr>
            </a:br>
            <a:r>
              <a:rPr lang="fa-IR" sz="2800" dirty="0" smtClean="0">
                <a:cs typeface="B Zar" pitchFamily="2" charset="-78"/>
              </a:rPr>
              <a:t>چون به عشق آمد قلم بر خود شكافت</a:t>
            </a:r>
            <a:br>
              <a:rPr lang="fa-IR" sz="2800" dirty="0" smtClean="0">
                <a:cs typeface="B Zar" pitchFamily="2" charset="-78"/>
              </a:rPr>
            </a:br>
            <a:r>
              <a:rPr lang="fa-IR" sz="2800" dirty="0" smtClean="0">
                <a:cs typeface="B Zar" pitchFamily="2" charset="-78"/>
              </a:rPr>
              <a:t>عقل در شرحش چو خر در گِل بخفت</a:t>
            </a:r>
            <a:br>
              <a:rPr lang="fa-IR" sz="2800" dirty="0" smtClean="0">
                <a:cs typeface="B Zar" pitchFamily="2" charset="-78"/>
              </a:rPr>
            </a:br>
            <a:r>
              <a:rPr lang="fa-IR" sz="2800" dirty="0" smtClean="0">
                <a:cs typeface="B Zar" pitchFamily="2" charset="-78"/>
              </a:rPr>
              <a:t>شرح عشق و عاشقي هم عشق گـفت</a:t>
            </a:r>
            <a:br>
              <a:rPr lang="fa-IR" sz="2800" dirty="0" smtClean="0">
                <a:cs typeface="B Zar" pitchFamily="2" charset="-78"/>
              </a:rPr>
            </a:br>
            <a:endParaRPr lang="en-US" sz="2800" dirty="0" smtClean="0">
              <a:cs typeface="B Zar" pitchFamily="2" charset="-78"/>
            </a:endParaRPr>
          </a:p>
          <a:p>
            <a:pPr algn="r"/>
            <a:endParaRPr lang="fa-IR" dirty="0"/>
          </a:p>
        </p:txBody>
      </p:sp>
    </p:spTree>
    <p:extLst>
      <p:ext uri="{BB962C8B-B14F-4D97-AF65-F5344CB8AC3E}">
        <p14:creationId xmlns:p14="http://schemas.microsoft.com/office/powerpoint/2010/main" val="424750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6600" dirty="0" smtClean="0">
                <a:cs typeface="B Homa" panose="00000400000000000000" pitchFamily="2" charset="-78"/>
              </a:rPr>
              <a:t>علم عشق</a:t>
            </a:r>
            <a:endParaRPr lang="fa-IR" sz="2400" dirty="0">
              <a:latin typeface="Arial" pitchFamily="34" charset="0"/>
              <a:cs typeface="B Homa" panose="00000400000000000000" pitchFamily="2" charset="-78"/>
            </a:endParaRPr>
          </a:p>
        </p:txBody>
      </p:sp>
      <p:sp>
        <p:nvSpPr>
          <p:cNvPr id="3" name="Content Placeholder 2"/>
          <p:cNvSpPr>
            <a:spLocks noGrp="1"/>
          </p:cNvSpPr>
          <p:nvPr>
            <p:ph idx="1"/>
          </p:nvPr>
        </p:nvSpPr>
        <p:spPr>
          <a:xfrm>
            <a:off x="609600" y="1916833"/>
            <a:ext cx="9058300" cy="4209332"/>
          </a:xfrm>
        </p:spPr>
        <p:txBody>
          <a:bodyPr>
            <a:normAutofit lnSpcReduction="10000"/>
          </a:bodyPr>
          <a:lstStyle/>
          <a:p>
            <a:pPr marL="0" indent="0">
              <a:buNone/>
            </a:pPr>
            <a:r>
              <a:rPr lang="fa-IR" b="1" dirty="0" smtClean="0">
                <a:cs typeface="B Zar" panose="00000400000000000000" pitchFamily="2" charset="-78"/>
              </a:rPr>
              <a:t>همه ما، با ظرفیت عاشق شدن به دنیا می‌آییم.</a:t>
            </a:r>
          </a:p>
          <a:p>
            <a:pPr marL="0" indent="0">
              <a:buNone/>
            </a:pPr>
            <a:r>
              <a:rPr lang="fa-IR" b="1" dirty="0" smtClean="0">
                <a:cs typeface="B Zar" panose="00000400000000000000" pitchFamily="2" charset="-78"/>
              </a:rPr>
              <a:t>میل به پیوند صمیمانه با دیگری، یکی از نیازهای اساسی ما است.</a:t>
            </a:r>
          </a:p>
          <a:p>
            <a:pPr marL="0" indent="0">
              <a:buNone/>
            </a:pPr>
            <a:r>
              <a:rPr lang="fa-IR" b="1" dirty="0" smtClean="0">
                <a:cs typeface="B Zar" panose="00000400000000000000" pitchFamily="2" charset="-78"/>
              </a:rPr>
              <a:t>بچه‌هایی که در شیرخوارگاه بودند، کمبود محبت باعث بیماری و حتی مرگ آن‌ها میشد.</a:t>
            </a:r>
          </a:p>
          <a:p>
            <a:pPr marL="0" indent="0">
              <a:buNone/>
            </a:pPr>
            <a:endParaRPr lang="fa-IR" b="1" dirty="0" smtClean="0">
              <a:cs typeface="B Zar" panose="00000400000000000000" pitchFamily="2" charset="-78"/>
            </a:endParaRPr>
          </a:p>
          <a:p>
            <a:pPr marL="0" indent="0">
              <a:buNone/>
            </a:pPr>
            <a:r>
              <a:rPr lang="fa-IR" b="1" dirty="0" smtClean="0">
                <a:cs typeface="B Zar" panose="00000400000000000000" pitchFamily="2" charset="-78"/>
              </a:rPr>
              <a:t>پیوند صمیمی با دیگران، تحت عنوان دلبستگی مطرح می‌شود.</a:t>
            </a:r>
          </a:p>
          <a:p>
            <a:pPr marL="0" indent="0">
              <a:buNone/>
            </a:pPr>
            <a:r>
              <a:rPr lang="fa-IR" b="1" dirty="0" smtClean="0">
                <a:cs typeface="B Zar" panose="00000400000000000000" pitchFamily="2" charset="-78"/>
              </a:rPr>
              <a:t>دلبستگی سبب تنظیم ما می‌شود. روابط عاشقانه مثبت از ما در برابر استرس محافظت می‌کند و کمک می‌کند بهتر با چالش‌ها و مشکلات کنار بیاییم</a:t>
            </a:r>
            <a:r>
              <a:rPr lang="fa-IR" b="1" dirty="0" smtClean="0">
                <a:cs typeface="B Zar" panose="00000400000000000000" pitchFamily="2" charset="-78"/>
              </a:rPr>
              <a:t>.</a:t>
            </a:r>
            <a:endParaRPr lang="en-US" b="1" dirty="0" smtClean="0">
              <a:cs typeface="B Zar" panose="00000400000000000000" pitchFamily="2" charset="-78"/>
            </a:endParaRPr>
          </a:p>
          <a:p>
            <a:pPr marL="0" indent="0">
              <a:buNone/>
            </a:pPr>
            <a:endParaRPr lang="en-US" b="1" dirty="0">
              <a:cs typeface="B Zar" panose="00000400000000000000" pitchFamily="2" charset="-78"/>
            </a:endParaRPr>
          </a:p>
          <a:p>
            <a:pPr marL="0" indent="0" algn="ctr">
              <a:buNone/>
            </a:pPr>
            <a:r>
              <a:rPr lang="fa-IR" b="1" dirty="0">
                <a:cs typeface="B Zar" panose="00000400000000000000" pitchFamily="2" charset="-78"/>
              </a:rPr>
              <a:t>همه انسان ها یا معشوقه واقعی دارند یا خیالی</a:t>
            </a:r>
          </a:p>
          <a:p>
            <a:pPr marL="0" indent="0">
              <a:buNone/>
            </a:pPr>
            <a:endParaRPr lang="fa-IR" b="1" dirty="0" smtClean="0">
              <a:cs typeface="B Zar" panose="00000400000000000000" pitchFamily="2" charset="-78"/>
            </a:endParaRPr>
          </a:p>
          <a:p>
            <a:pPr marL="0" indent="0">
              <a:buNone/>
            </a:pPr>
            <a:endParaRPr lang="fa-IR" b="1" dirty="0" smtClean="0">
              <a:cs typeface="B Zar" panose="00000400000000000000" pitchFamily="2" charset="-78"/>
            </a:endParaRPr>
          </a:p>
        </p:txBody>
      </p:sp>
    </p:spTree>
    <p:extLst>
      <p:ext uri="{BB962C8B-B14F-4D97-AF65-F5344CB8AC3E}">
        <p14:creationId xmlns:p14="http://schemas.microsoft.com/office/powerpoint/2010/main" val="106264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cs typeface="B Homa" panose="00000400000000000000" pitchFamily="2" charset="-78"/>
              </a:rPr>
              <a:t>مراحل عشق</a:t>
            </a:r>
            <a:endParaRPr lang="en-US" sz="4400" dirty="0">
              <a:cs typeface="B Homa" panose="00000400000000000000" pitchFamily="2" charset="-78"/>
            </a:endParaRPr>
          </a:p>
        </p:txBody>
      </p:sp>
      <p:sp>
        <p:nvSpPr>
          <p:cNvPr id="3" name="Content Placeholder 2"/>
          <p:cNvSpPr>
            <a:spLocks noGrp="1"/>
          </p:cNvSpPr>
          <p:nvPr>
            <p:ph idx="1"/>
          </p:nvPr>
        </p:nvSpPr>
        <p:spPr>
          <a:xfrm>
            <a:off x="1981200" y="2500306"/>
            <a:ext cx="7239000" cy="3955430"/>
          </a:xfrm>
        </p:spPr>
        <p:txBody>
          <a:bodyPr>
            <a:normAutofit/>
          </a:bodyPr>
          <a:lstStyle/>
          <a:p>
            <a:pPr marL="0" indent="0">
              <a:buNone/>
            </a:pPr>
            <a:r>
              <a:rPr lang="fa-IR" sz="3200" b="1" dirty="0" smtClean="0">
                <a:cs typeface="B Nazanin" panose="00000400000000000000" pitchFamily="2" charset="-78"/>
              </a:rPr>
              <a:t>1. مرحلۀ آغازین (عشق شورانگیز)</a:t>
            </a:r>
          </a:p>
          <a:p>
            <a:pPr marL="0" indent="0">
              <a:buNone/>
            </a:pPr>
            <a:r>
              <a:rPr lang="fa-IR" sz="3200" b="1" dirty="0" smtClean="0">
                <a:cs typeface="B Nazanin" panose="00000400000000000000" pitchFamily="2" charset="-78"/>
              </a:rPr>
              <a:t>2. مرحلۀ میانه راه</a:t>
            </a:r>
          </a:p>
          <a:p>
            <a:pPr marL="0" indent="0">
              <a:buNone/>
            </a:pPr>
            <a:r>
              <a:rPr lang="fa-IR" sz="3200" b="1" dirty="0" smtClean="0">
                <a:cs typeface="B Nazanin" panose="00000400000000000000" pitchFamily="2" charset="-78"/>
              </a:rPr>
              <a:t>3. مرحلۀ پایانی</a:t>
            </a:r>
          </a:p>
        </p:txBody>
      </p:sp>
    </p:spTree>
    <p:extLst>
      <p:ext uri="{BB962C8B-B14F-4D97-AF65-F5344CB8AC3E}">
        <p14:creationId xmlns:p14="http://schemas.microsoft.com/office/powerpoint/2010/main" val="2891803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667512"/>
          </a:xfrm>
        </p:spPr>
        <p:txBody>
          <a:bodyPr>
            <a:normAutofit/>
          </a:bodyPr>
          <a:lstStyle/>
          <a:p>
            <a:pPr algn="ctr"/>
            <a:r>
              <a:rPr lang="fa-IR" dirty="0">
                <a:cs typeface="B Zar" pitchFamily="2" charset="-78"/>
              </a:rPr>
              <a:t>مرحلۀ آغازین (عشق شورانگیز)</a:t>
            </a:r>
            <a:endParaRPr lang="fa-IR" dirty="0">
              <a:solidFill>
                <a:schemeClr val="tx1"/>
              </a:solidFill>
              <a:cs typeface="B Zar" pitchFamily="2" charset="-78"/>
            </a:endParaRPr>
          </a:p>
        </p:txBody>
      </p:sp>
      <p:sp>
        <p:nvSpPr>
          <p:cNvPr id="3" name="Content Placeholder 2"/>
          <p:cNvSpPr>
            <a:spLocks noGrp="1"/>
          </p:cNvSpPr>
          <p:nvPr>
            <p:ph idx="1"/>
          </p:nvPr>
        </p:nvSpPr>
        <p:spPr>
          <a:xfrm>
            <a:off x="695400" y="1447800"/>
            <a:ext cx="8829624" cy="5410200"/>
          </a:xfrm>
          <a:solidFill>
            <a:schemeClr val="bg1"/>
          </a:solidFill>
          <a:ln>
            <a:solidFill>
              <a:schemeClr val="bg1"/>
            </a:solidFill>
          </a:ln>
        </p:spPr>
        <p:txBody>
          <a:bodyPr>
            <a:normAutofit/>
          </a:bodyPr>
          <a:lstStyle/>
          <a:p>
            <a:pPr algn="just"/>
            <a:r>
              <a:rPr lang="fa-IR" sz="2800" dirty="0" smtClean="0">
                <a:cs typeface="B Zar" pitchFamily="2" charset="-78"/>
              </a:rPr>
              <a:t>بروز علایم فیزیولوژیک:  </a:t>
            </a:r>
            <a:r>
              <a:rPr lang="fa-IR" sz="2800" i="1" dirty="0" smtClean="0">
                <a:cs typeface="B Nazanin" panose="00000400000000000000" pitchFamily="2" charset="-78"/>
              </a:rPr>
              <a:t>از پريدن هاي رنگ و از تپيدن هاي قلب، عاشق بیچاره هرجا هست، رسوا می‌شود. / سرخ شدن/ نیاز کمتر به خواب / هورمون‌های جنسی و عشقی / مخصوصا در عشق اول</a:t>
            </a:r>
            <a:endParaRPr lang="fa-IR" sz="2800" dirty="0" smtClean="0">
              <a:cs typeface="B Zar" pitchFamily="2" charset="-78"/>
            </a:endParaRPr>
          </a:p>
          <a:p>
            <a:pPr algn="just"/>
            <a:r>
              <a:rPr lang="fa-IR" sz="2800" dirty="0" smtClean="0">
                <a:cs typeface="B Zar" pitchFamily="2" charset="-78"/>
              </a:rPr>
              <a:t>احساس رشد كردن </a:t>
            </a:r>
            <a:endParaRPr lang="en-US" sz="2800" dirty="0" smtClean="0">
              <a:cs typeface="B Zar" pitchFamily="2" charset="-78"/>
            </a:endParaRPr>
          </a:p>
          <a:p>
            <a:pPr lvl="0" algn="just" rtl="1"/>
            <a:r>
              <a:rPr lang="fa-IR" sz="2800" dirty="0" smtClean="0">
                <a:cs typeface="B Zar" pitchFamily="2" charset="-78"/>
              </a:rPr>
              <a:t>فهم متفاوت جهان هستي</a:t>
            </a:r>
          </a:p>
          <a:p>
            <a:pPr lvl="0" algn="just" rtl="1"/>
            <a:r>
              <a:rPr lang="fa-IR" sz="2800" dirty="0" smtClean="0">
                <a:cs typeface="B Zar" pitchFamily="2" charset="-78"/>
              </a:rPr>
              <a:t>آرمانی کردن معشوق (این با بقیه فرق می‌کند.) (نیمه‌ای از من است.)</a:t>
            </a:r>
            <a:endParaRPr lang="en-US" sz="2800" dirty="0" smtClean="0">
              <a:cs typeface="B Zar" pitchFamily="2" charset="-78"/>
            </a:endParaRPr>
          </a:p>
          <a:p>
            <a:pPr lvl="0" algn="just" rtl="1"/>
            <a:r>
              <a:rPr lang="fa-IR" sz="2800" dirty="0" smtClean="0">
                <a:cs typeface="B Zar" pitchFamily="2" charset="-78"/>
              </a:rPr>
              <a:t>احساس شادي و شعف </a:t>
            </a:r>
            <a:endParaRPr lang="en-US" sz="2800" dirty="0" smtClean="0">
              <a:cs typeface="B Zar" pitchFamily="2" charset="-78"/>
            </a:endParaRPr>
          </a:p>
          <a:p>
            <a:pPr lvl="0" algn="just" rtl="1"/>
            <a:r>
              <a:rPr lang="fa-IR" sz="2800" dirty="0" smtClean="0">
                <a:cs typeface="B Zar" pitchFamily="2" charset="-78"/>
              </a:rPr>
              <a:t>احساس اعتبار اجتماعي، جذابیت، اعتماد به نفس، خلاقیت</a:t>
            </a:r>
          </a:p>
          <a:p>
            <a:pPr lvl="0" algn="just" rtl="1"/>
            <a:r>
              <a:rPr lang="fa-IR" sz="2800" dirty="0" smtClean="0">
                <a:cs typeface="B Zar" pitchFamily="2" charset="-78"/>
              </a:rPr>
              <a:t>فزوني گرفتن جرأت و جسارت افراد عاشق</a:t>
            </a:r>
            <a:endParaRPr lang="en-US" sz="2800" dirty="0" smtClean="0">
              <a:cs typeface="B Zar" pitchFamily="2" charset="-78"/>
            </a:endParaRPr>
          </a:p>
        </p:txBody>
      </p:sp>
    </p:spTree>
    <p:extLst>
      <p:ext uri="{BB962C8B-B14F-4D97-AF65-F5344CB8AC3E}">
        <p14:creationId xmlns:p14="http://schemas.microsoft.com/office/powerpoint/2010/main" val="2866697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1219200"/>
            <a:ext cx="8396436" cy="5105400"/>
          </a:xfrm>
        </p:spPr>
        <p:txBody>
          <a:bodyPr>
            <a:normAutofit/>
          </a:bodyPr>
          <a:lstStyle/>
          <a:p>
            <a:pPr lvl="0" algn="r" rtl="1"/>
            <a:r>
              <a:rPr lang="fa-IR" sz="2800" dirty="0" smtClean="0">
                <a:cs typeface="B Zar" pitchFamily="2" charset="-78"/>
              </a:rPr>
              <a:t>علاقه به ديدار معشوق</a:t>
            </a:r>
            <a:endParaRPr lang="en-US" sz="2800" dirty="0" smtClean="0">
              <a:cs typeface="B Zar" pitchFamily="2" charset="-78"/>
            </a:endParaRPr>
          </a:p>
          <a:p>
            <a:pPr lvl="0" algn="r" rtl="1"/>
            <a:r>
              <a:rPr lang="fa-IR" sz="2800" dirty="0" smtClean="0">
                <a:cs typeface="B Zar" pitchFamily="2" charset="-78"/>
              </a:rPr>
              <a:t>پيش‌گرفتن بيانهاي عاشقانه در برابر يكديگر </a:t>
            </a:r>
            <a:endParaRPr lang="en-US" sz="2800" dirty="0" smtClean="0">
              <a:cs typeface="B Zar" pitchFamily="2" charset="-78"/>
            </a:endParaRPr>
          </a:p>
          <a:p>
            <a:pPr lvl="0" algn="r" rtl="1"/>
            <a:r>
              <a:rPr lang="fa-IR" sz="2800" dirty="0" smtClean="0">
                <a:cs typeface="B Zar" pitchFamily="2" charset="-78"/>
              </a:rPr>
              <a:t>تقليل برخوردهاي عقلاني: انسان را کور و کر می‌سازد.</a:t>
            </a:r>
            <a:endParaRPr lang="en-US" sz="2800" dirty="0" smtClean="0">
              <a:cs typeface="B Zar" pitchFamily="2" charset="-78"/>
            </a:endParaRPr>
          </a:p>
          <a:p>
            <a:pPr lvl="0" algn="r" rtl="1"/>
            <a:r>
              <a:rPr lang="fa-IR" sz="2800" dirty="0" smtClean="0">
                <a:cs typeface="B Zar" pitchFamily="2" charset="-78"/>
              </a:rPr>
              <a:t>اوج‌گيري خلاقيتها  </a:t>
            </a:r>
            <a:endParaRPr lang="en-US" sz="2800" dirty="0" smtClean="0">
              <a:cs typeface="B Zar" pitchFamily="2" charset="-78"/>
            </a:endParaRPr>
          </a:p>
          <a:p>
            <a:pPr lvl="0" algn="r" rtl="1"/>
            <a:r>
              <a:rPr lang="fa-IR" sz="2800" dirty="0" smtClean="0">
                <a:cs typeface="B Zar" pitchFamily="2" charset="-78"/>
              </a:rPr>
              <a:t>ايثارگری در برابر یکدیگر</a:t>
            </a:r>
            <a:endParaRPr lang="en-US" sz="2800" dirty="0" smtClean="0">
              <a:cs typeface="B Zar" pitchFamily="2" charset="-78"/>
            </a:endParaRPr>
          </a:p>
          <a:p>
            <a:pPr algn="r" rtl="1">
              <a:buNone/>
            </a:pPr>
            <a:endParaRPr lang="en-US" sz="2800" dirty="0">
              <a:cs typeface="B Zar" pitchFamily="2" charset="-78"/>
            </a:endParaRPr>
          </a:p>
        </p:txBody>
      </p:sp>
    </p:spTree>
    <p:extLst>
      <p:ext uri="{BB962C8B-B14F-4D97-AF65-F5344CB8AC3E}">
        <p14:creationId xmlns:p14="http://schemas.microsoft.com/office/powerpoint/2010/main" val="3814630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381</TotalTime>
  <Words>1486</Words>
  <Application>Microsoft Office PowerPoint</Application>
  <PresentationFormat>Widescreen</PresentationFormat>
  <Paragraphs>232</Paragraphs>
  <Slides>32</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2  Nazanin</vt:lpstr>
      <vt:lpstr>Arial</vt:lpstr>
      <vt:lpstr>B Homa</vt:lpstr>
      <vt:lpstr>B Nazanin</vt:lpstr>
      <vt:lpstr>B Titr</vt:lpstr>
      <vt:lpstr>B Zar</vt:lpstr>
      <vt:lpstr>Calibri</vt:lpstr>
      <vt:lpstr>IranNastaliq</vt:lpstr>
      <vt:lpstr>Tahoma</vt:lpstr>
      <vt:lpstr>Times New Roman</vt:lpstr>
      <vt:lpstr>Trebuchet MS</vt:lpstr>
      <vt:lpstr>Verdana</vt:lpstr>
      <vt:lpstr>Wingdings</vt:lpstr>
      <vt:lpstr>Wingdings 2</vt:lpstr>
      <vt:lpstr>Opulent</vt:lpstr>
      <vt:lpstr>  چگونه فراموشش کنم؟! (کارگاه آموزش مدیریت روابط عاطفی)</vt:lpstr>
      <vt:lpstr>مقدمه</vt:lpstr>
      <vt:lpstr>تعاريف عشق از دیدگاه های مختلف</vt:lpstr>
      <vt:lpstr>مقوله عشق در طول تاريخ فرهنگي ايران</vt:lpstr>
      <vt:lpstr>PowerPoint Presentation</vt:lpstr>
      <vt:lpstr>علم عشق</vt:lpstr>
      <vt:lpstr>مراحل عشق</vt:lpstr>
      <vt:lpstr>مرحلۀ آغازین (عشق شورانگیز)</vt:lpstr>
      <vt:lpstr>PowerPoint Presentation</vt:lpstr>
      <vt:lpstr>02 عشق شورانگيز در ميانه راه</vt:lpstr>
      <vt:lpstr>PowerPoint Presentation</vt:lpstr>
      <vt:lpstr>PowerPoint Presentation</vt:lpstr>
      <vt:lpstr>PowerPoint Presentation</vt:lpstr>
      <vt:lpstr>03 علايم پاياني عشق شورانگيز</vt:lpstr>
      <vt:lpstr>PowerPoint Presentation</vt:lpstr>
      <vt:lpstr>PowerPoint Presentation</vt:lpstr>
      <vt:lpstr>درمان شکست عشقی</vt:lpstr>
      <vt:lpstr>درمان شکست عشقی</vt:lpstr>
      <vt:lpstr>پیشگیری از شکست عاطفی</vt:lpstr>
      <vt:lpstr>PowerPoint Presentation</vt:lpstr>
      <vt:lpstr>      - سبب شناسی    - عوامل زمینه ساز   - عزت نفس پایین  - روان نژندگرایی   - دلبستگی ناایمنی  - بی مهارتی   - طرح واره های ناسازگار اولیه   - مشکلات شخصیتی  </vt:lpstr>
      <vt:lpstr>عشق و اختلالات شخصيت</vt:lpstr>
      <vt:lpstr>اختلال شخصيت خودشيفته</vt:lpstr>
      <vt:lpstr>نشانگان BPD</vt:lpstr>
      <vt:lpstr>اختلال شخصيت نمايشي</vt:lpstr>
      <vt:lpstr>اختلال شخصيت وابسته</vt:lpstr>
      <vt:lpstr>اختلالات همایند با شکست عاطفی:   - افسردگی    - اختلال سازگاری    - اختلال سایکوتیک گذرا </vt:lpstr>
      <vt:lpstr>      سطوح درمان:   - مداخله در بحران    - کاهش علایم                  - سازگاری     </vt:lpstr>
      <vt:lpstr>PowerPoint Presentation</vt:lpstr>
      <vt:lpstr>PowerPoint Presentation</vt:lpstr>
      <vt:lpstr>PowerPoint Presentation</vt:lpstr>
      <vt:lpstr>Conditions o use</vt:lpstr>
    </vt:vector>
  </TitlesOfParts>
  <Company>MRT Win2Farsi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عشق، رابطه سالم و ناسالم</dc:title>
  <dc:creator>Dear User!</dc:creator>
  <cp:lastModifiedBy>Classic</cp:lastModifiedBy>
  <cp:revision>37</cp:revision>
  <dcterms:created xsi:type="dcterms:W3CDTF">2011-04-17T18:52:19Z</dcterms:created>
  <dcterms:modified xsi:type="dcterms:W3CDTF">2022-12-05T14:39:57Z</dcterms:modified>
</cp:coreProperties>
</file>