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notesMasterIdLst>
    <p:notesMasterId r:id="rId35"/>
  </p:notesMasterIdLst>
  <p:sldIdLst>
    <p:sldId id="290" r:id="rId2"/>
    <p:sldId id="257" r:id="rId3"/>
    <p:sldId id="258" r:id="rId4"/>
    <p:sldId id="259" r:id="rId5"/>
    <p:sldId id="260" r:id="rId6"/>
    <p:sldId id="261" r:id="rId7"/>
    <p:sldId id="262" r:id="rId8"/>
    <p:sldId id="281" r:id="rId9"/>
    <p:sldId id="282" r:id="rId10"/>
    <p:sldId id="283" r:id="rId11"/>
    <p:sldId id="284" r:id="rId12"/>
    <p:sldId id="285" r:id="rId13"/>
    <p:sldId id="286" r:id="rId14"/>
    <p:sldId id="287" r:id="rId15"/>
    <p:sldId id="288" r:id="rId16"/>
    <p:sldId id="289" r:id="rId17"/>
    <p:sldId id="263" r:id="rId18"/>
    <p:sldId id="264" r:id="rId19"/>
    <p:sldId id="265" r:id="rId20"/>
    <p:sldId id="266" r:id="rId21"/>
    <p:sldId id="267" r:id="rId22"/>
    <p:sldId id="269" r:id="rId23"/>
    <p:sldId id="270" r:id="rId24"/>
    <p:sldId id="271" r:id="rId25"/>
    <p:sldId id="272" r:id="rId26"/>
    <p:sldId id="273" r:id="rId27"/>
    <p:sldId id="274" r:id="rId28"/>
    <p:sldId id="275" r:id="rId29"/>
    <p:sldId id="276" r:id="rId30"/>
    <p:sldId id="277" r:id="rId31"/>
    <p:sldId id="278" r:id="rId32"/>
    <p:sldId id="279" r:id="rId33"/>
    <p:sldId id="291" r:id="rId34"/>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59102A88-FF33-4D91-9638-9D3A3BB67428}" type="datetimeFigureOut">
              <a:rPr lang="en-US"/>
              <a:pPr>
                <a:defRPr/>
              </a:pPr>
              <a:t>2022-12-24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26609094-0471-4B9A-AD8A-87C5D87620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hangingPunct="1"/>
            <a:fld id="{2F06E9D4-72AE-46BD-A4DF-7F13D69386FB}" type="slidenum">
              <a:rPr lang="en-US" altLang="en-US">
                <a:solidFill>
                  <a:srgbClr val="000000"/>
                </a:solidFill>
                <a:latin typeface="Verdana" panose="020B0604030504040204" pitchFamily="34" charset="0"/>
              </a:rPr>
              <a:pPr rtl="1" eaLnBrk="1" hangingPunct="1"/>
              <a:t>33</a:t>
            </a:fld>
            <a:endParaRPr lang="en-US" altLang="en-US">
              <a:solidFill>
                <a:srgbClr val="000000"/>
              </a:solidFill>
              <a:latin typeface="Verdana" panose="020B0604030504040204" pitchFamily="34"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en-US" smtClean="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1"/>
          <p:cNvSpPr>
            <a:spLocks noChangeArrowheads="1"/>
          </p:cNvSpPr>
          <p:nvPr userDrawn="1"/>
        </p:nvSpPr>
        <p:spPr bwMode="auto">
          <a:xfrm rot="5400000">
            <a:off x="8588376" y="5507037"/>
            <a:ext cx="2087562"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600" b="1">
                <a:solidFill>
                  <a:srgbClr val="000000"/>
                </a:solidFill>
                <a:latin typeface="Times New Roman" panose="02020603050405020304" pitchFamily="18" charset="0"/>
                <a:cs typeface="Times New Roman" panose="02020603050405020304" pitchFamily="18" charset="0"/>
              </a:rPr>
              <a:t/>
            </a:r>
            <a:br>
              <a:rPr lang="en-US" altLang="en-US" sz="1600" b="1">
                <a:solidFill>
                  <a:srgbClr val="000000"/>
                </a:solidFill>
                <a:latin typeface="Times New Roman" panose="02020603050405020304" pitchFamily="18" charset="0"/>
                <a:cs typeface="Times New Roman" panose="02020603050405020304" pitchFamily="18" charset="0"/>
              </a:rPr>
            </a:br>
            <a:r>
              <a:rPr lang="en-US" altLang="en-US" sz="1600" b="1">
                <a:solidFill>
                  <a:srgbClr val="000000"/>
                </a:solidFill>
                <a:latin typeface="Times New Roman" panose="02020603050405020304" pitchFamily="18" charset="0"/>
                <a:cs typeface="Times New Roman" panose="02020603050405020304" pitchFamily="18" charset="0"/>
              </a:rPr>
              <a:t>w</a:t>
            </a:r>
            <a:r>
              <a:rPr lang="en-US" altLang="en-US" b="1">
                <a:solidFill>
                  <a:srgbClr val="000000"/>
                </a:solidFill>
                <a:latin typeface="Times New Roman" panose="02020603050405020304" pitchFamily="18" charset="0"/>
                <a:cs typeface="Times New Roman" panose="02020603050405020304" pitchFamily="18" charset="0"/>
              </a:rPr>
              <a:t>ww.Ravanpoint.ir</a:t>
            </a:r>
            <a:endParaRPr lang="en-GB" altLang="en-US" b="1">
              <a:solidFill>
                <a:srgbClr val="000000"/>
              </a:solidFill>
              <a:latin typeface="Times New Roman" panose="02020603050405020304" pitchFamily="18" charset="0"/>
              <a:cs typeface="Times New Roman" panose="02020603050405020304" pitchFamily="18" charset="0"/>
            </a:endParaRPr>
          </a:p>
        </p:txBody>
      </p:sp>
      <p:sp>
        <p:nvSpPr>
          <p:cNvPr id="2560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en-US"/>
              <a:t>Click to edit Master subtitle style</a:t>
            </a:r>
          </a:p>
        </p:txBody>
      </p:sp>
      <p:sp>
        <p:nvSpPr>
          <p:cNvPr id="2560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en-US"/>
              <a:t>Click to edit Master title style</a:t>
            </a:r>
          </a:p>
        </p:txBody>
      </p:sp>
      <p:sp>
        <p:nvSpPr>
          <p:cNvPr id="6" name="Rectangle 3"/>
          <p:cNvSpPr>
            <a:spLocks noGrp="1" noChangeArrowheads="1"/>
          </p:cNvSpPr>
          <p:nvPr>
            <p:ph type="dt" sz="half" idx="10"/>
          </p:nvPr>
        </p:nvSpPr>
        <p:spPr>
          <a:xfrm>
            <a:off x="304800" y="6248400"/>
            <a:ext cx="1905000" cy="457200"/>
          </a:xfrm>
        </p:spPr>
        <p:txBody>
          <a:bodyPr/>
          <a:lstStyle>
            <a:lvl1pPr>
              <a:defRPr/>
            </a:lvl1pPr>
          </a:lstStyle>
          <a:p>
            <a:pPr>
              <a:defRPr/>
            </a:pPr>
            <a:endParaRPr lang="en-US"/>
          </a:p>
        </p:txBody>
      </p:sp>
      <p:sp>
        <p:nvSpPr>
          <p:cNvPr id="7" name="Rectangle 4"/>
          <p:cNvSpPr>
            <a:spLocks noGrp="1" noChangeArrowheads="1"/>
          </p:cNvSpPr>
          <p:nvPr>
            <p:ph type="ftr" sz="quarter" idx="11"/>
          </p:nvPr>
        </p:nvSpPr>
        <p:spPr/>
        <p:txBody>
          <a:bodyPr/>
          <a:lstStyle>
            <a:lvl1pPr>
              <a:defRPr/>
            </a:lvl1pPr>
          </a:lstStyle>
          <a:p>
            <a:pPr>
              <a:defRPr/>
            </a:pPr>
            <a:endParaRPr lang="en-US"/>
          </a:p>
        </p:txBody>
      </p:sp>
      <p:sp>
        <p:nvSpPr>
          <p:cNvPr id="8" name="Rectangle 5"/>
          <p:cNvSpPr>
            <a:spLocks noGrp="1" noChangeArrowheads="1"/>
          </p:cNvSpPr>
          <p:nvPr>
            <p:ph type="sldNum" sz="quarter" idx="12"/>
          </p:nvPr>
        </p:nvSpPr>
        <p:spPr>
          <a:xfrm>
            <a:off x="7010400" y="6248400"/>
            <a:ext cx="1905000" cy="457200"/>
          </a:xfrm>
        </p:spPr>
        <p:txBody>
          <a:bodyPr/>
          <a:lstStyle>
            <a:lvl1pPr>
              <a:defRPr/>
            </a:lvl1pPr>
          </a:lstStyle>
          <a:p>
            <a:pPr>
              <a:defRPr/>
            </a:pPr>
            <a:fld id="{CD668355-6664-4F7C-961B-9B53C7722719}" type="slidenum">
              <a:rPr lang="ar-SA" altLang="en-US"/>
              <a:pPr>
                <a:defRPr/>
              </a:pPr>
              <a:t>‹#›</a:t>
            </a:fld>
            <a:endParaRPr lang="en-US" altLang="en-US"/>
          </a:p>
        </p:txBody>
      </p:sp>
    </p:spTree>
    <p:extLst>
      <p:ext uri="{BB962C8B-B14F-4D97-AF65-F5344CB8AC3E}">
        <p14:creationId xmlns:p14="http://schemas.microsoft.com/office/powerpoint/2010/main" val="289661992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1F4D256-D139-435A-BCF2-B8AA29E92CBC}" type="slidenum">
              <a:rPr lang="ar-SA" altLang="en-US"/>
              <a:pPr>
                <a:defRPr/>
              </a:pPr>
              <a:t>‹#›</a:t>
            </a:fld>
            <a:endParaRPr lang="en-US" altLang="en-US"/>
          </a:p>
        </p:txBody>
      </p:sp>
    </p:spTree>
    <p:extLst>
      <p:ext uri="{BB962C8B-B14F-4D97-AF65-F5344CB8AC3E}">
        <p14:creationId xmlns:p14="http://schemas.microsoft.com/office/powerpoint/2010/main" val="1696263343"/>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483003C-6784-42D8-ABE2-7CA5BC39D6C5}" type="slidenum">
              <a:rPr lang="ar-SA" altLang="en-US"/>
              <a:pPr>
                <a:defRPr/>
              </a:pPr>
              <a:t>‹#›</a:t>
            </a:fld>
            <a:endParaRPr lang="en-US" altLang="en-US"/>
          </a:p>
        </p:txBody>
      </p:sp>
    </p:spTree>
    <p:extLst>
      <p:ext uri="{BB962C8B-B14F-4D97-AF65-F5344CB8AC3E}">
        <p14:creationId xmlns:p14="http://schemas.microsoft.com/office/powerpoint/2010/main" val="337708595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66FE3AE-6B26-4BA1-94A6-EEEFDF8A7DA7}" type="slidenum">
              <a:rPr lang="ar-SA" altLang="en-US"/>
              <a:pPr>
                <a:defRPr/>
              </a:pPr>
              <a:t>‹#›</a:t>
            </a:fld>
            <a:endParaRPr lang="en-US" altLang="en-US"/>
          </a:p>
        </p:txBody>
      </p:sp>
    </p:spTree>
    <p:extLst>
      <p:ext uri="{BB962C8B-B14F-4D97-AF65-F5344CB8AC3E}">
        <p14:creationId xmlns:p14="http://schemas.microsoft.com/office/powerpoint/2010/main" val="383759455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EA64AB6-1884-4EED-8157-B19090290CCD}" type="slidenum">
              <a:rPr lang="ar-SA" altLang="en-US"/>
              <a:pPr>
                <a:defRPr/>
              </a:pPr>
              <a:t>‹#›</a:t>
            </a:fld>
            <a:endParaRPr lang="en-US" altLang="en-US"/>
          </a:p>
        </p:txBody>
      </p:sp>
    </p:spTree>
    <p:extLst>
      <p:ext uri="{BB962C8B-B14F-4D97-AF65-F5344CB8AC3E}">
        <p14:creationId xmlns:p14="http://schemas.microsoft.com/office/powerpoint/2010/main" val="17186810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04AF25D2-F285-4A7F-B9CF-EC2DA3E335CE}" type="slidenum">
              <a:rPr lang="ar-SA" altLang="en-US"/>
              <a:pPr>
                <a:defRPr/>
              </a:pPr>
              <a:t>‹#›</a:t>
            </a:fld>
            <a:endParaRPr lang="en-US" altLang="en-US"/>
          </a:p>
        </p:txBody>
      </p:sp>
    </p:spTree>
    <p:extLst>
      <p:ext uri="{BB962C8B-B14F-4D97-AF65-F5344CB8AC3E}">
        <p14:creationId xmlns:p14="http://schemas.microsoft.com/office/powerpoint/2010/main" val="417088181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5DDB4B91-8948-4849-9555-26411DCF013E}" type="slidenum">
              <a:rPr lang="ar-SA" altLang="en-US"/>
              <a:pPr>
                <a:defRPr/>
              </a:pPr>
              <a:t>‹#›</a:t>
            </a:fld>
            <a:endParaRPr lang="en-US" altLang="en-US"/>
          </a:p>
        </p:txBody>
      </p:sp>
    </p:spTree>
    <p:extLst>
      <p:ext uri="{BB962C8B-B14F-4D97-AF65-F5344CB8AC3E}">
        <p14:creationId xmlns:p14="http://schemas.microsoft.com/office/powerpoint/2010/main" val="426455382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271F19A4-ABA7-4717-A7DF-22CE5B036831}" type="slidenum">
              <a:rPr lang="ar-SA" altLang="en-US"/>
              <a:pPr>
                <a:defRPr/>
              </a:pPr>
              <a:t>‹#›</a:t>
            </a:fld>
            <a:endParaRPr lang="en-US" altLang="en-US"/>
          </a:p>
        </p:txBody>
      </p:sp>
    </p:spTree>
    <p:extLst>
      <p:ext uri="{BB962C8B-B14F-4D97-AF65-F5344CB8AC3E}">
        <p14:creationId xmlns:p14="http://schemas.microsoft.com/office/powerpoint/2010/main" val="182530293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61BA2B30-8909-4BF8-956A-411A2E57F21C}" type="slidenum">
              <a:rPr lang="ar-SA" altLang="en-US"/>
              <a:pPr>
                <a:defRPr/>
              </a:pPr>
              <a:t>‹#›</a:t>
            </a:fld>
            <a:endParaRPr lang="en-US" altLang="en-US"/>
          </a:p>
        </p:txBody>
      </p:sp>
    </p:spTree>
    <p:extLst>
      <p:ext uri="{BB962C8B-B14F-4D97-AF65-F5344CB8AC3E}">
        <p14:creationId xmlns:p14="http://schemas.microsoft.com/office/powerpoint/2010/main" val="414699758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634828A2-1A18-4D35-9AA0-9DEC43916ECC}" type="slidenum">
              <a:rPr lang="ar-SA" altLang="en-US"/>
              <a:pPr>
                <a:defRPr/>
              </a:pPr>
              <a:t>‹#›</a:t>
            </a:fld>
            <a:endParaRPr lang="en-US" altLang="en-US"/>
          </a:p>
        </p:txBody>
      </p:sp>
    </p:spTree>
    <p:extLst>
      <p:ext uri="{BB962C8B-B14F-4D97-AF65-F5344CB8AC3E}">
        <p14:creationId xmlns:p14="http://schemas.microsoft.com/office/powerpoint/2010/main" val="388368028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394E81E-3C60-4723-AE89-DCB22793E50B}" type="slidenum">
              <a:rPr lang="ar-SA" altLang="en-US"/>
              <a:pPr>
                <a:defRPr/>
              </a:pPr>
              <a:t>‹#›</a:t>
            </a:fld>
            <a:endParaRPr lang="en-US" altLang="en-US"/>
          </a:p>
        </p:txBody>
      </p:sp>
    </p:spTree>
    <p:extLst>
      <p:ext uri="{BB962C8B-B14F-4D97-AF65-F5344CB8AC3E}">
        <p14:creationId xmlns:p14="http://schemas.microsoft.com/office/powerpoint/2010/main" val="1466784458"/>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2457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eaLnBrk="1" hangingPunct="1">
                <a:defRPr/>
              </a:pPr>
              <a:endParaRPr lang="en-US">
                <a:latin typeface="Arial" charset="0"/>
                <a:cs typeface="Arial" charset="0"/>
              </a:endParaRPr>
            </a:p>
          </p:txBody>
        </p:sp>
        <p:pic>
          <p:nvPicPr>
            <p:cNvPr id="1034" name="Picture 4" descr="slidemaster_med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1"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82"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000">
                <a:effectLst>
                  <a:outerShdw blurRad="38100" dist="38100" dir="2700000" algn="tl">
                    <a:srgbClr val="C0C0C0"/>
                  </a:outerShdw>
                </a:effectLst>
                <a:latin typeface="Arial" charset="0"/>
                <a:cs typeface="Arial" charset="0"/>
              </a:defRPr>
            </a:lvl1pPr>
          </a:lstStyle>
          <a:p>
            <a:pPr>
              <a:defRPr/>
            </a:pPr>
            <a:endParaRPr lang="en-US"/>
          </a:p>
        </p:txBody>
      </p:sp>
      <p:sp>
        <p:nvSpPr>
          <p:cNvPr id="2458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000">
                <a:effectLst>
                  <a:outerShdw blurRad="38100" dist="38100" dir="2700000" algn="tl">
                    <a:srgbClr val="C0C0C0"/>
                  </a:outerShdw>
                </a:effectLst>
                <a:latin typeface="Arial" charset="0"/>
                <a:cs typeface="Arial" charset="0"/>
              </a:defRPr>
            </a:lvl1pPr>
          </a:lstStyle>
          <a:p>
            <a:pPr>
              <a:defRPr/>
            </a:pPr>
            <a:endParaRPr lang="en-US"/>
          </a:p>
        </p:txBody>
      </p:sp>
      <p:sp>
        <p:nvSpPr>
          <p:cNvPr id="2458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000">
                <a:effectLst>
                  <a:outerShdw blurRad="38100" dist="38100" dir="2700000" algn="tl">
                    <a:srgbClr val="C0C0C0"/>
                  </a:outerShdw>
                </a:effectLst>
              </a:defRPr>
            </a:lvl1pPr>
          </a:lstStyle>
          <a:p>
            <a:pPr>
              <a:defRPr/>
            </a:pPr>
            <a:fld id="{132E5282-CB30-4420-8C83-6E0AB6A0AB17}" type="slidenum">
              <a:rPr lang="ar-SA" altLang="en-US"/>
              <a:pPr>
                <a:defRPr/>
              </a:pPr>
              <a:t>‹#›</a:t>
            </a:fld>
            <a:endParaRPr lang="en-US" altLang="en-US"/>
          </a:p>
        </p:txBody>
      </p:sp>
      <p:sp>
        <p:nvSpPr>
          <p:cNvPr id="1032" name="Rectangle 9"/>
          <p:cNvSpPr>
            <a:spLocks noChangeArrowheads="1"/>
          </p:cNvSpPr>
          <p:nvPr userDrawn="1"/>
        </p:nvSpPr>
        <p:spPr bwMode="auto">
          <a:xfrm rot="5400000">
            <a:off x="8588376" y="5507037"/>
            <a:ext cx="2087562"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600" b="1">
                <a:solidFill>
                  <a:srgbClr val="000000"/>
                </a:solidFill>
                <a:latin typeface="Times New Roman" panose="02020603050405020304" pitchFamily="18" charset="0"/>
                <a:cs typeface="Times New Roman" panose="02020603050405020304" pitchFamily="18" charset="0"/>
              </a:rPr>
              <a:t/>
            </a:r>
            <a:br>
              <a:rPr lang="en-US" altLang="en-US" sz="1600" b="1">
                <a:solidFill>
                  <a:srgbClr val="000000"/>
                </a:solidFill>
                <a:latin typeface="Times New Roman" panose="02020603050405020304" pitchFamily="18" charset="0"/>
                <a:cs typeface="Times New Roman" panose="02020603050405020304" pitchFamily="18" charset="0"/>
              </a:rPr>
            </a:br>
            <a:r>
              <a:rPr lang="en-US" altLang="en-US" sz="1600" b="1">
                <a:solidFill>
                  <a:srgbClr val="000000"/>
                </a:solidFill>
                <a:latin typeface="Times New Roman" panose="02020603050405020304" pitchFamily="18" charset="0"/>
                <a:cs typeface="Times New Roman" panose="02020603050405020304" pitchFamily="18" charset="0"/>
              </a:rPr>
              <a:t>w</a:t>
            </a:r>
            <a:r>
              <a:rPr lang="en-US" altLang="en-US" b="1">
                <a:solidFill>
                  <a:srgbClr val="000000"/>
                </a:solidFill>
                <a:latin typeface="Times New Roman" panose="02020603050405020304" pitchFamily="18" charset="0"/>
                <a:cs typeface="Times New Roman" panose="02020603050405020304" pitchFamily="18" charset="0"/>
              </a:rPr>
              <a:t>ww.Ravanpoint.ir</a:t>
            </a:r>
            <a:endParaRPr lang="en-GB" altLang="en-US" b="1">
              <a:solidFill>
                <a:srgbClr val="000000"/>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spd="slow"/>
  <p:txStyles>
    <p:titleStyle>
      <a:lvl1pPr algn="l" rtl="1"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1"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2pPr>
      <a:lvl3pPr algn="l" rtl="1"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3pPr>
      <a:lvl4pPr algn="l" rtl="1"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4pPr>
      <a:lvl5pPr algn="l" rtl="1"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5pPr>
      <a:lvl6pPr marL="457200" algn="l" rtl="1"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6pPr>
      <a:lvl7pPr marL="914400" algn="l" rtl="1"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7pPr>
      <a:lvl8pPr marL="1371600" algn="l" rtl="1"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8pPr>
      <a:lvl9pPr marL="1828800" algn="l" rtl="1" fontAlgn="base">
        <a:spcBef>
          <a:spcPct val="0"/>
        </a:spcBef>
        <a:spcAft>
          <a:spcPct val="0"/>
        </a:spcAft>
        <a:defRPr sz="36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r" rtl="1"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70000"/>
        <a:buFont typeface="Wingdings" panose="05000000000000000000" pitchFamily="2" charset="2"/>
        <a:buChar char="l"/>
        <a:defRPr sz="2800">
          <a:solidFill>
            <a:schemeClr val="tx1"/>
          </a:solidFill>
          <a:effectLst>
            <a:outerShdw blurRad="38100" dist="38100" dir="2700000" algn="tl">
              <a:srgbClr val="C0C0C0"/>
            </a:outerShdw>
          </a:effectLst>
          <a:latin typeface="+mn-lt"/>
          <a:cs typeface="+mn-cs"/>
        </a:defRPr>
      </a:lvl2pPr>
      <a:lvl3pPr marL="1143000" indent="-228600" algn="r" rtl="1"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C0C0C0"/>
            </a:outerShdw>
          </a:effectLst>
          <a:latin typeface="+mn-lt"/>
          <a:cs typeface="+mn-cs"/>
        </a:defRPr>
      </a:lvl3pPr>
      <a:lvl4pPr marL="1600200" indent="-228600" algn="r" rtl="1" eaLnBrk="0" fontAlgn="base" hangingPunct="0">
        <a:spcBef>
          <a:spcPct val="20000"/>
        </a:spcBef>
        <a:spcAft>
          <a:spcPct val="0"/>
        </a:spcAft>
        <a:buClr>
          <a:schemeClr val="folHlink"/>
        </a:buClr>
        <a:buSzPct val="70000"/>
        <a:buFont typeface="Wingdings" panose="05000000000000000000" pitchFamily="2" charset="2"/>
        <a:buChar char="l"/>
        <a:defRPr sz="2000">
          <a:solidFill>
            <a:schemeClr val="tx1"/>
          </a:solidFill>
          <a:effectLst>
            <a:outerShdw blurRad="38100" dist="38100" dir="2700000" algn="tl">
              <a:srgbClr val="C0C0C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C0C0C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fa-IR" dirty="0" smtClean="0"/>
              <a:t>تعریف</a:t>
            </a:r>
            <a:endParaRPr lang="en-US" dirty="0"/>
          </a:p>
        </p:txBody>
      </p:sp>
      <p:sp>
        <p:nvSpPr>
          <p:cNvPr id="3" name="Content Placeholder 2"/>
          <p:cNvSpPr>
            <a:spLocks noGrp="1"/>
          </p:cNvSpPr>
          <p:nvPr>
            <p:ph idx="1"/>
          </p:nvPr>
        </p:nvSpPr>
        <p:spPr/>
        <p:txBody>
          <a:bodyPr/>
          <a:lstStyle/>
          <a:p>
            <a:pPr>
              <a:defRPr/>
            </a:pPr>
            <a:r>
              <a:rPr lang="fa-IR" dirty="0"/>
              <a:t>فرآیند پرستاری مجموعه ای اعمال منظم و سیستماتیک پیوسته ، پویا و مداوم که در جهت رسیدن به اهداف خاص صورت می گیرد و در کل مجموعه اقداماتی است که روان پرستار در جهت برنامه ریزی و ارائه مراقبت های پرستاری صورت می دهد </a:t>
            </a:r>
            <a:endParaRPr lang="en-US" dirty="0"/>
          </a:p>
          <a:p>
            <a:pPr>
              <a:defRPr/>
            </a:pPr>
            <a:endParaRPr lang="en-US" dirty="0"/>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800600"/>
            <a:ext cx="1871663"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fa-IR" altLang="en-US" smtClean="0">
                <a:effectLst/>
              </a:rPr>
              <a:t>توصيف کلي: </a:t>
            </a:r>
          </a:p>
        </p:txBody>
      </p:sp>
      <p:sp>
        <p:nvSpPr>
          <p:cNvPr id="3" name="Content Placeholder 2"/>
          <p:cNvSpPr>
            <a:spLocks noGrp="1"/>
          </p:cNvSpPr>
          <p:nvPr>
            <p:ph idx="1"/>
          </p:nvPr>
        </p:nvSpPr>
        <p:spPr/>
        <p:txBody>
          <a:bodyPr/>
          <a:lstStyle/>
          <a:p>
            <a:pPr>
              <a:defRPr/>
            </a:pPr>
            <a:r>
              <a:rPr lang="fa-IR" dirty="0" smtClean="0"/>
              <a:t>ظاهر</a:t>
            </a:r>
          </a:p>
          <a:p>
            <a:pPr>
              <a:defRPr/>
            </a:pPr>
            <a:r>
              <a:rPr lang="fa-IR" dirty="0" smtClean="0"/>
              <a:t>فعاليت رواني-حرکتي</a:t>
            </a:r>
          </a:p>
          <a:p>
            <a:pPr>
              <a:defRPr/>
            </a:pPr>
            <a:r>
              <a:rPr lang="fa-IR" dirty="0" smtClean="0"/>
              <a:t>نگرش نسبت به معاينه گر</a:t>
            </a:r>
            <a:endParaRPr lang="fa-IR"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fa-IR" dirty="0" smtClean="0"/>
              <a:t>هيجانات:</a:t>
            </a:r>
            <a:endParaRPr lang="fa-IR" dirty="0"/>
          </a:p>
        </p:txBody>
      </p:sp>
      <p:sp>
        <p:nvSpPr>
          <p:cNvPr id="3" name="Content Placeholder 2"/>
          <p:cNvSpPr>
            <a:spLocks noGrp="1"/>
          </p:cNvSpPr>
          <p:nvPr>
            <p:ph idx="1"/>
          </p:nvPr>
        </p:nvSpPr>
        <p:spPr/>
        <p:txBody>
          <a:bodyPr/>
          <a:lstStyle/>
          <a:p>
            <a:pPr>
              <a:defRPr/>
            </a:pPr>
            <a:r>
              <a:rPr lang="fa-IR" dirty="0" smtClean="0"/>
              <a:t>خلق</a:t>
            </a:r>
          </a:p>
          <a:p>
            <a:pPr lvl="1" algn="just">
              <a:defRPr/>
            </a:pPr>
            <a:r>
              <a:rPr lang="fa-IR" dirty="0" smtClean="0">
                <a:effectLst/>
              </a:rPr>
              <a:t>بايد از خود بيمار در مورد احساساتش  سوال کرد تا متوجه وضعيت خلق او شد. اصطلاحاتي را که بيمار براي توصيف خلق خود بيان مي کند يادداشت کنيد </a:t>
            </a:r>
          </a:p>
          <a:p>
            <a:pPr>
              <a:defRPr/>
            </a:pPr>
            <a:r>
              <a:rPr lang="fa-IR" dirty="0" smtClean="0"/>
              <a:t>عاطفه</a:t>
            </a:r>
          </a:p>
          <a:p>
            <a:pPr lvl="1" algn="just">
              <a:defRPr/>
            </a:pPr>
            <a:r>
              <a:rPr lang="fa-IR" dirty="0" smtClean="0">
                <a:effectLst/>
              </a:rPr>
              <a:t>عاطفه را بايد از نظر تناسب شدت نيز بررسي کرد. عاطفه ممکن است با خلق هماهنگ باشد يا نباشد. ممکن است سطحي يا کند و يا بيمار ظاهر بي تفاوت داشته باشد.</a:t>
            </a:r>
            <a:endParaRPr lang="fa-IR" dirty="0">
              <a:effectLst/>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fa-IR" altLang="en-US" smtClean="0">
                <a:effectLst/>
              </a:rPr>
              <a:t>تفکر:</a:t>
            </a:r>
            <a:endParaRPr lang="en-US" altLang="en-US" smtClean="0">
              <a:effectLst/>
            </a:endParaRPr>
          </a:p>
        </p:txBody>
      </p:sp>
      <p:sp>
        <p:nvSpPr>
          <p:cNvPr id="3" name="Content Placeholder 2"/>
          <p:cNvSpPr>
            <a:spLocks noGrp="1"/>
          </p:cNvSpPr>
          <p:nvPr>
            <p:ph idx="1"/>
          </p:nvPr>
        </p:nvSpPr>
        <p:spPr/>
        <p:txBody>
          <a:bodyPr/>
          <a:lstStyle/>
          <a:p>
            <a:pPr>
              <a:defRPr/>
            </a:pPr>
            <a:r>
              <a:rPr lang="fa-IR" dirty="0" smtClean="0"/>
              <a:t>فرم فکر</a:t>
            </a:r>
            <a:endParaRPr lang="en-US" dirty="0" smtClean="0"/>
          </a:p>
          <a:p>
            <a:pPr>
              <a:defRPr/>
            </a:pPr>
            <a:r>
              <a:rPr lang="fa-IR" dirty="0" smtClean="0"/>
              <a:t>محتواي فکر</a:t>
            </a:r>
            <a:endParaRPr lang="en-US" dirty="0" smtClean="0"/>
          </a:p>
          <a:p>
            <a:pPr>
              <a:defRPr/>
            </a:pPr>
            <a:r>
              <a:rPr lang="fa-IR" dirty="0" smtClean="0"/>
              <a:t>بررسي تفکر انتزاعي</a:t>
            </a:r>
            <a:endParaRPr lang="en-US"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fa-IR" altLang="en-US" smtClean="0">
                <a:effectLst/>
              </a:rPr>
              <a:t>سيستم هاي حسي و شناختي: </a:t>
            </a:r>
            <a:endParaRPr lang="en-US" altLang="en-US" smtClean="0">
              <a:effectLst/>
            </a:endParaRPr>
          </a:p>
        </p:txBody>
      </p:sp>
      <p:sp>
        <p:nvSpPr>
          <p:cNvPr id="3" name="Content Placeholder 2"/>
          <p:cNvSpPr>
            <a:spLocks noGrp="1"/>
          </p:cNvSpPr>
          <p:nvPr>
            <p:ph idx="1"/>
          </p:nvPr>
        </p:nvSpPr>
        <p:spPr/>
        <p:txBody>
          <a:bodyPr/>
          <a:lstStyle/>
          <a:p>
            <a:pPr>
              <a:defRPr/>
            </a:pPr>
            <a:r>
              <a:rPr lang="fa-IR" dirty="0" smtClean="0"/>
              <a:t>سطح آگاهي و هوشياري</a:t>
            </a:r>
            <a:endParaRPr lang="en-US" dirty="0" smtClean="0"/>
          </a:p>
          <a:p>
            <a:pPr>
              <a:defRPr/>
            </a:pPr>
            <a:r>
              <a:rPr lang="fa-IR" dirty="0" smtClean="0"/>
              <a:t>جهت يابي</a:t>
            </a:r>
            <a:endParaRPr lang="en-US" dirty="0" smtClean="0"/>
          </a:p>
          <a:p>
            <a:pPr>
              <a:defRPr/>
            </a:pPr>
            <a:r>
              <a:rPr lang="fa-IR" dirty="0" smtClean="0"/>
              <a:t>حافظه</a:t>
            </a:r>
            <a:endParaRPr lang="en-US" dirty="0" smtClean="0"/>
          </a:p>
          <a:p>
            <a:pPr>
              <a:defRPr/>
            </a:pPr>
            <a:r>
              <a:rPr lang="fa-IR" dirty="0" smtClean="0"/>
              <a:t>تمرکز و توجه</a:t>
            </a:r>
            <a:endParaRPr lang="en-US" dirty="0" smtClean="0"/>
          </a:p>
          <a:p>
            <a:pPr>
              <a:defRPr/>
            </a:pPr>
            <a:r>
              <a:rPr lang="fa-IR" dirty="0" smtClean="0"/>
              <a:t>معلومات و هوش</a:t>
            </a:r>
            <a:endParaRPr lang="en-US"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fa-IR" dirty="0" smtClean="0"/>
              <a:t>ادراک:</a:t>
            </a:r>
            <a:endParaRPr lang="en-US" dirty="0"/>
          </a:p>
        </p:txBody>
      </p:sp>
      <p:sp>
        <p:nvSpPr>
          <p:cNvPr id="17411" name="Content Placeholder 2"/>
          <p:cNvSpPr>
            <a:spLocks noGrp="1"/>
          </p:cNvSpPr>
          <p:nvPr>
            <p:ph idx="1"/>
          </p:nvPr>
        </p:nvSpPr>
        <p:spPr/>
        <p:txBody>
          <a:bodyPr/>
          <a:lstStyle/>
          <a:p>
            <a:pPr marL="0" indent="0" algn="just">
              <a:buFont typeface="Wingdings" panose="05000000000000000000" pitchFamily="2" charset="2"/>
              <a:buNone/>
            </a:pPr>
            <a:r>
              <a:rPr lang="fa-IR" altLang="en-US" smtClean="0">
                <a:effectLst/>
              </a:rPr>
              <a:t>اختلالات ادراکي در بيماران رواني به صورت توهم و خطاي درکي ( ايلوزيون ) مشخص مي شود . بايد مشخص کرد توهم بيمار در کدام يک از حواس بيمار است . براي بررسي وجود توهم مي توان سوالاتي نظير ( آيا تا به حال صداهايي شنيده است که ديگران نمي شنوند ) انجام داد. </a:t>
            </a:r>
            <a:endParaRPr lang="en-US" altLang="en-US" smtClean="0">
              <a:effectLst/>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fa-IR" dirty="0" smtClean="0"/>
              <a:t>قضاوت: </a:t>
            </a:r>
            <a:endParaRPr lang="en-US" dirty="0"/>
          </a:p>
        </p:txBody>
      </p:sp>
      <p:sp>
        <p:nvSpPr>
          <p:cNvPr id="18435" name="Content Placeholder 2"/>
          <p:cNvSpPr>
            <a:spLocks noGrp="1"/>
          </p:cNvSpPr>
          <p:nvPr>
            <p:ph idx="1"/>
          </p:nvPr>
        </p:nvSpPr>
        <p:spPr/>
        <p:txBody>
          <a:bodyPr/>
          <a:lstStyle/>
          <a:p>
            <a:pPr marL="0" indent="0" algn="just">
              <a:buFont typeface="Wingdings" panose="05000000000000000000" pitchFamily="2" charset="2"/>
              <a:buNone/>
            </a:pPr>
            <a:r>
              <a:rPr lang="fa-IR" altLang="en-US" smtClean="0">
                <a:effectLst/>
              </a:rPr>
              <a:t>منظور بررسي واکنش بيمار در موقعيت هاي اجتماعي است و مي توان از بيمار سوال کرد که "اگر اينجا آتش بگيرد او چه کار خواهد کرد " . پاسخ هاي غير واقع بينانه حاکي از اختلال در قضاوت بيمار است . </a:t>
            </a:r>
            <a:endParaRPr lang="en-US" altLang="en-US" smtClean="0">
              <a:effectLst/>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fa-IR" dirty="0" smtClean="0"/>
              <a:t>بينش:</a:t>
            </a:r>
            <a:endParaRPr lang="en-US" dirty="0"/>
          </a:p>
        </p:txBody>
      </p:sp>
      <p:sp>
        <p:nvSpPr>
          <p:cNvPr id="19459" name="Content Placeholder 2"/>
          <p:cNvSpPr>
            <a:spLocks noGrp="1"/>
          </p:cNvSpPr>
          <p:nvPr>
            <p:ph idx="1"/>
          </p:nvPr>
        </p:nvSpPr>
        <p:spPr/>
        <p:txBody>
          <a:bodyPr/>
          <a:lstStyle/>
          <a:p>
            <a:pPr marL="0" indent="0" algn="just">
              <a:buFont typeface="Wingdings" panose="05000000000000000000" pitchFamily="2" charset="2"/>
              <a:buNone/>
            </a:pPr>
            <a:r>
              <a:rPr lang="fa-IR" altLang="en-US" smtClean="0">
                <a:effectLst/>
              </a:rPr>
              <a:t>منظور ميزان آگاهي بيمار از بيماري خود است . بينش 3 سطح دارد :‌بينش کامل ، بينش نسبي و فقدان بينش. بيماراني که علائم روان پزشکي خود را نتيجه يک اختلال رواني مي دانند و معمولا براي درمان خود به مراکز رواندرماني مراجعه مي کنند از بينش کامل برخوردار هستند. بينش نسبي در بعضي از بيماران سايکوتيک ديده مي شود که به بيماري خود آگاهي نسبي دارد. گروهي نيز کاملا بيماري خود را انکار مي کنند. </a:t>
            </a:r>
            <a:endParaRPr lang="en-US" altLang="en-US" smtClean="0">
              <a:effectLst/>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438400" y="685800"/>
            <a:ext cx="6400800" cy="5410200"/>
          </a:xfrm>
        </p:spPr>
        <p:txBody>
          <a:bodyPr/>
          <a:lstStyle/>
          <a:p>
            <a:pPr algn="just" eaLnBrk="1" hangingPunct="1">
              <a:defRPr/>
            </a:pPr>
            <a:r>
              <a:rPr lang="fa-IR" dirty="0" smtClean="0">
                <a:effectLst/>
              </a:rPr>
              <a:t>در انتها با بررسی و شناخت پرستار باید اطلاعاتی در زمینه موارد زیر به دست آورد </a:t>
            </a:r>
          </a:p>
          <a:p>
            <a:pPr marL="0" indent="0" algn="just" eaLnBrk="1" hangingPunct="1">
              <a:buFont typeface="Wingdings" panose="05000000000000000000" pitchFamily="2" charset="2"/>
              <a:buNone/>
              <a:defRPr/>
            </a:pPr>
            <a:r>
              <a:rPr lang="fa-IR" dirty="0" smtClean="0">
                <a:effectLst/>
              </a:rPr>
              <a:t>1- وجود یا فقدان اختلال روان </a:t>
            </a:r>
          </a:p>
          <a:p>
            <a:pPr marL="0" indent="0" algn="just" eaLnBrk="1" hangingPunct="1">
              <a:buFont typeface="Wingdings" panose="05000000000000000000" pitchFamily="2" charset="2"/>
              <a:buNone/>
              <a:defRPr/>
            </a:pPr>
            <a:r>
              <a:rPr lang="fa-IR" dirty="0" smtClean="0">
                <a:effectLst/>
              </a:rPr>
              <a:t>2- وجود مشکلات احتمالی در وضعیت جسمانی </a:t>
            </a:r>
          </a:p>
          <a:p>
            <a:pPr marL="0" indent="0" algn="just" eaLnBrk="1" hangingPunct="1">
              <a:buFont typeface="Wingdings" panose="05000000000000000000" pitchFamily="2" charset="2"/>
              <a:buNone/>
              <a:defRPr/>
            </a:pPr>
            <a:r>
              <a:rPr lang="fa-IR" dirty="0" smtClean="0">
                <a:effectLst/>
              </a:rPr>
              <a:t>3- شناسایی عوامل مستعد کننده و تسریع کننده </a:t>
            </a:r>
          </a:p>
          <a:p>
            <a:pPr marL="0" indent="0" algn="just" eaLnBrk="1" hangingPunct="1">
              <a:buFont typeface="Wingdings" panose="05000000000000000000" pitchFamily="2" charset="2"/>
              <a:buNone/>
              <a:defRPr/>
            </a:pPr>
            <a:r>
              <a:rPr lang="fa-IR" dirty="0" smtClean="0">
                <a:effectLst/>
              </a:rPr>
              <a:t>4- شناسایی عوامل موثر در پیش آگهی بیماری </a:t>
            </a:r>
          </a:p>
          <a:p>
            <a:pPr marL="0" indent="0" algn="just" eaLnBrk="1" hangingPunct="1">
              <a:buFont typeface="Wingdings" panose="05000000000000000000" pitchFamily="2" charset="2"/>
              <a:buNone/>
              <a:defRPr/>
            </a:pPr>
            <a:r>
              <a:rPr lang="fa-IR" dirty="0" smtClean="0">
                <a:effectLst/>
              </a:rPr>
              <a:t>5- بررسی نقاط ضعف و قدرت بیماری </a:t>
            </a:r>
            <a:endParaRPr lang="en-US" dirty="0" smtClean="0">
              <a:effectLst/>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p:txBody>
          <a:bodyPr/>
          <a:lstStyle/>
          <a:p>
            <a:pPr eaLnBrk="1" hangingPunct="1"/>
            <a:r>
              <a:rPr lang="fa-IR" altLang="en-US" smtClean="0">
                <a:effectLst/>
              </a:rPr>
              <a:t>بررسی شخصیت قبل از بیماری </a:t>
            </a:r>
          </a:p>
          <a:p>
            <a:pPr eaLnBrk="1" hangingPunct="1"/>
            <a:r>
              <a:rPr lang="fa-IR" altLang="en-US" smtClean="0">
                <a:effectLst/>
              </a:rPr>
              <a:t>بررسی سیستم های حمایتی و شغلی </a:t>
            </a:r>
          </a:p>
          <a:p>
            <a:pPr eaLnBrk="1" hangingPunct="1"/>
            <a:r>
              <a:rPr lang="fa-IR" altLang="en-US" smtClean="0">
                <a:effectLst/>
              </a:rPr>
              <a:t>بررسی وجود یا عدم وجود افکار خودکشی و دیگر کشی </a:t>
            </a:r>
          </a:p>
          <a:p>
            <a:pPr eaLnBrk="1" hangingPunct="1"/>
            <a:r>
              <a:rPr lang="fa-IR" altLang="en-US" smtClean="0">
                <a:effectLst/>
              </a:rPr>
              <a:t>شناسایی مشکلات بالفعل و بالقوه </a:t>
            </a:r>
          </a:p>
          <a:p>
            <a:pPr eaLnBrk="1" hangingPunct="1"/>
            <a:r>
              <a:rPr lang="fa-IR" altLang="en-US" smtClean="0">
                <a:effectLst/>
              </a:rPr>
              <a:t>شناسایی مکانیسم های دفاعی که بیمار استفاده می کند </a:t>
            </a:r>
            <a:endParaRPr lang="en-US" altLang="en-US" smtClean="0">
              <a:effectLst/>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defRPr/>
            </a:pPr>
            <a:r>
              <a:rPr lang="fa-IR" dirty="0" smtClean="0"/>
              <a:t>تشخیص پرستاری </a:t>
            </a:r>
            <a:endParaRPr lang="en-US" dirty="0" smtClean="0"/>
          </a:p>
        </p:txBody>
      </p:sp>
      <p:sp>
        <p:nvSpPr>
          <p:cNvPr id="22531" name="Rectangle 3"/>
          <p:cNvSpPr>
            <a:spLocks noGrp="1" noChangeArrowheads="1"/>
          </p:cNvSpPr>
          <p:nvPr>
            <p:ph type="body" idx="1"/>
          </p:nvPr>
        </p:nvSpPr>
        <p:spPr/>
        <p:txBody>
          <a:bodyPr/>
          <a:lstStyle/>
          <a:p>
            <a:pPr algn="just" eaLnBrk="1" hangingPunct="1"/>
            <a:r>
              <a:rPr lang="fa-IR" altLang="en-US" smtClean="0">
                <a:effectLst/>
              </a:rPr>
              <a:t>تشخیص پرستاری به معنای پی بردن به نیازهای اساسی رفع نشده بیمار و قضاوت در مورد سلامتی بیمار به غیر از آنچه که پزشک تشخیص داده یا به عبارتی تشخیص نیازهای بیمار توسط پرستار با هدف کمک به بیمار و خانواده وی می باشد </a:t>
            </a:r>
            <a:endParaRPr lang="en-US" altLang="en-US" smtClean="0">
              <a:effectLst/>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p:txBody>
          <a:bodyPr/>
          <a:lstStyle/>
          <a:p>
            <a:pPr algn="just" eaLnBrk="1" hangingPunct="1"/>
            <a:r>
              <a:rPr lang="fa-IR" altLang="en-US" smtClean="0">
                <a:effectLst/>
              </a:rPr>
              <a:t>این فرآیند خاص بیمار نمی باشد بلکه علاوه بر بیمار خانواده یا جامعه را هم در بر می گیرد و در این روند پرستار انتظار دارد با بیمار و اطرافیان و دیگر افراد تیم بهداشتی ارتباط برقرار می کند و به کمک آنها طرح مراقبتی را تنظیم نماید </a:t>
            </a:r>
            <a:endParaRPr lang="en-US" altLang="en-US" smtClean="0">
              <a:effectLst/>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438400" y="533400"/>
            <a:ext cx="6400800" cy="5562600"/>
          </a:xfrm>
        </p:spPr>
        <p:txBody>
          <a:bodyPr/>
          <a:lstStyle/>
          <a:p>
            <a:pPr algn="just" eaLnBrk="1" hangingPunct="1">
              <a:lnSpc>
                <a:spcPct val="80000"/>
              </a:lnSpc>
              <a:defRPr/>
            </a:pPr>
            <a:r>
              <a:rPr lang="fa-IR" sz="2800" dirty="0" smtClean="0">
                <a:effectLst/>
              </a:rPr>
              <a:t>تشخیص پرستاری فرآیندی است در مورد بیمار یا موقعیت او به محیط پیرامون یا وضعیت وی در محیط بعد بررسی بیمار و پیرامون وی محیط او باید با بیان و جمله ای مناسب آنها را به هم ربط دهیم </a:t>
            </a:r>
          </a:p>
          <a:p>
            <a:pPr marL="0" indent="0" algn="just" eaLnBrk="1" hangingPunct="1">
              <a:lnSpc>
                <a:spcPct val="80000"/>
              </a:lnSpc>
              <a:buFont typeface="Wingdings" panose="05000000000000000000" pitchFamily="2" charset="2"/>
              <a:buNone/>
              <a:defRPr/>
            </a:pPr>
            <a:r>
              <a:rPr lang="fa-IR" sz="2800" dirty="0" smtClean="0"/>
              <a:t>الف- </a:t>
            </a:r>
            <a:r>
              <a:rPr lang="fa-IR" sz="2800" dirty="0" smtClean="0">
                <a:effectLst/>
              </a:rPr>
              <a:t>رایج ترین شیوه آن استفاده از کلمات ( بستگی یا وابستگی ) ، همراه یا لازمه است ، مانند : بستگی به ، به همراه </a:t>
            </a:r>
          </a:p>
          <a:p>
            <a:pPr marL="0" indent="0" algn="just" eaLnBrk="1" hangingPunct="1">
              <a:lnSpc>
                <a:spcPct val="80000"/>
              </a:lnSpc>
              <a:buFont typeface="Wingdings" panose="05000000000000000000" pitchFamily="2" charset="2"/>
              <a:buNone/>
              <a:defRPr/>
            </a:pPr>
            <a:r>
              <a:rPr lang="fa-IR" sz="2800" dirty="0" smtClean="0">
                <a:effectLst/>
              </a:rPr>
              <a:t>ب- از کلمه علت یا به علت زمانی استفاده می کنیم که رابطه علت و معلول معلوم باشد که بهتر است بجای کلمه به علت از عبارات ( ارتباط با ) ، مربوط به استفاده شود ، زیرا هر دوی آنها نشاندهنده ، تشخیص پرستاری است تشخیص های پرستاری را بر اساس واکنش بیمار نه نیاز بیمار بنویسد و آنها را بر اساس اهمیت و اولویت نوشته </a:t>
            </a:r>
            <a:endParaRPr lang="en-US" sz="2800" dirty="0" smtClean="0">
              <a:effectLst/>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p:txBody>
          <a:bodyPr/>
          <a:lstStyle/>
          <a:p>
            <a:pPr algn="just" eaLnBrk="1" hangingPunct="1">
              <a:defRPr/>
            </a:pPr>
            <a:r>
              <a:rPr lang="fa-IR" altLang="en-US" dirty="0" smtClean="0">
                <a:effectLst/>
              </a:rPr>
              <a:t>به طور کلی تشخیص پرستاری نشان دهنده سطوح مختلف سلامتی یا تغییرات دائمی یا موقتی در مراحل زندگی می باشد که شامل تغییرات فیزیولوژیکی ، روانی ، اجتماعی ، فرهنگی و رشد و تکامل جسمی و روحی می باشد.</a:t>
            </a:r>
          </a:p>
          <a:p>
            <a:pPr algn="just" eaLnBrk="1" hangingPunct="1">
              <a:defRPr/>
            </a:pPr>
            <a:r>
              <a:rPr lang="fa-IR" altLang="en-US" dirty="0" smtClean="0">
                <a:effectLst/>
              </a:rPr>
              <a:t>به عبارتی نقش پرستار در مرحله تشخیص پرستاری مشاهده رفتار و احساسات بیمار است </a:t>
            </a:r>
            <a:endParaRPr lang="en-US" altLang="en-US" dirty="0" smtClean="0">
              <a:effectLst/>
            </a:endParaRPr>
          </a:p>
          <a:p>
            <a:pPr marL="0" indent="0" algn="just" eaLnBrk="1" hangingPunct="1">
              <a:buFont typeface="Wingdings" panose="05000000000000000000" pitchFamily="2" charset="2"/>
              <a:buNone/>
              <a:defRPr/>
            </a:pPr>
            <a:endParaRPr lang="en-US" altLang="en-US" dirty="0" smtClean="0">
              <a:effectLst/>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fa-IR" dirty="0" smtClean="0"/>
              <a:t>نمونه های تشخیص پرستاری </a:t>
            </a:r>
            <a:r>
              <a:rPr lang="en-US" dirty="0" smtClean="0"/>
              <a:t/>
            </a:r>
            <a:br>
              <a:rPr lang="en-US" dirty="0" smtClean="0"/>
            </a:br>
            <a:endParaRPr lang="en-US" dirty="0" smtClean="0"/>
          </a:p>
        </p:txBody>
      </p:sp>
      <p:sp>
        <p:nvSpPr>
          <p:cNvPr id="25603" name="Rectangle 3"/>
          <p:cNvSpPr>
            <a:spLocks noGrp="1" noChangeArrowheads="1"/>
          </p:cNvSpPr>
          <p:nvPr>
            <p:ph type="body" idx="1"/>
          </p:nvPr>
        </p:nvSpPr>
        <p:spPr/>
        <p:txBody>
          <a:bodyPr/>
          <a:lstStyle/>
          <a:p>
            <a:pPr eaLnBrk="1" hangingPunct="1"/>
            <a:r>
              <a:rPr lang="fa-IR" altLang="en-US" smtClean="0">
                <a:effectLst/>
              </a:rPr>
              <a:t>خلق افسرده بیمار همراه با انزوای اجتماعی </a:t>
            </a:r>
          </a:p>
          <a:p>
            <a:pPr eaLnBrk="1" hangingPunct="1"/>
            <a:r>
              <a:rPr lang="fa-IR" altLang="en-US" smtClean="0">
                <a:effectLst/>
              </a:rPr>
              <a:t>واکنش غم و اندوه در ارتباط با جدا شدن از همسر </a:t>
            </a:r>
          </a:p>
          <a:p>
            <a:pPr eaLnBrk="1" hangingPunct="1"/>
            <a:r>
              <a:rPr lang="fa-IR" altLang="en-US" smtClean="0">
                <a:effectLst/>
              </a:rPr>
              <a:t>عدم اعتماد به نفس در ارتباط با مصرف مواد مخدر </a:t>
            </a:r>
          </a:p>
          <a:p>
            <a:pPr eaLnBrk="1" hangingPunct="1"/>
            <a:r>
              <a:rPr lang="fa-IR" altLang="en-US" smtClean="0">
                <a:effectLst/>
              </a:rPr>
              <a:t>انزوا اجتماعی همراه با رفتار پرخاشگرانه و سوء ظن </a:t>
            </a:r>
            <a:endParaRPr lang="en-US" altLang="en-US" smtClean="0">
              <a:effectLst/>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fa-IR" dirty="0" smtClean="0"/>
              <a:t>اهداف معیارها و برآیندهای مورد انتظار </a:t>
            </a:r>
            <a:endParaRPr lang="en-US" dirty="0" smtClean="0"/>
          </a:p>
        </p:txBody>
      </p:sp>
      <p:sp>
        <p:nvSpPr>
          <p:cNvPr id="26627" name="Rectangle 3"/>
          <p:cNvSpPr>
            <a:spLocks noGrp="1" noChangeArrowheads="1"/>
          </p:cNvSpPr>
          <p:nvPr>
            <p:ph type="body" idx="1"/>
          </p:nvPr>
        </p:nvSpPr>
        <p:spPr/>
        <p:txBody>
          <a:bodyPr/>
          <a:lstStyle/>
          <a:p>
            <a:pPr algn="just" eaLnBrk="1" hangingPunct="1">
              <a:lnSpc>
                <a:spcPct val="90000"/>
              </a:lnSpc>
            </a:pPr>
            <a:r>
              <a:rPr lang="fa-IR" altLang="en-US" sz="2800" smtClean="0">
                <a:effectLst/>
              </a:rPr>
              <a:t>در تدوین اهداف باید به نکات زیر توجه کرد </a:t>
            </a:r>
          </a:p>
          <a:p>
            <a:pPr algn="just" eaLnBrk="1" hangingPunct="1">
              <a:lnSpc>
                <a:spcPct val="90000"/>
              </a:lnSpc>
            </a:pPr>
            <a:r>
              <a:rPr lang="fa-IR" altLang="en-US" sz="2800" smtClean="0">
                <a:effectLst/>
              </a:rPr>
              <a:t>اهداف واضح ، روشن و واقع بینانه و قابل دستیابی باشد </a:t>
            </a:r>
          </a:p>
          <a:p>
            <a:pPr algn="just" eaLnBrk="1" hangingPunct="1">
              <a:lnSpc>
                <a:spcPct val="90000"/>
              </a:lnSpc>
            </a:pPr>
            <a:r>
              <a:rPr lang="fa-IR" altLang="en-US" sz="2800" smtClean="0">
                <a:effectLst/>
              </a:rPr>
              <a:t>اهداف باید به صورت افعال رفتاری و کارهایی که از بیمار سر می زند یا انتظار داریم طراحی شود </a:t>
            </a:r>
          </a:p>
          <a:p>
            <a:pPr algn="just" eaLnBrk="1" hangingPunct="1">
              <a:lnSpc>
                <a:spcPct val="90000"/>
              </a:lnSpc>
            </a:pPr>
            <a:r>
              <a:rPr lang="fa-IR" altLang="en-US" sz="2800" smtClean="0">
                <a:effectLst/>
              </a:rPr>
              <a:t>اهداف باید قابل ارزیابی و قابل مشاهده باشد </a:t>
            </a:r>
          </a:p>
          <a:p>
            <a:pPr algn="just" eaLnBrk="1" hangingPunct="1">
              <a:lnSpc>
                <a:spcPct val="90000"/>
              </a:lnSpc>
            </a:pPr>
            <a:r>
              <a:rPr lang="fa-IR" altLang="en-US" sz="2800" smtClean="0">
                <a:effectLst/>
              </a:rPr>
              <a:t>اهداف باید به صورت کوتاه ، متوسط و بلند مدت تدوین شود </a:t>
            </a:r>
          </a:p>
          <a:p>
            <a:pPr algn="just" eaLnBrk="1" hangingPunct="1">
              <a:lnSpc>
                <a:spcPct val="90000"/>
              </a:lnSpc>
            </a:pPr>
            <a:r>
              <a:rPr lang="fa-IR" altLang="en-US" sz="2800" smtClean="0">
                <a:effectLst/>
              </a:rPr>
              <a:t>دستیابی به اهداف باید توسط مداخلات پرستاری صورت گیرد </a:t>
            </a:r>
            <a:endParaRPr lang="en-US" altLang="en-US" sz="2800" smtClean="0">
              <a:effectLst/>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p:txBody>
          <a:bodyPr/>
          <a:lstStyle/>
          <a:p>
            <a:pPr algn="just" eaLnBrk="1" hangingPunct="1"/>
            <a:r>
              <a:rPr lang="fa-IR" altLang="en-US" smtClean="0">
                <a:effectLst/>
              </a:rPr>
              <a:t>به طور کلی اهداف یا برآیندهای قابل انتظار باید به طوری طراحی شوند که بعد از برنامه ریزی و اجرای تدابیر پرستاری تغییراتی در وضع روحی ، جسمی ، اجتماعی بیمار صورت گیرد این اهداف باید به طور واضح و روشن برآیندهای مورد انتظار را توضیح دهند در یک دوره زمانی کوتاه 1 تا 10 روزه صورت گیرد </a:t>
            </a:r>
            <a:endParaRPr lang="en-US" altLang="en-US" smtClean="0">
              <a:effectLst/>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fa-IR" altLang="en-US" smtClean="0">
                <a:effectLst/>
              </a:rPr>
              <a:t>تقدم و اولویت تعیین اهداف تحت تاثیر عوامل زیر است </a:t>
            </a:r>
            <a:endParaRPr lang="en-US" altLang="en-US" smtClean="0">
              <a:effectLst/>
            </a:endParaRPr>
          </a:p>
        </p:txBody>
      </p:sp>
      <p:sp>
        <p:nvSpPr>
          <p:cNvPr id="28675" name="Rectangle 3"/>
          <p:cNvSpPr>
            <a:spLocks noGrp="1" noChangeArrowheads="1"/>
          </p:cNvSpPr>
          <p:nvPr>
            <p:ph type="body" idx="1"/>
          </p:nvPr>
        </p:nvSpPr>
        <p:spPr/>
        <p:txBody>
          <a:bodyPr/>
          <a:lstStyle/>
          <a:p>
            <a:pPr algn="just" eaLnBrk="1" hangingPunct="1"/>
            <a:r>
              <a:rPr lang="fa-IR" altLang="en-US" smtClean="0">
                <a:effectLst/>
              </a:rPr>
              <a:t>تقدم تشخیص پرستاری با هماهنگی بیمار خانواده گروه یا جامعه صورت می گیرد بررسی شدت مشکل سلامتی با وضعیت زندگی ، مشکلات بالقوه بالفعل </a:t>
            </a:r>
          </a:p>
          <a:p>
            <a:pPr algn="just" eaLnBrk="1" hangingPunct="1"/>
            <a:r>
              <a:rPr lang="fa-IR" altLang="en-US" smtClean="0">
                <a:effectLst/>
              </a:rPr>
              <a:t>قبول مراقبت های پرستاری توسط بیمار </a:t>
            </a:r>
          </a:p>
          <a:p>
            <a:pPr algn="just" eaLnBrk="1" hangingPunct="1"/>
            <a:r>
              <a:rPr lang="fa-IR" altLang="en-US" smtClean="0">
                <a:effectLst/>
              </a:rPr>
              <a:t>به صرفه بودن هزینه وقت و انرژی بین پرستار ، بیمار خانواده و جامعه </a:t>
            </a:r>
            <a:endParaRPr lang="en-US" altLang="en-US" smtClean="0">
              <a:effectLst/>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438400" y="228600"/>
            <a:ext cx="6400800" cy="533400"/>
          </a:xfrm>
        </p:spPr>
        <p:txBody>
          <a:bodyPr/>
          <a:lstStyle/>
          <a:p>
            <a:pPr algn="ctr" eaLnBrk="1" hangingPunct="1"/>
            <a:r>
              <a:rPr lang="fa-IR" altLang="en-US" sz="3200" smtClean="0">
                <a:effectLst/>
              </a:rPr>
              <a:t>مداخلات پرستاری ( برنامه ریزی و اجرا ) </a:t>
            </a:r>
            <a:endParaRPr lang="en-US" altLang="en-US" sz="3200" smtClean="0">
              <a:effectLst/>
            </a:endParaRPr>
          </a:p>
        </p:txBody>
      </p:sp>
      <p:sp>
        <p:nvSpPr>
          <p:cNvPr id="29699" name="Rectangle 3"/>
          <p:cNvSpPr>
            <a:spLocks noGrp="1" noChangeArrowheads="1"/>
          </p:cNvSpPr>
          <p:nvPr>
            <p:ph type="body" idx="1"/>
          </p:nvPr>
        </p:nvSpPr>
        <p:spPr>
          <a:xfrm>
            <a:off x="2438400" y="990600"/>
            <a:ext cx="6400800" cy="5791200"/>
          </a:xfrm>
        </p:spPr>
        <p:txBody>
          <a:bodyPr/>
          <a:lstStyle/>
          <a:p>
            <a:pPr algn="just" eaLnBrk="1" hangingPunct="1">
              <a:lnSpc>
                <a:spcPct val="80000"/>
              </a:lnSpc>
            </a:pPr>
            <a:r>
              <a:rPr lang="fa-IR" altLang="en-US" sz="2400" smtClean="0">
                <a:effectLst/>
              </a:rPr>
              <a:t>گام بعدی تدوین برنامه و اقدامات مناسبی است که به صورت مطلوب پرستار را به سمت پیشبرد اهدافش سوق می دهد که در این راستا پرستار با توجه به علم و دانش و تجربه خود تلاش می کند بهترین و مناسب ترین روش را انتخاب کند در این برنامه ریزی پرستار باید مشکلات را بر اساس اولویت ها دسته بندی نماید و بعد بر اساس آن برنامه ریزی کند تا در نهایت مراقبت های پرستاری را طبق برنامه تدوین شده انجام دهد به طور کلی تدابیر با همان مداخلات پرستاری جهت برآوردن برآیندهای مورد انتظار برنامه ریزی و اجرا می شوند که این تدابیر باید متناسب با موقعیت و رفتار بیمار انجام گیرد به طور کلی هدف این اعمال ، جلوگیری یا حل مشکل به همراه ارتقاء و بهبود شرایط می باشند مداخلات و اجرای برنامه باید بر اساس تشخیص پرستار صورت گیرد و در جهت رسیدن به اهداف تنظیم شود و برنامه ریزی به طور مداوم اجرا شود و بر اساس شرایط بیمار ، تجدید و بازنگری صورت گیرد در مجموع می توان گفت برنامه مراقبت پرستاری اساس اجرای فرآیند پرستاری می باشد </a:t>
            </a:r>
            <a:endParaRPr lang="en-US" altLang="en-US" sz="2400" smtClean="0">
              <a:effectLst/>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fa-IR" altLang="en-US" sz="2400" smtClean="0">
                <a:effectLst/>
              </a:rPr>
              <a:t>انواع مداخلات پرستاری در اختلالات روانی بر اساس استانداردهای روان پرستاری عبارتند از </a:t>
            </a:r>
            <a:endParaRPr lang="en-US" altLang="en-US" sz="2400" smtClean="0">
              <a:effectLst/>
            </a:endParaRPr>
          </a:p>
        </p:txBody>
      </p:sp>
      <p:sp>
        <p:nvSpPr>
          <p:cNvPr id="30723" name="Rectangle 3"/>
          <p:cNvSpPr>
            <a:spLocks noGrp="1" noChangeArrowheads="1"/>
          </p:cNvSpPr>
          <p:nvPr>
            <p:ph type="body" idx="1"/>
          </p:nvPr>
        </p:nvSpPr>
        <p:spPr/>
        <p:txBody>
          <a:bodyPr/>
          <a:lstStyle/>
          <a:p>
            <a:pPr algn="just" eaLnBrk="1" hangingPunct="1">
              <a:lnSpc>
                <a:spcPct val="90000"/>
              </a:lnSpc>
            </a:pPr>
            <a:r>
              <a:rPr lang="fa-IR" altLang="en-US" sz="2800" smtClean="0">
                <a:effectLst/>
              </a:rPr>
              <a:t>ارتباط درمانی : جهت بهبود یا باز یافتن توانایی های قبلی و جلوگیری از ناتوانی های بعدی می باشد </a:t>
            </a:r>
          </a:p>
          <a:p>
            <a:pPr algn="just" eaLnBrk="1" hangingPunct="1">
              <a:lnSpc>
                <a:spcPct val="90000"/>
              </a:lnSpc>
            </a:pPr>
            <a:r>
              <a:rPr lang="fa-IR" altLang="en-US" sz="2800" smtClean="0">
                <a:effectLst/>
              </a:rPr>
              <a:t>آموزش بهداشت روانی : بالا بردن سطح آگاهی و اطلاعات بیماران ، در زمینه بیماری و رویدادهای استرس زا که اقدامات لازم سبب شناخت استرسورها و کنار آمدن با مشکلات می شود </a:t>
            </a:r>
          </a:p>
          <a:p>
            <a:pPr algn="just" eaLnBrk="1" hangingPunct="1">
              <a:lnSpc>
                <a:spcPct val="90000"/>
              </a:lnSpc>
            </a:pPr>
            <a:r>
              <a:rPr lang="fa-IR" altLang="en-US" sz="2800" smtClean="0">
                <a:effectLst/>
              </a:rPr>
              <a:t>فعالیت خود مراقبتی پرستار از توانایی های بیمار در جهت فعالیت های روزانه برای تغییرات سازنده در رفتار بیمار استفاده می کند </a:t>
            </a:r>
            <a:endParaRPr lang="en-US" altLang="en-US" sz="2800" smtClean="0">
              <a:effectLst/>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p:txBody>
          <a:bodyPr/>
          <a:lstStyle/>
          <a:p>
            <a:pPr algn="just" eaLnBrk="1" hangingPunct="1"/>
            <a:r>
              <a:rPr lang="fa-IR" altLang="en-US" smtClean="0">
                <a:effectLst/>
              </a:rPr>
              <a:t>درمانهای جسمی : پرستار به کمک دستورات دارویی و اقدامات درمانی نظیر شوک و بررسی تاثیر و عوارض آنها می تواند به نتایج مورد نظر درمانی برسد </a:t>
            </a:r>
          </a:p>
          <a:p>
            <a:pPr algn="just" eaLnBrk="1" hangingPunct="1"/>
            <a:r>
              <a:rPr lang="fa-IR" altLang="en-US" smtClean="0">
                <a:effectLst/>
              </a:rPr>
              <a:t>روان درمانی پرستار می تواند به کمک روان درمانی فردی ، گروه خانواده و سایر روش های درمانی در جهت سازش یا کاهش رفتارهای ناهنجار به بیمار کمک کند </a:t>
            </a:r>
            <a:endParaRPr lang="en-US" altLang="en-US" smtClean="0">
              <a:effectLst/>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fa-IR" altLang="en-US" smtClean="0">
                <a:effectLst/>
              </a:rPr>
              <a:t>در تقسیم بندی دیگر مداخلات پرستاری به سه فعالیت عمده خلاصه می شود </a:t>
            </a:r>
            <a:endParaRPr lang="en-US" altLang="en-US" smtClean="0">
              <a:effectLst/>
            </a:endParaRPr>
          </a:p>
        </p:txBody>
      </p:sp>
      <p:sp>
        <p:nvSpPr>
          <p:cNvPr id="27651" name="Rectangle 3"/>
          <p:cNvSpPr>
            <a:spLocks noGrp="1" noChangeArrowheads="1"/>
          </p:cNvSpPr>
          <p:nvPr>
            <p:ph type="body" idx="1"/>
          </p:nvPr>
        </p:nvSpPr>
        <p:spPr/>
        <p:txBody>
          <a:bodyPr/>
          <a:lstStyle/>
          <a:p>
            <a:pPr algn="just" eaLnBrk="1" hangingPunct="1">
              <a:lnSpc>
                <a:spcPct val="80000"/>
              </a:lnSpc>
              <a:defRPr/>
            </a:pPr>
            <a:r>
              <a:rPr lang="fa-IR" sz="2800" dirty="0" smtClean="0">
                <a:effectLst/>
              </a:rPr>
              <a:t>فعالیت های حمایتی موجب افزایش سازگاری و توانایی های فردی و ایجاد آرامش و جلوگیری از بروز مشکلات جانبی می شود و فرد را در جهت بدست آوردن سلامت مجدد هدایت می کند </a:t>
            </a:r>
          </a:p>
          <a:p>
            <a:pPr algn="just" eaLnBrk="1" hangingPunct="1">
              <a:lnSpc>
                <a:spcPct val="80000"/>
              </a:lnSpc>
              <a:defRPr/>
            </a:pPr>
            <a:r>
              <a:rPr lang="fa-IR" sz="2800" dirty="0" smtClean="0">
                <a:effectLst/>
              </a:rPr>
              <a:t>فعالیت تولیدی سبب ایجاد انگیزه و توانایی در فرد می شود که باعث بکارگیری شیوه های جدید و موثر جهت مقابله با استرس و بحران می شود</a:t>
            </a:r>
          </a:p>
          <a:p>
            <a:pPr algn="just" eaLnBrk="1" hangingPunct="1">
              <a:lnSpc>
                <a:spcPct val="80000"/>
              </a:lnSpc>
              <a:defRPr/>
            </a:pPr>
            <a:r>
              <a:rPr lang="fa-IR" sz="2800" dirty="0" smtClean="0">
                <a:effectLst/>
              </a:rPr>
              <a:t>فعالیت حفاظتی این مداخلات باعث بهبود و بهتر شدن وضعیت بیمار می شود و از بروز خودکشی و دیگر کشی جلوگیری می کند و اغلب برای بیمار ، محیطی امن و مناسب جهت حفاظت و ادامه روند درمانی به وجود می آورد  </a:t>
            </a:r>
          </a:p>
          <a:p>
            <a:pPr eaLnBrk="1" hangingPunct="1">
              <a:lnSpc>
                <a:spcPct val="80000"/>
              </a:lnSpc>
              <a:defRPr/>
            </a:pPr>
            <a:endParaRPr lang="en-US" sz="2800" dirty="0" smtClean="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438400" y="609600"/>
            <a:ext cx="6400800" cy="5486400"/>
          </a:xfrm>
        </p:spPr>
        <p:txBody>
          <a:bodyPr/>
          <a:lstStyle/>
          <a:p>
            <a:pPr algn="just" eaLnBrk="1" hangingPunct="1"/>
            <a:r>
              <a:rPr lang="fa-IR" altLang="en-US" smtClean="0">
                <a:effectLst/>
              </a:rPr>
              <a:t>فرآیند پرستاری در بهداشت روان تمرکز بر ارتباط درمانی دارد و هدف آن تعامل بین پرستار و بیمار و باهدف افزایش توانایی و یکپارچگی و بهبود رفتار سازگارانه در مقابله با شرایط استرس زای زندگی می باشد که این فرآیند در روان پرستاری در سه حیطه فرد ، خانواده ، جامعه کاربرد دارد </a:t>
            </a:r>
          </a:p>
          <a:p>
            <a:pPr algn="just" eaLnBrk="1" hangingPunct="1"/>
            <a:r>
              <a:rPr lang="fa-IR" altLang="en-US" smtClean="0">
                <a:effectLst/>
              </a:rPr>
              <a:t>فرآیند پرستاری اعمال مستقلی از جانب پرستار در جهت مراقبت انسانی از بیمار می باشد که نیاز به دستور پزشک ندارد </a:t>
            </a:r>
            <a:endParaRPr lang="en-US" altLang="en-US" smtClean="0">
              <a:effectLst/>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defRPr/>
            </a:pPr>
            <a:r>
              <a:rPr lang="fa-IR" dirty="0"/>
              <a:t>ارزشیابی </a:t>
            </a:r>
            <a:br>
              <a:rPr lang="fa-IR" dirty="0"/>
            </a:br>
            <a:endParaRPr lang="en-US" dirty="0" smtClean="0"/>
          </a:p>
        </p:txBody>
      </p:sp>
      <p:sp>
        <p:nvSpPr>
          <p:cNvPr id="33795" name="Rectangle 3"/>
          <p:cNvSpPr>
            <a:spLocks noGrp="1" noChangeArrowheads="1"/>
          </p:cNvSpPr>
          <p:nvPr>
            <p:ph type="body" idx="1"/>
          </p:nvPr>
        </p:nvSpPr>
        <p:spPr/>
        <p:txBody>
          <a:bodyPr/>
          <a:lstStyle/>
          <a:p>
            <a:pPr algn="just" eaLnBrk="1" hangingPunct="1"/>
            <a:r>
              <a:rPr lang="fa-IR" altLang="en-US" smtClean="0">
                <a:effectLst/>
              </a:rPr>
              <a:t>این مرحله آخرین قسمت فرآیند پرستاری می باشد که بر اساس واکنش بیمار به اقدامات پرستاری و میزان دستیابی به اهداف از پیش تعیین شده تدوین شده است و اساس ارزشیابی را برنامه مراقبت پرستاری تشکیل می دهد </a:t>
            </a:r>
            <a:endParaRPr lang="en-US" altLang="en-US" smtClean="0">
              <a:effectLst/>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p:txBody>
          <a:bodyPr/>
          <a:lstStyle/>
          <a:p>
            <a:pPr algn="just" eaLnBrk="1" hangingPunct="1"/>
            <a:r>
              <a:rPr lang="fa-IR" altLang="en-US" smtClean="0">
                <a:effectLst/>
              </a:rPr>
              <a:t>به طور کلی ارزشیابی به معنی بررسی و جمع آوری اطلاعات جدید می باشد که در این بین ممکن است مشکلات جدیدی ، کشف و برنامه ریزی و روش اجرای حل مشکل تغییر کند که انجام ارزشیابی صحیح بستگی به اهداف و مداخلات مشخص و قابل اندازه گیری دارد </a:t>
            </a:r>
            <a:endParaRPr lang="en-US" altLang="en-US" smtClean="0">
              <a:effectLst/>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fa-IR" altLang="en-US" smtClean="0">
                <a:effectLst/>
              </a:rPr>
              <a:t>انجام این روش باید به طور مداوم و سلسله وار در سه مرحله صورت گیرد </a:t>
            </a:r>
            <a:endParaRPr lang="en-US" altLang="en-US" smtClean="0">
              <a:effectLst/>
            </a:endParaRPr>
          </a:p>
        </p:txBody>
      </p:sp>
      <p:sp>
        <p:nvSpPr>
          <p:cNvPr id="35843" name="Rectangle 3"/>
          <p:cNvSpPr>
            <a:spLocks noGrp="1" noChangeArrowheads="1"/>
          </p:cNvSpPr>
          <p:nvPr>
            <p:ph type="body" idx="1"/>
          </p:nvPr>
        </p:nvSpPr>
        <p:spPr/>
        <p:txBody>
          <a:bodyPr/>
          <a:lstStyle/>
          <a:p>
            <a:pPr marL="0" indent="0" algn="just" eaLnBrk="1" hangingPunct="1">
              <a:lnSpc>
                <a:spcPct val="90000"/>
              </a:lnSpc>
              <a:buFont typeface="Wingdings" panose="05000000000000000000" pitchFamily="2" charset="2"/>
              <a:buNone/>
            </a:pPr>
            <a:r>
              <a:rPr lang="fa-IR" altLang="en-US" sz="2800" smtClean="0">
                <a:effectLst/>
              </a:rPr>
              <a:t>الف</a:t>
            </a:r>
            <a:r>
              <a:rPr lang="en-US" altLang="en-US" sz="2800" smtClean="0">
                <a:effectLst/>
              </a:rPr>
              <a:t>(</a:t>
            </a:r>
            <a:r>
              <a:rPr lang="fa-IR" altLang="en-US" sz="2800" smtClean="0">
                <a:effectLst/>
              </a:rPr>
              <a:t> ابتدا استانداردها و ویژگی هایی را که مد نظر پرستار می باشد را بر اساس تشخیص و اهداف پرستاری تنظیم و معلوم می نماییم </a:t>
            </a:r>
          </a:p>
          <a:p>
            <a:pPr marL="0" indent="0" algn="just" eaLnBrk="1" hangingPunct="1">
              <a:lnSpc>
                <a:spcPct val="90000"/>
              </a:lnSpc>
              <a:buFont typeface="Wingdings" panose="05000000000000000000" pitchFamily="2" charset="2"/>
              <a:buNone/>
            </a:pPr>
            <a:r>
              <a:rPr lang="fa-IR" altLang="en-US" sz="2800" smtClean="0">
                <a:effectLst/>
              </a:rPr>
              <a:t>ب</a:t>
            </a:r>
            <a:r>
              <a:rPr lang="en-US" altLang="en-US" sz="2800" smtClean="0">
                <a:effectLst/>
              </a:rPr>
              <a:t>(</a:t>
            </a:r>
            <a:r>
              <a:rPr lang="fa-IR" altLang="en-US" sz="2800" smtClean="0">
                <a:effectLst/>
              </a:rPr>
              <a:t> در قسمت بعدی وضعیت بیمار را بر اساس اهداف از قبل تعیین شده گردآوری می کند </a:t>
            </a:r>
          </a:p>
          <a:p>
            <a:pPr marL="0" indent="0" algn="just" eaLnBrk="1" hangingPunct="1">
              <a:lnSpc>
                <a:spcPct val="90000"/>
              </a:lnSpc>
              <a:buFont typeface="Wingdings" panose="05000000000000000000" pitchFamily="2" charset="2"/>
              <a:buNone/>
            </a:pPr>
            <a:r>
              <a:rPr lang="fa-IR" altLang="en-US" sz="2800" smtClean="0">
                <a:effectLst/>
              </a:rPr>
              <a:t>ج</a:t>
            </a:r>
            <a:r>
              <a:rPr lang="en-US" altLang="en-US" sz="2800" smtClean="0">
                <a:effectLst/>
              </a:rPr>
              <a:t>(</a:t>
            </a:r>
            <a:r>
              <a:rPr lang="fa-IR" altLang="en-US" sz="2800" smtClean="0">
                <a:effectLst/>
              </a:rPr>
              <a:t> مرحله سوم اطلاعات و داده های گردآوری شده را با برآیندها و نتایج قابل انتظاری که وجود دارد مقایسه و مشاهده می کنیم و می بینیم چقدر در پیشبرد فرآیند موفق بودیم و در صورت وجود مشکلات سعی در انتخاب و تهیه راه حل مناسب می نماییم . </a:t>
            </a:r>
            <a:endParaRPr lang="en-US" altLang="en-US" sz="2800" smtClean="0">
              <a:effectLst/>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pPr>
              <a:defRPr/>
            </a:pPr>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a:defRPr/>
            </a:pPr>
            <a:endParaRPr lang="fr-FR">
              <a:solidFill>
                <a:prstClr val="black"/>
              </a:solidFill>
              <a:latin typeface="Verdana"/>
            </a:endParaRPr>
          </a:p>
        </p:txBody>
      </p:sp>
      <p:sp>
        <p:nvSpPr>
          <p:cNvPr id="36870"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1" name="Rectangle 10"/>
          <p:cNvSpPr>
            <a:spLocks noChangeArrowheads="1"/>
          </p:cNvSpPr>
          <p:nvPr/>
        </p:nvSpPr>
        <p:spPr bwMode="auto">
          <a:xfrm>
            <a:off x="5026025" y="3789363"/>
            <a:ext cx="20256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ctr" rtl="0">
              <a:spcBef>
                <a:spcPct val="0"/>
              </a:spcBef>
              <a:buClrTx/>
              <a:buSzTx/>
              <a:buFontTx/>
              <a:buNone/>
            </a:pPr>
            <a:r>
              <a:rPr lang="fr-FR" altLang="en-US" sz="1000">
                <a:solidFill>
                  <a:srgbClr val="000000"/>
                </a:solidFill>
                <a:latin typeface="Verdana" panose="020B0604030504040204" pitchFamily="34" charset="0"/>
                <a:hlinkClick r:id="rId3"/>
              </a:rPr>
              <a:t>http://www.ravanpoint.ir</a:t>
            </a:r>
            <a:endParaRPr lang="fa-IR" altLang="en-US" sz="1000">
              <a:solidFill>
                <a:srgbClr val="000000"/>
              </a:solidFill>
              <a:latin typeface="Verdana" panose="020B0604030504040204" pitchFamily="34" charset="0"/>
            </a:endParaRPr>
          </a:p>
          <a:p>
            <a:pPr algn="ctr" rtl="0">
              <a:spcBef>
                <a:spcPct val="0"/>
              </a:spcBef>
              <a:buClrTx/>
              <a:buSzTx/>
              <a:buFontTx/>
              <a:buNone/>
            </a:pPr>
            <a:endParaRPr lang="fr-FR" altLang="en-US" sz="1000">
              <a:solidFill>
                <a:srgbClr val="000000"/>
              </a:solidFill>
              <a:latin typeface="Verdana" panose="020B0604030504040204" pitchFamily="34" charset="0"/>
            </a:endParaRPr>
          </a:p>
          <a:p>
            <a:pPr algn="ctr" rtl="0">
              <a:spcBef>
                <a:spcPct val="0"/>
              </a:spcBef>
              <a:buClrTx/>
              <a:buSzTx/>
              <a:buFontTx/>
              <a:buNone/>
            </a:pPr>
            <a:r>
              <a:rPr lang="fr-FR" altLang="en-US" sz="1000">
                <a:solidFill>
                  <a:srgbClr val="000000"/>
                </a:solidFill>
                <a:latin typeface="Verdana" panose="020B0604030504040204" pitchFamily="34" charset="0"/>
              </a:rPr>
              <a:t>Contact: info@ravanpoint.ir </a:t>
            </a:r>
          </a:p>
        </p:txBody>
      </p:sp>
      <p:sp>
        <p:nvSpPr>
          <p:cNvPr id="3" name="Rectangle 2"/>
          <p:cNvSpPr/>
          <p:nvPr/>
        </p:nvSpPr>
        <p:spPr>
          <a:xfrm>
            <a:off x="250825" y="3919538"/>
            <a:ext cx="2736850" cy="423862"/>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en-US">
              <a:solidFill>
                <a:srgbClr val="FFFFFF"/>
              </a:solidFill>
              <a:latin typeface="Verdana"/>
            </a:endParaRPr>
          </a:p>
        </p:txBody>
      </p:sp>
      <p:sp>
        <p:nvSpPr>
          <p:cNvPr id="36873" name="Rectangle 16"/>
          <p:cNvSpPr>
            <a:spLocks noChangeArrowheads="1"/>
          </p:cNvSpPr>
          <p:nvPr/>
        </p:nvSpPr>
        <p:spPr bwMode="auto">
          <a:xfrm>
            <a:off x="250825" y="2582863"/>
            <a:ext cx="28321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r>
              <a:rPr lang="fa-IR" altLang="en-US" sz="2000" b="1">
                <a:solidFill>
                  <a:srgbClr val="000000"/>
                </a:solidFill>
                <a:latin typeface="Verdana" panose="020B0604030504040204" pitchFamily="34" charset="0"/>
                <a:cs typeface="B Nazanin" panose="00000400000000000000" pitchFamily="2" charset="-78"/>
              </a:rPr>
              <a:t>دانلود رایگان پاورپوینت های روانشناسی</a:t>
            </a:r>
            <a:endParaRPr lang="en-GB" altLang="en-US" sz="2000" b="1">
              <a:solidFill>
                <a:srgbClr val="000000"/>
              </a:solidFill>
              <a:latin typeface="Verdana" panose="020B0604030504040204" pitchFamily="34" charset="0"/>
              <a:cs typeface="B Nazanin" panose="00000400000000000000" pitchFamily="2" charset="-78"/>
            </a:endParaRPr>
          </a:p>
          <a:p>
            <a:endParaRPr lang="en-GB" altLang="en-US" b="1">
              <a:solidFill>
                <a:srgbClr val="000000"/>
              </a:solidFill>
              <a:latin typeface="Verdana" panose="020B0604030504040204" pitchFamily="34" charset="0"/>
            </a:endParaRPr>
          </a:p>
          <a:p>
            <a:endParaRPr lang="en-US" altLang="en-US" sz="1600">
              <a:solidFill>
                <a:srgbClr val="C00000"/>
              </a:solidFill>
              <a:latin typeface="Verdana" panose="020B0604030504040204" pitchFamily="34" charset="0"/>
            </a:endParaRPr>
          </a:p>
          <a:p>
            <a:r>
              <a:rPr lang="en-US" altLang="en-US" sz="1600">
                <a:solidFill>
                  <a:srgbClr val="404040"/>
                </a:solidFill>
                <a:latin typeface="Times New Roman" panose="02020603050405020304" pitchFamily="18" charset="0"/>
                <a:cs typeface="Times New Roman" panose="02020603050405020304" pitchFamily="18" charset="0"/>
              </a:rPr>
              <a:t/>
            </a:r>
            <a:br>
              <a:rPr lang="en-US" altLang="en-US" sz="1600">
                <a:solidFill>
                  <a:srgbClr val="404040"/>
                </a:solidFill>
                <a:latin typeface="Times New Roman" panose="02020603050405020304" pitchFamily="18" charset="0"/>
                <a:cs typeface="Times New Roman" panose="02020603050405020304" pitchFamily="18" charset="0"/>
              </a:rPr>
            </a:br>
            <a:r>
              <a:rPr lang="en-US" altLang="en-US">
                <a:solidFill>
                  <a:srgbClr val="404040"/>
                </a:solidFill>
                <a:latin typeface="Times New Roman" panose="02020603050405020304" pitchFamily="18" charset="0"/>
                <a:cs typeface="Times New Roman" panose="02020603050405020304" pitchFamily="18" charset="0"/>
              </a:rPr>
              <a:t>© Copyright Ravanpoint.ir</a:t>
            </a:r>
            <a:endParaRPr lang="en-GB" altLang="en-US" b="1">
              <a:solidFill>
                <a:srgbClr val="404040"/>
              </a:solidFill>
              <a:latin typeface="Times New Roman" panose="02020603050405020304" pitchFamily="18" charset="0"/>
              <a:cs typeface="Times New Roman" panose="02020603050405020304" pitchFamily="18" charset="0"/>
            </a:endParaRPr>
          </a:p>
        </p:txBody>
      </p:sp>
      <p:pic>
        <p:nvPicPr>
          <p:cNvPr id="3687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05275" y="2368550"/>
            <a:ext cx="386715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defRPr/>
            </a:pPr>
            <a:r>
              <a:rPr lang="fa-IR" dirty="0" smtClean="0"/>
              <a:t>ویژگی های فرآیند پرستاری </a:t>
            </a:r>
            <a:endParaRPr lang="en-US" dirty="0" smtClean="0"/>
          </a:p>
        </p:txBody>
      </p:sp>
      <p:sp>
        <p:nvSpPr>
          <p:cNvPr id="7171" name="Rectangle 3"/>
          <p:cNvSpPr>
            <a:spLocks noGrp="1" noChangeArrowheads="1"/>
          </p:cNvSpPr>
          <p:nvPr>
            <p:ph type="body" idx="1"/>
          </p:nvPr>
        </p:nvSpPr>
        <p:spPr/>
        <p:txBody>
          <a:bodyPr/>
          <a:lstStyle/>
          <a:p>
            <a:pPr algn="just" eaLnBrk="1" hangingPunct="1"/>
            <a:r>
              <a:rPr lang="fa-IR" altLang="en-US" smtClean="0">
                <a:effectLst/>
              </a:rPr>
              <a:t>مراحل اجرای آن به صورت متوالی و سلسله مراتب می باشد مراحل به صورت پیوسته می باشد که و موقعیت در هر مرحله بستگی به مرحله قبلی دارد مراحل مکمل هم به صورت پویا می باشند ، زیرا ممکن است مرحله نهایی ، شروع مجددی برای مرحله قبل و بعدی باشد </a:t>
            </a:r>
            <a:endParaRPr lang="en-US" altLang="en-US" smtClean="0">
              <a:effectLst/>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defRPr/>
            </a:pPr>
            <a:r>
              <a:rPr lang="fa-IR" dirty="0" smtClean="0"/>
              <a:t>مراحل فرآیند پرستاری </a:t>
            </a:r>
            <a:endParaRPr lang="en-US" dirty="0" smtClean="0"/>
          </a:p>
        </p:txBody>
      </p:sp>
      <p:sp>
        <p:nvSpPr>
          <p:cNvPr id="8195" name="Rectangle 3"/>
          <p:cNvSpPr>
            <a:spLocks noGrp="1" noChangeArrowheads="1"/>
          </p:cNvSpPr>
          <p:nvPr>
            <p:ph type="body" idx="1"/>
          </p:nvPr>
        </p:nvSpPr>
        <p:spPr/>
        <p:txBody>
          <a:bodyPr/>
          <a:lstStyle/>
          <a:p>
            <a:pPr algn="just" eaLnBrk="1" hangingPunct="1"/>
            <a:r>
              <a:rPr lang="fa-IR" altLang="en-US" smtClean="0">
                <a:effectLst/>
                <a:cs typeface="B Nazanin" panose="00000400000000000000" pitchFamily="2" charset="-78"/>
              </a:rPr>
              <a:t>فرآیند پرستاری طبق کتاب پرستاری روانی جامع سال 1987 ، به 5 مرحله تقسیم شد : 1- بررسی و شناخت 2- تشخیص 3- تعیین برآیندهای مورد انتظار ( اهداف ) 4- مداخلات پرستاری ( برنامه ریزی – اجرا ) 5- ارزشیابی </a:t>
            </a:r>
            <a:endParaRPr lang="en-US" altLang="en-US" smtClean="0">
              <a:effectLst/>
              <a:cs typeface="B Nazanin" panose="00000400000000000000" pitchFamily="2" charset="-78"/>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438400" y="228600"/>
            <a:ext cx="6400800" cy="838200"/>
          </a:xfrm>
        </p:spPr>
        <p:txBody>
          <a:bodyPr/>
          <a:lstStyle/>
          <a:p>
            <a:pPr algn="ctr" eaLnBrk="1" hangingPunct="1">
              <a:defRPr/>
            </a:pPr>
            <a:r>
              <a:rPr lang="fa-IR" dirty="0" smtClean="0"/>
              <a:t>بررسی و شناخت </a:t>
            </a:r>
            <a:endParaRPr lang="en-US" dirty="0" smtClean="0"/>
          </a:p>
        </p:txBody>
      </p:sp>
      <p:sp>
        <p:nvSpPr>
          <p:cNvPr id="9219" name="Rectangle 3"/>
          <p:cNvSpPr>
            <a:spLocks noGrp="1" noChangeArrowheads="1"/>
          </p:cNvSpPr>
          <p:nvPr>
            <p:ph type="body" idx="1"/>
          </p:nvPr>
        </p:nvSpPr>
        <p:spPr/>
        <p:txBody>
          <a:bodyPr/>
          <a:lstStyle/>
          <a:p>
            <a:pPr algn="just" eaLnBrk="1" hangingPunct="1">
              <a:lnSpc>
                <a:spcPct val="90000"/>
              </a:lnSpc>
            </a:pPr>
            <a:r>
              <a:rPr lang="fa-IR" altLang="en-US" sz="2800" smtClean="0">
                <a:effectLst/>
              </a:rPr>
              <a:t>با شناسايي نيازهاي پرستاري بيمار ، در اين مرحله پيام هاي کلامي و غير کلامي که منابع مختلف دريافت مي شوند به عنوان اساس نيازهاي پرستاري بيمار به شمار مي روند. يکي از مهم ترين منابع دريافت اطلاعات ، مدارک و پرونده پذيرش بيمار است که حاوي مشخصات فردي ، تاريخچه بيماري، بررسي آزمايشگاهي ،‌پرونده پزشکي بيمار ، مصاحبه بيمار و خانواده اش مي باشد. </a:t>
            </a:r>
            <a:endParaRPr lang="en-US" altLang="en-US" smtClean="0">
              <a:effectLst/>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defRPr/>
            </a:pPr>
            <a:r>
              <a:rPr lang="fa-IR" dirty="0" smtClean="0"/>
              <a:t>بررسی و شناخت شامل </a:t>
            </a:r>
            <a:endParaRPr lang="en-US" dirty="0" smtClean="0"/>
          </a:p>
        </p:txBody>
      </p:sp>
      <p:sp>
        <p:nvSpPr>
          <p:cNvPr id="10243" name="Rectangle 3"/>
          <p:cNvSpPr>
            <a:spLocks noGrp="1" noChangeArrowheads="1"/>
          </p:cNvSpPr>
          <p:nvPr>
            <p:ph type="body" idx="1"/>
          </p:nvPr>
        </p:nvSpPr>
        <p:spPr/>
        <p:txBody>
          <a:bodyPr/>
          <a:lstStyle/>
          <a:p>
            <a:pPr algn="just" eaLnBrk="1" hangingPunct="1"/>
            <a:r>
              <a:rPr lang="fa-IR" altLang="en-US" smtClean="0">
                <a:effectLst/>
              </a:rPr>
              <a:t>بررسي روانشناختي شامل بررسي تمام مسايل رواني بيمار </a:t>
            </a:r>
          </a:p>
          <a:p>
            <a:pPr algn="just" eaLnBrk="1" hangingPunct="1"/>
            <a:r>
              <a:rPr lang="fa-IR" altLang="en-US" smtClean="0">
                <a:effectLst/>
              </a:rPr>
              <a:t>بررسي اجتماعي بيمار </a:t>
            </a:r>
          </a:p>
          <a:p>
            <a:pPr algn="just" eaLnBrk="1" hangingPunct="1"/>
            <a:r>
              <a:rPr lang="fa-IR" altLang="en-US" smtClean="0">
                <a:effectLst/>
              </a:rPr>
              <a:t>بررسي رفتاري</a:t>
            </a:r>
          </a:p>
          <a:p>
            <a:pPr algn="just" eaLnBrk="1" hangingPunct="1"/>
            <a:r>
              <a:rPr lang="fa-IR" altLang="en-US" smtClean="0">
                <a:effectLst/>
              </a:rPr>
              <a:t>بررسي پزشکي</a:t>
            </a:r>
            <a:endParaRPr lang="en-US" altLang="en-US" smtClean="0">
              <a:effectLst/>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438400" y="-304800"/>
            <a:ext cx="6400800" cy="1524000"/>
          </a:xfrm>
        </p:spPr>
        <p:txBody>
          <a:bodyPr/>
          <a:lstStyle/>
          <a:p>
            <a:pPr algn="ctr"/>
            <a:r>
              <a:rPr lang="fa-IR" altLang="en-US" smtClean="0">
                <a:effectLst/>
              </a:rPr>
              <a:t>تهيه شرح حال</a:t>
            </a:r>
          </a:p>
        </p:txBody>
      </p:sp>
      <p:sp>
        <p:nvSpPr>
          <p:cNvPr id="3" name="Content Placeholder 2"/>
          <p:cNvSpPr>
            <a:spLocks noGrp="1"/>
          </p:cNvSpPr>
          <p:nvPr>
            <p:ph idx="1"/>
          </p:nvPr>
        </p:nvSpPr>
        <p:spPr>
          <a:xfrm>
            <a:off x="2438400" y="1371600"/>
            <a:ext cx="6400800" cy="5486400"/>
          </a:xfrm>
        </p:spPr>
        <p:txBody>
          <a:bodyPr/>
          <a:lstStyle/>
          <a:p>
            <a:pPr marL="0" indent="0">
              <a:buFont typeface="Wingdings" panose="05000000000000000000" pitchFamily="2" charset="2"/>
              <a:buNone/>
              <a:defRPr/>
            </a:pPr>
            <a:r>
              <a:rPr lang="fa-IR" sz="2000" dirty="0" smtClean="0"/>
              <a:t>1</a:t>
            </a:r>
            <a:r>
              <a:rPr lang="fa-IR" sz="2000" dirty="0" smtClean="0">
                <a:effectLst/>
              </a:rPr>
              <a:t>)اطلاعات شناسايي/</a:t>
            </a:r>
            <a:r>
              <a:rPr lang="en-US" sz="2000" dirty="0" smtClean="0">
                <a:effectLst/>
              </a:rPr>
              <a:t>ID</a:t>
            </a:r>
            <a:endParaRPr lang="fa-IR" sz="2000" dirty="0" smtClean="0">
              <a:effectLst/>
            </a:endParaRPr>
          </a:p>
          <a:p>
            <a:pPr marL="0" indent="0">
              <a:buFont typeface="Wingdings" panose="05000000000000000000" pitchFamily="2" charset="2"/>
              <a:buNone/>
              <a:defRPr/>
            </a:pPr>
            <a:r>
              <a:rPr lang="fa-IR" sz="2000" dirty="0" smtClean="0">
                <a:effectLst/>
              </a:rPr>
              <a:t>2)شکايت عمده/ </a:t>
            </a:r>
            <a:r>
              <a:rPr lang="en-US" sz="2000" dirty="0" smtClean="0">
                <a:effectLst/>
              </a:rPr>
              <a:t>CC</a:t>
            </a:r>
            <a:endParaRPr lang="fa-IR" sz="2000" dirty="0" smtClean="0">
              <a:effectLst/>
            </a:endParaRPr>
          </a:p>
          <a:p>
            <a:pPr marL="0" indent="0">
              <a:buFont typeface="Wingdings" panose="05000000000000000000" pitchFamily="2" charset="2"/>
              <a:buNone/>
              <a:defRPr/>
            </a:pPr>
            <a:r>
              <a:rPr lang="fa-IR" sz="2000" dirty="0" smtClean="0">
                <a:effectLst/>
              </a:rPr>
              <a:t>3)سابقه بيماري فعلي(سير بيماري)/ </a:t>
            </a:r>
            <a:r>
              <a:rPr lang="en-US" sz="2000" dirty="0" smtClean="0">
                <a:effectLst/>
              </a:rPr>
              <a:t>PI</a:t>
            </a:r>
            <a:endParaRPr lang="fa-IR" sz="2000" dirty="0" smtClean="0">
              <a:effectLst/>
            </a:endParaRPr>
          </a:p>
          <a:p>
            <a:pPr marL="0" indent="0">
              <a:buFont typeface="Wingdings" panose="05000000000000000000" pitchFamily="2" charset="2"/>
              <a:buNone/>
              <a:defRPr/>
            </a:pPr>
            <a:r>
              <a:rPr lang="fa-IR" sz="2000" dirty="0" smtClean="0">
                <a:effectLst/>
              </a:rPr>
              <a:t>4)بيماري هاي قبلي/</a:t>
            </a:r>
            <a:r>
              <a:rPr lang="en-US" sz="2000" dirty="0" smtClean="0">
                <a:effectLst/>
              </a:rPr>
              <a:t> PMH</a:t>
            </a:r>
            <a:endParaRPr lang="fa-IR" sz="2000" dirty="0" smtClean="0">
              <a:effectLst/>
            </a:endParaRPr>
          </a:p>
          <a:p>
            <a:pPr marL="0" indent="0">
              <a:buFont typeface="Wingdings" panose="05000000000000000000" pitchFamily="2" charset="2"/>
              <a:buNone/>
              <a:defRPr/>
            </a:pPr>
            <a:r>
              <a:rPr lang="fa-IR" sz="2000" dirty="0" smtClean="0">
                <a:effectLst/>
              </a:rPr>
              <a:t>5)سابقه خانوادگي/ </a:t>
            </a:r>
            <a:r>
              <a:rPr lang="en-US" sz="2000" dirty="0" smtClean="0">
                <a:effectLst/>
              </a:rPr>
              <a:t>FH</a:t>
            </a:r>
            <a:endParaRPr lang="fa-IR" sz="2000" dirty="0" smtClean="0">
              <a:effectLst/>
            </a:endParaRPr>
          </a:p>
          <a:p>
            <a:pPr marL="0" indent="0">
              <a:buFont typeface="Wingdings" panose="05000000000000000000" pitchFamily="2" charset="2"/>
              <a:buNone/>
              <a:defRPr/>
            </a:pPr>
            <a:r>
              <a:rPr lang="fa-IR" sz="2000" dirty="0" smtClean="0">
                <a:effectLst/>
              </a:rPr>
              <a:t>6)تاريخچه زندگي فردي/ </a:t>
            </a:r>
            <a:r>
              <a:rPr lang="en-US" sz="2000" dirty="0" smtClean="0">
                <a:effectLst/>
              </a:rPr>
              <a:t>PH</a:t>
            </a:r>
            <a:endParaRPr lang="fa-IR" sz="2000" dirty="0" smtClean="0">
              <a:effectLst/>
            </a:endParaRPr>
          </a:p>
          <a:p>
            <a:pPr marL="0" indent="0">
              <a:buFont typeface="Wingdings" panose="05000000000000000000" pitchFamily="2" charset="2"/>
              <a:buNone/>
              <a:defRPr/>
            </a:pPr>
            <a:r>
              <a:rPr lang="fa-IR" sz="2000" dirty="0" smtClean="0">
                <a:effectLst/>
              </a:rPr>
              <a:t>7)سابقه شغل/ </a:t>
            </a:r>
            <a:r>
              <a:rPr lang="en-US" sz="2000" dirty="0" smtClean="0">
                <a:effectLst/>
              </a:rPr>
              <a:t>OH</a:t>
            </a:r>
            <a:endParaRPr lang="fa-IR" sz="2000" dirty="0" smtClean="0">
              <a:effectLst/>
            </a:endParaRPr>
          </a:p>
          <a:p>
            <a:pPr marL="0" indent="0">
              <a:buFont typeface="Wingdings" panose="05000000000000000000" pitchFamily="2" charset="2"/>
              <a:buNone/>
              <a:defRPr/>
            </a:pPr>
            <a:r>
              <a:rPr lang="fa-IR" sz="2000" dirty="0" smtClean="0">
                <a:effectLst/>
              </a:rPr>
              <a:t>8)سابقه زناشويي / </a:t>
            </a:r>
            <a:r>
              <a:rPr lang="en-US" sz="2000" dirty="0" smtClean="0">
                <a:effectLst/>
              </a:rPr>
              <a:t>MH</a:t>
            </a:r>
            <a:endParaRPr lang="fa-IR" sz="2000" dirty="0" smtClean="0">
              <a:effectLst/>
            </a:endParaRPr>
          </a:p>
          <a:p>
            <a:pPr marL="0" indent="0">
              <a:buFont typeface="Wingdings" panose="05000000000000000000" pitchFamily="2" charset="2"/>
              <a:buNone/>
              <a:defRPr/>
            </a:pPr>
            <a:r>
              <a:rPr lang="fa-IR" sz="2000" dirty="0" smtClean="0">
                <a:effectLst/>
              </a:rPr>
              <a:t>9)سابقه نظامي</a:t>
            </a:r>
          </a:p>
          <a:p>
            <a:pPr marL="0" indent="0">
              <a:buFont typeface="Wingdings" panose="05000000000000000000" pitchFamily="2" charset="2"/>
              <a:buNone/>
              <a:defRPr/>
            </a:pPr>
            <a:r>
              <a:rPr lang="fa-IR" sz="2000" dirty="0" smtClean="0">
                <a:effectLst/>
              </a:rPr>
              <a:t>10)سوابق قانوني</a:t>
            </a:r>
          </a:p>
          <a:p>
            <a:pPr marL="0" indent="0">
              <a:buFont typeface="Wingdings" panose="05000000000000000000" pitchFamily="2" charset="2"/>
              <a:buNone/>
              <a:defRPr/>
            </a:pPr>
            <a:r>
              <a:rPr lang="fa-IR" sz="2000" dirty="0" smtClean="0">
                <a:effectLst/>
              </a:rPr>
              <a:t>11)سابقه مصرف مواد</a:t>
            </a:r>
          </a:p>
          <a:p>
            <a:pPr marL="0" indent="0">
              <a:buFont typeface="Wingdings" panose="05000000000000000000" pitchFamily="2" charset="2"/>
              <a:buNone/>
              <a:defRPr/>
            </a:pPr>
            <a:r>
              <a:rPr lang="fa-IR" sz="2000" dirty="0" smtClean="0">
                <a:effectLst/>
              </a:rPr>
              <a:t>12)فعاليت هاي اجتماعي</a:t>
            </a:r>
          </a:p>
          <a:p>
            <a:pPr marL="0" indent="0">
              <a:buFont typeface="Wingdings" panose="05000000000000000000" pitchFamily="2" charset="2"/>
              <a:buNone/>
              <a:defRPr/>
            </a:pPr>
            <a:r>
              <a:rPr lang="fa-IR" sz="2000" dirty="0" smtClean="0">
                <a:effectLst/>
              </a:rPr>
              <a:t>13)وضعيت فعلي زندگي بيمار</a:t>
            </a:r>
          </a:p>
          <a:p>
            <a:pPr marL="0" indent="0">
              <a:buFont typeface="Wingdings" panose="05000000000000000000" pitchFamily="2" charset="2"/>
              <a:buNone/>
              <a:defRPr/>
            </a:pPr>
            <a:endParaRPr lang="fa-IR" dirty="0" smtClean="0">
              <a:effectLst/>
            </a:endParaRPr>
          </a:p>
          <a:p>
            <a:pPr>
              <a:defRPr/>
            </a:pPr>
            <a:endParaRPr lang="fa-IR"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fa-IR" altLang="en-US" smtClean="0">
                <a:effectLst/>
              </a:rPr>
              <a:t>معاينه وضعيت رواني:</a:t>
            </a:r>
          </a:p>
        </p:txBody>
      </p:sp>
      <p:sp>
        <p:nvSpPr>
          <p:cNvPr id="3" name="Content Placeholder 2"/>
          <p:cNvSpPr>
            <a:spLocks noGrp="1"/>
          </p:cNvSpPr>
          <p:nvPr>
            <p:ph idx="1"/>
          </p:nvPr>
        </p:nvSpPr>
        <p:spPr/>
        <p:txBody>
          <a:bodyPr/>
          <a:lstStyle/>
          <a:p>
            <a:pPr>
              <a:defRPr/>
            </a:pPr>
            <a:r>
              <a:rPr lang="fa-IR" sz="2400" dirty="0" smtClean="0">
                <a:effectLst/>
              </a:rPr>
              <a:t>توصيف کلي( ظاهر، فعاليت رواني-حرکتي، نگرش نسبت به معاينه کننده)</a:t>
            </a:r>
          </a:p>
          <a:p>
            <a:pPr>
              <a:defRPr/>
            </a:pPr>
            <a:r>
              <a:rPr lang="fa-IR" sz="2400" dirty="0" smtClean="0">
                <a:effectLst/>
              </a:rPr>
              <a:t>خلق و عاطفه</a:t>
            </a:r>
          </a:p>
          <a:p>
            <a:pPr>
              <a:defRPr/>
            </a:pPr>
            <a:r>
              <a:rPr lang="fa-IR" sz="2400" dirty="0" smtClean="0">
                <a:effectLst/>
              </a:rPr>
              <a:t>تکلم</a:t>
            </a:r>
          </a:p>
          <a:p>
            <a:pPr>
              <a:defRPr/>
            </a:pPr>
            <a:r>
              <a:rPr lang="fa-IR" sz="2400" dirty="0" smtClean="0">
                <a:effectLst/>
              </a:rPr>
              <a:t>اختلالات درکي</a:t>
            </a:r>
          </a:p>
          <a:p>
            <a:pPr>
              <a:defRPr/>
            </a:pPr>
            <a:r>
              <a:rPr lang="fa-IR" sz="2400" dirty="0" smtClean="0">
                <a:effectLst/>
              </a:rPr>
              <a:t>تفکر( فرم ، محتوا ) </a:t>
            </a:r>
          </a:p>
          <a:p>
            <a:pPr>
              <a:defRPr/>
            </a:pPr>
            <a:r>
              <a:rPr lang="fa-IR" sz="2400" dirty="0" smtClean="0">
                <a:effectLst/>
              </a:rPr>
              <a:t>وضعيت حسي و شناختي ( سطح هوشياري ، حافظه ، تمرکز ، توجه ، جهت يابي و معلومات)</a:t>
            </a:r>
          </a:p>
          <a:p>
            <a:pPr>
              <a:defRPr/>
            </a:pPr>
            <a:r>
              <a:rPr lang="fa-IR" sz="2400" dirty="0" smtClean="0">
                <a:effectLst/>
              </a:rPr>
              <a:t>قضاوت و بينش</a:t>
            </a:r>
          </a:p>
          <a:p>
            <a:pPr>
              <a:defRPr/>
            </a:pPr>
            <a:r>
              <a:rPr lang="fa-IR" sz="2400" dirty="0" smtClean="0">
                <a:effectLst/>
              </a:rPr>
              <a:t>قابليت اعتماد</a:t>
            </a:r>
          </a:p>
          <a:p>
            <a:pPr>
              <a:defRPr/>
            </a:pPr>
            <a:endParaRPr lang="fa-IR" dirty="0"/>
          </a:p>
        </p:txBody>
      </p:sp>
    </p:spTree>
  </p:cSld>
  <p:clrMapOvr>
    <a:masterClrMapping/>
  </p:clrMapOvr>
  <p:transition spd="slow"/>
</p:sld>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Proposal</Template>
  <TotalTime>317</TotalTime>
  <Words>1961</Words>
  <Application>Microsoft Office PowerPoint</Application>
  <PresentationFormat>On-screen Show (4:3)</PresentationFormat>
  <Paragraphs>127</Paragraphs>
  <Slides>33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Wingdings</vt:lpstr>
      <vt:lpstr>Calibri</vt:lpstr>
      <vt:lpstr>Times New Roman</vt:lpstr>
      <vt:lpstr>B Nazanin</vt:lpstr>
      <vt:lpstr>Verdana</vt:lpstr>
      <vt:lpstr>Proposal</vt:lpstr>
      <vt:lpstr>تعریف</vt:lpstr>
      <vt:lpstr>PowerPoint Presentation</vt:lpstr>
      <vt:lpstr>PowerPoint Presentation</vt:lpstr>
      <vt:lpstr>ویژگی های فرآیند پرستاری </vt:lpstr>
      <vt:lpstr>مراحل فرآیند پرستاری </vt:lpstr>
      <vt:lpstr>بررسی و شناخت </vt:lpstr>
      <vt:lpstr>بررسی و شناخت شامل </vt:lpstr>
      <vt:lpstr>تهيه شرح حال</vt:lpstr>
      <vt:lpstr>معاينه وضعيت رواني:</vt:lpstr>
      <vt:lpstr>توصيف کلي: </vt:lpstr>
      <vt:lpstr>هيجانات:</vt:lpstr>
      <vt:lpstr>تفکر:</vt:lpstr>
      <vt:lpstr>سيستم هاي حسي و شناختي: </vt:lpstr>
      <vt:lpstr>ادراک:</vt:lpstr>
      <vt:lpstr>قضاوت: </vt:lpstr>
      <vt:lpstr>بينش:</vt:lpstr>
      <vt:lpstr>PowerPoint Presentation</vt:lpstr>
      <vt:lpstr>PowerPoint Presentation</vt:lpstr>
      <vt:lpstr>تشخیص پرستاری </vt:lpstr>
      <vt:lpstr>PowerPoint Presentation</vt:lpstr>
      <vt:lpstr>PowerPoint Presentation</vt:lpstr>
      <vt:lpstr>نمونه های تشخیص پرستاری  </vt:lpstr>
      <vt:lpstr>اهداف معیارها و برآیندهای مورد انتظار </vt:lpstr>
      <vt:lpstr>PowerPoint Presentation</vt:lpstr>
      <vt:lpstr>تقدم و اولویت تعیین اهداف تحت تاثیر عوامل زیر است </vt:lpstr>
      <vt:lpstr>مداخلات پرستاری ( برنامه ریزی و اجرا ) </vt:lpstr>
      <vt:lpstr>انواع مداخلات پرستاری در اختلالات روانی بر اساس استانداردهای روان پرستاری عبارتند از </vt:lpstr>
      <vt:lpstr>PowerPoint Presentation</vt:lpstr>
      <vt:lpstr>در تقسیم بندی دیگر مداخلات پرستاری به سه فعالیت عمده خلاصه می شود </vt:lpstr>
      <vt:lpstr>ارزشیابی  </vt:lpstr>
      <vt:lpstr>PowerPoint Presentation</vt:lpstr>
      <vt:lpstr>انجام این روش باید به طور مداوم و سلسله وار در سه مرحله صورت گیرد </vt:lpstr>
      <vt:lpstr>Conditions o use</vt:lpstr>
    </vt:vector>
  </TitlesOfParts>
  <Company>Gerdoo.net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dc:title>
  <dc:creator>mafi</dc:creator>
  <cp:lastModifiedBy>Classic</cp:lastModifiedBy>
  <cp:revision>77</cp:revision>
  <dcterms:created xsi:type="dcterms:W3CDTF">2012-04-28T07:49:43Z</dcterms:created>
  <dcterms:modified xsi:type="dcterms:W3CDTF">2022-12-23T20:33:03Z</dcterms:modified>
</cp:coreProperties>
</file>