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6" r:id="rId1"/>
  </p:sldMasterIdLst>
  <p:notesMasterIdLst>
    <p:notesMasterId r:id="rId25"/>
  </p:notesMasterIdLst>
  <p:sldIdLst>
    <p:sldId id="257" r:id="rId2"/>
    <p:sldId id="287" r:id="rId3"/>
    <p:sldId id="284" r:id="rId4"/>
    <p:sldId id="285" r:id="rId5"/>
    <p:sldId id="260" r:id="rId6"/>
    <p:sldId id="289" r:id="rId7"/>
    <p:sldId id="306" r:id="rId8"/>
    <p:sldId id="290" r:id="rId9"/>
    <p:sldId id="292" r:id="rId10"/>
    <p:sldId id="261" r:id="rId11"/>
    <p:sldId id="264" r:id="rId12"/>
    <p:sldId id="265" r:id="rId13"/>
    <p:sldId id="304" r:id="rId14"/>
    <p:sldId id="266" r:id="rId15"/>
    <p:sldId id="268" r:id="rId16"/>
    <p:sldId id="269" r:id="rId17"/>
    <p:sldId id="270" r:id="rId18"/>
    <p:sldId id="281" r:id="rId19"/>
    <p:sldId id="293" r:id="rId20"/>
    <p:sldId id="295" r:id="rId21"/>
    <p:sldId id="297" r:id="rId22"/>
    <p:sldId id="298" r:id="rId23"/>
    <p:sldId id="307"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1" autoAdjust="0"/>
    <p:restoredTop sz="98795" autoAdjust="0"/>
  </p:normalViewPr>
  <p:slideViewPr>
    <p:cSldViewPr>
      <p:cViewPr varScale="1">
        <p:scale>
          <a:sx n="73" d="100"/>
          <a:sy n="73" d="100"/>
        </p:scale>
        <p:origin x="136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2  Lotus"/>
                <a:cs typeface="Arial" charset="0"/>
              </a:defRPr>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2  Lotus"/>
                <a:cs typeface="Arial" charset="0"/>
              </a:defRPr>
            </a:lvl1pPr>
          </a:lstStyle>
          <a:p>
            <a:pPr>
              <a:defRPr/>
            </a:pPr>
            <a:endParaRPr lang="en-US" dirty="0"/>
          </a:p>
        </p:txBody>
      </p:sp>
      <p:sp>
        <p:nvSpPr>
          <p:cNvPr id="389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2  Lotus"/>
                <a:cs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2  Lotus"/>
              </a:defRPr>
            </a:lvl1pPr>
          </a:lstStyle>
          <a:p>
            <a:fld id="{9906EDCB-783D-4AE3-912E-649C7DDB21E1}"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2  Lotus"/>
        <a:ea typeface="+mn-ea"/>
        <a:cs typeface="Arial" charset="0"/>
      </a:defRPr>
    </a:lvl1pPr>
    <a:lvl2pPr marL="457200" algn="l" rtl="0" eaLnBrk="0" fontAlgn="base" hangingPunct="0">
      <a:spcBef>
        <a:spcPct val="30000"/>
      </a:spcBef>
      <a:spcAft>
        <a:spcPct val="0"/>
      </a:spcAft>
      <a:defRPr sz="1200" kern="1200">
        <a:solidFill>
          <a:schemeClr val="tx1"/>
        </a:solidFill>
        <a:latin typeface="2  Lotus"/>
        <a:ea typeface="+mn-ea"/>
        <a:cs typeface="Arial" charset="0"/>
      </a:defRPr>
    </a:lvl2pPr>
    <a:lvl3pPr marL="914400" algn="l" rtl="0" eaLnBrk="0" fontAlgn="base" hangingPunct="0">
      <a:spcBef>
        <a:spcPct val="30000"/>
      </a:spcBef>
      <a:spcAft>
        <a:spcPct val="0"/>
      </a:spcAft>
      <a:defRPr sz="1200" kern="1200">
        <a:solidFill>
          <a:schemeClr val="tx1"/>
        </a:solidFill>
        <a:latin typeface="2  Lotus"/>
        <a:ea typeface="+mn-ea"/>
        <a:cs typeface="Arial" charset="0"/>
      </a:defRPr>
    </a:lvl3pPr>
    <a:lvl4pPr marL="1371600" algn="l" rtl="0" eaLnBrk="0" fontAlgn="base" hangingPunct="0">
      <a:spcBef>
        <a:spcPct val="30000"/>
      </a:spcBef>
      <a:spcAft>
        <a:spcPct val="0"/>
      </a:spcAft>
      <a:defRPr sz="1200" kern="1200">
        <a:solidFill>
          <a:schemeClr val="tx1"/>
        </a:solidFill>
        <a:latin typeface="2  Lotus"/>
        <a:ea typeface="+mn-ea"/>
        <a:cs typeface="Arial" charset="0"/>
      </a:defRPr>
    </a:lvl4pPr>
    <a:lvl5pPr marL="1828800" algn="l" rtl="0" eaLnBrk="0" fontAlgn="base" hangingPunct="0">
      <a:spcBef>
        <a:spcPct val="30000"/>
      </a:spcBef>
      <a:spcAft>
        <a:spcPct val="0"/>
      </a:spcAft>
      <a:defRPr sz="1200" kern="1200">
        <a:solidFill>
          <a:schemeClr val="tx1"/>
        </a:solidFill>
        <a:latin typeface="2  Lotus"/>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Tree>
    <p:extLst>
      <p:ext uri="{BB962C8B-B14F-4D97-AF65-F5344CB8AC3E}">
        <p14:creationId xmlns:p14="http://schemas.microsoft.com/office/powerpoint/2010/main" val="42158915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horizon.png"/>
          <p:cNvPicPr>
            <a:picLocks noChangeAspect="1"/>
          </p:cNvPicPr>
          <p:nvPr/>
        </p:nvPicPr>
        <p:blipFill>
          <a:blip r:embed="rId2">
            <a:extLst>
              <a:ext uri="{28A0092B-C50C-407E-A947-70E740481C1C}">
                <a14:useLocalDpi xmlns:a14="http://schemas.microsoft.com/office/drawing/2010/main" val="0"/>
              </a:ext>
            </a:extLst>
          </a:blip>
          <a:srcRect t="33333"/>
          <a:stretch>
            <a:fillRect/>
          </a:stretch>
        </p:blipFill>
        <p:spPr bwMode="auto">
          <a:xfrm>
            <a:off x="0" y="0"/>
            <a:ext cx="9144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219200" y="3886200"/>
            <a:ext cx="6400800" cy="1752600"/>
          </a:xfrm>
        </p:spPr>
        <p:txBody>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DCE971F8-07C0-4F96-923D-6D091F08C609}" type="slidenum">
              <a:rPr lang="en-US" altLang="en-US" smtClean="0"/>
              <a:pPr/>
              <a:t>‹#›</a:t>
            </a:fld>
            <a:endParaRPr lang="en-US" altLang="en-US" dirty="0"/>
          </a:p>
        </p:txBody>
      </p:sp>
      <p:sp>
        <p:nvSpPr>
          <p:cNvPr id="8" name="Rectangle 7">
            <a:extLst>
              <a:ext uri="{FF2B5EF4-FFF2-40B4-BE49-F238E27FC236}">
                <a16:creationId xmlns:a16="http://schemas.microsoft.com/office/drawing/2014/main" id="{9A3499F2-289E-47D2-9E5A-8E5BB032A353}"/>
              </a:ext>
            </a:extLst>
          </p:cNvPr>
          <p:cNvSpPr/>
          <p:nvPr userDrawn="1"/>
        </p:nvSpPr>
        <p:spPr>
          <a:xfrm rot="5400000">
            <a:off x="8588188" y="5506108"/>
            <a:ext cx="2088232" cy="615553"/>
          </a:xfrm>
          <a:prstGeom prst="rect">
            <a:avLst/>
          </a:prstGeom>
        </p:spPr>
        <p:txBody>
          <a:bodyPr wrap="square">
            <a:spAutoFit/>
          </a:bodyPr>
          <a:lstStyle/>
          <a:p>
            <a:pPr eaLnBrk="0" hangingPunct="0">
              <a:defRPr/>
            </a:pPr>
            <a:r>
              <a:rPr lang="en-US" sz="1600" b="1" dirty="0">
                <a:solidFill>
                  <a:prstClr val="black"/>
                </a:solidFill>
                <a:latin typeface="Times New Roman" panose="02020603050405020304" pitchFamily="18" charset="0"/>
                <a:cs typeface="Times New Roman" panose="02020603050405020304" pitchFamily="18" charset="0"/>
              </a:rPr>
              <a:t/>
            </a: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4219836"/>
      </p:ext>
    </p:extLst>
  </p:cSld>
  <p:clrMapOvr>
    <a:masterClrMapping/>
  </p:clrMapOvr>
  <p:transition>
    <p:wheel spokes="3"/>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5EDD9D94-9C97-49ED-8477-2B0ABE6AA111}" type="slidenum">
              <a:rPr lang="en-US" altLang="en-US" smtClean="0"/>
              <a:pPr/>
              <a:t>‹#›</a:t>
            </a:fld>
            <a:endParaRPr lang="en-US" altLang="en-US" dirty="0"/>
          </a:p>
        </p:txBody>
      </p:sp>
    </p:spTree>
    <p:extLst>
      <p:ext uri="{BB962C8B-B14F-4D97-AF65-F5344CB8AC3E}">
        <p14:creationId xmlns:p14="http://schemas.microsoft.com/office/powerpoint/2010/main" val="3564736593"/>
      </p:ext>
    </p:extLst>
  </p:cSld>
  <p:clrMapOvr>
    <a:masterClrMapping/>
  </p:clrMapOvr>
  <p:transition>
    <p:wheel spokes="3"/>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55876DB7-10B7-4F43-8581-BED38306FF39}" type="slidenum">
              <a:rPr lang="en-US" altLang="en-US" smtClean="0"/>
              <a:pPr/>
              <a:t>‹#›</a:t>
            </a:fld>
            <a:endParaRPr lang="en-US" altLang="en-US" dirty="0"/>
          </a:p>
        </p:txBody>
      </p:sp>
    </p:spTree>
    <p:extLst>
      <p:ext uri="{BB962C8B-B14F-4D97-AF65-F5344CB8AC3E}">
        <p14:creationId xmlns:p14="http://schemas.microsoft.com/office/powerpoint/2010/main" val="3535954542"/>
      </p:ext>
    </p:extLst>
  </p:cSld>
  <p:clrMapOvr>
    <a:masterClrMapping/>
  </p:clrMapOvr>
  <p:transition>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dirty="0"/>
          </a:p>
        </p:txBody>
      </p:sp>
      <p:sp>
        <p:nvSpPr>
          <p:cNvPr id="6" name="Slide Number Placeholder 5"/>
          <p:cNvSpPr>
            <a:spLocks noGrp="1"/>
          </p:cNvSpPr>
          <p:nvPr>
            <p:ph type="sldNum" sz="quarter" idx="16"/>
          </p:nvPr>
        </p:nvSpPr>
        <p:spPr/>
        <p:txBody>
          <a:bodyPr/>
          <a:lstStyle>
            <a:lvl1pPr>
              <a:defRPr/>
            </a:lvl1pPr>
          </a:lstStyle>
          <a:p>
            <a:fld id="{D41253FA-1B9A-4570-A3A1-D05369A5AF80}" type="slidenum">
              <a:rPr lang="en-US" altLang="en-US" smtClean="0"/>
              <a:pPr/>
              <a:t>‹#›</a:t>
            </a:fld>
            <a:endParaRPr lang="en-US" altLang="en-US" dirty="0"/>
          </a:p>
        </p:txBody>
      </p:sp>
    </p:spTree>
    <p:extLst>
      <p:ext uri="{BB962C8B-B14F-4D97-AF65-F5344CB8AC3E}">
        <p14:creationId xmlns:p14="http://schemas.microsoft.com/office/powerpoint/2010/main" val="2120922065"/>
      </p:ext>
    </p:extLst>
  </p:cSld>
  <p:clrMapOvr>
    <a:masterClrMapping/>
  </p:clrMapOvr>
  <p:transition>
    <p:wheel spokes="3"/>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CB8B9635-D465-46DD-BDDC-57F864AA0644}" type="slidenum">
              <a:rPr lang="en-US" altLang="en-US" smtClean="0"/>
              <a:pPr/>
              <a:t>‹#›</a:t>
            </a:fld>
            <a:endParaRPr lang="en-US" altLang="en-US" dirty="0"/>
          </a:p>
        </p:txBody>
      </p:sp>
      <p:sp>
        <p:nvSpPr>
          <p:cNvPr id="7" name="Rectangle 6">
            <a:extLst>
              <a:ext uri="{FF2B5EF4-FFF2-40B4-BE49-F238E27FC236}">
                <a16:creationId xmlns:a16="http://schemas.microsoft.com/office/drawing/2014/main" id="{9A3499F2-289E-47D2-9E5A-8E5BB032A353}"/>
              </a:ext>
            </a:extLst>
          </p:cNvPr>
          <p:cNvSpPr/>
          <p:nvPr userDrawn="1"/>
        </p:nvSpPr>
        <p:spPr>
          <a:xfrm rot="5400000">
            <a:off x="8588188" y="5533491"/>
            <a:ext cx="2088232" cy="615553"/>
          </a:xfrm>
          <a:prstGeom prst="rect">
            <a:avLst/>
          </a:prstGeom>
        </p:spPr>
        <p:txBody>
          <a:bodyPr wrap="square">
            <a:spAutoFit/>
          </a:bodyPr>
          <a:lstStyle/>
          <a:p>
            <a:pPr eaLnBrk="0" hangingPunct="0">
              <a:defRPr/>
            </a:pPr>
            <a:r>
              <a:rPr lang="en-US" sz="1600" b="1" dirty="0">
                <a:solidFill>
                  <a:prstClr val="black"/>
                </a:solidFill>
                <a:latin typeface="Times New Roman" panose="02020603050405020304" pitchFamily="18" charset="0"/>
                <a:cs typeface="Times New Roman" panose="02020603050405020304" pitchFamily="18" charset="0"/>
              </a:rPr>
              <a:t/>
            </a: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256161"/>
      </p:ext>
    </p:extLst>
  </p:cSld>
  <p:clrMapOvr>
    <a:masterClrMapping/>
  </p:clrMapOvr>
  <p:transition>
    <p:wheel spokes="3"/>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3"/>
          <p:cNvSpPr>
            <a:spLocks noGrp="1"/>
          </p:cNvSpPr>
          <p:nvPr>
            <p:ph type="dt" sz="half" idx="15"/>
          </p:nvPr>
        </p:nvSpPr>
        <p:spPr/>
        <p:txBody>
          <a:bodyPr/>
          <a:lstStyle>
            <a:lvl1pPr>
              <a:defRPr/>
            </a:lvl1pPr>
          </a:lstStyle>
          <a:p>
            <a:pPr>
              <a:defRPr/>
            </a:pPr>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dirty="0"/>
          </a:p>
        </p:txBody>
      </p:sp>
      <p:sp>
        <p:nvSpPr>
          <p:cNvPr id="7" name="Slide Number Placeholder 5"/>
          <p:cNvSpPr>
            <a:spLocks noGrp="1"/>
          </p:cNvSpPr>
          <p:nvPr>
            <p:ph type="sldNum" sz="quarter" idx="17"/>
          </p:nvPr>
        </p:nvSpPr>
        <p:spPr/>
        <p:txBody>
          <a:bodyPr/>
          <a:lstStyle>
            <a:lvl1pPr>
              <a:defRPr/>
            </a:lvl1pPr>
          </a:lstStyle>
          <a:p>
            <a:fld id="{D4DF652E-3317-4F49-8A1E-CF748B973716}" type="slidenum">
              <a:rPr lang="en-US" altLang="en-US" smtClean="0"/>
              <a:pPr/>
              <a:t>‹#›</a:t>
            </a:fld>
            <a:endParaRPr lang="en-US" altLang="en-US" dirty="0"/>
          </a:p>
        </p:txBody>
      </p:sp>
    </p:spTree>
    <p:extLst>
      <p:ext uri="{BB962C8B-B14F-4D97-AF65-F5344CB8AC3E}">
        <p14:creationId xmlns:p14="http://schemas.microsoft.com/office/powerpoint/2010/main" val="3718895895"/>
      </p:ext>
    </p:extLst>
  </p:cSld>
  <p:clrMapOvr>
    <a:masterClrMapping/>
  </p:clrMapOvr>
  <p:transition>
    <p:wheel spokes="3"/>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dirty="0"/>
          </a:p>
        </p:txBody>
      </p:sp>
      <p:sp>
        <p:nvSpPr>
          <p:cNvPr id="8" name="Footer Placeholder 4"/>
          <p:cNvSpPr>
            <a:spLocks noGrp="1"/>
          </p:cNvSpPr>
          <p:nvPr>
            <p:ph type="ftr" sz="quarter" idx="16"/>
          </p:nvPr>
        </p:nvSpPr>
        <p:spPr/>
        <p:txBody>
          <a:bodyPr/>
          <a:lstStyle>
            <a:lvl1pPr>
              <a:defRPr/>
            </a:lvl1pPr>
          </a:lstStyle>
          <a:p>
            <a:pPr>
              <a:defRPr/>
            </a:pPr>
            <a:endParaRPr lang="en-US" dirty="0"/>
          </a:p>
        </p:txBody>
      </p:sp>
      <p:sp>
        <p:nvSpPr>
          <p:cNvPr id="9" name="Slide Number Placeholder 5"/>
          <p:cNvSpPr>
            <a:spLocks noGrp="1"/>
          </p:cNvSpPr>
          <p:nvPr>
            <p:ph type="sldNum" sz="quarter" idx="17"/>
          </p:nvPr>
        </p:nvSpPr>
        <p:spPr/>
        <p:txBody>
          <a:bodyPr/>
          <a:lstStyle>
            <a:lvl1pPr>
              <a:defRPr/>
            </a:lvl1pPr>
          </a:lstStyle>
          <a:p>
            <a:fld id="{A9C3D1AE-3821-4F29-B267-867F497C75E0}" type="slidenum">
              <a:rPr lang="en-US" altLang="en-US" smtClean="0"/>
              <a:pPr/>
              <a:t>‹#›</a:t>
            </a:fld>
            <a:endParaRPr lang="en-US" altLang="en-US" dirty="0"/>
          </a:p>
        </p:txBody>
      </p:sp>
    </p:spTree>
    <p:extLst>
      <p:ext uri="{BB962C8B-B14F-4D97-AF65-F5344CB8AC3E}">
        <p14:creationId xmlns:p14="http://schemas.microsoft.com/office/powerpoint/2010/main" val="1029319860"/>
      </p:ext>
    </p:extLst>
  </p:cSld>
  <p:clrMapOvr>
    <a:masterClrMapping/>
  </p:clrMapOvr>
  <p:transition>
    <p:wheel spokes="3"/>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70A21749-2C2C-4213-AE22-4440863AD1E0}" type="slidenum">
              <a:rPr lang="en-US" altLang="en-US" smtClean="0"/>
              <a:pPr/>
              <a:t>‹#›</a:t>
            </a:fld>
            <a:endParaRPr lang="en-US" altLang="en-US" dirty="0"/>
          </a:p>
        </p:txBody>
      </p:sp>
    </p:spTree>
    <p:extLst>
      <p:ext uri="{BB962C8B-B14F-4D97-AF65-F5344CB8AC3E}">
        <p14:creationId xmlns:p14="http://schemas.microsoft.com/office/powerpoint/2010/main" val="745278297"/>
      </p:ext>
    </p:extLst>
  </p:cSld>
  <p:clrMapOvr>
    <a:masterClrMapping/>
  </p:clrMapOvr>
  <p:transition>
    <p:wheel spokes="3"/>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EEC645C5-3F2A-467A-B007-8E71C90C4CCD}" type="slidenum">
              <a:rPr lang="en-US" altLang="en-US" smtClean="0"/>
              <a:pPr/>
              <a:t>‹#›</a:t>
            </a:fld>
            <a:endParaRPr lang="en-US" altLang="en-US" dirty="0"/>
          </a:p>
        </p:txBody>
      </p:sp>
    </p:spTree>
    <p:extLst>
      <p:ext uri="{BB962C8B-B14F-4D97-AF65-F5344CB8AC3E}">
        <p14:creationId xmlns:p14="http://schemas.microsoft.com/office/powerpoint/2010/main" val="2866389957"/>
      </p:ext>
    </p:extLst>
  </p:cSld>
  <p:clrMapOvr>
    <a:masterClrMapping/>
  </p:clrMapOvr>
  <p:transition>
    <p:wheel spokes="3"/>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dirty="0"/>
          </a:p>
        </p:txBody>
      </p:sp>
      <p:sp>
        <p:nvSpPr>
          <p:cNvPr id="7" name="Slide Number Placeholder 5"/>
          <p:cNvSpPr>
            <a:spLocks noGrp="1"/>
          </p:cNvSpPr>
          <p:nvPr>
            <p:ph type="sldNum" sz="quarter" idx="16"/>
          </p:nvPr>
        </p:nvSpPr>
        <p:spPr/>
        <p:txBody>
          <a:bodyPr/>
          <a:lstStyle>
            <a:lvl1pPr>
              <a:defRPr/>
            </a:lvl1pPr>
          </a:lstStyle>
          <a:p>
            <a:fld id="{C892984A-698B-43E7-A6C3-2879BE1E75BD}" type="slidenum">
              <a:rPr lang="en-US" altLang="en-US" smtClean="0"/>
              <a:pPr/>
              <a:t>‹#›</a:t>
            </a:fld>
            <a:endParaRPr lang="en-US" altLang="en-US" dirty="0"/>
          </a:p>
        </p:txBody>
      </p:sp>
    </p:spTree>
    <p:extLst>
      <p:ext uri="{BB962C8B-B14F-4D97-AF65-F5344CB8AC3E}">
        <p14:creationId xmlns:p14="http://schemas.microsoft.com/office/powerpoint/2010/main" val="52741650"/>
      </p:ext>
    </p:extLst>
  </p:cSld>
  <p:clrMapOvr>
    <a:masterClrMapping/>
  </p:clrMapOvr>
  <p:transition>
    <p:wheel spokes="3"/>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Picture 7" descr="horiz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9600" y="2547890"/>
            <a:ext cx="2971800" cy="2405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fld id="{FEF88FF7-E234-4DD3-8BF3-2C2ABEE7D0ED}" type="slidenum">
              <a:rPr lang="en-US" altLang="en-US" smtClean="0"/>
              <a:pPr/>
              <a:t>‹#›</a:t>
            </a:fld>
            <a:endParaRPr lang="en-US" altLang="en-US" dirty="0"/>
          </a:p>
        </p:txBody>
      </p:sp>
      <p:sp>
        <p:nvSpPr>
          <p:cNvPr id="9" name="Rectangle 8">
            <a:extLst>
              <a:ext uri="{FF2B5EF4-FFF2-40B4-BE49-F238E27FC236}">
                <a16:creationId xmlns:a16="http://schemas.microsoft.com/office/drawing/2014/main" id="{9A3499F2-289E-47D2-9E5A-8E5BB032A353}"/>
              </a:ext>
            </a:extLst>
          </p:cNvPr>
          <p:cNvSpPr/>
          <p:nvPr userDrawn="1"/>
        </p:nvSpPr>
        <p:spPr>
          <a:xfrm rot="5400000">
            <a:off x="8588188" y="5506108"/>
            <a:ext cx="2088232" cy="615553"/>
          </a:xfrm>
          <a:prstGeom prst="rect">
            <a:avLst/>
          </a:prstGeom>
        </p:spPr>
        <p:txBody>
          <a:bodyPr wrap="square">
            <a:spAutoFit/>
          </a:bodyPr>
          <a:lstStyle/>
          <a:p>
            <a:pPr eaLnBrk="0" hangingPunct="0">
              <a:defRPr/>
            </a:pPr>
            <a:r>
              <a:rPr lang="en-US" sz="1600" b="1" dirty="0">
                <a:solidFill>
                  <a:prstClr val="black"/>
                </a:solidFill>
                <a:latin typeface="Times New Roman" panose="02020603050405020304" pitchFamily="18" charset="0"/>
                <a:cs typeface="Times New Roman" panose="02020603050405020304" pitchFamily="18" charset="0"/>
              </a:rPr>
              <a:t/>
            </a: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5321191"/>
      </p:ext>
    </p:extLst>
  </p:cSld>
  <p:clrMapOvr>
    <a:masterClrMapping/>
  </p:clrMapOvr>
  <p:transition>
    <p:wheel spokes="3"/>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a:defRPr/>
            </a:pPr>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a:defRPr/>
            </a:pPr>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wrap="square" lIns="91440" tIns="45720" rIns="91440" bIns="45720" numCol="1" anchor="ctr" anchorCtr="0" compatLnSpc="1">
            <a:prstTxWarp prst="textNoShape">
              <a:avLst/>
            </a:prstTxWarp>
          </a:bodyPr>
          <a:lstStyle>
            <a:lvl1pPr algn="r">
              <a:defRPr sz="1100"/>
            </a:lvl1pPr>
          </a:lstStyle>
          <a:p>
            <a:fld id="{B027BC29-18EB-4D2A-93C2-AC46F5BBE5E7}" type="slidenum">
              <a:rPr lang="en-US" altLang="en-US" smtClean="0"/>
              <a:pPr/>
              <a:t>‹#›</a:t>
            </a:fld>
            <a:endParaRPr lang="en-US" altLang="en-US" dirty="0"/>
          </a:p>
        </p:txBody>
      </p:sp>
      <p:sp>
        <p:nvSpPr>
          <p:cNvPr id="8" name="Rectangle 7">
            <a:extLst>
              <a:ext uri="{FF2B5EF4-FFF2-40B4-BE49-F238E27FC236}">
                <a16:creationId xmlns:a16="http://schemas.microsoft.com/office/drawing/2014/main" id="{9A3499F2-289E-47D2-9E5A-8E5BB032A353}"/>
              </a:ext>
            </a:extLst>
          </p:cNvPr>
          <p:cNvSpPr/>
          <p:nvPr userDrawn="1"/>
        </p:nvSpPr>
        <p:spPr>
          <a:xfrm rot="5400000">
            <a:off x="8588188" y="5506108"/>
            <a:ext cx="2088232" cy="615553"/>
          </a:xfrm>
          <a:prstGeom prst="rect">
            <a:avLst/>
          </a:prstGeom>
        </p:spPr>
        <p:txBody>
          <a:bodyPr wrap="square">
            <a:spAutoFit/>
          </a:bodyPr>
          <a:lstStyle/>
          <a:p>
            <a:pPr eaLnBrk="0" hangingPunct="0">
              <a:defRPr/>
            </a:pPr>
            <a:r>
              <a:rPr lang="en-US" sz="1600" b="1" dirty="0">
                <a:solidFill>
                  <a:prstClr val="black"/>
                </a:solidFill>
                <a:latin typeface="Times New Roman" panose="02020603050405020304" pitchFamily="18" charset="0"/>
                <a:cs typeface="Times New Roman" panose="02020603050405020304" pitchFamily="18" charset="0"/>
              </a:rPr>
              <a:t/>
            </a: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cSld>
  <p:clrMap bg1="dk1" tx1="lt1" bg2="dk2" tx2="lt2" accent1="accent1" accent2="accent2" accent3="accent3" accent4="accent4" accent5="accent5" accent6="accent6" hlink="hlink" folHlink="folHlink"/>
  <p:sldLayoutIdLst>
    <p:sldLayoutId id="2147483997" r:id="rId1"/>
    <p:sldLayoutId id="2147483989" r:id="rId2"/>
    <p:sldLayoutId id="2147483998" r:id="rId3"/>
    <p:sldLayoutId id="2147483990" r:id="rId4"/>
    <p:sldLayoutId id="2147483991" r:id="rId5"/>
    <p:sldLayoutId id="2147483992" r:id="rId6"/>
    <p:sldLayoutId id="2147483993" r:id="rId7"/>
    <p:sldLayoutId id="2147483994" r:id="rId8"/>
    <p:sldLayoutId id="2147483999" r:id="rId9"/>
    <p:sldLayoutId id="2147483995" r:id="rId10"/>
    <p:sldLayoutId id="2147483996" r:id="rId11"/>
  </p:sldLayoutIdLst>
  <p:transition>
    <p:wheel spokes="3"/>
  </p:transition>
  <p:txStyles>
    <p:titleStyle>
      <a:lvl1pPr algn="l" rtl="1" eaLnBrk="0" fontAlgn="base" hangingPunct="0">
        <a:spcBef>
          <a:spcPct val="0"/>
        </a:spcBef>
        <a:spcAft>
          <a:spcPct val="0"/>
        </a:spcAft>
        <a:defRPr sz="3000" kern="1200" cap="all" spc="50">
          <a:solidFill>
            <a:schemeClr val="tx1"/>
          </a:solidFill>
          <a:latin typeface="+mj-lt"/>
          <a:ea typeface="+mj-ea"/>
          <a:cs typeface="+mj-cs"/>
        </a:defRPr>
      </a:lvl1pPr>
      <a:lvl2pPr algn="l" rtl="1" eaLnBrk="0" fontAlgn="base" hangingPunct="0">
        <a:spcBef>
          <a:spcPct val="0"/>
        </a:spcBef>
        <a:spcAft>
          <a:spcPct val="0"/>
        </a:spcAft>
        <a:defRPr sz="3000">
          <a:solidFill>
            <a:schemeClr val="tx1"/>
          </a:solidFill>
          <a:latin typeface="Arial Narrow" pitchFamily="34" charset="0"/>
        </a:defRPr>
      </a:lvl2pPr>
      <a:lvl3pPr algn="l" rtl="1" eaLnBrk="0" fontAlgn="base" hangingPunct="0">
        <a:spcBef>
          <a:spcPct val="0"/>
        </a:spcBef>
        <a:spcAft>
          <a:spcPct val="0"/>
        </a:spcAft>
        <a:defRPr sz="3000">
          <a:solidFill>
            <a:schemeClr val="tx1"/>
          </a:solidFill>
          <a:latin typeface="Arial Narrow" pitchFamily="34" charset="0"/>
        </a:defRPr>
      </a:lvl3pPr>
      <a:lvl4pPr algn="l" rtl="1" eaLnBrk="0" fontAlgn="base" hangingPunct="0">
        <a:spcBef>
          <a:spcPct val="0"/>
        </a:spcBef>
        <a:spcAft>
          <a:spcPct val="0"/>
        </a:spcAft>
        <a:defRPr sz="3000">
          <a:solidFill>
            <a:schemeClr val="tx1"/>
          </a:solidFill>
          <a:latin typeface="Arial Narrow" pitchFamily="34" charset="0"/>
        </a:defRPr>
      </a:lvl4pPr>
      <a:lvl5pPr algn="l" rtl="1" eaLnBrk="0" fontAlgn="base" hangingPunct="0">
        <a:spcBef>
          <a:spcPct val="0"/>
        </a:spcBef>
        <a:spcAft>
          <a:spcPct val="0"/>
        </a:spcAft>
        <a:defRPr sz="3000">
          <a:solidFill>
            <a:schemeClr val="tx1"/>
          </a:solidFill>
          <a:latin typeface="Arial Narrow" pitchFamily="34"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rtl="1"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1pPr>
      <a:lvl2pPr marL="742950" indent="-285750" algn="r" rtl="1"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2pPr>
      <a:lvl3pPr marL="1143000" indent="-228600" algn="r" rtl="1"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3pPr>
      <a:lvl4pPr marL="1600200" indent="-228600" algn="r" rtl="1"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4pPr>
      <a:lvl5pPr marL="2057400" indent="-228600" algn="r" rtl="1"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008188"/>
            <a:ext cx="7772400" cy="1470025"/>
          </a:xfrm>
        </p:spPr>
        <p:txBody>
          <a:bodyPr/>
          <a:lstStyle/>
          <a:p>
            <a:pPr rtl="0" eaLnBrk="1" fontAlgn="auto" hangingPunct="1">
              <a:spcAft>
                <a:spcPts val="0"/>
              </a:spcAft>
              <a:defRPr/>
            </a:pPr>
            <a:r>
              <a:rPr lang="en-US" sz="6600" dirty="0">
                <a:solidFill>
                  <a:schemeClr val="tx2">
                    <a:satMod val="200000"/>
                  </a:schemeClr>
                </a:solidFill>
              </a:rPr>
              <a:t>	</a:t>
            </a:r>
            <a:r>
              <a:rPr lang="en-US" sz="8000" b="1" dirty="0" smtClean="0">
                <a:solidFill>
                  <a:schemeClr val="tx2">
                    <a:satMod val="200000"/>
                  </a:schemeClr>
                </a:solidFill>
              </a:rPr>
              <a:t>EUTHANASIA</a:t>
            </a:r>
            <a:r>
              <a:rPr lang="en-US" sz="6600" dirty="0">
                <a:solidFill>
                  <a:schemeClr val="tx2">
                    <a:satMod val="200000"/>
                  </a:schemeClr>
                </a:solidFill>
              </a:rPr>
              <a:t>		</a:t>
            </a:r>
            <a:r>
              <a:rPr lang="fa-IR" sz="6600" dirty="0" smtClean="0">
                <a:solidFill>
                  <a:schemeClr val="tx2">
                    <a:satMod val="200000"/>
                  </a:schemeClr>
                </a:solidFill>
                <a:cs typeface="2  Lotus"/>
              </a:rPr>
              <a:t>(اُتانازی)</a:t>
            </a:r>
            <a:r>
              <a:rPr lang="en-US" sz="6600" dirty="0">
                <a:solidFill>
                  <a:schemeClr val="tx2">
                    <a:satMod val="200000"/>
                  </a:schemeClr>
                </a:solidFill>
              </a:rPr>
              <a:t>	 </a:t>
            </a:r>
          </a:p>
        </p:txBody>
      </p:sp>
      <p:pic>
        <p:nvPicPr>
          <p:cNvPr id="4" name="Picture 3">
            <a:extLst>
              <a:ext uri="{FF2B5EF4-FFF2-40B4-BE49-F238E27FC236}">
                <a16:creationId xmlns:a16="http://schemas.microsoft.com/office/drawing/2014/main" id="{0B728EB6-ED17-4509-9AEB-1FADAD0792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4130" y="4581128"/>
            <a:ext cx="1871739" cy="1851746"/>
          </a:xfrm>
          <a:prstGeom prst="rect">
            <a:avLst/>
          </a:prstGeom>
        </p:spPr>
      </p:pic>
      <p:sp>
        <p:nvSpPr>
          <p:cNvPr id="2" name="Subtitle 1"/>
          <p:cNvSpPr>
            <a:spLocks noGrp="1"/>
          </p:cNvSpPr>
          <p:nvPr>
            <p:ph type="subTitle" idx="1"/>
          </p:nvPr>
        </p:nvSpPr>
        <p:spPr/>
        <p:txBody>
          <a:bodyPr/>
          <a:lstStyle/>
          <a:p>
            <a:endParaRPr lang="en-US" dirty="0"/>
          </a:p>
        </p:txBody>
      </p:sp>
    </p:spTree>
  </p:cSld>
  <p:clrMapOvr>
    <a:masterClrMapping/>
  </p:clrMapOvr>
  <p:transition>
    <p:wheel spokes="3"/>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fa-IR" sz="4800" dirty="0">
                <a:solidFill>
                  <a:schemeClr val="tx2">
                    <a:satMod val="200000"/>
                  </a:schemeClr>
                </a:solidFill>
                <a:cs typeface="2  Lotus"/>
              </a:rPr>
              <a:t>موافقين اتانازی چه توجيهاتی دارند</a:t>
            </a:r>
            <a:r>
              <a:rPr lang="fa-IR" dirty="0">
                <a:solidFill>
                  <a:schemeClr val="tx2">
                    <a:satMod val="200000"/>
                  </a:schemeClr>
                </a:solidFill>
                <a:cs typeface="2  Lotus"/>
              </a:rPr>
              <a:t> </a:t>
            </a:r>
            <a:r>
              <a:rPr lang="fa-IR" sz="4800" dirty="0">
                <a:solidFill>
                  <a:schemeClr val="tx2">
                    <a:satMod val="200000"/>
                  </a:schemeClr>
                </a:solidFill>
                <a:cs typeface="2  Lotus"/>
              </a:rPr>
              <a:t>؟</a:t>
            </a:r>
            <a:endParaRPr lang="en-US" sz="4800" dirty="0">
              <a:solidFill>
                <a:schemeClr val="tx2">
                  <a:satMod val="200000"/>
                </a:schemeClr>
              </a:solidFill>
            </a:endParaRPr>
          </a:p>
        </p:txBody>
      </p:sp>
      <p:sp>
        <p:nvSpPr>
          <p:cNvPr id="9219" name="Rectangle 3"/>
          <p:cNvSpPr>
            <a:spLocks noGrp="1" noChangeArrowheads="1"/>
          </p:cNvSpPr>
          <p:nvPr>
            <p:ph sz="quarter" idx="13"/>
          </p:nvPr>
        </p:nvSpPr>
        <p:spPr>
          <a:xfrm>
            <a:off x="609600" y="1600200"/>
            <a:ext cx="7924800" cy="4853136"/>
          </a:xfrm>
        </p:spPr>
        <p:txBody>
          <a:bodyPr>
            <a:noAutofit/>
          </a:bodyPr>
          <a:lstStyle/>
          <a:p>
            <a:pPr marL="609600" indent="-609600" algn="r" eaLnBrk="1" fontAlgn="auto" hangingPunct="1">
              <a:buFont typeface="+mj-lt"/>
              <a:buAutoNum type="arabicPeriod"/>
              <a:defRPr/>
            </a:pPr>
            <a:endParaRPr lang="fa-IR" sz="2400" dirty="0" smtClean="0">
              <a:cs typeface="2  Lotus"/>
            </a:endParaRPr>
          </a:p>
          <a:p>
            <a:pPr marL="609600" indent="-609600" algn="r" eaLnBrk="1" fontAlgn="auto" hangingPunct="1">
              <a:buFont typeface="+mj-lt"/>
              <a:buAutoNum type="arabicPeriod"/>
              <a:defRPr/>
            </a:pPr>
            <a:r>
              <a:rPr lang="fa-IR" sz="2400" dirty="0" smtClean="0">
                <a:cs typeface="2  Lotus"/>
              </a:rPr>
              <a:t>   </a:t>
            </a:r>
            <a:r>
              <a:rPr lang="fa-IR" sz="2400" dirty="0" smtClean="0">
                <a:cs typeface="2  Lotus"/>
              </a:rPr>
              <a:t>هدف </a:t>
            </a:r>
            <a:r>
              <a:rPr lang="fa-IR" sz="2400" dirty="0" smtClean="0">
                <a:cs typeface="2  Lotus"/>
              </a:rPr>
              <a:t>ازآفرينش لذت بردن اززندگی است .</a:t>
            </a:r>
          </a:p>
          <a:p>
            <a:pPr marL="609600" indent="-609600" algn="r" eaLnBrk="1" fontAlgn="auto" hangingPunct="1">
              <a:buFont typeface="+mj-lt"/>
              <a:buAutoNum type="arabicPeriod"/>
              <a:defRPr/>
            </a:pPr>
            <a:r>
              <a:rPr lang="fa-IR" sz="2400" dirty="0" smtClean="0">
                <a:cs typeface="2  Lotus"/>
              </a:rPr>
              <a:t>  </a:t>
            </a:r>
            <a:r>
              <a:rPr lang="fa-IR" sz="2400" dirty="0" smtClean="0">
                <a:cs typeface="2  Lotus"/>
              </a:rPr>
              <a:t>كاهش </a:t>
            </a:r>
            <a:r>
              <a:rPr lang="fa-IR" sz="2400" dirty="0" smtClean="0">
                <a:cs typeface="2  Lotus"/>
              </a:rPr>
              <a:t>رنج وعذاب بيمار .</a:t>
            </a:r>
          </a:p>
          <a:p>
            <a:pPr marL="609600" indent="-609600" algn="r" eaLnBrk="1" fontAlgn="auto" hangingPunct="1">
              <a:buFont typeface="+mj-lt"/>
              <a:buAutoNum type="arabicPeriod"/>
              <a:defRPr/>
            </a:pPr>
            <a:r>
              <a:rPr lang="fa-IR" sz="2400" dirty="0" smtClean="0">
                <a:cs typeface="2  Lotus"/>
              </a:rPr>
              <a:t>  </a:t>
            </a:r>
            <a:r>
              <a:rPr lang="fa-IR" sz="2400" dirty="0" smtClean="0">
                <a:cs typeface="2  Lotus"/>
              </a:rPr>
              <a:t>توجه </a:t>
            </a:r>
            <a:r>
              <a:rPr lang="fa-IR" sz="2400" dirty="0" smtClean="0">
                <a:cs typeface="2  Lotus"/>
              </a:rPr>
              <a:t>به شرائط روحی نامناسب بستگان .</a:t>
            </a:r>
          </a:p>
          <a:p>
            <a:pPr marL="609600" indent="-609600" algn="r" eaLnBrk="1" fontAlgn="auto" hangingPunct="1">
              <a:buFont typeface="+mj-lt"/>
              <a:buAutoNum type="arabicPeriod"/>
              <a:defRPr/>
            </a:pPr>
            <a:r>
              <a:rPr lang="fa-IR" sz="2400" dirty="0" smtClean="0">
                <a:cs typeface="2  Lotus"/>
              </a:rPr>
              <a:t>  </a:t>
            </a:r>
            <a:r>
              <a:rPr lang="fa-IR" sz="2400" dirty="0" smtClean="0">
                <a:cs typeface="2  Lotus"/>
              </a:rPr>
              <a:t>تحميل </a:t>
            </a:r>
            <a:r>
              <a:rPr lang="fa-IR" sz="2400" dirty="0" smtClean="0">
                <a:cs typeface="2  Lotus"/>
              </a:rPr>
              <a:t>بارمالی به جامعه </a:t>
            </a:r>
            <a:r>
              <a:rPr lang="fa-IR" sz="2400" dirty="0" smtClean="0">
                <a:cs typeface="2  Lotus"/>
              </a:rPr>
              <a:t>.</a:t>
            </a:r>
            <a:endParaRPr lang="fa-IR" sz="2400" dirty="0">
              <a:cs typeface="2  Lotus"/>
            </a:endParaRPr>
          </a:p>
          <a:p>
            <a:pPr marL="609600" indent="-609600" algn="r" eaLnBrk="1" fontAlgn="auto" hangingPunct="1">
              <a:buFont typeface="+mj-lt"/>
              <a:buAutoNum type="arabicPeriod"/>
              <a:defRPr/>
            </a:pPr>
            <a:r>
              <a:rPr lang="fa-IR" sz="2400" dirty="0">
                <a:cs typeface="2  Lotus"/>
              </a:rPr>
              <a:t>  </a:t>
            </a:r>
            <a:r>
              <a:rPr lang="fa-IR" sz="2400" dirty="0" smtClean="0">
                <a:cs typeface="2  Lotus"/>
              </a:rPr>
              <a:t>پزشك </a:t>
            </a:r>
            <a:r>
              <a:rPr lang="fa-IR" sz="2400" dirty="0">
                <a:cs typeface="2  Lotus"/>
              </a:rPr>
              <a:t>وظيفه ندارد دوران دردكشيدن بيمار </a:t>
            </a:r>
            <a:r>
              <a:rPr lang="fa-IR" sz="2400" dirty="0" smtClean="0">
                <a:cs typeface="2  Lotus"/>
              </a:rPr>
              <a:t>را </a:t>
            </a:r>
            <a:r>
              <a:rPr lang="fa-IR" sz="2400" dirty="0">
                <a:cs typeface="2  Lotus"/>
              </a:rPr>
              <a:t>طولانی كند .</a:t>
            </a:r>
          </a:p>
          <a:p>
            <a:pPr marL="609600" indent="-609600" algn="r" eaLnBrk="1" fontAlgn="auto" hangingPunct="1">
              <a:buFont typeface="+mj-lt"/>
              <a:buAutoNum type="arabicPeriod"/>
              <a:defRPr/>
            </a:pPr>
            <a:r>
              <a:rPr lang="fa-IR" sz="2400" dirty="0">
                <a:cs typeface="2  Lotus"/>
              </a:rPr>
              <a:t>  </a:t>
            </a:r>
            <a:r>
              <a:rPr lang="fa-IR" sz="2400" dirty="0" smtClean="0">
                <a:cs typeface="2  Lotus"/>
              </a:rPr>
              <a:t>حق </a:t>
            </a:r>
            <a:r>
              <a:rPr lang="fa-IR" sz="2400" dirty="0">
                <a:cs typeface="2  Lotus"/>
              </a:rPr>
              <a:t>بيماراست كه يك مرگ راحت داشته باشد .</a:t>
            </a:r>
          </a:p>
          <a:p>
            <a:pPr marL="609600" indent="-609600" algn="r" eaLnBrk="1" fontAlgn="auto" hangingPunct="1">
              <a:buFont typeface="+mj-lt"/>
              <a:buAutoNum type="arabicPeriod"/>
              <a:defRPr/>
            </a:pPr>
            <a:r>
              <a:rPr lang="fa-IR" sz="2400" dirty="0">
                <a:cs typeface="2  Lotus"/>
              </a:rPr>
              <a:t>   </a:t>
            </a:r>
            <a:r>
              <a:rPr lang="fa-IR" sz="2400" dirty="0" smtClean="0">
                <a:cs typeface="2  Lotus"/>
              </a:rPr>
              <a:t>برخی </a:t>
            </a:r>
            <a:r>
              <a:rPr lang="fa-IR" sz="2400" dirty="0">
                <a:cs typeface="2  Lotus"/>
              </a:rPr>
              <a:t>بيماريها انديكاسيون اتانازی هستند .</a:t>
            </a:r>
          </a:p>
          <a:p>
            <a:pPr marL="609600" indent="-609600" algn="r" eaLnBrk="1" fontAlgn="auto" hangingPunct="1">
              <a:buFont typeface="+mj-lt"/>
              <a:buAutoNum type="arabicPeriod"/>
              <a:defRPr/>
            </a:pPr>
            <a:r>
              <a:rPr lang="fa-IR" sz="2400" dirty="0">
                <a:cs typeface="2  Lotus"/>
              </a:rPr>
              <a:t>   </a:t>
            </a:r>
            <a:r>
              <a:rPr lang="fa-IR" sz="2400" dirty="0" smtClean="0">
                <a:cs typeface="2  Lotus"/>
              </a:rPr>
              <a:t>بيمارلاعلاج </a:t>
            </a:r>
            <a:r>
              <a:rPr lang="fa-IR" sz="2400" dirty="0">
                <a:cs typeface="2  Lotus"/>
              </a:rPr>
              <a:t>سربار جامعه است .  </a:t>
            </a:r>
          </a:p>
        </p:txBody>
      </p:sp>
    </p:spTree>
  </p:cSld>
  <p:clrMapOvr>
    <a:masterClrMapping/>
  </p:clrMapOvr>
  <p:transition>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609600" y="274638"/>
            <a:ext cx="7924800" cy="634082"/>
          </a:xfrm>
        </p:spPr>
        <p:txBody>
          <a:bodyPr/>
          <a:lstStyle/>
          <a:p>
            <a:pPr algn="r" rtl="0" eaLnBrk="1" fontAlgn="auto" hangingPunct="1">
              <a:spcAft>
                <a:spcPts val="0"/>
              </a:spcAft>
              <a:defRPr/>
            </a:pPr>
            <a:r>
              <a:rPr lang="en-US" sz="4800" dirty="0" smtClean="0">
                <a:solidFill>
                  <a:schemeClr val="tx2">
                    <a:satMod val="200000"/>
                  </a:schemeClr>
                </a:solidFill>
              </a:rPr>
              <a:t> </a:t>
            </a:r>
            <a:r>
              <a:rPr lang="fa-IR" sz="4800" dirty="0" smtClean="0">
                <a:solidFill>
                  <a:schemeClr val="tx2">
                    <a:satMod val="200000"/>
                  </a:schemeClr>
                </a:solidFill>
                <a:cs typeface="2  Lotus"/>
              </a:rPr>
              <a:t>        مخالفين </a:t>
            </a:r>
            <a:r>
              <a:rPr lang="fa-IR" sz="4800" dirty="0">
                <a:solidFill>
                  <a:schemeClr val="tx2">
                    <a:satMod val="200000"/>
                  </a:schemeClr>
                </a:solidFill>
                <a:cs typeface="2  Lotus"/>
              </a:rPr>
              <a:t>چه می گويند</a:t>
            </a:r>
            <a:endParaRPr lang="en-US" sz="4800" dirty="0">
              <a:solidFill>
                <a:schemeClr val="tx2">
                  <a:satMod val="200000"/>
                </a:schemeClr>
              </a:solidFill>
            </a:endParaRPr>
          </a:p>
        </p:txBody>
      </p:sp>
      <p:sp>
        <p:nvSpPr>
          <p:cNvPr id="12291" name="Rectangle 3"/>
          <p:cNvSpPr>
            <a:spLocks noGrp="1" noRot="1" noChangeArrowheads="1"/>
          </p:cNvSpPr>
          <p:nvPr>
            <p:ph sz="quarter" idx="13"/>
          </p:nvPr>
        </p:nvSpPr>
        <p:spPr>
          <a:xfrm>
            <a:off x="251520" y="836712"/>
            <a:ext cx="8784976" cy="5760640"/>
          </a:xfrm>
        </p:spPr>
        <p:txBody>
          <a:bodyPr>
            <a:noAutofit/>
          </a:bodyPr>
          <a:lstStyle/>
          <a:p>
            <a:pPr marL="411480" algn="just" eaLnBrk="1" fontAlgn="auto" hangingPunct="1">
              <a:spcAft>
                <a:spcPts val="0"/>
              </a:spcAft>
              <a:buFont typeface="Wingdings" pitchFamily="2" charset="2"/>
              <a:buNone/>
              <a:defRPr/>
            </a:pPr>
            <a:r>
              <a:rPr lang="fa-IR" sz="2000" dirty="0" smtClean="0">
                <a:cs typeface="2  Lotus"/>
              </a:rPr>
              <a:t>  </a:t>
            </a:r>
            <a:r>
              <a:rPr lang="fa-IR" sz="2400" dirty="0">
                <a:cs typeface="2  Lotus"/>
              </a:rPr>
              <a:t>1. </a:t>
            </a:r>
            <a:r>
              <a:rPr lang="fa-IR" sz="2400" dirty="0">
                <a:cs typeface="2  Lotus"/>
              </a:rPr>
              <a:t>هدف ازآفرينش تنها لذت بردن اززندگی نيست .</a:t>
            </a:r>
          </a:p>
          <a:p>
            <a:pPr marL="411480" algn="just" eaLnBrk="1" fontAlgn="auto" hangingPunct="1">
              <a:spcAft>
                <a:spcPts val="0"/>
              </a:spcAft>
              <a:buFont typeface="Wingdings" pitchFamily="2" charset="2"/>
              <a:buNone/>
              <a:defRPr/>
            </a:pPr>
            <a:r>
              <a:rPr lang="fa-IR" sz="2400" dirty="0">
                <a:cs typeface="2  Lotus"/>
              </a:rPr>
              <a:t>  2. درد و رنج باعث تكامل انسان ميشود .</a:t>
            </a:r>
          </a:p>
          <a:p>
            <a:pPr marL="411480" algn="just" eaLnBrk="1" fontAlgn="auto" hangingPunct="1">
              <a:spcAft>
                <a:spcPts val="0"/>
              </a:spcAft>
              <a:buFont typeface="Wingdings" pitchFamily="2" charset="2"/>
              <a:buNone/>
              <a:defRPr/>
            </a:pPr>
            <a:r>
              <a:rPr lang="fa-IR" sz="2400" dirty="0">
                <a:cs typeface="2  Lotus"/>
              </a:rPr>
              <a:t>  3. نارسائی علم طب توجيهی برای اين اقدام نيست .</a:t>
            </a:r>
          </a:p>
          <a:p>
            <a:pPr marL="411480" algn="just" eaLnBrk="1" fontAlgn="auto" hangingPunct="1">
              <a:spcAft>
                <a:spcPts val="0"/>
              </a:spcAft>
              <a:buFont typeface="Wingdings" pitchFamily="2" charset="2"/>
              <a:buNone/>
              <a:defRPr/>
            </a:pPr>
            <a:r>
              <a:rPr lang="fa-IR" sz="2400" dirty="0">
                <a:cs typeface="2  Lotus"/>
              </a:rPr>
              <a:t>  4. </a:t>
            </a:r>
            <a:r>
              <a:rPr lang="fa-IR" sz="2400" dirty="0">
                <a:cs typeface="2  Lotus"/>
              </a:rPr>
              <a:t>قتل نفس جزدرموارد قصاص وحدود الهی </a:t>
            </a:r>
            <a:r>
              <a:rPr lang="fa-IR" sz="2400" dirty="0" smtClean="0">
                <a:cs typeface="2  Lotus"/>
              </a:rPr>
              <a:t>جایزنيست.</a:t>
            </a:r>
            <a:r>
              <a:rPr lang="en-US" sz="2400" dirty="0" smtClean="0"/>
              <a:t>   </a:t>
            </a:r>
            <a:endParaRPr lang="fa-IR" sz="2400" dirty="0">
              <a:cs typeface="2  Lotus"/>
            </a:endParaRPr>
          </a:p>
          <a:p>
            <a:pPr marL="411480" algn="just" eaLnBrk="1" fontAlgn="auto" hangingPunct="1">
              <a:spcAft>
                <a:spcPts val="0"/>
              </a:spcAft>
              <a:buFont typeface="Wingdings" pitchFamily="2" charset="2"/>
              <a:buNone/>
              <a:defRPr/>
            </a:pPr>
            <a:r>
              <a:rPr lang="fa-IR" sz="2400" dirty="0">
                <a:cs typeface="2  Lotus"/>
              </a:rPr>
              <a:t>  5. ازبين رفتن رابطه سالم بين پزشك وبيمار .</a:t>
            </a:r>
          </a:p>
          <a:p>
            <a:pPr marL="411480" algn="just" eaLnBrk="1" fontAlgn="auto" hangingPunct="1">
              <a:spcAft>
                <a:spcPts val="0"/>
              </a:spcAft>
              <a:buFont typeface="Wingdings" pitchFamily="2" charset="2"/>
              <a:buNone/>
              <a:defRPr/>
            </a:pPr>
            <a:r>
              <a:rPr lang="fa-IR" sz="2400" dirty="0">
                <a:cs typeface="2  Lotus"/>
              </a:rPr>
              <a:t>  6. ايجاداسترس در بيمار و عدم تاثير درمان .</a:t>
            </a:r>
          </a:p>
          <a:p>
            <a:pPr marL="411480" algn="just" eaLnBrk="1" fontAlgn="auto" hangingPunct="1">
              <a:spcAft>
                <a:spcPts val="0"/>
              </a:spcAft>
              <a:buFont typeface="Wingdings" pitchFamily="2" charset="2"/>
              <a:buNone/>
              <a:defRPr/>
            </a:pPr>
            <a:r>
              <a:rPr lang="fa-IR" sz="2400" dirty="0">
                <a:cs typeface="2  Lotus"/>
              </a:rPr>
              <a:t>  7. بتدريج برای پزشك آسان شده، در مورد بيماران </a:t>
            </a:r>
            <a:r>
              <a:rPr lang="fa-IR" sz="2400" dirty="0" smtClean="0">
                <a:cs typeface="2  Lotus"/>
              </a:rPr>
              <a:t>علاج پذيرهم </a:t>
            </a:r>
            <a:r>
              <a:rPr lang="fa-IR" sz="2400" dirty="0">
                <a:cs typeface="2  Lotus"/>
              </a:rPr>
              <a:t>انجام می شود .</a:t>
            </a:r>
            <a:r>
              <a:rPr lang="en-US" sz="2400" dirty="0"/>
              <a:t>   </a:t>
            </a:r>
            <a:endParaRPr lang="fa-IR" sz="2400" dirty="0">
              <a:cs typeface="2  Lotus"/>
            </a:endParaRPr>
          </a:p>
          <a:p>
            <a:pPr marL="411480" algn="just" eaLnBrk="1" fontAlgn="auto" hangingPunct="1">
              <a:spcAft>
                <a:spcPts val="0"/>
              </a:spcAft>
              <a:buFont typeface="Wingdings" pitchFamily="2" charset="2"/>
              <a:buNone/>
              <a:defRPr/>
            </a:pPr>
            <a:r>
              <a:rPr lang="fa-IR" sz="2400" dirty="0">
                <a:cs typeface="2  Lotus"/>
              </a:rPr>
              <a:t>  8. ممكن است به دليلی غيرازترحم (مثلا خستگی </a:t>
            </a:r>
            <a:r>
              <a:rPr lang="fa-IR" sz="2400" dirty="0" smtClean="0">
                <a:cs typeface="2  Lotus"/>
              </a:rPr>
              <a:t>بستگان </a:t>
            </a:r>
            <a:r>
              <a:rPr lang="fa-IR" sz="2400" dirty="0">
                <a:cs typeface="2  Lotus"/>
              </a:rPr>
              <a:t>يا كادردرمانی) انجام شود </a:t>
            </a:r>
            <a:r>
              <a:rPr lang="fa-IR" sz="2400" dirty="0" smtClean="0">
                <a:cs typeface="2  Lotus"/>
              </a:rPr>
              <a:t>.</a:t>
            </a:r>
            <a:endParaRPr lang="fa-IR" sz="2400" dirty="0">
              <a:cs typeface="2  Lotus"/>
            </a:endParaRPr>
          </a:p>
          <a:p>
            <a:pPr marL="609600" indent="-609600" algn="just" eaLnBrk="1" fontAlgn="auto" hangingPunct="1">
              <a:buFontTx/>
              <a:buNone/>
              <a:defRPr/>
            </a:pPr>
            <a:r>
              <a:rPr lang="fa-IR" sz="2400" dirty="0">
                <a:cs typeface="2  Lotus"/>
              </a:rPr>
              <a:t>9.  خود مختاری فردی محدود</a:t>
            </a:r>
            <a:r>
              <a:rPr lang="en-US" sz="2400" dirty="0"/>
              <a:t> </a:t>
            </a:r>
            <a:r>
              <a:rPr lang="fa-IR" sz="2400" dirty="0">
                <a:cs typeface="2  Lotus"/>
              </a:rPr>
              <a:t>بوده وحق تصميم گيری فردی نبايد به عنوان ملاك اتانازی وكمك به خودكشی </a:t>
            </a:r>
            <a:r>
              <a:rPr lang="fa-IR" sz="2400" dirty="0" smtClean="0">
                <a:cs typeface="2  Lotus"/>
              </a:rPr>
              <a:t>به جامعه </a:t>
            </a:r>
            <a:r>
              <a:rPr lang="fa-IR" sz="2400" dirty="0">
                <a:cs typeface="2  Lotus"/>
              </a:rPr>
              <a:t>تعميم داده شود .</a:t>
            </a:r>
          </a:p>
          <a:p>
            <a:pPr marL="609600" indent="-609600" algn="just" eaLnBrk="1" fontAlgn="auto" hangingPunct="1">
              <a:buFontTx/>
              <a:buNone/>
              <a:defRPr/>
            </a:pPr>
            <a:r>
              <a:rPr lang="fa-IR" sz="2400" dirty="0">
                <a:cs typeface="2  Lotus"/>
              </a:rPr>
              <a:t>10. پذيرش اتانازی ممكن است </a:t>
            </a:r>
            <a:r>
              <a:rPr lang="fa-IR" sz="2400" dirty="0" smtClean="0">
                <a:cs typeface="2  Lotus"/>
              </a:rPr>
              <a:t>بطور فزاينده </a:t>
            </a:r>
            <a:r>
              <a:rPr lang="fa-IR" sz="2400" dirty="0">
                <a:cs typeface="2  Lotus"/>
              </a:rPr>
              <a:t>ای باعث </a:t>
            </a:r>
            <a:r>
              <a:rPr lang="fa-IR" sz="2400" dirty="0" smtClean="0">
                <a:cs typeface="2  Lotus"/>
              </a:rPr>
              <a:t>افزايش قتل‌های سفارشی (</a:t>
            </a:r>
            <a:r>
              <a:rPr lang="en-US" sz="2400" dirty="0"/>
              <a:t>Private Killing</a:t>
            </a:r>
            <a:r>
              <a:rPr lang="fa-IR" sz="2400" dirty="0" smtClean="0">
                <a:cs typeface="2  Lotus"/>
              </a:rPr>
              <a:t>) در جامعه گردد.  </a:t>
            </a:r>
            <a:r>
              <a:rPr lang="fa-IR" sz="2400" dirty="0">
                <a:cs typeface="2  Lotus"/>
              </a:rPr>
              <a:t>	</a:t>
            </a:r>
            <a:endParaRPr lang="en-US" sz="2400" dirty="0"/>
          </a:p>
        </p:txBody>
      </p:sp>
    </p:spTree>
  </p:cSld>
  <p:clrMapOvr>
    <a:masterClrMapping/>
  </p:clrMapOvr>
  <p:transition>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r" rtl="0" eaLnBrk="1" fontAlgn="auto" hangingPunct="1">
              <a:spcAft>
                <a:spcPts val="0"/>
              </a:spcAft>
              <a:defRPr/>
            </a:pPr>
            <a:r>
              <a:rPr lang="fa-IR" sz="5400" dirty="0" smtClean="0">
                <a:solidFill>
                  <a:schemeClr val="tx2">
                    <a:satMod val="200000"/>
                  </a:schemeClr>
                </a:solidFill>
                <a:cs typeface="2  Lotus"/>
              </a:rPr>
              <a:t>            نظر </a:t>
            </a:r>
            <a:r>
              <a:rPr lang="fa-IR" sz="5400" dirty="0">
                <a:solidFill>
                  <a:schemeClr val="tx2">
                    <a:satMod val="200000"/>
                  </a:schemeClr>
                </a:solidFill>
                <a:cs typeface="2  Lotus"/>
              </a:rPr>
              <a:t>پزشكان</a:t>
            </a:r>
            <a:endParaRPr lang="en-US" sz="5400" dirty="0">
              <a:solidFill>
                <a:schemeClr val="tx2">
                  <a:satMod val="200000"/>
                </a:schemeClr>
              </a:solidFill>
            </a:endParaRPr>
          </a:p>
        </p:txBody>
      </p:sp>
      <p:sp>
        <p:nvSpPr>
          <p:cNvPr id="13315" name="Rectangle 3"/>
          <p:cNvSpPr>
            <a:spLocks noGrp="1" noChangeArrowheads="1"/>
          </p:cNvSpPr>
          <p:nvPr>
            <p:ph sz="quarter" idx="13"/>
          </p:nvPr>
        </p:nvSpPr>
        <p:spPr>
          <a:xfrm>
            <a:off x="609600" y="1600200"/>
            <a:ext cx="8210872" cy="4114800"/>
          </a:xfrm>
        </p:spPr>
        <p:txBody>
          <a:bodyPr/>
          <a:lstStyle/>
          <a:p>
            <a:pPr marL="411480" algn="just" eaLnBrk="1" fontAlgn="auto" hangingPunct="1">
              <a:spcAft>
                <a:spcPts val="0"/>
              </a:spcAft>
              <a:buFont typeface="Wingdings" pitchFamily="2" charset="2"/>
              <a:buNone/>
              <a:defRPr/>
            </a:pPr>
            <a:r>
              <a:rPr lang="fa-IR" dirty="0">
                <a:cs typeface="2  Lotus"/>
              </a:rPr>
              <a:t>         </a:t>
            </a:r>
          </a:p>
          <a:p>
            <a:pPr marL="411480" algn="just" eaLnBrk="1" fontAlgn="auto" hangingPunct="1">
              <a:spcAft>
                <a:spcPts val="0"/>
              </a:spcAft>
              <a:buFont typeface="Wingdings" pitchFamily="2" charset="2"/>
              <a:buNone/>
              <a:defRPr/>
            </a:pPr>
            <a:r>
              <a:rPr lang="fa-IR" dirty="0">
                <a:cs typeface="2  Lotus"/>
              </a:rPr>
              <a:t>    </a:t>
            </a:r>
            <a:r>
              <a:rPr lang="fa-IR" sz="3600" dirty="0">
                <a:cs typeface="2  Lotus"/>
              </a:rPr>
              <a:t>اكثرپزشكان با اتانازی فعال مخالف هستند :</a:t>
            </a:r>
            <a:r>
              <a:rPr lang="fa-IR" dirty="0">
                <a:cs typeface="2  Lotus"/>
              </a:rPr>
              <a:t> </a:t>
            </a:r>
          </a:p>
          <a:p>
            <a:pPr marL="411480" algn="just" eaLnBrk="1" fontAlgn="auto" hangingPunct="1">
              <a:spcAft>
                <a:spcPts val="0"/>
              </a:spcAft>
              <a:buFont typeface="Wingdings" pitchFamily="2" charset="2"/>
              <a:buNone/>
              <a:defRPr/>
            </a:pPr>
            <a:r>
              <a:rPr lang="fa-IR" sz="2800" dirty="0">
                <a:cs typeface="2  Lotus"/>
              </a:rPr>
              <a:t>        </a:t>
            </a:r>
            <a:r>
              <a:rPr lang="fa-IR" sz="2800" dirty="0" smtClean="0">
                <a:cs typeface="2  Lotus"/>
              </a:rPr>
              <a:t> </a:t>
            </a:r>
            <a:r>
              <a:rPr lang="fa-IR" sz="2800" dirty="0">
                <a:cs typeface="2  Lotus"/>
              </a:rPr>
              <a:t>- عواقب احتمالی قانونی وفردی</a:t>
            </a:r>
          </a:p>
          <a:p>
            <a:pPr marL="411480" algn="just" eaLnBrk="1" fontAlgn="auto" hangingPunct="1">
              <a:spcAft>
                <a:spcPts val="0"/>
              </a:spcAft>
              <a:buFont typeface="Wingdings" pitchFamily="2" charset="2"/>
              <a:buNone/>
              <a:defRPr/>
            </a:pPr>
            <a:r>
              <a:rPr lang="fa-IR" sz="2800" dirty="0">
                <a:cs typeface="2  Lotus"/>
              </a:rPr>
              <a:t>        </a:t>
            </a:r>
            <a:r>
              <a:rPr lang="fa-IR" sz="2800" dirty="0" smtClean="0">
                <a:cs typeface="2  Lotus"/>
              </a:rPr>
              <a:t> </a:t>
            </a:r>
            <a:r>
              <a:rPr lang="fa-IR" sz="2800" dirty="0">
                <a:cs typeface="2  Lotus"/>
              </a:rPr>
              <a:t>- چنين كاری را اشتباه می دانند (فكركشتن </a:t>
            </a:r>
            <a:r>
              <a:rPr lang="fa-IR" sz="2800" dirty="0" smtClean="0">
                <a:cs typeface="2  Lotus"/>
              </a:rPr>
              <a:t>يك انسان </a:t>
            </a:r>
            <a:r>
              <a:rPr lang="fa-IR" sz="2800" dirty="0">
                <a:cs typeface="2  Lotus"/>
              </a:rPr>
              <a:t>بااحساسات عميق افراد مغايرت دارد)</a:t>
            </a:r>
          </a:p>
          <a:p>
            <a:pPr marL="411480" algn="just" eaLnBrk="1" fontAlgn="auto" hangingPunct="1">
              <a:spcAft>
                <a:spcPts val="0"/>
              </a:spcAft>
              <a:buFont typeface="Wingdings" pitchFamily="2" charset="2"/>
              <a:buNone/>
              <a:defRPr/>
            </a:pPr>
            <a:r>
              <a:rPr lang="fa-IR" sz="2800" dirty="0">
                <a:cs typeface="2  Lotus"/>
              </a:rPr>
              <a:t>         </a:t>
            </a:r>
            <a:r>
              <a:rPr lang="fa-IR" sz="2800" dirty="0" smtClean="0">
                <a:cs typeface="2  Lotus"/>
              </a:rPr>
              <a:t>- </a:t>
            </a:r>
            <a:r>
              <a:rPr lang="fa-IR" sz="2800" dirty="0">
                <a:cs typeface="2  Lotus"/>
              </a:rPr>
              <a:t>ازنظر اخلاق پزشكی فاجعه ای بزرگ </a:t>
            </a:r>
            <a:r>
              <a:rPr lang="fa-IR" sz="2800" dirty="0" smtClean="0">
                <a:cs typeface="2  Lotus"/>
              </a:rPr>
              <a:t>محسوب </a:t>
            </a:r>
            <a:r>
              <a:rPr lang="fa-IR" sz="2800" dirty="0">
                <a:cs typeface="2  Lotus"/>
              </a:rPr>
              <a:t>شده و مغاير باروح سوگندنامه بقراط است .                      </a:t>
            </a:r>
          </a:p>
          <a:p>
            <a:pPr marL="411480" algn="just" eaLnBrk="1" fontAlgn="auto" hangingPunct="1">
              <a:spcAft>
                <a:spcPts val="0"/>
              </a:spcAft>
              <a:buFont typeface="Wingdings"/>
              <a:buChar char=""/>
              <a:defRPr/>
            </a:pPr>
            <a:endParaRPr lang="en-US" dirty="0"/>
          </a:p>
        </p:txBody>
      </p:sp>
    </p:spTree>
  </p:cSld>
  <p:clrMapOvr>
    <a:masterClrMapping/>
  </p:clrMapOvr>
  <p:transition>
    <p:wheel spokes="3"/>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algn="r" rtl="0" eaLnBrk="1" fontAlgn="auto" hangingPunct="1">
              <a:spcAft>
                <a:spcPts val="0"/>
              </a:spcAft>
              <a:defRPr/>
            </a:pPr>
            <a:r>
              <a:rPr lang="fa-IR" sz="4400" dirty="0" smtClean="0">
                <a:solidFill>
                  <a:schemeClr val="tx2">
                    <a:satMod val="200000"/>
                  </a:schemeClr>
                </a:solidFill>
                <a:cs typeface="2  Lotus"/>
              </a:rPr>
              <a:t>       بخشی </a:t>
            </a:r>
            <a:r>
              <a:rPr lang="fa-IR" sz="4400" dirty="0">
                <a:solidFill>
                  <a:schemeClr val="tx2">
                    <a:satMod val="200000"/>
                  </a:schemeClr>
                </a:solidFill>
                <a:cs typeface="2  Lotus"/>
              </a:rPr>
              <a:t>از سوگندنامه </a:t>
            </a:r>
            <a:r>
              <a:rPr lang="fa-IR" sz="4400" dirty="0" smtClean="0">
                <a:solidFill>
                  <a:schemeClr val="tx2">
                    <a:satMod val="200000"/>
                  </a:schemeClr>
                </a:solidFill>
                <a:cs typeface="2  Lotus"/>
              </a:rPr>
              <a:t>بقراط </a:t>
            </a:r>
            <a:endParaRPr lang="en-US" sz="4400" dirty="0">
              <a:solidFill>
                <a:schemeClr val="tx2">
                  <a:satMod val="200000"/>
                </a:schemeClr>
              </a:solidFill>
            </a:endParaRPr>
          </a:p>
        </p:txBody>
      </p:sp>
      <p:sp>
        <p:nvSpPr>
          <p:cNvPr id="212995" name="Rectangle 3"/>
          <p:cNvSpPr>
            <a:spLocks noGrp="1" noChangeArrowheads="1"/>
          </p:cNvSpPr>
          <p:nvPr>
            <p:ph sz="quarter" idx="13"/>
          </p:nvPr>
        </p:nvSpPr>
        <p:spPr/>
        <p:txBody>
          <a:bodyPr/>
          <a:lstStyle/>
          <a:p>
            <a:pPr eaLnBrk="1" fontAlgn="auto" hangingPunct="1">
              <a:defRPr/>
            </a:pPr>
            <a:endParaRPr lang="fa-IR" dirty="0" smtClean="0">
              <a:cs typeface="2  Lotus"/>
            </a:endParaRPr>
          </a:p>
          <a:p>
            <a:pPr eaLnBrk="1" fontAlgn="auto" hangingPunct="1">
              <a:defRPr/>
            </a:pPr>
            <a:r>
              <a:rPr lang="fa-IR" sz="3200" dirty="0" smtClean="0">
                <a:cs typeface="2  Lotus"/>
              </a:rPr>
              <a:t>من هرگز داروی كشنده به كسی نخواهم داد ولو اينكه </a:t>
            </a:r>
            <a:r>
              <a:rPr lang="fa-IR" sz="3200" dirty="0" smtClean="0">
                <a:cs typeface="2  Lotus"/>
              </a:rPr>
              <a:t>از </a:t>
            </a:r>
            <a:r>
              <a:rPr lang="fa-IR" sz="3200" dirty="0" smtClean="0">
                <a:cs typeface="2  Lotus"/>
              </a:rPr>
              <a:t>من بخواهند و مبتكر تلقين چنين فكری نيز </a:t>
            </a:r>
            <a:r>
              <a:rPr lang="fa-IR" sz="3200" dirty="0" smtClean="0">
                <a:cs typeface="2  Lotus"/>
              </a:rPr>
              <a:t>نخواهم </a:t>
            </a:r>
            <a:r>
              <a:rPr lang="fa-IR" sz="3200" dirty="0" smtClean="0">
                <a:cs typeface="2  Lotus"/>
              </a:rPr>
              <a:t>بود .</a:t>
            </a:r>
            <a:endParaRPr lang="en-US" sz="3200" dirty="0" smtClean="0"/>
          </a:p>
        </p:txBody>
      </p:sp>
    </p:spTree>
  </p:cSld>
  <p:clrMapOvr>
    <a:masterClrMapping/>
  </p:clrMapOvr>
  <p:transition>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r" rtl="0" eaLnBrk="1" fontAlgn="auto" hangingPunct="1">
              <a:spcAft>
                <a:spcPts val="0"/>
              </a:spcAft>
              <a:defRPr/>
            </a:pPr>
            <a:r>
              <a:rPr lang="fa-IR" dirty="0" smtClean="0">
                <a:solidFill>
                  <a:schemeClr val="tx2">
                    <a:satMod val="200000"/>
                  </a:schemeClr>
                </a:solidFill>
                <a:cs typeface="2  Lotus"/>
              </a:rPr>
              <a:t>         </a:t>
            </a:r>
            <a:r>
              <a:rPr lang="fa-IR" sz="3600" dirty="0" smtClean="0">
                <a:solidFill>
                  <a:schemeClr val="tx2">
                    <a:satMod val="200000"/>
                  </a:schemeClr>
                </a:solidFill>
                <a:cs typeface="2  Lotus"/>
              </a:rPr>
              <a:t>بيانيه </a:t>
            </a:r>
            <a:r>
              <a:rPr lang="fa-IR" sz="3600" dirty="0">
                <a:solidFill>
                  <a:schemeClr val="tx2">
                    <a:satMod val="200000"/>
                  </a:schemeClr>
                </a:solidFill>
                <a:cs typeface="2  Lotus"/>
              </a:rPr>
              <a:t>سال 1973 انجمن پزشكان آمريكا</a:t>
            </a:r>
            <a:endParaRPr lang="en-US" dirty="0">
              <a:solidFill>
                <a:schemeClr val="tx2">
                  <a:satMod val="200000"/>
                </a:schemeClr>
              </a:solidFill>
            </a:endParaRPr>
          </a:p>
        </p:txBody>
      </p:sp>
      <p:sp>
        <p:nvSpPr>
          <p:cNvPr id="14339" name="Rectangle 3"/>
          <p:cNvSpPr>
            <a:spLocks noGrp="1" noChangeArrowheads="1"/>
          </p:cNvSpPr>
          <p:nvPr>
            <p:ph sz="quarter" idx="13"/>
          </p:nvPr>
        </p:nvSpPr>
        <p:spPr>
          <a:xfrm>
            <a:off x="251520" y="1600200"/>
            <a:ext cx="8640960" cy="4114800"/>
          </a:xfrm>
        </p:spPr>
        <p:txBody>
          <a:bodyPr/>
          <a:lstStyle/>
          <a:p>
            <a:pPr marL="411480" algn="just" eaLnBrk="1" fontAlgn="auto" hangingPunct="1">
              <a:spcAft>
                <a:spcPts val="0"/>
              </a:spcAft>
              <a:buFont typeface="Wingdings"/>
              <a:buChar char=""/>
              <a:defRPr/>
            </a:pPr>
            <a:r>
              <a:rPr lang="fa-IR" dirty="0">
                <a:cs typeface="2  Lotus"/>
              </a:rPr>
              <a:t> </a:t>
            </a:r>
            <a:r>
              <a:rPr lang="fa-IR" sz="2800" dirty="0">
                <a:cs typeface="2  Lotus"/>
              </a:rPr>
              <a:t>پايان دادن به زندگى يك فرد توسط فرد ديگروبطور ارادى</a:t>
            </a:r>
          </a:p>
          <a:p>
            <a:pPr marL="411480" algn="just" eaLnBrk="1" fontAlgn="auto" hangingPunct="1">
              <a:spcAft>
                <a:spcPts val="0"/>
              </a:spcAft>
              <a:buFontTx/>
              <a:buNone/>
              <a:defRPr/>
            </a:pPr>
            <a:r>
              <a:rPr lang="fa-IR" sz="2800" dirty="0">
                <a:cs typeface="2  Lotus"/>
              </a:rPr>
              <a:t>   </a:t>
            </a:r>
            <a:r>
              <a:rPr lang="fa-IR" sz="2800" dirty="0" smtClean="0">
                <a:cs typeface="2  Lotus"/>
              </a:rPr>
              <a:t>( </a:t>
            </a:r>
            <a:r>
              <a:rPr lang="fa-IR" sz="2800" dirty="0">
                <a:cs typeface="2  Lotus"/>
              </a:rPr>
              <a:t>مرگ از روى ترحم </a:t>
            </a:r>
            <a:r>
              <a:rPr lang="fa-IR" sz="2800" dirty="0" smtClean="0">
                <a:cs typeface="2  Lotus"/>
              </a:rPr>
              <a:t>) </a:t>
            </a:r>
            <a:r>
              <a:rPr lang="fa-IR" sz="2800" dirty="0">
                <a:cs typeface="2  Lotus"/>
              </a:rPr>
              <a:t>با هدف حرفه پزشكى وخط مشى</a:t>
            </a:r>
          </a:p>
          <a:p>
            <a:pPr marL="411480" algn="just" eaLnBrk="1" fontAlgn="auto" hangingPunct="1">
              <a:spcAft>
                <a:spcPts val="0"/>
              </a:spcAft>
              <a:buFontTx/>
              <a:buNone/>
              <a:defRPr/>
            </a:pPr>
            <a:r>
              <a:rPr lang="fa-IR" sz="2800" dirty="0">
                <a:cs typeface="2  Lotus"/>
              </a:rPr>
              <a:t>   انجمن پزشكان آمريكا مغايرت دارد هنگاميكه برطبق شواهدانكارناپذير، مرگ بيولوژيكی فرد قريب الوقوع است </a:t>
            </a:r>
          </a:p>
          <a:p>
            <a:pPr marL="411480" algn="just" eaLnBrk="1" fontAlgn="auto" hangingPunct="1">
              <a:spcAft>
                <a:spcPts val="0"/>
              </a:spcAft>
              <a:buFontTx/>
              <a:buNone/>
              <a:defRPr/>
            </a:pPr>
            <a:r>
              <a:rPr lang="fa-IR" sz="2800" dirty="0">
                <a:cs typeface="2  Lotus"/>
              </a:rPr>
              <a:t>   تصميم گيرى درموردعدم استفاده ازابزار ويژه بمنظور استمرار حيات وى تنها برعهده بيماريابستگان درجه يك اوست(اتانازی انفعالی). پزشك موظف است بيمار ويا بستگان درجه يك او را  راهنمائی كند .   </a:t>
            </a:r>
            <a:endParaRPr lang="en-US" sz="2800" dirty="0"/>
          </a:p>
        </p:txBody>
      </p:sp>
    </p:spTree>
  </p:cSld>
  <p:clrMapOvr>
    <a:masterClrMapping/>
  </p:clrMapOvr>
  <p:transition>
    <p:wheel spokes="3"/>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endParaRPr lang="en-US" sz="5400">
              <a:solidFill>
                <a:schemeClr val="tx2">
                  <a:satMod val="200000"/>
                </a:schemeClr>
              </a:solidFill>
            </a:endParaRPr>
          </a:p>
        </p:txBody>
      </p:sp>
      <p:sp>
        <p:nvSpPr>
          <p:cNvPr id="17411" name="Rectangle 3"/>
          <p:cNvSpPr>
            <a:spLocks noGrp="1" noChangeArrowheads="1"/>
          </p:cNvSpPr>
          <p:nvPr>
            <p:ph sz="quarter" idx="13"/>
          </p:nvPr>
        </p:nvSpPr>
        <p:spPr>
          <a:xfrm>
            <a:off x="323528" y="1600200"/>
            <a:ext cx="8210872" cy="4114800"/>
          </a:xfrm>
        </p:spPr>
        <p:txBody>
          <a:bodyPr/>
          <a:lstStyle/>
          <a:p>
            <a:pPr marL="411480" algn="just" eaLnBrk="1" fontAlgn="auto" hangingPunct="1">
              <a:spcAft>
                <a:spcPts val="0"/>
              </a:spcAft>
              <a:buFont typeface="Wingdings"/>
              <a:buChar char=""/>
              <a:defRPr/>
            </a:pPr>
            <a:r>
              <a:rPr lang="fa-IR" sz="2800" dirty="0">
                <a:cs typeface="2  Lotus"/>
              </a:rPr>
              <a:t>در برخی كشورها ( آمريكا،كانادا،هلند ) اتانازی با شرائطی كه ذكر شد جرم محسوب </a:t>
            </a:r>
            <a:r>
              <a:rPr lang="fa-IR" sz="2800" dirty="0" smtClean="0">
                <a:cs typeface="2  Lotus"/>
              </a:rPr>
              <a:t>نمی‌شود </a:t>
            </a:r>
            <a:r>
              <a:rPr lang="fa-IR" sz="2800" dirty="0">
                <a:cs typeface="2  Lotus"/>
              </a:rPr>
              <a:t>.(نوع پاسيو)</a:t>
            </a:r>
          </a:p>
          <a:p>
            <a:pPr marL="411480" algn="just" eaLnBrk="1" fontAlgn="auto" hangingPunct="1">
              <a:spcAft>
                <a:spcPts val="0"/>
              </a:spcAft>
              <a:buFont typeface="Wingdings"/>
              <a:buChar char=""/>
              <a:defRPr/>
            </a:pPr>
            <a:r>
              <a:rPr lang="fa-IR" sz="2800" dirty="0">
                <a:cs typeface="2  Lotus"/>
              </a:rPr>
              <a:t>كشوری كه بيش از همه موضوع اتانازی را پذيرفته وسه جمعيت طرفدار آن فعاليت دارند «هلند» است .</a:t>
            </a:r>
          </a:p>
          <a:p>
            <a:pPr marL="411480" algn="just" eaLnBrk="1" fontAlgn="auto" hangingPunct="1">
              <a:spcAft>
                <a:spcPts val="0"/>
              </a:spcAft>
              <a:buFont typeface="Wingdings"/>
              <a:buChar char=""/>
              <a:defRPr/>
            </a:pPr>
            <a:r>
              <a:rPr lang="fa-IR" sz="2800" dirty="0">
                <a:cs typeface="2  Lotus"/>
              </a:rPr>
              <a:t>درقانون مجازات اسلامی به اتانازی مستقيما اشاره نشده است ، اما می تواند «قتل عمد»محسوب شود كه </a:t>
            </a:r>
            <a:r>
              <a:rPr lang="fa-IR" sz="2800" dirty="0" smtClean="0">
                <a:cs typeface="2  Lotus"/>
              </a:rPr>
              <a:t>مجازات آن </a:t>
            </a:r>
            <a:r>
              <a:rPr lang="fa-IR" sz="2800" dirty="0">
                <a:cs typeface="2  Lotus"/>
              </a:rPr>
              <a:t>قصاص است .</a:t>
            </a:r>
            <a:endParaRPr lang="en-US" sz="2800" dirty="0"/>
          </a:p>
        </p:txBody>
      </p:sp>
    </p:spTree>
  </p:cSld>
  <p:clrMapOvr>
    <a:masterClrMapping/>
  </p:clrMapOvr>
  <p:transition>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274638"/>
            <a:ext cx="7924800" cy="634082"/>
          </a:xfrm>
        </p:spPr>
        <p:txBody>
          <a:bodyPr/>
          <a:lstStyle/>
          <a:p>
            <a:pPr algn="ctr" rtl="0" eaLnBrk="1" fontAlgn="auto" hangingPunct="1">
              <a:spcAft>
                <a:spcPts val="0"/>
              </a:spcAft>
              <a:defRPr/>
            </a:pPr>
            <a:r>
              <a:rPr lang="fa-IR" sz="4400" dirty="0" smtClean="0">
                <a:solidFill>
                  <a:schemeClr val="tx2">
                    <a:satMod val="200000"/>
                  </a:schemeClr>
                </a:solidFill>
                <a:cs typeface="2  Lotus"/>
              </a:rPr>
              <a:t>ماده </a:t>
            </a:r>
            <a:r>
              <a:rPr lang="fa-IR" sz="4400" dirty="0">
                <a:solidFill>
                  <a:schemeClr val="tx2">
                    <a:satMod val="200000"/>
                  </a:schemeClr>
                </a:solidFill>
                <a:cs typeface="2  Lotus"/>
              </a:rPr>
              <a:t>268 </a:t>
            </a:r>
            <a:r>
              <a:rPr lang="fa-IR" sz="4400" dirty="0" smtClean="0">
                <a:solidFill>
                  <a:schemeClr val="tx2">
                    <a:satMod val="200000"/>
                  </a:schemeClr>
                </a:solidFill>
                <a:cs typeface="2  Lotus"/>
              </a:rPr>
              <a:t>قانون مجازات اسلامی</a:t>
            </a:r>
            <a:endParaRPr lang="en-US" sz="4400" dirty="0">
              <a:solidFill>
                <a:schemeClr val="tx2">
                  <a:satMod val="200000"/>
                </a:schemeClr>
              </a:solidFill>
            </a:endParaRPr>
          </a:p>
        </p:txBody>
      </p:sp>
      <p:sp>
        <p:nvSpPr>
          <p:cNvPr id="18435" name="Rectangle 3"/>
          <p:cNvSpPr>
            <a:spLocks noGrp="1" noChangeArrowheads="1"/>
          </p:cNvSpPr>
          <p:nvPr>
            <p:ph sz="quarter" idx="13"/>
          </p:nvPr>
        </p:nvSpPr>
        <p:spPr>
          <a:xfrm>
            <a:off x="179512" y="1124744"/>
            <a:ext cx="8712968" cy="5400600"/>
          </a:xfrm>
        </p:spPr>
        <p:txBody>
          <a:bodyPr>
            <a:normAutofit/>
          </a:bodyPr>
          <a:lstStyle/>
          <a:p>
            <a:pPr eaLnBrk="1" fontAlgn="auto" hangingPunct="1">
              <a:defRPr/>
            </a:pPr>
            <a:r>
              <a:rPr lang="fa-IR" sz="2800" dirty="0" smtClean="0">
                <a:cs typeface="2  Lotus"/>
              </a:rPr>
              <a:t>چنانچه مجنی عليه قبل از مرگ جانی را از قصاص نفس عفو نمايد حق قصاص ساقط ميشود و اولياء دم نميتوانند پس از مرگ او مطالبه قصاص نمايند </a:t>
            </a:r>
            <a:r>
              <a:rPr lang="fa-IR" sz="2800" dirty="0" smtClean="0">
                <a:cs typeface="2  Lotus"/>
              </a:rPr>
              <a:t>.</a:t>
            </a:r>
          </a:p>
          <a:p>
            <a:pPr eaLnBrk="1" fontAlgn="auto" hangingPunct="1">
              <a:defRPr/>
            </a:pPr>
            <a:r>
              <a:rPr lang="fa-IR" sz="3200" dirty="0" smtClean="0">
                <a:cs typeface="2  Lotus"/>
              </a:rPr>
              <a:t> </a:t>
            </a:r>
            <a:r>
              <a:rPr lang="fa-IR" sz="3200" dirty="0" smtClean="0">
                <a:cs typeface="2  Lotus"/>
              </a:rPr>
              <a:t>اما </a:t>
            </a:r>
            <a:r>
              <a:rPr lang="fa-IR" sz="3200" dirty="0" smtClean="0">
                <a:cs typeface="2  Lotus"/>
              </a:rPr>
              <a:t>: برخی </a:t>
            </a:r>
            <a:r>
              <a:rPr lang="fa-IR" sz="3200" dirty="0" smtClean="0">
                <a:cs typeface="2  Lotus"/>
              </a:rPr>
              <a:t>اعتقاد دارند تا وقتی جرمی </a:t>
            </a:r>
            <a:r>
              <a:rPr lang="fa-IR" sz="3200" dirty="0" smtClean="0">
                <a:cs typeface="2  Lotus"/>
              </a:rPr>
              <a:t>واقع نشده </a:t>
            </a:r>
            <a:r>
              <a:rPr lang="fa-IR" sz="3200" dirty="0" smtClean="0">
                <a:cs typeface="2  Lotus"/>
              </a:rPr>
              <a:t>بخشش معنا </a:t>
            </a:r>
            <a:r>
              <a:rPr lang="fa-IR" sz="3200" dirty="0" smtClean="0">
                <a:cs typeface="2  Lotus"/>
              </a:rPr>
              <a:t>ندارد.</a:t>
            </a:r>
          </a:p>
          <a:p>
            <a:pPr eaLnBrk="1" fontAlgn="auto" hangingPunct="1">
              <a:defRPr/>
            </a:pPr>
            <a:r>
              <a:rPr lang="fa-IR" sz="3200" dirty="0">
                <a:solidFill>
                  <a:schemeClr val="tx2">
                    <a:satMod val="200000"/>
                  </a:schemeClr>
                </a:solidFill>
                <a:cs typeface="2  Lotus"/>
              </a:rPr>
              <a:t>ماده </a:t>
            </a:r>
            <a:r>
              <a:rPr lang="fa-IR" sz="3200" dirty="0" smtClean="0">
                <a:solidFill>
                  <a:schemeClr val="tx2">
                    <a:satMod val="200000"/>
                  </a:schemeClr>
                </a:solidFill>
                <a:cs typeface="2  Lotus"/>
              </a:rPr>
              <a:t>2 </a:t>
            </a:r>
            <a:r>
              <a:rPr lang="fa-IR" sz="3200" dirty="0">
                <a:solidFill>
                  <a:schemeClr val="tx2">
                    <a:satMod val="200000"/>
                  </a:schemeClr>
                </a:solidFill>
                <a:cs typeface="2  Lotus"/>
              </a:rPr>
              <a:t>قانون مجازات </a:t>
            </a:r>
            <a:r>
              <a:rPr lang="fa-IR" sz="3200" dirty="0" smtClean="0">
                <a:solidFill>
                  <a:schemeClr val="tx2">
                    <a:satMod val="200000"/>
                  </a:schemeClr>
                </a:solidFill>
                <a:cs typeface="2  Lotus"/>
              </a:rPr>
              <a:t>اسلامی</a:t>
            </a:r>
          </a:p>
          <a:p>
            <a:pPr algn="just" eaLnBrk="1" fontAlgn="auto" hangingPunct="1">
              <a:lnSpc>
                <a:spcPct val="110000"/>
              </a:lnSpc>
              <a:defRPr/>
            </a:pPr>
            <a:r>
              <a:rPr lang="fa-IR" sz="3200" dirty="0" smtClean="0">
                <a:cs typeface="2  Lotus"/>
              </a:rPr>
              <a:t> </a:t>
            </a:r>
            <a:r>
              <a:rPr lang="fa-IR" sz="3200" dirty="0">
                <a:cs typeface="2  Lotus"/>
              </a:rPr>
              <a:t>هر فعل يا ترك فعلی كه در قانون برای </a:t>
            </a:r>
            <a:r>
              <a:rPr lang="fa-IR" sz="3200" dirty="0" smtClean="0">
                <a:cs typeface="2  Lotus"/>
              </a:rPr>
              <a:t>آن مجازات </a:t>
            </a:r>
            <a:r>
              <a:rPr lang="fa-IR" sz="3200" dirty="0">
                <a:cs typeface="2  Lotus"/>
              </a:rPr>
              <a:t>تعيين شده باشد جرم محسوب ميشود</a:t>
            </a:r>
            <a:r>
              <a:rPr lang="fa-IR" sz="6000" dirty="0">
                <a:cs typeface="2  Lotus"/>
              </a:rPr>
              <a:t> </a:t>
            </a:r>
            <a:endParaRPr lang="en-US" sz="3200" dirty="0" smtClean="0"/>
          </a:p>
        </p:txBody>
      </p:sp>
    </p:spTree>
  </p:cSld>
  <p:clrMapOvr>
    <a:masterClrMapping/>
  </p:clrMapOvr>
  <p:transition>
    <p:wheel spokes="3"/>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274638"/>
            <a:ext cx="7924800" cy="634082"/>
          </a:xfrm>
        </p:spPr>
        <p:txBody>
          <a:bodyPr/>
          <a:lstStyle/>
          <a:p>
            <a:pPr algn="r" rtl="0" eaLnBrk="1" fontAlgn="auto" hangingPunct="1">
              <a:spcAft>
                <a:spcPts val="0"/>
              </a:spcAft>
              <a:defRPr/>
            </a:pPr>
            <a:r>
              <a:rPr lang="fa-IR" dirty="0" smtClean="0">
                <a:solidFill>
                  <a:schemeClr val="tx2">
                    <a:satMod val="200000"/>
                  </a:schemeClr>
                </a:solidFill>
                <a:cs typeface="2  Lotus"/>
              </a:rPr>
              <a:t>           آيا </a:t>
            </a:r>
            <a:r>
              <a:rPr lang="fa-IR" dirty="0">
                <a:solidFill>
                  <a:schemeClr val="tx2">
                    <a:satMod val="200000"/>
                  </a:schemeClr>
                </a:solidFill>
                <a:cs typeface="2  Lotus"/>
              </a:rPr>
              <a:t>نوع </a:t>
            </a:r>
            <a:r>
              <a:rPr lang="fa-IR" dirty="0" smtClean="0">
                <a:solidFill>
                  <a:schemeClr val="tx2">
                    <a:satMod val="200000"/>
                  </a:schemeClr>
                </a:solidFill>
                <a:cs typeface="2  Lotus"/>
              </a:rPr>
              <a:t>فعال و انفعالی </a:t>
            </a:r>
            <a:r>
              <a:rPr lang="fa-IR" dirty="0">
                <a:solidFill>
                  <a:schemeClr val="tx2">
                    <a:satMod val="200000"/>
                  </a:schemeClr>
                </a:solidFill>
                <a:cs typeface="2  Lotus"/>
              </a:rPr>
              <a:t>واقعا متفاوتند ؟</a:t>
            </a:r>
            <a:endParaRPr lang="en-US" dirty="0">
              <a:solidFill>
                <a:schemeClr val="tx2">
                  <a:satMod val="200000"/>
                </a:schemeClr>
              </a:solidFill>
            </a:endParaRPr>
          </a:p>
        </p:txBody>
      </p:sp>
      <p:sp>
        <p:nvSpPr>
          <p:cNvPr id="19459" name="Rectangle 3"/>
          <p:cNvSpPr>
            <a:spLocks noGrp="1" noChangeArrowheads="1"/>
          </p:cNvSpPr>
          <p:nvPr>
            <p:ph sz="quarter" idx="13"/>
          </p:nvPr>
        </p:nvSpPr>
        <p:spPr>
          <a:xfrm>
            <a:off x="107504" y="1052736"/>
            <a:ext cx="8856984" cy="5616624"/>
          </a:xfrm>
        </p:spPr>
        <p:txBody>
          <a:bodyPr>
            <a:normAutofit/>
          </a:bodyPr>
          <a:lstStyle/>
          <a:p>
            <a:pPr marL="0" indent="0" algn="just" eaLnBrk="1" fontAlgn="auto" hangingPunct="1">
              <a:buNone/>
              <a:defRPr/>
            </a:pPr>
            <a:r>
              <a:rPr lang="fa-IR" sz="2400" dirty="0" smtClean="0">
                <a:latin typeface="2  Lotus"/>
                <a:cs typeface="2  Lotus"/>
              </a:rPr>
              <a:t>دكتر كامرون عضوانجمن سرطان آمريكا :</a:t>
            </a:r>
          </a:p>
          <a:p>
            <a:pPr marL="0" indent="0" algn="just" eaLnBrk="1" fontAlgn="auto" hangingPunct="1">
              <a:buNone/>
              <a:defRPr/>
            </a:pPr>
            <a:r>
              <a:rPr lang="fa-IR" sz="2400" dirty="0" smtClean="0">
                <a:latin typeface="2  Lotus"/>
                <a:cs typeface="2  Lotus"/>
              </a:rPr>
              <a:t> </a:t>
            </a:r>
            <a:r>
              <a:rPr lang="fa-IR" sz="2400" dirty="0" smtClean="0">
                <a:latin typeface="2  Lotus"/>
                <a:cs typeface="2  Lotus"/>
              </a:rPr>
              <a:t>عملاّ </a:t>
            </a:r>
            <a:r>
              <a:rPr lang="fa-IR" sz="2400" dirty="0" smtClean="0">
                <a:latin typeface="2  Lotus"/>
                <a:cs typeface="2  Lotus"/>
              </a:rPr>
              <a:t>تفاوت ميان مرگ از روی ترحم(فعال)وقطع معالجات </a:t>
            </a:r>
            <a:r>
              <a:rPr lang="fa-IR" sz="2400" dirty="0" smtClean="0">
                <a:latin typeface="2  Lotus"/>
                <a:cs typeface="2  Lotus"/>
              </a:rPr>
              <a:t>بيمار (</a:t>
            </a:r>
            <a:r>
              <a:rPr lang="fa-IR" sz="2400" dirty="0" smtClean="0">
                <a:latin typeface="2  Lotus"/>
                <a:cs typeface="2  Lotus"/>
              </a:rPr>
              <a:t>انفعالی) يك «ايهام اخلاقی»است .</a:t>
            </a:r>
          </a:p>
          <a:p>
            <a:pPr marL="0" indent="0" algn="just" eaLnBrk="1" fontAlgn="auto" hangingPunct="1">
              <a:buNone/>
              <a:defRPr/>
            </a:pPr>
            <a:r>
              <a:rPr lang="fa-IR" sz="2400" dirty="0" smtClean="0">
                <a:latin typeface="2  Lotus"/>
                <a:cs typeface="2  Lotus"/>
              </a:rPr>
              <a:t>در هر صورت </a:t>
            </a:r>
            <a:r>
              <a:rPr lang="fa-IR" sz="2400" dirty="0" smtClean="0">
                <a:latin typeface="2  Lotus"/>
                <a:cs typeface="2  Lotus"/>
              </a:rPr>
              <a:t>بيمارپيش </a:t>
            </a:r>
            <a:r>
              <a:rPr lang="fa-IR" sz="2400" dirty="0" smtClean="0">
                <a:latin typeface="2  Lotus"/>
                <a:cs typeface="2  Lotus"/>
              </a:rPr>
              <a:t>از موعد </a:t>
            </a:r>
            <a:r>
              <a:rPr lang="fa-IR" sz="2400" dirty="0" smtClean="0">
                <a:latin typeface="2  Lotus"/>
                <a:cs typeface="2  Lotus"/>
              </a:rPr>
              <a:t>می ميرد </a:t>
            </a:r>
            <a:r>
              <a:rPr lang="fa-IR" sz="2400" dirty="0" smtClean="0">
                <a:latin typeface="2  Lotus"/>
                <a:cs typeface="2  Lotus"/>
              </a:rPr>
              <a:t>و اگر </a:t>
            </a:r>
            <a:r>
              <a:rPr lang="fa-IR" sz="2400" dirty="0" smtClean="0">
                <a:latin typeface="2  Lotus"/>
                <a:cs typeface="2  Lotus"/>
              </a:rPr>
              <a:t>نتيجه </a:t>
            </a:r>
            <a:r>
              <a:rPr lang="fa-IR" sz="2400" dirty="0" smtClean="0">
                <a:latin typeface="2  Lotus"/>
                <a:cs typeface="2  Lotus"/>
              </a:rPr>
              <a:t>هر دو </a:t>
            </a:r>
            <a:r>
              <a:rPr lang="fa-IR" sz="2400" dirty="0" smtClean="0">
                <a:latin typeface="2  Lotus"/>
                <a:cs typeface="2  Lotus"/>
              </a:rPr>
              <a:t>عمل يكسان است </a:t>
            </a:r>
            <a:r>
              <a:rPr lang="fa-IR" sz="2400" dirty="0" smtClean="0">
                <a:latin typeface="2  Lotus"/>
                <a:cs typeface="2  Lotus"/>
              </a:rPr>
              <a:t>ديگر چه </a:t>
            </a:r>
            <a:r>
              <a:rPr lang="fa-IR" sz="2400" dirty="0" smtClean="0">
                <a:latin typeface="2  Lotus"/>
                <a:cs typeface="2  Lotus"/>
              </a:rPr>
              <a:t>اهميتی دارد كه از چه روشی استفاده شود </a:t>
            </a:r>
            <a:r>
              <a:rPr lang="fa-IR" sz="2400" dirty="0" smtClean="0">
                <a:latin typeface="2  Lotus"/>
                <a:cs typeface="2  Lotus"/>
              </a:rPr>
              <a:t>.</a:t>
            </a:r>
          </a:p>
          <a:p>
            <a:pPr marL="0" indent="0" algn="just" eaLnBrk="1" fontAlgn="auto" hangingPunct="1">
              <a:buNone/>
              <a:defRPr/>
            </a:pPr>
            <a:r>
              <a:rPr lang="fa-IR" sz="2400" dirty="0" smtClean="0">
                <a:latin typeface="2  Lotus"/>
                <a:cs typeface="2  Lotus"/>
              </a:rPr>
              <a:t>از طرفی: </a:t>
            </a:r>
            <a:r>
              <a:rPr lang="fa-IR" sz="2400" dirty="0">
                <a:latin typeface="2  Lotus"/>
                <a:cs typeface="2  Lotus"/>
              </a:rPr>
              <a:t>چنانچه تصميم گرفته باشيم به رنج </a:t>
            </a:r>
            <a:r>
              <a:rPr lang="fa-IR" sz="2400" dirty="0" smtClean="0">
                <a:latin typeface="2  Lotus"/>
                <a:cs typeface="2  Lotus"/>
              </a:rPr>
              <a:t>و درد بيمار </a:t>
            </a:r>
            <a:r>
              <a:rPr lang="fa-IR" sz="2400" dirty="0">
                <a:latin typeface="2  Lotus"/>
                <a:cs typeface="2  Lotus"/>
              </a:rPr>
              <a:t>پايان دهيم اتانازی به صورت فعال برنوع انفعالی‌آن ارجحيت دارد </a:t>
            </a:r>
            <a:endParaRPr lang="fa-IR" sz="2400" dirty="0" smtClean="0">
              <a:latin typeface="2  Lotus"/>
              <a:cs typeface="2  Lotus"/>
            </a:endParaRPr>
          </a:p>
          <a:p>
            <a:pPr marL="0" indent="0" algn="just" eaLnBrk="1" fontAlgn="auto" hangingPunct="1">
              <a:buNone/>
              <a:defRPr/>
            </a:pPr>
            <a:r>
              <a:rPr lang="fa-IR" sz="2400" dirty="0">
                <a:latin typeface="2  Lotus"/>
              </a:rPr>
              <a:t> به نظر میرسد ميان اين دو حالت هيچگونه تفاوت اخلاقی وجود ندارد، چرا كه اين اختلاف ازنظراخلاقی اصلا اختلاف محسوب نمی شود .</a:t>
            </a:r>
          </a:p>
          <a:p>
            <a:pPr marL="0" indent="0" algn="just" eaLnBrk="1" fontAlgn="auto" hangingPunct="1">
              <a:buNone/>
              <a:defRPr/>
            </a:pPr>
            <a:r>
              <a:rPr lang="fa-IR" sz="2400" dirty="0">
                <a:latin typeface="2  Lotus"/>
              </a:rPr>
              <a:t> اگرمرگ با توجه به همه جوانب آن چيز خوبی است، پس اشكالی ندارد كه سبب مرگ كسی شويم (چه بصورت فعال و چه بصورت انفعالی</a:t>
            </a:r>
            <a:r>
              <a:rPr lang="fa-IR" sz="2400" dirty="0" smtClean="0">
                <a:latin typeface="2  Lotus"/>
              </a:rPr>
              <a:t>)</a:t>
            </a:r>
            <a:endParaRPr lang="fa-IR" sz="2400" dirty="0">
              <a:latin typeface="2  Lotus"/>
            </a:endParaRPr>
          </a:p>
        </p:txBody>
      </p:sp>
    </p:spTree>
  </p:cSld>
  <p:clrMapOvr>
    <a:masterClrMapping/>
  </p:clrMapOvr>
  <p:transition>
    <p:wheel spokes="3"/>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274638"/>
            <a:ext cx="7924800" cy="922114"/>
          </a:xfrm>
        </p:spPr>
        <p:txBody>
          <a:bodyPr/>
          <a:lstStyle/>
          <a:p>
            <a:pPr algn="ctr" eaLnBrk="1" fontAlgn="auto" hangingPunct="1">
              <a:spcAft>
                <a:spcPts val="0"/>
              </a:spcAft>
              <a:defRPr/>
            </a:pPr>
            <a:r>
              <a:rPr lang="fa-IR" dirty="0" smtClean="0">
                <a:solidFill>
                  <a:schemeClr val="tx2">
                    <a:satMod val="200000"/>
                  </a:schemeClr>
                </a:solidFill>
                <a:cs typeface="2  Lotus"/>
              </a:rPr>
              <a:t>قانون </a:t>
            </a:r>
            <a:r>
              <a:rPr lang="fa-IR" dirty="0">
                <a:solidFill>
                  <a:schemeClr val="tx2">
                    <a:satMod val="200000"/>
                  </a:schemeClr>
                </a:solidFill>
                <a:cs typeface="2  Lotus"/>
              </a:rPr>
              <a:t>خودداری از كمك به </a:t>
            </a:r>
            <a:r>
              <a:rPr lang="fa-IR" dirty="0" smtClean="0">
                <a:solidFill>
                  <a:schemeClr val="tx2">
                    <a:satMod val="200000"/>
                  </a:schemeClr>
                </a:solidFill>
                <a:cs typeface="2  Lotus"/>
              </a:rPr>
              <a:t>مصدومين مصوب1354</a:t>
            </a:r>
            <a:endParaRPr lang="en-US" dirty="0">
              <a:solidFill>
                <a:schemeClr val="tx2">
                  <a:satMod val="200000"/>
                </a:schemeClr>
              </a:solidFill>
            </a:endParaRPr>
          </a:p>
        </p:txBody>
      </p:sp>
      <p:sp>
        <p:nvSpPr>
          <p:cNvPr id="31747" name="Rectangle 3"/>
          <p:cNvSpPr>
            <a:spLocks noGrp="1" noChangeArrowheads="1"/>
          </p:cNvSpPr>
          <p:nvPr>
            <p:ph sz="quarter" idx="13"/>
          </p:nvPr>
        </p:nvSpPr>
        <p:spPr>
          <a:xfrm>
            <a:off x="609600" y="1600200"/>
            <a:ext cx="8210872" cy="4114800"/>
          </a:xfrm>
        </p:spPr>
        <p:txBody>
          <a:bodyPr>
            <a:normAutofit/>
          </a:bodyPr>
          <a:lstStyle/>
          <a:p>
            <a:pPr algn="just" eaLnBrk="1" fontAlgn="auto" hangingPunct="1">
              <a:lnSpc>
                <a:spcPct val="90000"/>
              </a:lnSpc>
              <a:defRPr/>
            </a:pPr>
            <a:r>
              <a:rPr lang="fa-IR" sz="3600" dirty="0" smtClean="0">
                <a:cs typeface="2  Lotus"/>
              </a:rPr>
              <a:t>ماده واحده 1</a:t>
            </a:r>
            <a:r>
              <a:rPr lang="fa-IR" sz="2800" dirty="0" smtClean="0">
                <a:cs typeface="2  Lotus"/>
              </a:rPr>
              <a:t> : هركس شخص يا اشخاصی را در معرض خطر جانی مشاهده كند و بتواند با اقدام خود يا كمك طلبيدن از ديگران يا اعلام فوری به مراجع يا مقامات صلاحيت دار از وقوع خطر يا تشديد نتيجه آن جلوگيری كند بدون اينكه با اين اقدام خطری متوجه خود او يا ديگران شود با وجود استعداد يا دلالت اوضاع واحوال بر ضرورت كمك از اقدام به اين امر خودداری نمايد به حبس جنحه ای تا يكسال و يا جزای نقدی تا پنجاه هزار ريال محكوم خواهد شد . در اينمورد اگر مرتكب از كسانی باشد كه به اقتضای حرفه خود ميتوانسته كمك موثری بنمايد به حبس جنحه ای از سه ماه تا دوسال يا جزای نقدی از ده هزار ريال تا يكصدهزار ريال محكوم خواهد شد .</a:t>
            </a:r>
            <a:endParaRPr lang="en-US" sz="2800" dirty="0" smtClean="0"/>
          </a:p>
        </p:txBody>
      </p:sp>
    </p:spTree>
  </p:cSld>
  <p:clrMapOvr>
    <a:masterClrMapping/>
  </p:clrMapOvr>
  <p:transition>
    <p:wheel spokes="3"/>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a:xfrm>
            <a:off x="609600" y="274638"/>
            <a:ext cx="7924800" cy="562074"/>
          </a:xfrm>
        </p:spPr>
        <p:txBody>
          <a:bodyPr/>
          <a:lstStyle/>
          <a:p>
            <a:pPr algn="r" rtl="0" eaLnBrk="1" fontAlgn="auto" hangingPunct="1">
              <a:spcAft>
                <a:spcPts val="0"/>
              </a:spcAft>
              <a:defRPr/>
            </a:pPr>
            <a:r>
              <a:rPr lang="fa-IR" dirty="0" smtClean="0">
                <a:solidFill>
                  <a:schemeClr val="tx2">
                    <a:satMod val="200000"/>
                  </a:schemeClr>
                </a:solidFill>
                <a:cs typeface="2  Lotus"/>
              </a:rPr>
              <a:t>                  ديدگاه </a:t>
            </a:r>
            <a:r>
              <a:rPr lang="fa-IR" dirty="0">
                <a:solidFill>
                  <a:schemeClr val="tx2">
                    <a:satMod val="200000"/>
                  </a:schemeClr>
                </a:solidFill>
                <a:cs typeface="2  Lotus"/>
              </a:rPr>
              <a:t>اسلام درمورد اتانازی</a:t>
            </a:r>
            <a:endParaRPr lang="en-US" dirty="0">
              <a:solidFill>
                <a:schemeClr val="tx2">
                  <a:satMod val="200000"/>
                </a:schemeClr>
              </a:solidFill>
            </a:endParaRPr>
          </a:p>
        </p:txBody>
      </p:sp>
      <p:sp>
        <p:nvSpPr>
          <p:cNvPr id="44035" name="Rectangle 3"/>
          <p:cNvSpPr>
            <a:spLocks noGrp="1" noRot="1" noChangeArrowheads="1"/>
          </p:cNvSpPr>
          <p:nvPr>
            <p:ph sz="quarter" idx="13"/>
          </p:nvPr>
        </p:nvSpPr>
        <p:spPr>
          <a:xfrm>
            <a:off x="251520" y="836712"/>
            <a:ext cx="8712968" cy="5400600"/>
          </a:xfrm>
        </p:spPr>
        <p:txBody>
          <a:bodyPr>
            <a:normAutofit/>
          </a:bodyPr>
          <a:lstStyle/>
          <a:p>
            <a:pPr algn="just" eaLnBrk="1" fontAlgn="auto" hangingPunct="1">
              <a:defRPr/>
            </a:pPr>
            <a:endParaRPr lang="fa-IR" sz="2400" dirty="0" smtClean="0">
              <a:cs typeface="2  Lotus"/>
            </a:endParaRPr>
          </a:p>
          <a:p>
            <a:pPr algn="just" eaLnBrk="1" fontAlgn="auto" hangingPunct="1">
              <a:defRPr/>
            </a:pPr>
            <a:r>
              <a:rPr lang="fa-IR" sz="2400" dirty="0" smtClean="0">
                <a:cs typeface="2  Lotus"/>
              </a:rPr>
              <a:t>قتل نفس جز از طريق قصاص يا حدودالهی مجاز نيست .</a:t>
            </a:r>
          </a:p>
          <a:p>
            <a:pPr algn="just" eaLnBrk="1" fontAlgn="auto" hangingPunct="1">
              <a:defRPr/>
            </a:pPr>
            <a:r>
              <a:rPr lang="fa-IR" sz="2400" dirty="0" smtClean="0">
                <a:cs typeface="2  Lotus"/>
              </a:rPr>
              <a:t>قرآن كريم : كسی را كه خدا كشتنش را حرام كرده مكشيد مگر به حق وهركس به ستم كشته شود به ولی او قدرت و اختيار داده ايم تا قصاص كند .</a:t>
            </a:r>
          </a:p>
          <a:p>
            <a:pPr algn="just" eaLnBrk="1" fontAlgn="auto" hangingPunct="1">
              <a:defRPr/>
            </a:pPr>
            <a:r>
              <a:rPr lang="fa-IR" sz="2400" dirty="0" smtClean="0">
                <a:cs typeface="2  Lotus"/>
              </a:rPr>
              <a:t>اسلام كشتن يك انسان را به منزله كشتن همه انسانها معرفی می نمايد </a:t>
            </a:r>
            <a:r>
              <a:rPr lang="fa-IR" sz="2400" dirty="0" smtClean="0">
                <a:cs typeface="2  Lotus"/>
              </a:rPr>
              <a:t>.</a:t>
            </a:r>
          </a:p>
          <a:p>
            <a:pPr algn="just" eaLnBrk="1" fontAlgn="auto" hangingPunct="1">
              <a:defRPr/>
            </a:pPr>
            <a:r>
              <a:rPr lang="fa-IR" sz="2400" dirty="0">
                <a:cs typeface="2  Lotus"/>
              </a:rPr>
              <a:t>اسلام اتانازی و قتل از روی ترحم را در هر صورت و به هر طريق حرام </a:t>
            </a:r>
            <a:r>
              <a:rPr lang="fa-IR" sz="2400" dirty="0" smtClean="0">
                <a:cs typeface="2  Lotus"/>
              </a:rPr>
              <a:t>ميداند.</a:t>
            </a:r>
            <a:endParaRPr lang="fa-IR" sz="2400" dirty="0">
              <a:cs typeface="2  Lotus"/>
            </a:endParaRPr>
          </a:p>
          <a:p>
            <a:pPr algn="just" eaLnBrk="1" fontAlgn="auto" hangingPunct="1">
              <a:defRPr/>
            </a:pPr>
            <a:r>
              <a:rPr lang="fa-IR" sz="2400" dirty="0">
                <a:cs typeface="2  Lotus"/>
              </a:rPr>
              <a:t>اسلام خودكشی را نيز در هيچ حالی تجويز نمی كند و آنرا يكی از مصاديق قتل حرام می‌داند .</a:t>
            </a:r>
          </a:p>
          <a:p>
            <a:pPr algn="just" eaLnBrk="1" fontAlgn="auto" hangingPunct="1">
              <a:defRPr/>
            </a:pPr>
            <a:r>
              <a:rPr lang="fa-IR" sz="2400" dirty="0">
                <a:cs typeface="2  Lotus"/>
              </a:rPr>
              <a:t>اسلام سقط جنين را نيز از مصاديق قتل نفس می داند، نه به مادر اجازه می دهد جنين خود را ساقط سازد نه  پزشك حق دارد برايش سقط جنين كند . </a:t>
            </a:r>
            <a:endParaRPr lang="en-US" sz="2400" dirty="0"/>
          </a:p>
        </p:txBody>
      </p:sp>
    </p:spTree>
  </p:cSld>
  <p:clrMapOvr>
    <a:masterClrMapping/>
  </p:clrMapOvr>
  <p:transition>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sz="quarter" idx="13"/>
          </p:nvPr>
        </p:nvSpPr>
        <p:spPr/>
        <p:txBody>
          <a:bodyPr/>
          <a:lstStyle/>
          <a:p>
            <a:pPr eaLnBrk="1" fontAlgn="auto" hangingPunct="1">
              <a:buFontTx/>
              <a:buNone/>
              <a:defRPr/>
            </a:pPr>
            <a:r>
              <a:rPr lang="fa-IR" dirty="0" smtClean="0">
                <a:cs typeface="2  Lotus"/>
              </a:rPr>
              <a:t>                                      </a:t>
            </a:r>
            <a:r>
              <a:rPr lang="fa-IR" sz="2800" b="1" dirty="0" smtClean="0">
                <a:cs typeface="2  Lotus"/>
              </a:rPr>
              <a:t>مرگ شيرين</a:t>
            </a:r>
          </a:p>
          <a:p>
            <a:pPr eaLnBrk="1" fontAlgn="auto" hangingPunct="1">
              <a:buFontTx/>
              <a:buNone/>
              <a:defRPr/>
            </a:pPr>
            <a:r>
              <a:rPr lang="fa-IR" sz="2800" b="1" dirty="0" smtClean="0">
                <a:cs typeface="2  Lotus"/>
              </a:rPr>
              <a:t>                        مرگ خوب</a:t>
            </a:r>
          </a:p>
          <a:p>
            <a:pPr eaLnBrk="1" fontAlgn="auto" hangingPunct="1">
              <a:buFontTx/>
              <a:buNone/>
              <a:defRPr/>
            </a:pPr>
            <a:r>
              <a:rPr lang="fa-IR" sz="2800" b="1" dirty="0" smtClean="0">
                <a:cs typeface="2  Lotus"/>
              </a:rPr>
              <a:t>                        مرگ مطلوب</a:t>
            </a:r>
          </a:p>
          <a:p>
            <a:pPr eaLnBrk="1" fontAlgn="auto" hangingPunct="1">
              <a:buFontTx/>
              <a:buNone/>
              <a:defRPr/>
            </a:pPr>
            <a:r>
              <a:rPr lang="fa-IR" sz="2800" b="1" dirty="0" smtClean="0">
                <a:cs typeface="2  Lotus"/>
              </a:rPr>
              <a:t>                        قتل ناشی از ترحم</a:t>
            </a:r>
          </a:p>
          <a:p>
            <a:pPr eaLnBrk="1" fontAlgn="auto" hangingPunct="1">
              <a:buFontTx/>
              <a:buNone/>
              <a:defRPr/>
            </a:pPr>
            <a:r>
              <a:rPr lang="fa-IR" sz="2800" b="1" dirty="0" smtClean="0">
                <a:cs typeface="2  Lotus"/>
              </a:rPr>
              <a:t>                        قتل ترحم آميز</a:t>
            </a:r>
          </a:p>
          <a:p>
            <a:pPr eaLnBrk="1" fontAlgn="auto" hangingPunct="1">
              <a:buFontTx/>
              <a:buNone/>
              <a:defRPr/>
            </a:pPr>
            <a:r>
              <a:rPr lang="fa-IR" sz="2800" b="1" dirty="0" smtClean="0">
                <a:cs typeface="2  Lotus"/>
              </a:rPr>
              <a:t>                        مرگ ازروی ترحم</a:t>
            </a:r>
          </a:p>
          <a:p>
            <a:pPr eaLnBrk="1" fontAlgn="auto" hangingPunct="1">
              <a:buFontTx/>
              <a:buNone/>
              <a:defRPr/>
            </a:pPr>
            <a:r>
              <a:rPr lang="fa-IR" sz="2800" b="1" dirty="0" smtClean="0">
                <a:cs typeface="2  Lotus"/>
              </a:rPr>
              <a:t>                        مرگ آرامبخش</a:t>
            </a:r>
            <a:endParaRPr lang="en-US" sz="2800" b="1" dirty="0" smtClean="0"/>
          </a:p>
        </p:txBody>
      </p:sp>
      <p:sp>
        <p:nvSpPr>
          <p:cNvPr id="4" name="Rectangle 2"/>
          <p:cNvSpPr txBox="1">
            <a:spLocks noChangeArrowheads="1"/>
          </p:cNvSpPr>
          <p:nvPr/>
        </p:nvSpPr>
        <p:spPr>
          <a:xfrm>
            <a:off x="971600" y="548680"/>
            <a:ext cx="7200800" cy="625277"/>
          </a:xfrm>
          <a:prstGeom prst="rect">
            <a:avLst/>
          </a:prstGeom>
        </p:spPr>
        <p:txBody>
          <a:bodyPr vert="horz" lIns="91440" tIns="45720" rIns="91440" bIns="45720" rtlCol="0" anchor="b" anchorCtr="0">
            <a:noAutofit/>
          </a:bodyPr>
          <a:lstStyle>
            <a:lvl1pPr algn="l" rtl="1" eaLnBrk="0" fontAlgn="base" hangingPunct="0">
              <a:spcBef>
                <a:spcPct val="0"/>
              </a:spcBef>
              <a:spcAft>
                <a:spcPct val="0"/>
              </a:spcAft>
              <a:defRPr sz="3000" kern="1200" cap="all" spc="50">
                <a:solidFill>
                  <a:schemeClr val="tx1"/>
                </a:solidFill>
                <a:latin typeface="+mj-lt"/>
                <a:ea typeface="+mj-ea"/>
                <a:cs typeface="+mj-cs"/>
              </a:defRPr>
            </a:lvl1pPr>
            <a:lvl2pPr algn="l" rtl="1" eaLnBrk="0" fontAlgn="base" hangingPunct="0">
              <a:spcBef>
                <a:spcPct val="0"/>
              </a:spcBef>
              <a:spcAft>
                <a:spcPct val="0"/>
              </a:spcAft>
              <a:defRPr sz="3000">
                <a:solidFill>
                  <a:schemeClr val="tx1"/>
                </a:solidFill>
                <a:latin typeface="Arial Narrow" pitchFamily="34" charset="0"/>
              </a:defRPr>
            </a:lvl2pPr>
            <a:lvl3pPr algn="l" rtl="1" eaLnBrk="0" fontAlgn="base" hangingPunct="0">
              <a:spcBef>
                <a:spcPct val="0"/>
              </a:spcBef>
              <a:spcAft>
                <a:spcPct val="0"/>
              </a:spcAft>
              <a:defRPr sz="3000">
                <a:solidFill>
                  <a:schemeClr val="tx1"/>
                </a:solidFill>
                <a:latin typeface="Arial Narrow" pitchFamily="34" charset="0"/>
              </a:defRPr>
            </a:lvl3pPr>
            <a:lvl4pPr algn="l" rtl="1" eaLnBrk="0" fontAlgn="base" hangingPunct="0">
              <a:spcBef>
                <a:spcPct val="0"/>
              </a:spcBef>
              <a:spcAft>
                <a:spcPct val="0"/>
              </a:spcAft>
              <a:defRPr sz="3000">
                <a:solidFill>
                  <a:schemeClr val="tx1"/>
                </a:solidFill>
                <a:latin typeface="Arial Narrow" pitchFamily="34" charset="0"/>
              </a:defRPr>
            </a:lvl4pPr>
            <a:lvl5pPr algn="l" rtl="1" eaLnBrk="0" fontAlgn="base" hangingPunct="0">
              <a:spcBef>
                <a:spcPct val="0"/>
              </a:spcBef>
              <a:spcAft>
                <a:spcPct val="0"/>
              </a:spcAft>
              <a:defRPr sz="3000">
                <a:solidFill>
                  <a:schemeClr val="tx1"/>
                </a:solidFill>
                <a:latin typeface="Arial Narrow" pitchFamily="34"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rtl="0" eaLnBrk="1" fontAlgn="auto" hangingPunct="1">
              <a:spcAft>
                <a:spcPts val="0"/>
              </a:spcAft>
              <a:defRPr/>
            </a:pPr>
            <a:r>
              <a:rPr lang="en-US" sz="2400" dirty="0" smtClean="0">
                <a:solidFill>
                  <a:schemeClr val="tx2">
                    <a:satMod val="200000"/>
                  </a:schemeClr>
                </a:solidFill>
              </a:rPr>
              <a:t>	</a:t>
            </a:r>
            <a:r>
              <a:rPr lang="en-US" sz="2400" b="1" dirty="0" smtClean="0">
                <a:solidFill>
                  <a:schemeClr val="tx2">
                    <a:satMod val="200000"/>
                  </a:schemeClr>
                </a:solidFill>
              </a:rPr>
              <a:t>EUTHANASIA</a:t>
            </a:r>
            <a:r>
              <a:rPr lang="en-US" sz="2400" dirty="0" smtClean="0">
                <a:solidFill>
                  <a:schemeClr val="tx2">
                    <a:satMod val="200000"/>
                  </a:schemeClr>
                </a:solidFill>
              </a:rPr>
              <a:t>		</a:t>
            </a:r>
            <a:r>
              <a:rPr lang="fa-IR" sz="2400" dirty="0" smtClean="0">
                <a:solidFill>
                  <a:schemeClr val="tx2">
                    <a:satMod val="200000"/>
                  </a:schemeClr>
                </a:solidFill>
                <a:cs typeface="2  Lotus"/>
              </a:rPr>
              <a:t>(اُتانازی)</a:t>
            </a:r>
            <a:r>
              <a:rPr lang="en-US" sz="2400" dirty="0" smtClean="0">
                <a:solidFill>
                  <a:schemeClr val="tx2">
                    <a:satMod val="200000"/>
                  </a:schemeClr>
                </a:solidFill>
              </a:rPr>
              <a:t>	 </a:t>
            </a:r>
            <a:endParaRPr lang="en-US" sz="2400" dirty="0">
              <a:solidFill>
                <a:schemeClr val="tx2">
                  <a:satMod val="200000"/>
                </a:schemeClr>
              </a:solidFill>
            </a:endParaRPr>
          </a:p>
        </p:txBody>
      </p:sp>
    </p:spTree>
  </p:cSld>
  <p:clrMapOvr>
    <a:masterClrMapping/>
  </p:clrMapOvr>
  <p:transition>
    <p:wheel spokes="3"/>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09600" y="274638"/>
            <a:ext cx="7924800" cy="634082"/>
          </a:xfrm>
        </p:spPr>
        <p:txBody>
          <a:bodyPr/>
          <a:lstStyle/>
          <a:p>
            <a:pPr algn="ctr" eaLnBrk="1" fontAlgn="auto" hangingPunct="1">
              <a:spcAft>
                <a:spcPts val="0"/>
              </a:spcAft>
              <a:defRPr/>
            </a:pPr>
            <a:r>
              <a:rPr lang="fa-IR" sz="3600" dirty="0">
                <a:solidFill>
                  <a:schemeClr val="tx2">
                    <a:satMod val="200000"/>
                  </a:schemeClr>
                </a:solidFill>
                <a:cs typeface="2  Lotus"/>
              </a:rPr>
              <a:t>		 بينش اسلام </a:t>
            </a:r>
            <a:r>
              <a:rPr lang="fa-IR" sz="3600" dirty="0" smtClean="0">
                <a:solidFill>
                  <a:schemeClr val="tx2">
                    <a:satMod val="200000"/>
                  </a:schemeClr>
                </a:solidFill>
                <a:cs typeface="2  Lotus"/>
              </a:rPr>
              <a:t>در مورد </a:t>
            </a:r>
            <a:r>
              <a:rPr lang="fa-IR" sz="3600" dirty="0">
                <a:solidFill>
                  <a:schemeClr val="tx2">
                    <a:satMod val="200000"/>
                  </a:schemeClr>
                </a:solidFill>
                <a:cs typeface="2  Lotus"/>
              </a:rPr>
              <a:t>انسان 	</a:t>
            </a:r>
            <a:endParaRPr lang="en-US" sz="3600" dirty="0">
              <a:solidFill>
                <a:schemeClr val="tx2">
                  <a:satMod val="200000"/>
                </a:schemeClr>
              </a:solidFill>
            </a:endParaRPr>
          </a:p>
        </p:txBody>
      </p:sp>
      <p:sp>
        <p:nvSpPr>
          <p:cNvPr id="46083" name="Rectangle 3"/>
          <p:cNvSpPr>
            <a:spLocks noGrp="1" noChangeArrowheads="1"/>
          </p:cNvSpPr>
          <p:nvPr>
            <p:ph sz="quarter" idx="13"/>
          </p:nvPr>
        </p:nvSpPr>
        <p:spPr>
          <a:xfrm>
            <a:off x="323528" y="1052736"/>
            <a:ext cx="8640960" cy="5328592"/>
          </a:xfrm>
        </p:spPr>
        <p:txBody>
          <a:bodyPr>
            <a:normAutofit/>
          </a:bodyPr>
          <a:lstStyle/>
          <a:p>
            <a:pPr algn="just" eaLnBrk="1" fontAlgn="auto" hangingPunct="1">
              <a:defRPr/>
            </a:pPr>
            <a:r>
              <a:rPr lang="fa-IR" sz="2400" dirty="0" smtClean="0">
                <a:cs typeface="2  Lotus"/>
              </a:rPr>
              <a:t> </a:t>
            </a:r>
            <a:r>
              <a:rPr lang="fa-IR" sz="2400" b="1" dirty="0" smtClean="0">
                <a:cs typeface="2  Lotus"/>
              </a:rPr>
              <a:t>آدم را كرامت بخشيديم و بر دريا و خشكی سوار كرديم واز چيزهای خوب و پاكيزه روزی داديم و بر بسياری از مخلوقات برتری داديم .</a:t>
            </a:r>
          </a:p>
          <a:p>
            <a:pPr algn="just" eaLnBrk="1" fontAlgn="auto" hangingPunct="1">
              <a:defRPr/>
            </a:pPr>
            <a:r>
              <a:rPr lang="fa-IR" sz="2400" b="1" dirty="0" smtClean="0">
                <a:cs typeface="2  Lotus"/>
              </a:rPr>
              <a:t>او خدائی است كه شما را خليفگان زمين قرار داد .</a:t>
            </a:r>
          </a:p>
          <a:p>
            <a:pPr algn="just" eaLnBrk="1" fontAlgn="auto" hangingPunct="1">
              <a:defRPr/>
            </a:pPr>
            <a:r>
              <a:rPr lang="fa-IR" sz="2400" b="1" dirty="0" smtClean="0">
                <a:cs typeface="2  Lotus"/>
              </a:rPr>
              <a:t>اسلام، انسان را به اعتبار روح مجرد ملكوتی كه يك هديه الهی است، موجودی ممتاز و برتراز حيوانات می داند . </a:t>
            </a:r>
            <a:endParaRPr lang="fa-IR" sz="2400" b="1" dirty="0" smtClean="0">
              <a:cs typeface="2  Lotus"/>
            </a:endParaRPr>
          </a:p>
          <a:p>
            <a:pPr algn="just" eaLnBrk="1" fontAlgn="auto" hangingPunct="1">
              <a:defRPr/>
            </a:pPr>
            <a:r>
              <a:rPr lang="fa-IR" sz="2400" dirty="0">
                <a:cs typeface="2  Lotus"/>
              </a:rPr>
              <a:t>بيماريهای </a:t>
            </a:r>
            <a:r>
              <a:rPr lang="fa-IR" sz="2400" dirty="0" smtClean="0">
                <a:cs typeface="2  Lotus"/>
              </a:rPr>
              <a:t>توان‌فرسا </a:t>
            </a:r>
            <a:r>
              <a:rPr lang="fa-IR" sz="2400" dirty="0">
                <a:cs typeface="2  Lotus"/>
              </a:rPr>
              <a:t>و گرفتاريها، ميتواند در طريق سعادت انسان قرار گيرد ، اگر همراه با صبر و رضا باشد و </a:t>
            </a:r>
            <a:r>
              <a:rPr lang="fa-IR" sz="2400" dirty="0" smtClean="0">
                <a:cs typeface="2  Lotus"/>
              </a:rPr>
              <a:t>بهرحال </a:t>
            </a:r>
            <a:r>
              <a:rPr lang="fa-IR" sz="2400" dirty="0">
                <a:cs typeface="2  Lotus"/>
              </a:rPr>
              <a:t>به نفع «واقعی» انسان خواهد بود .</a:t>
            </a:r>
          </a:p>
          <a:p>
            <a:pPr algn="just" eaLnBrk="1" fontAlgn="auto" hangingPunct="1">
              <a:defRPr/>
            </a:pPr>
            <a:r>
              <a:rPr lang="fa-IR" sz="2400" dirty="0">
                <a:cs typeface="2  Lotus"/>
              </a:rPr>
              <a:t>از ديدگاه اسلام ايام باقيمانده عمر بيمار غيرقابل علاج و حتی ساعات و دقايق آن برايش ارزشمند و سرنوشت ساز خواهد بود . </a:t>
            </a:r>
          </a:p>
          <a:p>
            <a:pPr algn="just" eaLnBrk="1" fontAlgn="auto" hangingPunct="1">
              <a:defRPr/>
            </a:pPr>
            <a:r>
              <a:rPr lang="fa-IR" sz="2400" dirty="0">
                <a:cs typeface="2  Lotus"/>
              </a:rPr>
              <a:t>انسان برای لذت جوئی آفريده نشده تا حق داشته باشد در مواردی كه زندگی بر او تلخ است خود كشی كند يا اجازه قتل خود را به ديگری دهد . </a:t>
            </a:r>
          </a:p>
        </p:txBody>
      </p:sp>
    </p:spTree>
  </p:cSld>
  <p:clrMapOvr>
    <a:masterClrMapping/>
  </p:clrMapOvr>
  <p:transition>
    <p:wheel spokes="3"/>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eaLnBrk="1" fontAlgn="auto" hangingPunct="1">
              <a:spcAft>
                <a:spcPts val="0"/>
              </a:spcAft>
              <a:defRPr/>
            </a:pPr>
            <a:r>
              <a:rPr lang="fa-IR" sz="5400" dirty="0">
                <a:solidFill>
                  <a:schemeClr val="tx2">
                    <a:satMod val="200000"/>
                  </a:schemeClr>
                </a:solidFill>
                <a:cs typeface="2  Lotus"/>
              </a:rPr>
              <a:t>در ساير كشورها</a:t>
            </a:r>
            <a:endParaRPr lang="en-US" sz="5400" dirty="0">
              <a:solidFill>
                <a:schemeClr val="tx2">
                  <a:satMod val="200000"/>
                </a:schemeClr>
              </a:solidFill>
            </a:endParaRPr>
          </a:p>
        </p:txBody>
      </p:sp>
      <p:sp>
        <p:nvSpPr>
          <p:cNvPr id="48131" name="Rectangle 3"/>
          <p:cNvSpPr>
            <a:spLocks noGrp="1" noChangeArrowheads="1"/>
          </p:cNvSpPr>
          <p:nvPr>
            <p:ph sz="quarter" idx="13"/>
          </p:nvPr>
        </p:nvSpPr>
        <p:spPr>
          <a:xfrm>
            <a:off x="179512" y="1600200"/>
            <a:ext cx="8784976" cy="4114800"/>
          </a:xfrm>
        </p:spPr>
        <p:txBody>
          <a:bodyPr/>
          <a:lstStyle/>
          <a:p>
            <a:pPr algn="just" eaLnBrk="1" fontAlgn="auto" hangingPunct="1">
              <a:defRPr/>
            </a:pPr>
            <a:r>
              <a:rPr lang="fa-IR" sz="3200" dirty="0" smtClean="0">
                <a:cs typeface="2  Lotus"/>
              </a:rPr>
              <a:t>  </a:t>
            </a:r>
            <a:r>
              <a:rPr lang="fa-IR" sz="3200" dirty="0" smtClean="0">
                <a:cs typeface="2  Lotus"/>
              </a:rPr>
              <a:t>د رقوانين </a:t>
            </a:r>
            <a:r>
              <a:rPr lang="fa-IR" sz="3200" dirty="0" smtClean="0">
                <a:cs typeface="2  Lotus"/>
              </a:rPr>
              <a:t>جنائی كانادا مجازات اقدام به اتانازی« حبس ابد» و كمك به خودكشی «14 سال زندان» است .</a:t>
            </a:r>
          </a:p>
          <a:p>
            <a:pPr algn="just" eaLnBrk="1" fontAlgn="auto" hangingPunct="1">
              <a:defRPr/>
            </a:pPr>
            <a:r>
              <a:rPr lang="fa-IR" sz="3200" dirty="0" smtClean="0">
                <a:cs typeface="2  Lotus"/>
              </a:rPr>
              <a:t>  موافقت كسی كه برای مرگ او تلاش شده است ماهيت جنائی اين عمل را تغيير </a:t>
            </a:r>
            <a:r>
              <a:rPr lang="fa-IR" sz="3200" dirty="0" smtClean="0">
                <a:cs typeface="2  Lotus"/>
              </a:rPr>
              <a:t>نمی‌دهد.</a:t>
            </a:r>
            <a:endParaRPr lang="fa-IR" sz="3200" dirty="0" smtClean="0">
              <a:cs typeface="2  Lotus"/>
            </a:endParaRPr>
          </a:p>
          <a:p>
            <a:pPr algn="just" eaLnBrk="1" fontAlgn="auto" hangingPunct="1">
              <a:defRPr/>
            </a:pPr>
            <a:r>
              <a:rPr lang="fa-IR" sz="3200" dirty="0" smtClean="0">
                <a:cs typeface="2  Lotus"/>
              </a:rPr>
              <a:t>در سوئد اتانازی هنوز بطور رسمی يك اقدام جنائی است .</a:t>
            </a:r>
            <a:endParaRPr lang="en-US" sz="3200" dirty="0" smtClean="0"/>
          </a:p>
        </p:txBody>
      </p:sp>
    </p:spTree>
  </p:cSld>
  <p:clrMapOvr>
    <a:masterClrMapping/>
  </p:clrMapOvr>
  <p:transition>
    <p:wheel spokes="3"/>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09600" y="274638"/>
            <a:ext cx="7924800" cy="778098"/>
          </a:xfrm>
        </p:spPr>
        <p:txBody>
          <a:bodyPr/>
          <a:lstStyle/>
          <a:p>
            <a:pPr algn="ctr" eaLnBrk="1" fontAlgn="auto" hangingPunct="1">
              <a:spcAft>
                <a:spcPts val="0"/>
              </a:spcAft>
              <a:defRPr/>
            </a:pPr>
            <a:r>
              <a:rPr lang="fa-IR" dirty="0" smtClean="0">
                <a:solidFill>
                  <a:schemeClr val="tx2">
                    <a:satMod val="200000"/>
                  </a:schemeClr>
                </a:solidFill>
                <a:cs typeface="2  Lotus"/>
              </a:rPr>
              <a:t> نکته: بايد </a:t>
            </a:r>
            <a:r>
              <a:rPr lang="fa-IR" dirty="0">
                <a:solidFill>
                  <a:schemeClr val="tx2">
                    <a:satMod val="200000"/>
                  </a:schemeClr>
                </a:solidFill>
                <a:cs typeface="2  Lotus"/>
              </a:rPr>
              <a:t>بين اين سه حالت تفاوت قائل شد</a:t>
            </a:r>
            <a:endParaRPr lang="en-US" dirty="0">
              <a:solidFill>
                <a:schemeClr val="tx2">
                  <a:satMod val="200000"/>
                </a:schemeClr>
              </a:solidFill>
            </a:endParaRPr>
          </a:p>
        </p:txBody>
      </p:sp>
      <p:sp>
        <p:nvSpPr>
          <p:cNvPr id="49155" name="Rectangle 3"/>
          <p:cNvSpPr>
            <a:spLocks noGrp="1" noChangeArrowheads="1"/>
          </p:cNvSpPr>
          <p:nvPr>
            <p:ph sz="quarter" idx="13"/>
          </p:nvPr>
        </p:nvSpPr>
        <p:spPr>
          <a:xfrm>
            <a:off x="323528" y="1600200"/>
            <a:ext cx="8568952" cy="4114800"/>
          </a:xfrm>
        </p:spPr>
        <p:txBody>
          <a:bodyPr/>
          <a:lstStyle/>
          <a:p>
            <a:pPr marL="609600" indent="-609600" algn="just" eaLnBrk="1" fontAlgn="auto" hangingPunct="1">
              <a:buFontTx/>
              <a:buAutoNum type="arabicPeriod"/>
              <a:defRPr/>
            </a:pPr>
            <a:r>
              <a:rPr lang="fa-IR" sz="3200" dirty="0" smtClean="0">
                <a:cs typeface="2  Lotus"/>
              </a:rPr>
              <a:t>تصميمات مناسب و قابل احترام برای قطع درمان در شرائط خاص (مرگ مغزی )</a:t>
            </a:r>
          </a:p>
          <a:p>
            <a:pPr marL="609600" indent="-609600" algn="just" eaLnBrk="1" fontAlgn="auto" hangingPunct="1">
              <a:buFontTx/>
              <a:buAutoNum type="arabicPeriod"/>
              <a:defRPr/>
            </a:pPr>
            <a:r>
              <a:rPr lang="fa-IR" sz="3200" dirty="0" smtClean="0">
                <a:cs typeface="2  Lotus"/>
              </a:rPr>
              <a:t>انجام اقدامات حمايتی مناسب مثل كنترل صحيح درد</a:t>
            </a:r>
          </a:p>
          <a:p>
            <a:pPr marL="609600" indent="-609600" algn="just" eaLnBrk="1" fontAlgn="auto" hangingPunct="1">
              <a:buFontTx/>
              <a:buAutoNum type="arabicPeriod"/>
              <a:defRPr/>
            </a:pPr>
            <a:r>
              <a:rPr lang="fa-IR" sz="3200" dirty="0" smtClean="0">
                <a:cs typeface="2  Lotus"/>
              </a:rPr>
              <a:t>قبول درخواست اتانازی يا كمك به خودكشی كه هردو </a:t>
            </a:r>
            <a:r>
              <a:rPr lang="fa-IR" sz="3200" dirty="0" smtClean="0">
                <a:cs typeface="2  Lotus"/>
              </a:rPr>
              <a:t>غير </a:t>
            </a:r>
            <a:r>
              <a:rPr lang="fa-IR" sz="3200" dirty="0" smtClean="0">
                <a:cs typeface="2  Lotus"/>
              </a:rPr>
              <a:t>قانونی </a:t>
            </a:r>
            <a:r>
              <a:rPr lang="fa-IR" sz="3200" dirty="0" smtClean="0">
                <a:cs typeface="2  Lotus"/>
              </a:rPr>
              <a:t>می‌باشند.</a:t>
            </a:r>
            <a:endParaRPr lang="en-US" sz="3200" dirty="0" smtClean="0"/>
          </a:p>
        </p:txBody>
      </p:sp>
    </p:spTree>
  </p:cSld>
  <p:clrMapOvr>
    <a:masterClrMapping/>
  </p:clrMapOvr>
  <p:transition>
    <p:wheel spokes="3"/>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info@ravanpoint.ir </a:t>
            </a: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a: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2173133655"/>
      </p:ext>
    </p:extLst>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r" rtl="0" eaLnBrk="1" fontAlgn="auto" hangingPunct="1">
              <a:spcAft>
                <a:spcPts val="0"/>
              </a:spcAft>
              <a:defRPr/>
            </a:pPr>
            <a:r>
              <a:rPr lang="fa-IR" sz="5400" dirty="0" smtClean="0">
                <a:solidFill>
                  <a:schemeClr val="tx2">
                    <a:satMod val="200000"/>
                  </a:schemeClr>
                </a:solidFill>
                <a:cs typeface="2  Lotus"/>
              </a:rPr>
              <a:t>  </a:t>
            </a:r>
            <a:r>
              <a:rPr lang="en-US" sz="5400" dirty="0" smtClean="0">
                <a:solidFill>
                  <a:schemeClr val="tx2">
                    <a:satMod val="200000"/>
                  </a:schemeClr>
                </a:solidFill>
              </a:rPr>
              <a:t>   </a:t>
            </a:r>
            <a:r>
              <a:rPr lang="fa-IR" sz="5400" dirty="0" smtClean="0">
                <a:solidFill>
                  <a:schemeClr val="tx2">
                    <a:satMod val="200000"/>
                  </a:schemeClr>
                </a:solidFill>
                <a:cs typeface="2  Lotus"/>
              </a:rPr>
              <a:t>                تعريف    </a:t>
            </a:r>
            <a:endParaRPr lang="en-US" sz="5400" dirty="0">
              <a:solidFill>
                <a:schemeClr val="tx2">
                  <a:satMod val="200000"/>
                </a:schemeClr>
              </a:solidFill>
            </a:endParaRPr>
          </a:p>
        </p:txBody>
      </p:sp>
      <p:sp>
        <p:nvSpPr>
          <p:cNvPr id="34819" name="Rectangle 3"/>
          <p:cNvSpPr>
            <a:spLocks noGrp="1" noChangeArrowheads="1"/>
          </p:cNvSpPr>
          <p:nvPr>
            <p:ph sz="quarter" idx="13"/>
          </p:nvPr>
        </p:nvSpPr>
        <p:spPr>
          <a:xfrm>
            <a:off x="323528" y="1600200"/>
            <a:ext cx="8568952" cy="4114800"/>
          </a:xfrm>
        </p:spPr>
        <p:txBody>
          <a:bodyPr/>
          <a:lstStyle/>
          <a:p>
            <a:pPr eaLnBrk="1" fontAlgn="auto" hangingPunct="1">
              <a:defRPr/>
            </a:pPr>
            <a:endParaRPr lang="fa-IR" dirty="0" smtClean="0">
              <a:cs typeface="2  Lotus"/>
            </a:endParaRPr>
          </a:p>
          <a:p>
            <a:pPr algn="just" eaLnBrk="1" fontAlgn="auto" hangingPunct="1">
              <a:defRPr/>
            </a:pPr>
            <a:r>
              <a:rPr lang="fa-IR" sz="2800" dirty="0" smtClean="0">
                <a:cs typeface="2  Lotus"/>
              </a:rPr>
              <a:t>طبق تعريف «اتانازی» به معنی كوتاه كردن مدت درد و رنج بيمار درمان ناپذيری است كه براساس دانش پزشكی كنونی هيچگونه اميدی به شفا و بهبودی او وجود ندارد .</a:t>
            </a:r>
          </a:p>
          <a:p>
            <a:pPr algn="just" eaLnBrk="1" fontAlgn="auto" hangingPunct="1">
              <a:defRPr/>
            </a:pPr>
            <a:r>
              <a:rPr lang="fa-IR" sz="2800" dirty="0" smtClean="0">
                <a:cs typeface="2  Lotus"/>
              </a:rPr>
              <a:t>اين واژه يونانی و مركب از«</a:t>
            </a:r>
            <a:r>
              <a:rPr lang="en-US" sz="2800" dirty="0" smtClean="0"/>
              <a:t>EU</a:t>
            </a:r>
            <a:r>
              <a:rPr lang="fa-IR" sz="2800" dirty="0" smtClean="0">
                <a:cs typeface="2  Lotus"/>
              </a:rPr>
              <a:t>» به معنی خوب وعادی و آسان و«</a:t>
            </a:r>
            <a:r>
              <a:rPr lang="en-US" sz="2800" dirty="0" smtClean="0"/>
              <a:t>THANASIA</a:t>
            </a:r>
            <a:r>
              <a:rPr lang="fa-IR" sz="2800" dirty="0" smtClean="0">
                <a:cs typeface="2  Lotus"/>
              </a:rPr>
              <a:t>» مشتق از«</a:t>
            </a:r>
            <a:r>
              <a:rPr lang="en-US" sz="2800" dirty="0" smtClean="0"/>
              <a:t>THANATOS</a:t>
            </a:r>
            <a:r>
              <a:rPr lang="fa-IR" sz="2800" dirty="0" smtClean="0">
                <a:cs typeface="2  Lotus"/>
              </a:rPr>
              <a:t>» به معنی الهه مرگ در اساطير يونان باستان است .</a:t>
            </a:r>
            <a:endParaRPr lang="en-US" dirty="0" smtClean="0"/>
          </a:p>
        </p:txBody>
      </p:sp>
    </p:spTree>
  </p:cSld>
  <p:clrMapOvr>
    <a:masterClrMapping/>
  </p:clrMapOvr>
  <p:transition>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algn="r" rtl="0" eaLnBrk="1" fontAlgn="auto" hangingPunct="1">
              <a:spcAft>
                <a:spcPts val="0"/>
              </a:spcAft>
              <a:defRPr/>
            </a:pPr>
            <a:r>
              <a:rPr lang="fa-IR" sz="5400" dirty="0" smtClean="0">
                <a:solidFill>
                  <a:schemeClr val="tx2">
                    <a:satMod val="200000"/>
                  </a:schemeClr>
                </a:solidFill>
                <a:cs typeface="2  Lotus"/>
              </a:rPr>
              <a:t>         </a:t>
            </a:r>
            <a:r>
              <a:rPr lang="en-US" sz="5400" dirty="0" smtClean="0">
                <a:solidFill>
                  <a:schemeClr val="tx2">
                    <a:satMod val="200000"/>
                  </a:schemeClr>
                </a:solidFill>
              </a:rPr>
              <a:t>  </a:t>
            </a:r>
            <a:r>
              <a:rPr lang="fa-IR" sz="5400" dirty="0" smtClean="0">
                <a:solidFill>
                  <a:schemeClr val="tx2">
                    <a:satMod val="200000"/>
                  </a:schemeClr>
                </a:solidFill>
                <a:cs typeface="2  Lotus"/>
              </a:rPr>
              <a:t>               تاريخچه    </a:t>
            </a:r>
            <a:endParaRPr lang="en-US" sz="5400" dirty="0">
              <a:solidFill>
                <a:schemeClr val="tx2">
                  <a:satMod val="200000"/>
                </a:schemeClr>
              </a:solidFill>
            </a:endParaRPr>
          </a:p>
        </p:txBody>
      </p:sp>
      <p:sp>
        <p:nvSpPr>
          <p:cNvPr id="35843" name="Rectangle 3"/>
          <p:cNvSpPr>
            <a:spLocks noGrp="1" noRot="1" noChangeArrowheads="1"/>
          </p:cNvSpPr>
          <p:nvPr>
            <p:ph sz="quarter" idx="13"/>
          </p:nvPr>
        </p:nvSpPr>
        <p:spPr/>
        <p:txBody>
          <a:bodyPr/>
          <a:lstStyle/>
          <a:p>
            <a:pPr algn="just" eaLnBrk="1" fontAlgn="auto" hangingPunct="1">
              <a:defRPr/>
            </a:pPr>
            <a:r>
              <a:rPr lang="fa-IR" sz="2800" b="1" dirty="0" smtClean="0">
                <a:cs typeface="2  Lotus"/>
              </a:rPr>
              <a:t>اتانازی </a:t>
            </a:r>
            <a:r>
              <a:rPr lang="fa-IR" sz="2800" b="1" dirty="0" smtClean="0">
                <a:cs typeface="2  Lotus"/>
              </a:rPr>
              <a:t>سابقه تاريخی طولانی دارد . </a:t>
            </a:r>
            <a:r>
              <a:rPr lang="fa-IR" sz="2800" b="1" dirty="0" smtClean="0">
                <a:cs typeface="2  Lotus"/>
              </a:rPr>
              <a:t>در 1516 ميلادی « سِر توماس مور» در كتاب خود بنام «اتوپيا» به اين مفهوم اشاره كرده است .</a:t>
            </a:r>
          </a:p>
          <a:p>
            <a:pPr algn="just" eaLnBrk="1" fontAlgn="auto" hangingPunct="1">
              <a:defRPr/>
            </a:pPr>
            <a:r>
              <a:rPr lang="en-US" sz="2800" b="1" dirty="0" smtClean="0"/>
              <a:t>Francis Bacon</a:t>
            </a:r>
            <a:r>
              <a:rPr lang="fa-IR" sz="2800" b="1" dirty="0" smtClean="0">
                <a:cs typeface="2  Lotus"/>
              </a:rPr>
              <a:t>(1626-1561) درسال 1620 برای اولين بار در كتاب خود «ارغنون نو </a:t>
            </a:r>
            <a:r>
              <a:rPr lang="en-US" sz="2800" b="1" dirty="0" err="1" smtClean="0"/>
              <a:t>Novum</a:t>
            </a:r>
            <a:r>
              <a:rPr lang="en-US" sz="2800" b="1" dirty="0" smtClean="0"/>
              <a:t> </a:t>
            </a:r>
            <a:r>
              <a:rPr lang="en-US" sz="2800" b="1" dirty="0" err="1" smtClean="0"/>
              <a:t>Organum</a:t>
            </a:r>
            <a:r>
              <a:rPr lang="fa-IR" sz="2800" b="1" dirty="0" smtClean="0">
                <a:cs typeface="2  Lotus"/>
              </a:rPr>
              <a:t>» اين اصطلاح را وارد فرهنگ پزشكی كرد خود او از مبلغين «مرگ بدون رنج» بود . </a:t>
            </a:r>
            <a:endParaRPr lang="en-US" sz="6000" b="1" dirty="0" smtClean="0"/>
          </a:p>
        </p:txBody>
      </p:sp>
    </p:spTree>
  </p:cSld>
  <p:clrMapOvr>
    <a:masterClrMapping/>
  </p:clrMapOvr>
  <p:transition>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r" rtl="0" eaLnBrk="1" fontAlgn="auto" hangingPunct="1">
              <a:spcAft>
                <a:spcPts val="0"/>
              </a:spcAft>
              <a:defRPr/>
            </a:pPr>
            <a:r>
              <a:rPr lang="en-US" sz="5400" dirty="0" smtClean="0">
                <a:solidFill>
                  <a:schemeClr val="tx2">
                    <a:satMod val="200000"/>
                  </a:schemeClr>
                </a:solidFill>
              </a:rPr>
              <a:t> </a:t>
            </a:r>
            <a:r>
              <a:rPr lang="fa-IR" sz="5400" dirty="0" smtClean="0">
                <a:solidFill>
                  <a:schemeClr val="tx2">
                    <a:satMod val="200000"/>
                  </a:schemeClr>
                </a:solidFill>
                <a:cs typeface="2  Lotus"/>
              </a:rPr>
              <a:t>              تقسيم </a:t>
            </a:r>
            <a:r>
              <a:rPr lang="fa-IR" sz="5400" dirty="0">
                <a:solidFill>
                  <a:schemeClr val="tx2">
                    <a:satMod val="200000"/>
                  </a:schemeClr>
                </a:solidFill>
                <a:cs typeface="2  Lotus"/>
              </a:rPr>
              <a:t>بندی</a:t>
            </a:r>
            <a:endParaRPr lang="en-US" sz="5400" dirty="0">
              <a:solidFill>
                <a:schemeClr val="tx2">
                  <a:satMod val="200000"/>
                </a:schemeClr>
              </a:solidFill>
            </a:endParaRPr>
          </a:p>
        </p:txBody>
      </p:sp>
      <p:sp>
        <p:nvSpPr>
          <p:cNvPr id="8195" name="Rectangle 3"/>
          <p:cNvSpPr>
            <a:spLocks noGrp="1" noChangeArrowheads="1"/>
          </p:cNvSpPr>
          <p:nvPr>
            <p:ph sz="quarter" idx="13"/>
          </p:nvPr>
        </p:nvSpPr>
        <p:spPr/>
        <p:txBody>
          <a:bodyPr>
            <a:normAutofit/>
          </a:bodyPr>
          <a:lstStyle/>
          <a:p>
            <a:pPr marL="609600" indent="-609600" eaLnBrk="1" fontAlgn="auto" hangingPunct="1">
              <a:spcAft>
                <a:spcPts val="0"/>
              </a:spcAft>
              <a:buFont typeface="Wingdings" pitchFamily="2" charset="2"/>
              <a:buNone/>
              <a:defRPr/>
            </a:pPr>
            <a:r>
              <a:rPr lang="fa-IR" dirty="0">
                <a:cs typeface="2  Lotus"/>
              </a:rPr>
              <a:t>   </a:t>
            </a:r>
            <a:r>
              <a:rPr lang="fa-IR" sz="4000" dirty="0">
                <a:cs typeface="2  Lotus"/>
              </a:rPr>
              <a:t>انواع اتانازی</a:t>
            </a:r>
          </a:p>
          <a:p>
            <a:pPr marL="609600" indent="-609600" algn="just" eaLnBrk="1" fontAlgn="auto" hangingPunct="1">
              <a:spcAft>
                <a:spcPts val="0"/>
              </a:spcAft>
              <a:buFont typeface="Wingdings" pitchFamily="2" charset="2"/>
              <a:buNone/>
              <a:defRPr/>
            </a:pPr>
            <a:r>
              <a:rPr lang="fa-IR" sz="4000" dirty="0">
                <a:cs typeface="2  Lotus"/>
              </a:rPr>
              <a:t>1.  فعال (</a:t>
            </a:r>
            <a:r>
              <a:rPr lang="en-US" sz="4000" dirty="0"/>
              <a:t>Active</a:t>
            </a:r>
            <a:r>
              <a:rPr lang="fa-IR" sz="4000" dirty="0">
                <a:cs typeface="2  Lotus"/>
              </a:rPr>
              <a:t>):</a:t>
            </a:r>
            <a:r>
              <a:rPr lang="fa-IR" sz="3600" dirty="0">
                <a:cs typeface="2  Lotus"/>
              </a:rPr>
              <a:t>انجام اقداماتی صريح كه به منظوركشتن بيمارصورت ميگيرد</a:t>
            </a:r>
            <a:r>
              <a:rPr lang="fa-IR" sz="3200" dirty="0">
                <a:cs typeface="2  Lotus"/>
              </a:rPr>
              <a:t>(تزريق آمپول كلريدپتاسيم)</a:t>
            </a:r>
          </a:p>
          <a:p>
            <a:pPr marL="609600" indent="-609600" algn="just" eaLnBrk="1" fontAlgn="auto" hangingPunct="1">
              <a:spcAft>
                <a:spcPts val="0"/>
              </a:spcAft>
              <a:buFont typeface="Wingdings" pitchFamily="2" charset="2"/>
              <a:buNone/>
              <a:defRPr/>
            </a:pPr>
            <a:r>
              <a:rPr lang="fa-IR" sz="3600" dirty="0">
                <a:cs typeface="2  Lotus"/>
              </a:rPr>
              <a:t>2.  انفعالی(</a:t>
            </a:r>
            <a:r>
              <a:rPr lang="en-US" sz="3600" dirty="0"/>
              <a:t>Passive</a:t>
            </a:r>
            <a:r>
              <a:rPr lang="fa-IR" sz="3600" dirty="0">
                <a:cs typeface="2  Lotus"/>
              </a:rPr>
              <a:t>):خودداری ازانجام هرگونه </a:t>
            </a:r>
            <a:r>
              <a:rPr lang="fa-IR" sz="3600" dirty="0" smtClean="0">
                <a:cs typeface="2  Lotus"/>
              </a:rPr>
              <a:t>عملی </a:t>
            </a:r>
            <a:r>
              <a:rPr lang="fa-IR" sz="3600" dirty="0">
                <a:cs typeface="2  Lotus"/>
              </a:rPr>
              <a:t>كه سبب زنده ماندن بيمار ميشود </a:t>
            </a:r>
            <a:r>
              <a:rPr lang="fa-IR" sz="3200" dirty="0">
                <a:cs typeface="2  Lotus"/>
              </a:rPr>
              <a:t>(قطع دارو</a:t>
            </a:r>
          </a:p>
          <a:p>
            <a:pPr marL="609600" indent="-609600" algn="just" eaLnBrk="1" fontAlgn="auto" hangingPunct="1">
              <a:spcAft>
                <a:spcPts val="0"/>
              </a:spcAft>
              <a:buFont typeface="Wingdings" pitchFamily="2" charset="2"/>
              <a:buNone/>
              <a:defRPr/>
            </a:pPr>
            <a:r>
              <a:rPr lang="fa-IR" sz="3200" dirty="0">
                <a:cs typeface="2  Lotus"/>
              </a:rPr>
              <a:t>      وياهرگونه معالجه ديگر)</a:t>
            </a:r>
            <a:endParaRPr lang="en-US" sz="3200" dirty="0"/>
          </a:p>
        </p:txBody>
      </p:sp>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endParaRPr lang="en-US" sz="4800">
              <a:solidFill>
                <a:schemeClr val="tx2">
                  <a:satMod val="200000"/>
                </a:schemeClr>
              </a:solidFill>
            </a:endParaRPr>
          </a:p>
        </p:txBody>
      </p:sp>
      <p:sp>
        <p:nvSpPr>
          <p:cNvPr id="39939" name="Rectangle 3"/>
          <p:cNvSpPr>
            <a:spLocks noGrp="1" noChangeArrowheads="1"/>
          </p:cNvSpPr>
          <p:nvPr>
            <p:ph sz="quarter" idx="13"/>
          </p:nvPr>
        </p:nvSpPr>
        <p:spPr/>
        <p:txBody>
          <a:bodyPr/>
          <a:lstStyle/>
          <a:p>
            <a:pPr marL="609600" indent="-609600" eaLnBrk="1" fontAlgn="auto" hangingPunct="1">
              <a:defRPr/>
            </a:pPr>
            <a:r>
              <a:rPr lang="fa-IR" sz="3200" dirty="0" smtClean="0">
                <a:cs typeface="2  Lotus"/>
              </a:rPr>
              <a:t>نوع ديگر تقسيم بندی</a:t>
            </a:r>
          </a:p>
          <a:p>
            <a:pPr marL="609600" indent="-609600" eaLnBrk="1" fontAlgn="auto" hangingPunct="1">
              <a:buFontTx/>
              <a:buAutoNum type="arabicPeriod"/>
              <a:defRPr/>
            </a:pPr>
            <a:r>
              <a:rPr lang="en-US" sz="3200" dirty="0" smtClean="0"/>
              <a:t>Voluntary</a:t>
            </a:r>
            <a:r>
              <a:rPr lang="fa-IR" sz="3200" dirty="0" smtClean="0">
                <a:cs typeface="2  Lotus"/>
              </a:rPr>
              <a:t> :وقتيكه بيمارصلاحيت انتخاب اتانازی رادارد .</a:t>
            </a:r>
          </a:p>
          <a:p>
            <a:pPr marL="609600" indent="-609600" eaLnBrk="1" fontAlgn="auto" hangingPunct="1">
              <a:buFontTx/>
              <a:buAutoNum type="arabicPeriod"/>
              <a:defRPr/>
            </a:pPr>
            <a:r>
              <a:rPr lang="en-US" sz="3200" dirty="0" smtClean="0"/>
              <a:t>Involuntary</a:t>
            </a:r>
            <a:r>
              <a:rPr lang="fa-IR" sz="3200" dirty="0" smtClean="0">
                <a:cs typeface="2  Lotus"/>
              </a:rPr>
              <a:t> :وقتی كه پزشك ميداند اتانازی موافق خواست بيماراست .</a:t>
            </a:r>
          </a:p>
          <a:p>
            <a:pPr marL="609600" indent="-609600" eaLnBrk="1" fontAlgn="auto" hangingPunct="1">
              <a:buFontTx/>
              <a:buAutoNum type="arabicPeriod"/>
              <a:defRPr/>
            </a:pPr>
            <a:r>
              <a:rPr lang="en-US" sz="3200" dirty="0" err="1" smtClean="0"/>
              <a:t>Nonvoluntary</a:t>
            </a:r>
            <a:r>
              <a:rPr lang="fa-IR" sz="3200" dirty="0" smtClean="0">
                <a:cs typeface="2  Lotus"/>
              </a:rPr>
              <a:t>:وقتيكه بيمارازانجام اتانازی هيچگونه آگاهی ندارد .</a:t>
            </a:r>
            <a:endParaRPr lang="en-US" sz="3200" dirty="0" smtClean="0"/>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0" eaLnBrk="1" fontAlgn="auto" hangingPunct="1">
              <a:spcAft>
                <a:spcPts val="0"/>
              </a:spcAft>
              <a:defRPr/>
            </a:pPr>
            <a:endParaRPr lang="fa-IR" sz="4800" dirty="0">
              <a:cs typeface="2  Lotus"/>
            </a:endParaRPr>
          </a:p>
        </p:txBody>
      </p:sp>
      <p:sp>
        <p:nvSpPr>
          <p:cNvPr id="3" name="Content Placeholder 2"/>
          <p:cNvSpPr>
            <a:spLocks noGrp="1"/>
          </p:cNvSpPr>
          <p:nvPr>
            <p:ph sz="quarter" idx="13"/>
          </p:nvPr>
        </p:nvSpPr>
        <p:spPr>
          <a:xfrm>
            <a:off x="683568" y="1628800"/>
            <a:ext cx="7924800" cy="4114800"/>
          </a:xfrm>
        </p:spPr>
        <p:txBody>
          <a:bodyPr>
            <a:normAutofit lnSpcReduction="10000"/>
          </a:bodyPr>
          <a:lstStyle/>
          <a:p>
            <a:pPr algn="just" eaLnBrk="1" fontAlgn="auto" hangingPunct="1">
              <a:defRPr/>
            </a:pPr>
            <a:r>
              <a:rPr lang="fa-IR" sz="4000" dirty="0" smtClean="0">
                <a:cs typeface="2  Lotus"/>
              </a:rPr>
              <a:t>«</a:t>
            </a:r>
            <a:r>
              <a:rPr lang="fa-IR" sz="4000" dirty="0">
                <a:cs typeface="2  Lotus"/>
              </a:rPr>
              <a:t>آلبرت شوايتزر»برنده جايزه صلح </a:t>
            </a:r>
            <a:r>
              <a:rPr lang="fa-IR" sz="4000" dirty="0" smtClean="0">
                <a:cs typeface="2  Lotus"/>
              </a:rPr>
              <a:t>نوبل </a:t>
            </a:r>
            <a:r>
              <a:rPr lang="fa-IR" sz="4000" dirty="0">
                <a:cs typeface="2  Lotus"/>
              </a:rPr>
              <a:t>: پزشك هيچگونه وظيفه اخلاقی و قانونی ندارد كه عذاب وفشار يك بيمار لاعلاج در حال مرگ راطولانی كند واگر بگذاريم بيمار به حال خود وبراحتی جان بسپارد هيچ تباينی با احترام به زندگی وحيات انسانها نخواهد داشت .</a:t>
            </a:r>
          </a:p>
          <a:p>
            <a:pPr eaLnBrk="1" fontAlgn="auto" hangingPunct="1">
              <a:defRPr/>
            </a:pPr>
            <a:endParaRPr lang="fa-IR" dirty="0">
              <a:cs typeface="2  Lotus"/>
            </a:endParaRPr>
          </a:p>
          <a:p>
            <a:pPr eaLnBrk="1" fontAlgn="auto" hangingPunct="1">
              <a:defRPr/>
            </a:pPr>
            <a:endParaRPr lang="fa-IR" dirty="0">
              <a:cs typeface="2  Lotus"/>
            </a:endParaRPr>
          </a:p>
        </p:txBody>
      </p:sp>
    </p:spTree>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fontAlgn="auto" hangingPunct="1">
              <a:spcAft>
                <a:spcPts val="0"/>
              </a:spcAft>
              <a:defRPr/>
            </a:pPr>
            <a:endParaRPr lang="en-US">
              <a:solidFill>
                <a:schemeClr val="tx2">
                  <a:satMod val="200000"/>
                </a:schemeClr>
              </a:solidFill>
            </a:endParaRPr>
          </a:p>
        </p:txBody>
      </p:sp>
      <p:sp>
        <p:nvSpPr>
          <p:cNvPr id="40963" name="Rectangle 3"/>
          <p:cNvSpPr>
            <a:spLocks noGrp="1" noChangeArrowheads="1"/>
          </p:cNvSpPr>
          <p:nvPr>
            <p:ph sz="quarter" idx="13"/>
          </p:nvPr>
        </p:nvSpPr>
        <p:spPr/>
        <p:txBody>
          <a:bodyPr/>
          <a:lstStyle/>
          <a:p>
            <a:pPr algn="just" eaLnBrk="1" fontAlgn="auto" hangingPunct="1">
              <a:defRPr/>
            </a:pPr>
            <a:r>
              <a:rPr lang="fa-IR" sz="3600" dirty="0" smtClean="0">
                <a:cs typeface="2  Lotus"/>
              </a:rPr>
              <a:t>خودكشی كمك شده (برمبنای تعريف كميته سنا) :</a:t>
            </a:r>
          </a:p>
          <a:p>
            <a:pPr algn="just" eaLnBrk="1" fontAlgn="auto" hangingPunct="1">
              <a:buFont typeface="Wingdings" pitchFamily="2" charset="2"/>
              <a:buNone/>
              <a:defRPr/>
            </a:pPr>
            <a:r>
              <a:rPr lang="fa-IR" sz="3600" dirty="0" smtClean="0">
                <a:cs typeface="2  Lotus"/>
              </a:rPr>
              <a:t>    </a:t>
            </a:r>
          </a:p>
          <a:p>
            <a:pPr algn="just" eaLnBrk="1" fontAlgn="auto" hangingPunct="1">
              <a:buFont typeface="Wingdings" pitchFamily="2" charset="2"/>
              <a:buNone/>
              <a:defRPr/>
            </a:pPr>
            <a:r>
              <a:rPr lang="fa-IR" sz="3600" dirty="0" smtClean="0">
                <a:cs typeface="2  Lotus"/>
              </a:rPr>
              <a:t>   خودكشی يك فرد با كمك ديگری كه بطور عمدی راه خودكشی ، وسايل آن يا هردو را در اختيار او می گذارد .</a:t>
            </a:r>
            <a:endParaRPr lang="en-US" sz="3600" dirty="0" smtClean="0"/>
          </a:p>
        </p:txBody>
      </p:sp>
    </p:spTree>
  </p:cSld>
  <p:clrMapOvr>
    <a:masterClrMapping/>
  </p:clrMapOvr>
  <p:transition>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411413" y="292100"/>
            <a:ext cx="6275387" cy="1384300"/>
          </a:xfrm>
        </p:spPr>
        <p:txBody>
          <a:bodyPr/>
          <a:lstStyle/>
          <a:p>
            <a:pPr algn="r" rtl="0" eaLnBrk="1" fontAlgn="auto" hangingPunct="1">
              <a:spcAft>
                <a:spcPts val="0"/>
              </a:spcAft>
              <a:defRPr/>
            </a:pPr>
            <a:r>
              <a:rPr lang="fa-IR" sz="4000" dirty="0" smtClean="0">
                <a:solidFill>
                  <a:schemeClr val="tx2">
                    <a:satMod val="200000"/>
                  </a:schemeClr>
                </a:solidFill>
                <a:cs typeface="2  Lotus"/>
              </a:rPr>
              <a:t>       دلايل </a:t>
            </a:r>
            <a:r>
              <a:rPr lang="fa-IR" sz="4000" dirty="0">
                <a:solidFill>
                  <a:schemeClr val="tx2">
                    <a:satMod val="200000"/>
                  </a:schemeClr>
                </a:solidFill>
                <a:cs typeface="2  Lotus"/>
              </a:rPr>
              <a:t>درخواست اتانازی</a:t>
            </a:r>
            <a:endParaRPr lang="en-US" sz="4000" dirty="0">
              <a:solidFill>
                <a:schemeClr val="tx2">
                  <a:satMod val="200000"/>
                </a:schemeClr>
              </a:solidFill>
            </a:endParaRPr>
          </a:p>
        </p:txBody>
      </p:sp>
      <p:sp>
        <p:nvSpPr>
          <p:cNvPr id="43011" name="Rectangle 3"/>
          <p:cNvSpPr>
            <a:spLocks noGrp="1" noChangeArrowheads="1"/>
          </p:cNvSpPr>
          <p:nvPr>
            <p:ph sz="quarter" idx="13"/>
          </p:nvPr>
        </p:nvSpPr>
        <p:spPr/>
        <p:txBody>
          <a:bodyPr>
            <a:normAutofit lnSpcReduction="10000"/>
          </a:bodyPr>
          <a:lstStyle/>
          <a:p>
            <a:pPr marL="444500" indent="-444500" eaLnBrk="1" fontAlgn="auto" hangingPunct="1">
              <a:buFontTx/>
              <a:buNone/>
              <a:defRPr/>
            </a:pPr>
            <a:r>
              <a:rPr lang="fa-IR" dirty="0" smtClean="0">
                <a:cs typeface="2  Lotus"/>
              </a:rPr>
              <a:t>   </a:t>
            </a:r>
          </a:p>
          <a:p>
            <a:pPr marL="444500" indent="-444500" eaLnBrk="1" fontAlgn="auto" hangingPunct="1">
              <a:buFontTx/>
              <a:buNone/>
              <a:defRPr/>
            </a:pPr>
            <a:r>
              <a:rPr lang="fa-IR" sz="4000" dirty="0" smtClean="0">
                <a:cs typeface="2  Lotus"/>
              </a:rPr>
              <a:t>    - تمايل به جلوگيری از تحمل درد و رنج</a:t>
            </a:r>
          </a:p>
          <a:p>
            <a:pPr marL="444500" indent="-444500" eaLnBrk="1" fontAlgn="auto" hangingPunct="1">
              <a:buFontTx/>
              <a:buNone/>
              <a:defRPr/>
            </a:pPr>
            <a:r>
              <a:rPr lang="fa-IR" sz="4000" dirty="0" smtClean="0">
                <a:cs typeface="2  Lotus"/>
              </a:rPr>
              <a:t>    - افسردگی</a:t>
            </a:r>
          </a:p>
          <a:p>
            <a:pPr marL="444500" indent="-444500" eaLnBrk="1" fontAlgn="auto" hangingPunct="1">
              <a:buFontTx/>
              <a:buNone/>
              <a:defRPr/>
            </a:pPr>
            <a:r>
              <a:rPr lang="fa-IR" sz="4000" dirty="0" smtClean="0">
                <a:cs typeface="2  Lotus"/>
              </a:rPr>
              <a:t>    - تمايل به حفظ كنترل شخصی</a:t>
            </a:r>
          </a:p>
          <a:p>
            <a:pPr marL="444500" indent="-444500" eaLnBrk="1" fontAlgn="auto" hangingPunct="1">
              <a:buFontTx/>
              <a:buNone/>
              <a:defRPr/>
            </a:pPr>
            <a:r>
              <a:rPr lang="fa-IR" sz="4000" dirty="0" smtClean="0">
                <a:cs typeface="2  Lotus"/>
              </a:rPr>
              <a:t>    - ترس از وابستگی به ديگران</a:t>
            </a:r>
          </a:p>
          <a:p>
            <a:pPr marL="444500" indent="-444500" eaLnBrk="1" fontAlgn="auto" hangingPunct="1">
              <a:buFontTx/>
              <a:buNone/>
              <a:defRPr/>
            </a:pPr>
            <a:r>
              <a:rPr lang="fa-IR" sz="4000" dirty="0" smtClean="0">
                <a:cs typeface="2  Lotus"/>
              </a:rPr>
              <a:t>    - ترس از تحميل شدن به ديگران</a:t>
            </a:r>
            <a:endParaRPr lang="en-US" sz="4000" dirty="0" smtClean="0"/>
          </a:p>
        </p:txBody>
      </p:sp>
    </p:spTree>
  </p:cSld>
  <p:clrMapOvr>
    <a:masterClrMapping/>
  </p:clrMapOvr>
  <p:transition>
    <p:wheel spokes="3"/>
  </p:transition>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835</TotalTime>
  <Words>1534</Words>
  <Application>Microsoft Office PowerPoint</Application>
  <PresentationFormat>On-screen Show (4:3)</PresentationFormat>
  <Paragraphs>120</Paragraphs>
  <Slides>23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Garamond</vt:lpstr>
      <vt:lpstr>Arial</vt:lpstr>
      <vt:lpstr>Arial Narrow</vt:lpstr>
      <vt:lpstr>98WIN_Nasim</vt:lpstr>
      <vt:lpstr>2  Lotus</vt:lpstr>
      <vt:lpstr>Wingdings</vt:lpstr>
      <vt:lpstr>2  Sina</vt:lpstr>
      <vt:lpstr>Horizon</vt:lpstr>
      <vt:lpstr> EUTHANASIA  (اُتانازی)  </vt:lpstr>
      <vt:lpstr>PowerPoint Presentation</vt:lpstr>
      <vt:lpstr>                     تعريف    </vt:lpstr>
      <vt:lpstr>                          تاريخچه    </vt:lpstr>
      <vt:lpstr>               تقسيم بندی</vt:lpstr>
      <vt:lpstr>PowerPoint Presentation</vt:lpstr>
      <vt:lpstr>PowerPoint Presentation</vt:lpstr>
      <vt:lpstr>PowerPoint Presentation</vt:lpstr>
      <vt:lpstr>       دلايل درخواست اتانازی</vt:lpstr>
      <vt:lpstr>موافقين اتانازی چه توجيهاتی دارند ؟</vt:lpstr>
      <vt:lpstr>         مخالفين چه می گويند</vt:lpstr>
      <vt:lpstr>            نظر پزشكان</vt:lpstr>
      <vt:lpstr>       بخشی از سوگندنامه بقراط </vt:lpstr>
      <vt:lpstr>         بيانيه سال 1973 انجمن پزشكان آمريكا</vt:lpstr>
      <vt:lpstr>PowerPoint Presentation</vt:lpstr>
      <vt:lpstr>ماده 268 قانون مجازات اسلامی</vt:lpstr>
      <vt:lpstr>           آيا نوع فعال و انفعالی واقعا متفاوتند ؟</vt:lpstr>
      <vt:lpstr>قانون خودداری از كمك به مصدومين مصوب1354</vt:lpstr>
      <vt:lpstr>                  ديدگاه اسلام درمورد اتانازی</vt:lpstr>
      <vt:lpstr>   بينش اسلام در مورد انسان  </vt:lpstr>
      <vt:lpstr>در ساير كشورها</vt:lpstr>
      <vt:lpstr> نکته: بايد بين اين سه حالت تفاوت قائل شد</vt:lpstr>
      <vt:lpstr>Conditions o use</vt:lpstr>
    </vt:vector>
  </TitlesOfParts>
  <Company>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dc:creator>
  <cp:lastModifiedBy>Classic</cp:lastModifiedBy>
  <cp:revision>321</cp:revision>
  <dcterms:created xsi:type="dcterms:W3CDTF">2006-12-23T08:37:13Z</dcterms:created>
  <dcterms:modified xsi:type="dcterms:W3CDTF">2023-01-26T16:44:56Z</dcterms:modified>
</cp:coreProperties>
</file>