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B52751-C304-4900-BD89-DE49935FE7E1}" type="datetimeFigureOut">
              <a:rPr lang="en-US" smtClean="0"/>
              <a:t>2023-02-15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D569AA-C195-4729-A685-DC655E3A59E7}" type="slidenum">
              <a:rPr lang="en-US" smtClean="0"/>
              <a:t>‹#›</a:t>
            </a:fld>
            <a:endParaRPr lang="en-US"/>
          </a:p>
        </p:txBody>
      </p:sp>
    </p:spTree>
    <p:extLst>
      <p:ext uri="{BB962C8B-B14F-4D97-AF65-F5344CB8AC3E}">
        <p14:creationId xmlns:p14="http://schemas.microsoft.com/office/powerpoint/2010/main" val="2660619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221986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E1512D7-958B-46EE-981F-8056E546BB7E}" type="datetimeFigureOut">
              <a:rPr lang="en-US" smtClean="0"/>
              <a:pPr/>
              <a:t>2023-02-15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C4329E0-9E27-4F7C-B548-9AF1AF629884}" type="slidenum">
              <a:rPr lang="en-US" smtClean="0"/>
              <a:pPr/>
              <a:t>‹#›</a:t>
            </a:fld>
            <a:endParaRPr lang="en-US"/>
          </a:p>
        </p:txBody>
      </p:sp>
      <p:sp>
        <p:nvSpPr>
          <p:cNvPr id="13" name="Rectangle 12"/>
          <p:cNvSpPr/>
          <p:nvPr userDrawn="1"/>
        </p:nvSpPr>
        <p:spPr>
          <a:xfrm rot="5400000">
            <a:off x="8588188" y="5506108"/>
            <a:ext cx="2088232" cy="615553"/>
          </a:xfrm>
          <a:prstGeom prst="rect">
            <a:avLst/>
          </a:prstGeom>
        </p:spPr>
        <p:txBody>
          <a:bodyPr wrap="square">
            <a:spAutoFit/>
          </a:bodyPr>
          <a:lstStyle/>
          <a:p>
            <a:pPr>
              <a:defRPr/>
            </a:pPr>
            <a:r>
              <a:rPr lang="en-US" sz="1600" b="1" dirty="0">
                <a:latin typeface="Times New Roman" panose="02020603050405020304" pitchFamily="18" charset="0"/>
                <a:cs typeface="Times New Roman" panose="02020603050405020304" pitchFamily="18" charset="0"/>
              </a:rPr>
              <a:t/>
            </a: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1512D7-958B-46EE-981F-8056E546BB7E}" type="datetimeFigureOut">
              <a:rPr lang="en-US" smtClean="0"/>
              <a:pPr/>
              <a:t>2023-02-15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329E0-9E27-4F7C-B548-9AF1AF6298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1512D7-958B-46EE-981F-8056E546BB7E}" type="datetimeFigureOut">
              <a:rPr lang="en-US" smtClean="0"/>
              <a:pPr/>
              <a:t>2023-02-15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329E0-9E27-4F7C-B548-9AF1AF6298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1512D7-958B-46EE-981F-8056E546BB7E}" type="datetimeFigureOut">
              <a:rPr lang="en-US" smtClean="0"/>
              <a:pPr/>
              <a:t>2023-02-15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329E0-9E27-4F7C-B548-9AF1AF629884}"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1512D7-958B-46EE-981F-8056E546BB7E}" type="datetimeFigureOut">
              <a:rPr lang="en-US" smtClean="0"/>
              <a:pPr/>
              <a:t>2023-02-15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329E0-9E27-4F7C-B548-9AF1AF62988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1512D7-958B-46EE-981F-8056E546BB7E}" type="datetimeFigureOut">
              <a:rPr lang="en-US" smtClean="0"/>
              <a:pPr/>
              <a:t>2023-02-15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329E0-9E27-4F7C-B548-9AF1AF629884}"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1512D7-958B-46EE-981F-8056E546BB7E}" type="datetimeFigureOut">
              <a:rPr lang="en-US" smtClean="0"/>
              <a:pPr/>
              <a:t>2023-02-15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4329E0-9E27-4F7C-B548-9AF1AF629884}" type="slidenum">
              <a:rPr lang="en-US" smtClean="0"/>
              <a:pPr/>
              <a:t>‹#›</a:t>
            </a:fld>
            <a:endParaRPr lang="en-US"/>
          </a:p>
        </p:txBody>
      </p:sp>
      <p:sp>
        <p:nvSpPr>
          <p:cNvPr id="10" name="Rectangle 9"/>
          <p:cNvSpPr/>
          <p:nvPr userDrawn="1"/>
        </p:nvSpPr>
        <p:spPr>
          <a:xfrm rot="5400000">
            <a:off x="8588188" y="5506108"/>
            <a:ext cx="2088232" cy="615553"/>
          </a:xfrm>
          <a:prstGeom prst="rect">
            <a:avLst/>
          </a:prstGeom>
        </p:spPr>
        <p:txBody>
          <a:bodyPr wrap="square">
            <a:spAutoFit/>
          </a:bodyPr>
          <a:lstStyle/>
          <a:p>
            <a:pPr>
              <a:defRPr/>
            </a:pPr>
            <a:r>
              <a:rPr lang="en-US" sz="1600" b="1" dirty="0">
                <a:latin typeface="Times New Roman" panose="02020603050405020304" pitchFamily="18" charset="0"/>
                <a:cs typeface="Times New Roman" panose="02020603050405020304" pitchFamily="18" charset="0"/>
              </a:rPr>
              <a:t/>
            </a: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1512D7-958B-46EE-981F-8056E546BB7E}" type="datetimeFigureOut">
              <a:rPr lang="en-US" smtClean="0"/>
              <a:pPr/>
              <a:t>2023-02-15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4329E0-9E27-4F7C-B548-9AF1AF629884}"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512D7-958B-46EE-981F-8056E546BB7E}" type="datetimeFigureOut">
              <a:rPr lang="en-US" smtClean="0"/>
              <a:pPr/>
              <a:t>2023-02-15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4329E0-9E27-4F7C-B548-9AF1AF6298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E1512D7-958B-46EE-981F-8056E546BB7E}" type="datetimeFigureOut">
              <a:rPr lang="en-US" smtClean="0"/>
              <a:pPr/>
              <a:t>2023-02-15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329E0-9E27-4F7C-B548-9AF1AF629884}" type="slidenum">
              <a:rPr lang="en-US" smtClean="0"/>
              <a:pPr/>
              <a:t>‹#›</a:t>
            </a:fld>
            <a:endParaRPr lang="en-US"/>
          </a:p>
        </p:txBody>
      </p:sp>
      <p:sp>
        <p:nvSpPr>
          <p:cNvPr id="8" name="Rectangle 7"/>
          <p:cNvSpPr/>
          <p:nvPr userDrawn="1"/>
        </p:nvSpPr>
        <p:spPr>
          <a:xfrm rot="5400000">
            <a:off x="8588188" y="5506108"/>
            <a:ext cx="2088232" cy="615553"/>
          </a:xfrm>
          <a:prstGeom prst="rect">
            <a:avLst/>
          </a:prstGeom>
        </p:spPr>
        <p:txBody>
          <a:bodyPr wrap="square">
            <a:spAutoFit/>
          </a:bodyPr>
          <a:lstStyle/>
          <a:p>
            <a:pPr>
              <a:defRPr/>
            </a:pPr>
            <a:r>
              <a:rPr lang="en-US" sz="1600" b="1" dirty="0">
                <a:latin typeface="Times New Roman" panose="02020603050405020304" pitchFamily="18" charset="0"/>
                <a:cs typeface="Times New Roman" panose="02020603050405020304" pitchFamily="18" charset="0"/>
              </a:rPr>
              <a:t/>
            </a: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E1512D7-958B-46EE-981F-8056E546BB7E}" type="datetimeFigureOut">
              <a:rPr lang="en-US" smtClean="0"/>
              <a:pPr/>
              <a:t>2023-02-15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C4329E0-9E27-4F7C-B548-9AF1AF62988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4" name="Rectangle 13"/>
          <p:cNvSpPr/>
          <p:nvPr userDrawn="1"/>
        </p:nvSpPr>
        <p:spPr>
          <a:xfrm rot="5400000">
            <a:off x="8588188" y="5506108"/>
            <a:ext cx="2088232" cy="615553"/>
          </a:xfrm>
          <a:prstGeom prst="rect">
            <a:avLst/>
          </a:prstGeom>
        </p:spPr>
        <p:txBody>
          <a:bodyPr wrap="square">
            <a:spAutoFit/>
          </a:bodyPr>
          <a:lstStyle/>
          <a:p>
            <a:pPr>
              <a:defRPr/>
            </a:pPr>
            <a:r>
              <a:rPr lang="en-US" sz="1600" b="1" dirty="0">
                <a:solidFill>
                  <a:schemeClr val="bg1"/>
                </a:solidFill>
                <a:latin typeface="Times New Roman" panose="02020603050405020304" pitchFamily="18" charset="0"/>
                <a:cs typeface="Times New Roman" panose="02020603050405020304" pitchFamily="18" charset="0"/>
              </a:rPr>
              <a:t/>
            </a:r>
            <a:br>
              <a:rPr lang="en-US" sz="1600" b="1" dirty="0">
                <a:solidFill>
                  <a:schemeClr val="bg1"/>
                </a:solidFill>
                <a:latin typeface="Times New Roman" panose="02020603050405020304" pitchFamily="18" charset="0"/>
                <a:cs typeface="Times New Roman" panose="02020603050405020304" pitchFamily="18" charset="0"/>
              </a:rPr>
            </a:br>
            <a:r>
              <a:rPr lang="en-US" sz="1600" b="1" dirty="0">
                <a:solidFill>
                  <a:schemeClr val="bg1"/>
                </a:solidFill>
                <a:latin typeface="Times New Roman" panose="02020603050405020304" pitchFamily="18" charset="0"/>
                <a:cs typeface="Times New Roman" panose="02020603050405020304" pitchFamily="18" charset="0"/>
              </a:rPr>
              <a:t>w</a:t>
            </a:r>
            <a:r>
              <a:rPr lang="en-US" b="1" dirty="0">
                <a:solidFill>
                  <a:schemeClr val="bg1"/>
                </a:solidFill>
                <a:latin typeface="Times New Roman" panose="02020603050405020304" pitchFamily="18" charset="0"/>
                <a:cs typeface="Times New Roman" panose="02020603050405020304" pitchFamily="18" charset="0"/>
              </a:rPr>
              <a:t>ww.Ravanpoint.ir</a:t>
            </a:r>
            <a:endParaRPr lang="en-GB" b="1" dirty="0">
              <a:solidFill>
                <a:schemeClr val="bg1"/>
              </a:solidFill>
              <a:latin typeface="Times New Roman" panose="02020603050405020304" pitchFamily="18" charset="0"/>
              <a:cs typeface="Times New Roman" panose="02020603050405020304" pitchFamily="18" charset="0"/>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E1512D7-958B-46EE-981F-8056E546BB7E}" type="datetimeFigureOut">
              <a:rPr lang="en-US" smtClean="0"/>
              <a:pPr/>
              <a:t>2023-02-15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C4329E0-9E27-4F7C-B548-9AF1AF629884}" type="slidenum">
              <a:rPr lang="en-US" smtClean="0"/>
              <a:pPr/>
              <a:t>‹#›</a:t>
            </a:fld>
            <a:endParaRPr lang="en-US"/>
          </a:p>
        </p:txBody>
      </p:sp>
      <p:sp>
        <p:nvSpPr>
          <p:cNvPr id="11" name="Rectangle 10"/>
          <p:cNvSpPr/>
          <p:nvPr userDrawn="1"/>
        </p:nvSpPr>
        <p:spPr>
          <a:xfrm rot="5400000">
            <a:off x="8588188" y="5506108"/>
            <a:ext cx="2088232" cy="615553"/>
          </a:xfrm>
          <a:prstGeom prst="rect">
            <a:avLst/>
          </a:prstGeom>
        </p:spPr>
        <p:txBody>
          <a:bodyPr wrap="square">
            <a:spAutoFit/>
          </a:bodyPr>
          <a:lstStyle/>
          <a:p>
            <a:pPr>
              <a:defRPr/>
            </a:pPr>
            <a:r>
              <a:rPr lang="en-US" sz="1600" b="1" dirty="0">
                <a:latin typeface="Times New Roman" panose="02020603050405020304" pitchFamily="18" charset="0"/>
                <a:cs typeface="Times New Roman" panose="02020603050405020304" pitchFamily="18" charset="0"/>
              </a:rPr>
              <a:t/>
            </a: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533400" y="2667000"/>
            <a:ext cx="7772400" cy="1829761"/>
          </a:xfrm>
        </p:spPr>
        <p:txBody>
          <a:bodyPr>
            <a:normAutofit/>
          </a:bodyPr>
          <a:lstStyle/>
          <a:p>
            <a:pPr algn="ctr"/>
            <a:r>
              <a:rPr lang="fa-IR" dirty="0">
                <a:latin typeface="IRMitra" pitchFamily="2" charset="-78"/>
                <a:cs typeface="B Nazanin" panose="00000400000000000000" pitchFamily="2" charset="-78"/>
              </a:rPr>
              <a:t>تاثیر عوامل روانی بر شرایط جسمی</a:t>
            </a:r>
            <a:br>
              <a:rPr lang="fa-IR" dirty="0">
                <a:latin typeface="IRMitra" pitchFamily="2" charset="-78"/>
                <a:cs typeface="B Nazanin" panose="00000400000000000000" pitchFamily="2" charset="-78"/>
              </a:rPr>
            </a:br>
            <a:r>
              <a:rPr lang="fa-IR" dirty="0">
                <a:latin typeface="IRMitra" pitchFamily="2" charset="-78"/>
                <a:cs typeface="B Nazanin" panose="00000400000000000000" pitchFamily="2" charset="-78"/>
              </a:rPr>
              <a:t>(طب روان تنی)</a:t>
            </a:r>
            <a:endParaRPr lang="en-US" dirty="0">
              <a:latin typeface="IRMitra" pitchFamily="2" charset="-78"/>
              <a:cs typeface="B Nazanin" panose="00000400000000000000" pitchFamily="2" charset="-78"/>
            </a:endParaRPr>
          </a:p>
        </p:txBody>
      </p:sp>
      <p:pic>
        <p:nvPicPr>
          <p:cNvPr id="5" name="Picture 4">
            <a:extLst>
              <a:ext uri="{FF2B5EF4-FFF2-40B4-BE49-F238E27FC236}">
                <a16:creationId xmlns:a16="http://schemas.microsoft.com/office/drawing/2014/main" id="{0B728EB6-ED17-4509-9AEB-1FADAD0792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81000"/>
            <a:ext cx="1871739" cy="185174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normAutofit/>
          </a:bodyPr>
          <a:lstStyle/>
          <a:p>
            <a:pPr algn="r" rtl="1"/>
            <a:r>
              <a:rPr lang="fa-IR" sz="2800" dirty="0">
                <a:latin typeface="IRMitra" pitchFamily="2" charset="-78"/>
                <a:cs typeface="B Nazanin" panose="00000400000000000000" pitchFamily="2" charset="-78"/>
              </a:rPr>
              <a:t>تشخیص های پرستاری:جهت این بیماران می تواند تشخیص های زیر مطرح باشد:</a:t>
            </a:r>
          </a:p>
          <a:p>
            <a:pPr algn="r" rtl="1">
              <a:buFontTx/>
              <a:buNone/>
            </a:pPr>
            <a:r>
              <a:rPr lang="fa-IR" sz="2800" dirty="0">
                <a:latin typeface="IRMitra" pitchFamily="2" charset="-78"/>
                <a:cs typeface="B Nazanin" panose="00000400000000000000" pitchFamily="2" charset="-78"/>
              </a:rPr>
              <a:t>1- اختلال در خود پنداری(ارزش نفس پایین).</a:t>
            </a:r>
          </a:p>
          <a:p>
            <a:pPr algn="r" rtl="1">
              <a:buFontTx/>
              <a:buNone/>
            </a:pPr>
            <a:r>
              <a:rPr lang="fa-IR" sz="2800" dirty="0">
                <a:latin typeface="IRMitra" pitchFamily="2" charset="-78"/>
                <a:cs typeface="B Nazanin" panose="00000400000000000000" pitchFamily="2" charset="-78"/>
              </a:rPr>
              <a:t>2- سازگاری نامناسب </a:t>
            </a:r>
            <a:r>
              <a:rPr lang="fa-IR" sz="2800" dirty="0" smtClean="0">
                <a:latin typeface="IRMitra" pitchFamily="2" charset="-78"/>
                <a:cs typeface="B Nazanin" panose="00000400000000000000" pitchFamily="2" charset="-78"/>
              </a:rPr>
              <a:t>و غیر </a:t>
            </a:r>
            <a:r>
              <a:rPr lang="fa-IR" sz="2800" dirty="0">
                <a:latin typeface="IRMitra" pitchFamily="2" charset="-78"/>
                <a:cs typeface="B Nazanin" panose="00000400000000000000" pitchFamily="2" charset="-78"/>
              </a:rPr>
              <a:t>موثر فردی.</a:t>
            </a:r>
          </a:p>
          <a:p>
            <a:pPr algn="r" rtl="1">
              <a:buFontTx/>
              <a:buNone/>
            </a:pPr>
            <a:r>
              <a:rPr lang="fa-IR" sz="2800" dirty="0">
                <a:latin typeface="IRMitra" pitchFamily="2" charset="-78"/>
                <a:cs typeface="B Nazanin" panose="00000400000000000000" pitchFamily="2" charset="-78"/>
              </a:rPr>
              <a:t>3- تغییر در تغذیه به صورت کمتر از نیاز بدن.</a:t>
            </a:r>
          </a:p>
          <a:p>
            <a:pPr algn="r" rtl="1">
              <a:buFontTx/>
              <a:buNone/>
            </a:pPr>
            <a:r>
              <a:rPr lang="fa-IR" sz="2800" dirty="0">
                <a:latin typeface="IRMitra" pitchFamily="2" charset="-78"/>
                <a:cs typeface="B Nazanin" panose="00000400000000000000" pitchFamily="2" charset="-78"/>
              </a:rPr>
              <a:t>4- کمبود اطلاعات در مورد نقش استرس </a:t>
            </a:r>
            <a:r>
              <a:rPr lang="fa-IR" sz="2800" dirty="0" smtClean="0">
                <a:latin typeface="IRMitra" pitchFamily="2" charset="-78"/>
                <a:cs typeface="B Nazanin" panose="00000400000000000000" pitchFamily="2" charset="-78"/>
              </a:rPr>
              <a:t>و اضطراب </a:t>
            </a:r>
            <a:r>
              <a:rPr lang="fa-IR" sz="2800" dirty="0">
                <a:latin typeface="IRMitra" pitchFamily="2" charset="-78"/>
                <a:cs typeface="B Nazanin" panose="00000400000000000000" pitchFamily="2" charset="-78"/>
              </a:rPr>
              <a:t>در اختلالات روان تنی.</a:t>
            </a:r>
            <a:endParaRPr lang="en-US" sz="2800" dirty="0">
              <a:latin typeface="IRMitra" pitchFamily="2" charset="-78"/>
              <a:cs typeface="B Nazanin" panose="00000400000000000000" pitchFamily="2" charset="-78"/>
            </a:endParaRPr>
          </a:p>
        </p:txBody>
      </p:sp>
      <p:sp>
        <p:nvSpPr>
          <p:cNvPr id="31746" name="Rectangle 2"/>
          <p:cNvSpPr>
            <a:spLocks noGrp="1" noChangeArrowheads="1"/>
          </p:cNvSpPr>
          <p:nvPr>
            <p:ph type="title"/>
          </p:nvPr>
        </p:nvSpPr>
        <p:spPr/>
        <p:txBody>
          <a:bodyPr/>
          <a:lstStyle/>
          <a:p>
            <a:pPr algn="ctr" rtl="1"/>
            <a:r>
              <a:rPr lang="fa-IR" dirty="0">
                <a:latin typeface="IRMitra" pitchFamily="2" charset="-78"/>
                <a:cs typeface="B Nazanin" panose="00000400000000000000" pitchFamily="2" charset="-78"/>
              </a:rPr>
              <a:t>پرستاری دراختلالات روان تنی</a:t>
            </a:r>
            <a:endParaRPr lang="en-US" dirty="0">
              <a:latin typeface="IRMitra" pitchFamily="2" charset="-78"/>
              <a:cs typeface="B Nazanin" panose="00000400000000000000"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normAutofit lnSpcReduction="10000"/>
          </a:bodyPr>
          <a:lstStyle/>
          <a:p>
            <a:pPr algn="r" rtl="1">
              <a:lnSpc>
                <a:spcPct val="80000"/>
              </a:lnSpc>
            </a:pPr>
            <a:r>
              <a:rPr lang="fa-IR" sz="2400" dirty="0">
                <a:latin typeface="IRMitra" pitchFamily="2" charset="-78"/>
                <a:cs typeface="B Nazanin" panose="00000400000000000000" pitchFamily="2" charset="-78"/>
              </a:rPr>
              <a:t>مداخلات </a:t>
            </a:r>
            <a:r>
              <a:rPr lang="fa-IR" sz="2400" dirty="0" smtClean="0">
                <a:latin typeface="IRMitra" pitchFamily="2" charset="-78"/>
                <a:cs typeface="B Nazanin" panose="00000400000000000000" pitchFamily="2" charset="-78"/>
              </a:rPr>
              <a:t>و تدابیر پرستاری شامل</a:t>
            </a:r>
            <a:r>
              <a:rPr lang="fa-IR" sz="2400" dirty="0">
                <a:latin typeface="IRMitra" pitchFamily="2" charset="-78"/>
                <a:cs typeface="B Nazanin" panose="00000400000000000000" pitchFamily="2" charset="-78"/>
              </a:rPr>
              <a:t>:</a:t>
            </a:r>
          </a:p>
          <a:p>
            <a:pPr algn="r" rtl="1">
              <a:lnSpc>
                <a:spcPct val="80000"/>
              </a:lnSpc>
              <a:buFontTx/>
              <a:buNone/>
            </a:pPr>
            <a:r>
              <a:rPr lang="fa-IR" sz="2400" dirty="0">
                <a:latin typeface="IRMitra" pitchFamily="2" charset="-78"/>
                <a:cs typeface="B Nazanin" panose="00000400000000000000" pitchFamily="2" charset="-78"/>
              </a:rPr>
              <a:t>1- اطمینان بخشی به </a:t>
            </a:r>
            <a:r>
              <a:rPr lang="fa-IR" sz="2400" dirty="0" smtClean="0">
                <a:latin typeface="IRMitra" pitchFamily="2" charset="-78"/>
                <a:cs typeface="B Nazanin" panose="00000400000000000000" pitchFamily="2" charset="-78"/>
              </a:rPr>
              <a:t>بیمار: اطمینان </a:t>
            </a:r>
            <a:r>
              <a:rPr lang="fa-IR" sz="2400" dirty="0">
                <a:latin typeface="IRMitra" pitchFamily="2" charset="-78"/>
                <a:cs typeface="B Nazanin" panose="00000400000000000000" pitchFamily="2" charset="-78"/>
              </a:rPr>
              <a:t>بخشی به بیماران روان تنی ازضروریات درمانی است.</a:t>
            </a:r>
          </a:p>
          <a:p>
            <a:pPr algn="r" rtl="1">
              <a:lnSpc>
                <a:spcPct val="80000"/>
              </a:lnSpc>
              <a:buFontTx/>
              <a:buNone/>
            </a:pPr>
            <a:r>
              <a:rPr lang="fa-IR" sz="2400" dirty="0">
                <a:latin typeface="IRMitra" pitchFamily="2" charset="-78"/>
                <a:cs typeface="B Nazanin" panose="00000400000000000000" pitchFamily="2" charset="-78"/>
              </a:rPr>
              <a:t>2- سازمان یابی دوباره شخصیت </a:t>
            </a:r>
            <a:r>
              <a:rPr lang="fa-IR" sz="2400" dirty="0" smtClean="0">
                <a:latin typeface="IRMitra" pitchFamily="2" charset="-78"/>
                <a:cs typeface="B Nazanin" panose="00000400000000000000" pitchFamily="2" charset="-78"/>
              </a:rPr>
              <a:t>بیمار و افزایش </a:t>
            </a:r>
            <a:r>
              <a:rPr lang="fa-IR" sz="2400" dirty="0">
                <a:latin typeface="IRMitra" pitchFamily="2" charset="-78"/>
                <a:cs typeface="B Nazanin" panose="00000400000000000000" pitchFamily="2" charset="-78"/>
              </a:rPr>
              <a:t>توانایی </a:t>
            </a:r>
            <a:r>
              <a:rPr lang="fa-IR" sz="2400" dirty="0" smtClean="0">
                <a:latin typeface="IRMitra" pitchFamily="2" charset="-78"/>
                <a:cs typeface="B Nazanin" panose="00000400000000000000" pitchFamily="2" charset="-78"/>
              </a:rPr>
              <a:t>انطباق وکمک </a:t>
            </a:r>
            <a:r>
              <a:rPr lang="fa-IR" sz="2400" dirty="0">
                <a:latin typeface="IRMitra" pitchFamily="2" charset="-78"/>
                <a:cs typeface="B Nazanin" panose="00000400000000000000" pitchFamily="2" charset="-78"/>
              </a:rPr>
              <a:t>به بیماردر استفاده </a:t>
            </a:r>
            <a:r>
              <a:rPr lang="fa-IR" sz="2400" dirty="0" smtClean="0">
                <a:latin typeface="IRMitra" pitchFamily="2" charset="-78"/>
                <a:cs typeface="B Nazanin" panose="00000400000000000000" pitchFamily="2" charset="-78"/>
              </a:rPr>
              <a:t>از مهارتهای </a:t>
            </a:r>
            <a:r>
              <a:rPr lang="fa-IR" sz="2400" dirty="0">
                <a:latin typeface="IRMitra" pitchFamily="2" charset="-78"/>
                <a:cs typeface="B Nazanin" panose="00000400000000000000" pitchFamily="2" charset="-78"/>
              </a:rPr>
              <a:t>حل مسئله.</a:t>
            </a:r>
          </a:p>
          <a:p>
            <a:pPr algn="r" rtl="1">
              <a:lnSpc>
                <a:spcPct val="80000"/>
              </a:lnSpc>
              <a:buFontTx/>
              <a:buNone/>
            </a:pPr>
            <a:r>
              <a:rPr lang="fa-IR" sz="2400" dirty="0">
                <a:latin typeface="IRMitra" pitchFamily="2" charset="-78"/>
                <a:cs typeface="B Nazanin" panose="00000400000000000000" pitchFamily="2" charset="-78"/>
              </a:rPr>
              <a:t>3- آموزش به </a:t>
            </a:r>
            <a:r>
              <a:rPr lang="fa-IR" sz="2400" dirty="0" smtClean="0">
                <a:latin typeface="IRMitra" pitchFamily="2" charset="-78"/>
                <a:cs typeface="B Nazanin" panose="00000400000000000000" pitchFamily="2" charset="-78"/>
              </a:rPr>
              <a:t>بیمار در استفاده از آرمیدگی </a:t>
            </a:r>
            <a:r>
              <a:rPr lang="fa-IR" sz="2400" dirty="0">
                <a:latin typeface="IRMitra" pitchFamily="2" charset="-78"/>
                <a:cs typeface="B Nazanin" panose="00000400000000000000" pitchFamily="2" charset="-78"/>
              </a:rPr>
              <a:t>در مواقع بحرانی.</a:t>
            </a:r>
          </a:p>
          <a:p>
            <a:pPr algn="r" rtl="1">
              <a:lnSpc>
                <a:spcPct val="80000"/>
              </a:lnSpc>
              <a:buFontTx/>
              <a:buNone/>
            </a:pPr>
            <a:r>
              <a:rPr lang="fa-IR" sz="2400" dirty="0">
                <a:latin typeface="IRMitra" pitchFamily="2" charset="-78"/>
                <a:cs typeface="B Nazanin" panose="00000400000000000000" pitchFamily="2" charset="-78"/>
              </a:rPr>
              <a:t>4- راهنمایی به </a:t>
            </a:r>
            <a:r>
              <a:rPr lang="fa-IR" sz="2400" dirty="0" smtClean="0">
                <a:latin typeface="IRMitra" pitchFamily="2" charset="-78"/>
                <a:cs typeface="B Nazanin" panose="00000400000000000000" pitchFamily="2" charset="-78"/>
              </a:rPr>
              <a:t>بیمار در جهت </a:t>
            </a:r>
            <a:r>
              <a:rPr lang="fa-IR" sz="2400" dirty="0">
                <a:latin typeface="IRMitra" pitchFamily="2" charset="-78"/>
                <a:cs typeface="B Nazanin" panose="00000400000000000000" pitchFamily="2" charset="-78"/>
              </a:rPr>
              <a:t>تعدیل کمال گرایی ،سخت کوشی </a:t>
            </a:r>
            <a:r>
              <a:rPr lang="fa-IR" sz="2400" dirty="0" smtClean="0">
                <a:latin typeface="IRMitra" pitchFamily="2" charset="-78"/>
                <a:cs typeface="B Nazanin" panose="00000400000000000000" pitchFamily="2" charset="-78"/>
              </a:rPr>
              <a:t>و بلند </a:t>
            </a:r>
            <a:r>
              <a:rPr lang="fa-IR" sz="2400" dirty="0">
                <a:latin typeface="IRMitra" pitchFamily="2" charset="-78"/>
                <a:cs typeface="B Nazanin" panose="00000400000000000000" pitchFamily="2" charset="-78"/>
              </a:rPr>
              <a:t>پروازی افراطی.</a:t>
            </a:r>
          </a:p>
          <a:p>
            <a:pPr algn="r" rtl="1">
              <a:lnSpc>
                <a:spcPct val="80000"/>
              </a:lnSpc>
              <a:buFontTx/>
              <a:buNone/>
            </a:pPr>
            <a:r>
              <a:rPr lang="fa-IR" sz="2400" dirty="0">
                <a:latin typeface="IRMitra" pitchFamily="2" charset="-78"/>
                <a:cs typeface="B Nazanin" panose="00000400000000000000" pitchFamily="2" charset="-78"/>
              </a:rPr>
              <a:t>5- از طریق بکارگیری تجارب فردی بیمار،سبب احساس ارزشمندی وعزت نفس </a:t>
            </a:r>
            <a:r>
              <a:rPr lang="fa-IR" sz="2400" dirty="0" smtClean="0">
                <a:latin typeface="IRMitra" pitchFamily="2" charset="-78"/>
                <a:cs typeface="B Nazanin" panose="00000400000000000000" pitchFamily="2" charset="-78"/>
              </a:rPr>
              <a:t>او شده </a:t>
            </a:r>
            <a:r>
              <a:rPr lang="fa-IR" sz="2400" dirty="0">
                <a:latin typeface="IRMitra" pitchFamily="2" charset="-78"/>
                <a:cs typeface="B Nazanin" panose="00000400000000000000" pitchFamily="2" charset="-78"/>
              </a:rPr>
              <a:t>که خود مشوقی جهت رفتارهای مطلوب خواهد بود.</a:t>
            </a:r>
          </a:p>
          <a:p>
            <a:pPr algn="r" rtl="1">
              <a:lnSpc>
                <a:spcPct val="80000"/>
              </a:lnSpc>
              <a:buFontTx/>
              <a:buNone/>
            </a:pPr>
            <a:r>
              <a:rPr lang="fa-IR" sz="2400" dirty="0">
                <a:latin typeface="IRMitra" pitchFamily="2" charset="-78"/>
                <a:cs typeface="B Nazanin" panose="00000400000000000000" pitchFamily="2" charset="-78"/>
              </a:rPr>
              <a:t>6- از بیمار بخواهید یادداشتی ازچگونگی ظهور</a:t>
            </a:r>
            <a:r>
              <a:rPr lang="fa-IR" sz="2400" dirty="0" smtClean="0">
                <a:latin typeface="IRMitra" pitchFamily="2" charset="-78"/>
                <a:cs typeface="B Nazanin" panose="00000400000000000000" pitchFamily="2" charset="-78"/>
              </a:rPr>
              <a:t>، مدت و شدت </a:t>
            </a:r>
            <a:r>
              <a:rPr lang="fa-IR" sz="2400" dirty="0">
                <a:latin typeface="IRMitra" pitchFamily="2" charset="-78"/>
                <a:cs typeface="B Nazanin" panose="00000400000000000000" pitchFamily="2" charset="-78"/>
              </a:rPr>
              <a:t>علائم جسمی .متعاقب فشارروانی داشته باشد. این یادداشتها به یافتن رابطه بین علائم جسمی وفشارروانی کمک خواهدکرد.</a:t>
            </a:r>
          </a:p>
          <a:p>
            <a:pPr algn="r" rtl="1">
              <a:lnSpc>
                <a:spcPct val="80000"/>
              </a:lnSpc>
              <a:buFontTx/>
              <a:buNone/>
            </a:pPr>
            <a:r>
              <a:rPr lang="fa-IR" sz="2400" dirty="0">
                <a:latin typeface="IRMitra" pitchFamily="2" charset="-78"/>
                <a:cs typeface="B Nazanin" panose="00000400000000000000" pitchFamily="2" charset="-78"/>
              </a:rPr>
              <a:t>7- به بیمار </a:t>
            </a:r>
            <a:r>
              <a:rPr lang="fa-IR" sz="2400" dirty="0" smtClean="0">
                <a:latin typeface="IRMitra" pitchFamily="2" charset="-78"/>
                <a:cs typeface="B Nazanin" panose="00000400000000000000" pitchFamily="2" charset="-78"/>
              </a:rPr>
              <a:t>در کشف و شناخت </a:t>
            </a:r>
            <a:r>
              <a:rPr lang="fa-IR" sz="2400" dirty="0">
                <a:latin typeface="IRMitra" pitchFamily="2" charset="-78"/>
                <a:cs typeface="B Nazanin" panose="00000400000000000000" pitchFamily="2" charset="-78"/>
              </a:rPr>
              <a:t>منابع کمک در جامعه یاری دهید</a:t>
            </a:r>
            <a:r>
              <a:rPr lang="fa-IR" sz="2400" dirty="0" smtClean="0">
                <a:latin typeface="IRMitra" pitchFamily="2" charset="-78"/>
                <a:cs typeface="B Nazanin" panose="00000400000000000000" pitchFamily="2" charset="-78"/>
              </a:rPr>
              <a:t>. تا </a:t>
            </a:r>
            <a:r>
              <a:rPr lang="fa-IR" sz="2400" dirty="0">
                <a:latin typeface="IRMitra" pitchFamily="2" charset="-78"/>
                <a:cs typeface="B Nazanin" panose="00000400000000000000" pitchFamily="2" charset="-78"/>
              </a:rPr>
              <a:t>در مواقع بحرانی بتواند به عنوان یک سیستم حمایتی </a:t>
            </a:r>
            <a:r>
              <a:rPr lang="fa-IR" sz="2400" dirty="0" smtClean="0">
                <a:latin typeface="IRMitra" pitchFamily="2" charset="-78"/>
                <a:cs typeface="B Nazanin" panose="00000400000000000000" pitchFamily="2" charset="-78"/>
              </a:rPr>
              <a:t>آزادانه </a:t>
            </a:r>
            <a:r>
              <a:rPr lang="fa-IR" sz="2400" dirty="0">
                <a:latin typeface="IRMitra" pitchFamily="2" charset="-78"/>
                <a:cs typeface="B Nazanin" panose="00000400000000000000" pitchFamily="2" charset="-78"/>
              </a:rPr>
              <a:t>استفاده نماید.</a:t>
            </a:r>
            <a:endParaRPr lang="en-US" sz="2400" dirty="0">
              <a:latin typeface="IRMitra" pitchFamily="2" charset="-78"/>
              <a:cs typeface="B Nazanin" panose="00000400000000000000" pitchFamily="2" charset="-78"/>
            </a:endParaRPr>
          </a:p>
        </p:txBody>
      </p:sp>
      <p:sp>
        <p:nvSpPr>
          <p:cNvPr id="32770" name="Rectangle 2"/>
          <p:cNvSpPr>
            <a:spLocks noGrp="1" noChangeArrowheads="1"/>
          </p:cNvSpPr>
          <p:nvPr>
            <p:ph type="title"/>
          </p:nvPr>
        </p:nvSpPr>
        <p:spPr/>
        <p:txBody>
          <a:bodyPr/>
          <a:lstStyle/>
          <a:p>
            <a:pPr algn="ctr" rtl="1"/>
            <a:r>
              <a:rPr lang="fa-IR" dirty="0">
                <a:latin typeface="IRMitra" pitchFamily="2" charset="-78"/>
                <a:cs typeface="B Nazanin" panose="00000400000000000000" pitchFamily="2" charset="-78"/>
              </a:rPr>
              <a:t>پرستاری </a:t>
            </a:r>
            <a:r>
              <a:rPr lang="fa-IR" dirty="0" smtClean="0">
                <a:latin typeface="IRMitra" pitchFamily="2" charset="-78"/>
                <a:cs typeface="B Nazanin" panose="00000400000000000000" pitchFamily="2" charset="-78"/>
              </a:rPr>
              <a:t>در اختلالات </a:t>
            </a:r>
            <a:r>
              <a:rPr lang="fa-IR" dirty="0">
                <a:latin typeface="IRMitra" pitchFamily="2" charset="-78"/>
                <a:cs typeface="B Nazanin" panose="00000400000000000000" pitchFamily="2" charset="-78"/>
              </a:rPr>
              <a:t>روان تنی</a:t>
            </a:r>
            <a:endParaRPr lang="en-US" dirty="0">
              <a:latin typeface="IRMitra" pitchFamily="2" charset="-78"/>
              <a:cs typeface="B Nazanin" panose="00000400000000000000"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normAutofit/>
          </a:bodyPr>
          <a:lstStyle/>
          <a:p>
            <a:pPr algn="r" rtl="1"/>
            <a:r>
              <a:rPr lang="fa-IR" sz="2400" dirty="0">
                <a:latin typeface="IRMitra" pitchFamily="2" charset="-78"/>
                <a:cs typeface="B Nazanin" panose="00000400000000000000" pitchFamily="2" charset="-78"/>
              </a:rPr>
              <a:t>ارزیابی: </a:t>
            </a:r>
            <a:endParaRPr lang="fa-IR" sz="2400" dirty="0" smtClean="0">
              <a:latin typeface="IRMitra" pitchFamily="2" charset="-78"/>
              <a:cs typeface="B Nazanin" panose="00000400000000000000" pitchFamily="2" charset="-78"/>
            </a:endParaRPr>
          </a:p>
          <a:p>
            <a:pPr algn="r" rtl="1">
              <a:buNone/>
            </a:pPr>
            <a:r>
              <a:rPr lang="fa-IR" sz="2400" dirty="0" smtClean="0">
                <a:latin typeface="IRMitra" pitchFamily="2" charset="-78"/>
                <a:cs typeface="B Nazanin" panose="00000400000000000000" pitchFamily="2" charset="-78"/>
              </a:rPr>
              <a:t>در </a:t>
            </a:r>
            <a:r>
              <a:rPr lang="fa-IR" sz="2400" dirty="0">
                <a:latin typeface="IRMitra" pitchFamily="2" charset="-78"/>
                <a:cs typeface="B Nazanin" panose="00000400000000000000" pitchFamily="2" charset="-78"/>
              </a:rPr>
              <a:t>پایان انتظارمی رود:</a:t>
            </a:r>
          </a:p>
          <a:p>
            <a:pPr algn="r" rtl="1">
              <a:buFontTx/>
              <a:buNone/>
            </a:pPr>
            <a:r>
              <a:rPr lang="fa-IR" sz="2400" dirty="0">
                <a:latin typeface="IRMitra" pitchFamily="2" charset="-78"/>
                <a:cs typeface="B Nazanin" panose="00000400000000000000" pitchFamily="2" charset="-78"/>
              </a:rPr>
              <a:t>1- </a:t>
            </a:r>
            <a:r>
              <a:rPr lang="fa-IR" sz="2400" dirty="0" smtClean="0">
                <a:latin typeface="IRMitra" pitchFamily="2" charset="-78"/>
                <a:cs typeface="B Nazanin" panose="00000400000000000000" pitchFamily="2" charset="-78"/>
              </a:rPr>
              <a:t>بیمار به </a:t>
            </a:r>
            <a:r>
              <a:rPr lang="fa-IR" sz="2400" dirty="0">
                <a:latin typeface="IRMitra" pitchFamily="2" charset="-78"/>
                <a:cs typeface="B Nazanin" panose="00000400000000000000" pitchFamily="2" charset="-78"/>
              </a:rPr>
              <a:t>ارتباط بین </a:t>
            </a:r>
            <a:r>
              <a:rPr lang="fa-IR" sz="2400" dirty="0" smtClean="0">
                <a:latin typeface="IRMitra" pitchFamily="2" charset="-78"/>
                <a:cs typeface="B Nazanin" panose="00000400000000000000" pitchFamily="2" charset="-78"/>
              </a:rPr>
              <a:t>فشار روانی و علائم </a:t>
            </a:r>
            <a:r>
              <a:rPr lang="fa-IR" sz="2400" dirty="0">
                <a:latin typeface="IRMitra" pitchFamily="2" charset="-78"/>
                <a:cs typeface="B Nazanin" panose="00000400000000000000" pitchFamily="2" charset="-78"/>
              </a:rPr>
              <a:t>جسمی آگاهی پیداکرده </a:t>
            </a:r>
            <a:r>
              <a:rPr lang="fa-IR" sz="2400" dirty="0" smtClean="0">
                <a:latin typeface="IRMitra" pitchFamily="2" charset="-78"/>
                <a:cs typeface="B Nazanin" panose="00000400000000000000" pitchFamily="2" charset="-78"/>
              </a:rPr>
              <a:t>و سعی </a:t>
            </a:r>
            <a:r>
              <a:rPr lang="fa-IR" sz="2400" dirty="0">
                <a:latin typeface="IRMitra" pitchFamily="2" charset="-78"/>
                <a:cs typeface="B Nazanin" panose="00000400000000000000" pitchFamily="2" charset="-78"/>
              </a:rPr>
              <a:t>در کنترل </a:t>
            </a:r>
            <a:r>
              <a:rPr lang="fa-IR" sz="2400" dirty="0" smtClean="0">
                <a:latin typeface="IRMitra" pitchFamily="2" charset="-78"/>
                <a:cs typeface="B Nazanin" panose="00000400000000000000" pitchFamily="2" charset="-78"/>
              </a:rPr>
              <a:t>فشار روانی </a:t>
            </a:r>
            <a:r>
              <a:rPr lang="fa-IR" sz="2400" dirty="0">
                <a:latin typeface="IRMitra" pitchFamily="2" charset="-78"/>
                <a:cs typeface="B Nazanin" panose="00000400000000000000" pitchFamily="2" charset="-78"/>
              </a:rPr>
              <a:t>دارد.</a:t>
            </a:r>
          </a:p>
          <a:p>
            <a:pPr algn="r" rtl="1">
              <a:buFontTx/>
              <a:buNone/>
            </a:pPr>
            <a:r>
              <a:rPr lang="fa-IR" sz="2400" dirty="0">
                <a:latin typeface="IRMitra" pitchFamily="2" charset="-78"/>
                <a:cs typeface="B Nazanin" panose="00000400000000000000" pitchFamily="2" charset="-78"/>
              </a:rPr>
              <a:t>2- قادر است خودرا در موقعیتهای فشارزا حفظ کند.</a:t>
            </a:r>
          </a:p>
          <a:p>
            <a:pPr algn="r" rtl="1">
              <a:buFontTx/>
              <a:buNone/>
            </a:pPr>
            <a:r>
              <a:rPr lang="fa-IR" sz="2400" dirty="0">
                <a:latin typeface="IRMitra" pitchFamily="2" charset="-78"/>
                <a:cs typeface="B Nazanin" panose="00000400000000000000" pitchFamily="2" charset="-78"/>
              </a:rPr>
              <a:t>3- منابع کمک در جامعه را می شناسد </a:t>
            </a:r>
            <a:r>
              <a:rPr lang="fa-IR" sz="2400" dirty="0" smtClean="0">
                <a:latin typeface="IRMitra" pitchFamily="2" charset="-78"/>
                <a:cs typeface="B Nazanin" panose="00000400000000000000" pitchFamily="2" charset="-78"/>
              </a:rPr>
              <a:t>و در مواقع </a:t>
            </a:r>
            <a:r>
              <a:rPr lang="fa-IR" sz="2400" dirty="0">
                <a:latin typeface="IRMitra" pitchFamily="2" charset="-78"/>
                <a:cs typeface="B Nazanin" panose="00000400000000000000" pitchFamily="2" charset="-78"/>
              </a:rPr>
              <a:t>بحرانی از یاری </a:t>
            </a:r>
            <a:r>
              <a:rPr lang="fa-IR" sz="2400" dirty="0" smtClean="0">
                <a:latin typeface="IRMitra" pitchFamily="2" charset="-78"/>
                <a:cs typeface="B Nazanin" panose="00000400000000000000" pitchFamily="2" charset="-78"/>
              </a:rPr>
              <a:t>و مشاوره </a:t>
            </a:r>
            <a:r>
              <a:rPr lang="fa-IR" sz="2400" dirty="0">
                <a:latin typeface="IRMitra" pitchFamily="2" charset="-78"/>
                <a:cs typeface="B Nazanin" panose="00000400000000000000" pitchFamily="2" charset="-78"/>
              </a:rPr>
              <a:t>آنها بر خوردار می گردد.</a:t>
            </a:r>
          </a:p>
          <a:p>
            <a:pPr algn="r" rtl="1">
              <a:buFontTx/>
              <a:buNone/>
            </a:pPr>
            <a:r>
              <a:rPr lang="fa-IR" sz="2400" dirty="0">
                <a:latin typeface="IRMitra" pitchFamily="2" charset="-78"/>
                <a:cs typeface="B Nazanin" panose="00000400000000000000" pitchFamily="2" charset="-78"/>
              </a:rPr>
              <a:t>4- در رفتار،گفتار </a:t>
            </a:r>
            <a:r>
              <a:rPr lang="fa-IR" sz="2400" dirty="0" smtClean="0">
                <a:latin typeface="IRMitra" pitchFamily="2" charset="-78"/>
                <a:cs typeface="B Nazanin" panose="00000400000000000000" pitchFamily="2" charset="-78"/>
              </a:rPr>
              <a:t>و آرزوهای </a:t>
            </a:r>
            <a:r>
              <a:rPr lang="fa-IR" sz="2400" dirty="0">
                <a:latin typeface="IRMitra" pitchFamily="2" charset="-78"/>
                <a:cs typeface="B Nazanin" panose="00000400000000000000" pitchFamily="2" charset="-78"/>
              </a:rPr>
              <a:t>خود تعادل را حفظ می کند</a:t>
            </a:r>
            <a:r>
              <a:rPr lang="fa-IR" sz="2400" dirty="0" smtClean="0">
                <a:latin typeface="IRMitra" pitchFamily="2" charset="-78"/>
                <a:cs typeface="B Nazanin" panose="00000400000000000000" pitchFamily="2" charset="-78"/>
              </a:rPr>
              <a:t>.</a:t>
            </a:r>
            <a:endParaRPr lang="fa-IR" sz="2400" dirty="0">
              <a:latin typeface="IRMitra" pitchFamily="2" charset="-78"/>
              <a:cs typeface="B Nazanin" panose="00000400000000000000" pitchFamily="2" charset="-78"/>
            </a:endParaRPr>
          </a:p>
        </p:txBody>
      </p:sp>
      <p:sp>
        <p:nvSpPr>
          <p:cNvPr id="33794" name="Rectangle 2"/>
          <p:cNvSpPr>
            <a:spLocks noGrp="1" noChangeArrowheads="1"/>
          </p:cNvSpPr>
          <p:nvPr>
            <p:ph type="title"/>
          </p:nvPr>
        </p:nvSpPr>
        <p:spPr/>
        <p:txBody>
          <a:bodyPr/>
          <a:lstStyle/>
          <a:p>
            <a:pPr algn="ctr" rtl="1"/>
            <a:r>
              <a:rPr lang="fa-IR" dirty="0">
                <a:latin typeface="IRMitra" pitchFamily="2" charset="-78"/>
                <a:cs typeface="B Nazanin" panose="00000400000000000000" pitchFamily="2" charset="-78"/>
              </a:rPr>
              <a:t>پرستاری </a:t>
            </a:r>
            <a:r>
              <a:rPr lang="fa-IR" dirty="0" smtClean="0">
                <a:latin typeface="IRMitra" pitchFamily="2" charset="-78"/>
                <a:cs typeface="B Nazanin" panose="00000400000000000000" pitchFamily="2" charset="-78"/>
              </a:rPr>
              <a:t>در اختلالات </a:t>
            </a:r>
            <a:r>
              <a:rPr lang="fa-IR" dirty="0">
                <a:latin typeface="IRMitra" pitchFamily="2" charset="-78"/>
                <a:cs typeface="B Nazanin" panose="00000400000000000000" pitchFamily="2" charset="-78"/>
              </a:rPr>
              <a:t>روان تنی</a:t>
            </a:r>
            <a:endParaRPr lang="en-US" dirty="0">
              <a:latin typeface="IRMitra" pitchFamily="2" charset="-78"/>
              <a:cs typeface="B Nazanin" panose="000004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a: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498017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76200" y="381000"/>
            <a:ext cx="8839200" cy="5943600"/>
          </a:xfrm>
        </p:spPr>
        <p:txBody>
          <a:bodyPr>
            <a:noAutofit/>
          </a:bodyPr>
          <a:lstStyle/>
          <a:p>
            <a:pPr algn="just" rtl="1">
              <a:lnSpc>
                <a:spcPct val="80000"/>
              </a:lnSpc>
              <a:buNone/>
            </a:pPr>
            <a:r>
              <a:rPr lang="fa-IR" sz="2800" b="1" u="sng" dirty="0">
                <a:effectLst>
                  <a:outerShdw blurRad="38100" dist="38100" dir="2700000" algn="tl">
                    <a:srgbClr val="000000">
                      <a:alpha val="43137"/>
                    </a:srgbClr>
                  </a:outerShdw>
                </a:effectLst>
                <a:latin typeface="IRMitra" pitchFamily="2" charset="-78"/>
                <a:cs typeface="B Nazanin" panose="00000400000000000000" pitchFamily="2" charset="-78"/>
              </a:rPr>
              <a:t>طب روان تنی</a:t>
            </a:r>
            <a:r>
              <a:rPr lang="fa-IR" sz="2800" b="1" u="sng" dirty="0" smtClean="0">
                <a:effectLst>
                  <a:outerShdw blurRad="38100" dist="38100" dir="2700000" algn="tl">
                    <a:srgbClr val="000000">
                      <a:alpha val="43137"/>
                    </a:srgbClr>
                  </a:outerShdw>
                </a:effectLst>
                <a:latin typeface="IRMitra" pitchFamily="2" charset="-78"/>
                <a:cs typeface="B Nazanin" panose="00000400000000000000" pitchFamily="2" charset="-78"/>
              </a:rPr>
              <a:t>:</a:t>
            </a:r>
          </a:p>
          <a:p>
            <a:pPr algn="just" rtl="1">
              <a:lnSpc>
                <a:spcPct val="80000"/>
              </a:lnSpc>
              <a:buNone/>
            </a:pPr>
            <a:endParaRPr lang="fa-IR" sz="2400" dirty="0">
              <a:latin typeface="IRMitra" pitchFamily="2" charset="-78"/>
              <a:cs typeface="B Nazanin" panose="00000400000000000000" pitchFamily="2" charset="-78"/>
            </a:endParaRPr>
          </a:p>
          <a:p>
            <a:pPr algn="just" rtl="1">
              <a:lnSpc>
                <a:spcPct val="80000"/>
              </a:lnSpc>
              <a:buNone/>
            </a:pPr>
            <a:endParaRPr lang="fa-IR" sz="2400" dirty="0">
              <a:latin typeface="IRMitra" pitchFamily="2" charset="-78"/>
              <a:cs typeface="B Nazanin" panose="00000400000000000000" pitchFamily="2" charset="-78"/>
            </a:endParaRPr>
          </a:p>
          <a:p>
            <a:pPr algn="just" rtl="1">
              <a:lnSpc>
                <a:spcPct val="80000"/>
              </a:lnSpc>
              <a:buNone/>
            </a:pPr>
            <a:r>
              <a:rPr lang="fa-IR" sz="2400" dirty="0" smtClean="0">
                <a:latin typeface="IRMitra" pitchFamily="2" charset="-78"/>
                <a:cs typeface="B Nazanin" panose="00000400000000000000" pitchFamily="2" charset="-78"/>
              </a:rPr>
              <a:t>روان، تن </a:t>
            </a:r>
            <a:r>
              <a:rPr lang="fa-IR" sz="2400" dirty="0">
                <a:latin typeface="IRMitra" pitchFamily="2" charset="-78"/>
                <a:cs typeface="B Nazanin" panose="00000400000000000000" pitchFamily="2" charset="-78"/>
              </a:rPr>
              <a:t>وارتباط بین آنها در طول تاریخ مورد توجه دانشمندان بوده است.</a:t>
            </a:r>
          </a:p>
          <a:p>
            <a:pPr algn="just" rtl="1">
              <a:lnSpc>
                <a:spcPct val="80000"/>
              </a:lnSpc>
              <a:buNone/>
            </a:pPr>
            <a:r>
              <a:rPr lang="fa-IR" sz="2400" dirty="0">
                <a:latin typeface="IRMitra" pitchFamily="2" charset="-78"/>
                <a:cs typeface="B Nazanin" panose="00000400000000000000" pitchFamily="2" charset="-78"/>
              </a:rPr>
              <a:t>افلاطون،اعتقاد داشت که ناراحتی روان سبب بروز ناراحتی دربدن می گردد.</a:t>
            </a:r>
          </a:p>
          <a:p>
            <a:pPr algn="just" rtl="1">
              <a:lnSpc>
                <a:spcPct val="80000"/>
              </a:lnSpc>
              <a:buNone/>
            </a:pPr>
            <a:r>
              <a:rPr lang="fa-IR" sz="2400" dirty="0" smtClean="0">
                <a:latin typeface="IRMitra" pitchFamily="2" charset="-78"/>
                <a:cs typeface="B Nazanin" panose="00000400000000000000" pitchFamily="2" charset="-78"/>
              </a:rPr>
              <a:t>بقراط عقیده </a:t>
            </a:r>
            <a:r>
              <a:rPr lang="fa-IR" sz="2400" dirty="0">
                <a:latin typeface="IRMitra" pitchFamily="2" charset="-78"/>
                <a:cs typeface="B Nazanin" panose="00000400000000000000" pitchFamily="2" charset="-78"/>
              </a:rPr>
              <a:t>داشت اختلالات روان </a:t>
            </a:r>
            <a:r>
              <a:rPr lang="fa-IR" sz="2400" dirty="0" smtClean="0">
                <a:latin typeface="IRMitra" pitchFamily="2" charset="-78"/>
                <a:cs typeface="B Nazanin" panose="00000400000000000000" pitchFamily="2" charset="-78"/>
              </a:rPr>
              <a:t>تنی، </a:t>
            </a:r>
            <a:r>
              <a:rPr lang="fa-IR" sz="2400" dirty="0">
                <a:latin typeface="IRMitra" pitchFamily="2" charset="-78"/>
                <a:cs typeface="B Nazanin" panose="00000400000000000000" pitchFamily="2" charset="-78"/>
              </a:rPr>
              <a:t>واکنشهای غیر طبیعی جسمی به هیجانات فشارآور </a:t>
            </a:r>
            <a:r>
              <a:rPr lang="fa-IR" sz="2400" dirty="0" smtClean="0">
                <a:latin typeface="IRMitra" pitchFamily="2" charset="-78"/>
                <a:cs typeface="B Nazanin" panose="00000400000000000000" pitchFamily="2" charset="-78"/>
              </a:rPr>
              <a:t>موقعیت‌هاست</a:t>
            </a:r>
            <a:r>
              <a:rPr lang="fa-IR" sz="2400" dirty="0">
                <a:latin typeface="IRMitra" pitchFamily="2" charset="-78"/>
                <a:cs typeface="B Nazanin" panose="00000400000000000000" pitchFamily="2" charset="-78"/>
              </a:rPr>
              <a:t>.</a:t>
            </a:r>
          </a:p>
          <a:p>
            <a:pPr algn="just" rtl="1">
              <a:lnSpc>
                <a:spcPct val="80000"/>
              </a:lnSpc>
              <a:buNone/>
            </a:pPr>
            <a:r>
              <a:rPr lang="fa-IR" sz="2400" dirty="0">
                <a:latin typeface="IRMitra" pitchFamily="2" charset="-78"/>
                <a:cs typeface="B Nazanin" panose="00000400000000000000" pitchFamily="2" charset="-78"/>
              </a:rPr>
              <a:t>امروزه نیز اکثر صاحب نظران بر این عقیده اند که آدمی یک واحد روانی اجتماعی است که اثر متقابل بر </a:t>
            </a:r>
            <a:r>
              <a:rPr lang="fa-IR" sz="2400" dirty="0" smtClean="0">
                <a:latin typeface="IRMitra" pitchFamily="2" charset="-78"/>
                <a:cs typeface="B Nazanin" panose="00000400000000000000" pitchFamily="2" charset="-78"/>
              </a:rPr>
              <a:t>یکدیگر دارند</a:t>
            </a:r>
            <a:r>
              <a:rPr lang="fa-IR" sz="2400" dirty="0">
                <a:latin typeface="IRMitra" pitchFamily="2" charset="-78"/>
                <a:cs typeface="B Nazanin" panose="00000400000000000000" pitchFamily="2" charset="-78"/>
              </a:rPr>
              <a:t>.</a:t>
            </a:r>
          </a:p>
          <a:p>
            <a:pPr algn="just" rtl="1">
              <a:lnSpc>
                <a:spcPct val="80000"/>
              </a:lnSpc>
              <a:buNone/>
            </a:pPr>
            <a:r>
              <a:rPr lang="fa-IR" sz="2400" dirty="0">
                <a:latin typeface="IRMitra" pitchFamily="2" charset="-78"/>
                <a:cs typeface="B Nazanin" panose="00000400000000000000" pitchFamily="2" charset="-78"/>
              </a:rPr>
              <a:t>این اعتقاد موجب پیدایش رشته جدیدی </a:t>
            </a:r>
            <a:r>
              <a:rPr lang="fa-IR" sz="2400" dirty="0" smtClean="0">
                <a:latin typeface="IRMitra" pitchFamily="2" charset="-78"/>
                <a:cs typeface="B Nazanin" panose="00000400000000000000" pitchFamily="2" charset="-78"/>
              </a:rPr>
              <a:t>در روان </a:t>
            </a:r>
            <a:r>
              <a:rPr lang="fa-IR" sz="2400" dirty="0">
                <a:latin typeface="IRMitra" pitchFamily="2" charset="-78"/>
                <a:cs typeface="B Nazanin" panose="00000400000000000000" pitchFamily="2" charset="-78"/>
              </a:rPr>
              <a:t>پزشکی بنام روان تنی گردید.</a:t>
            </a:r>
          </a:p>
          <a:p>
            <a:pPr algn="just" rtl="1">
              <a:lnSpc>
                <a:spcPct val="80000"/>
              </a:lnSpc>
              <a:buNone/>
            </a:pPr>
            <a:r>
              <a:rPr lang="fa-IR" sz="2400" dirty="0">
                <a:latin typeface="IRMitra" pitchFamily="2" charset="-78"/>
                <a:cs typeface="B Nazanin" panose="00000400000000000000" pitchFamily="2" charset="-78"/>
              </a:rPr>
              <a:t>اصطلاح روان تنی اولین بار </a:t>
            </a:r>
            <a:r>
              <a:rPr lang="fa-IR" sz="2400" dirty="0" smtClean="0">
                <a:latin typeface="IRMitra" pitchFamily="2" charset="-78"/>
                <a:cs typeface="B Nazanin" panose="00000400000000000000" pitchFamily="2" charset="-78"/>
              </a:rPr>
              <a:t>در سال 1818  توسط </a:t>
            </a:r>
            <a:r>
              <a:rPr lang="en-US" sz="2400" dirty="0" err="1" smtClean="0">
                <a:latin typeface="IRMitra" pitchFamily="2" charset="-78"/>
                <a:cs typeface="B Nazanin" panose="00000400000000000000" pitchFamily="2" charset="-78"/>
              </a:rPr>
              <a:t>Heinroth</a:t>
            </a:r>
            <a:r>
              <a:rPr lang="fa-IR" sz="2400" dirty="0" smtClean="0">
                <a:latin typeface="IRMitra" pitchFamily="2" charset="-78"/>
                <a:cs typeface="B Nazanin" panose="00000400000000000000" pitchFamily="2" charset="-78"/>
              </a:rPr>
              <a:t> </a:t>
            </a:r>
            <a:r>
              <a:rPr lang="fa-IR" sz="2400" dirty="0">
                <a:latin typeface="IRMitra" pitchFamily="2" charset="-78"/>
                <a:cs typeface="B Nazanin" panose="00000400000000000000" pitchFamily="2" charset="-78"/>
              </a:rPr>
              <a:t>بکاربرده شد.</a:t>
            </a:r>
          </a:p>
          <a:p>
            <a:pPr algn="just" rtl="1">
              <a:lnSpc>
                <a:spcPct val="80000"/>
              </a:lnSpc>
              <a:buNone/>
            </a:pPr>
            <a:r>
              <a:rPr lang="fa-IR" sz="2400" dirty="0" smtClean="0">
                <a:latin typeface="IRMitra" pitchFamily="2" charset="-78"/>
                <a:cs typeface="B Nazanin" panose="00000400000000000000" pitchFamily="2" charset="-78"/>
              </a:rPr>
              <a:t>در سال 1968 </a:t>
            </a:r>
            <a:r>
              <a:rPr lang="fa-IR" sz="2400" dirty="0">
                <a:latin typeface="IRMitra" pitchFamily="2" charset="-78"/>
                <a:cs typeface="B Nazanin" panose="00000400000000000000" pitchFamily="2" charset="-78"/>
              </a:rPr>
              <a:t>انجمن روان پزشکان آمریکا بجای اصطلاح روان تنی،اصطلاح اختلالات“روانی فیزیولوژیک“ را مطرح نمود.</a:t>
            </a:r>
          </a:p>
          <a:p>
            <a:pPr algn="just" rtl="1">
              <a:lnSpc>
                <a:spcPct val="80000"/>
              </a:lnSpc>
              <a:buNone/>
            </a:pPr>
            <a:r>
              <a:rPr lang="fa-IR" sz="2400" dirty="0">
                <a:latin typeface="IRMitra" pitchFamily="2" charset="-78"/>
                <a:cs typeface="B Nazanin" panose="00000400000000000000" pitchFamily="2" charset="-78"/>
              </a:rPr>
              <a:t>به دلیل عدم گویایی این اصطلاح </a:t>
            </a:r>
            <a:r>
              <a:rPr lang="fa-IR" sz="2400" dirty="0" smtClean="0">
                <a:latin typeface="IRMitra" pitchFamily="2" charset="-78"/>
                <a:cs typeface="B Nazanin" panose="00000400000000000000" pitchFamily="2" charset="-78"/>
              </a:rPr>
              <a:t>در سال 1980 </a:t>
            </a:r>
            <a:r>
              <a:rPr lang="fa-IR" sz="2400" dirty="0">
                <a:latin typeface="IRMitra" pitchFamily="2" charset="-78"/>
                <a:cs typeface="B Nazanin" panose="00000400000000000000" pitchFamily="2" charset="-78"/>
              </a:rPr>
              <a:t>به جای </a:t>
            </a:r>
            <a:r>
              <a:rPr lang="fa-IR" sz="2400" dirty="0" smtClean="0">
                <a:latin typeface="IRMitra" pitchFamily="2" charset="-78"/>
                <a:cs typeface="B Nazanin" panose="00000400000000000000" pitchFamily="2" charset="-78"/>
              </a:rPr>
              <a:t>آن، </a:t>
            </a:r>
            <a:r>
              <a:rPr lang="fa-IR" sz="2400" dirty="0">
                <a:latin typeface="IRMitra" pitchFamily="2" charset="-78"/>
                <a:cs typeface="B Nazanin" panose="00000400000000000000" pitchFamily="2" charset="-78"/>
              </a:rPr>
              <a:t>عبارت“عوامل روانی که شرایط جسمی را تحت تاثیر قرار </a:t>
            </a:r>
            <a:r>
              <a:rPr lang="fa-IR" sz="2400" dirty="0" smtClean="0">
                <a:latin typeface="IRMitra" pitchFamily="2" charset="-78"/>
                <a:cs typeface="B Nazanin" panose="00000400000000000000" pitchFamily="2" charset="-78"/>
              </a:rPr>
              <a:t>می‌دهد“مطرح </a:t>
            </a:r>
            <a:r>
              <a:rPr lang="fa-IR" sz="2400" dirty="0" smtClean="0">
                <a:latin typeface="IRMitra" pitchFamily="2" charset="-78"/>
                <a:cs typeface="B Nazanin" panose="00000400000000000000" pitchFamily="2" charset="-78"/>
              </a:rPr>
              <a:t>گردید</a:t>
            </a:r>
            <a:r>
              <a:rPr lang="fa-IR" sz="2400" dirty="0">
                <a:latin typeface="IRMitra" pitchFamily="2" charset="-78"/>
                <a:cs typeface="B Nazanin" panose="00000400000000000000" pitchFamily="2" charset="-78"/>
              </a:rPr>
              <a:t>.</a:t>
            </a:r>
          </a:p>
          <a:p>
            <a:pPr algn="just" rtl="1">
              <a:lnSpc>
                <a:spcPct val="80000"/>
              </a:lnSpc>
              <a:buNone/>
            </a:pPr>
            <a:r>
              <a:rPr lang="fa-IR" sz="2400" dirty="0">
                <a:latin typeface="IRMitra" pitchFamily="2" charset="-78"/>
                <a:cs typeface="B Nazanin" panose="00000400000000000000" pitchFamily="2" charset="-78"/>
              </a:rPr>
              <a:t>بالاخره </a:t>
            </a:r>
            <a:r>
              <a:rPr lang="fa-IR" sz="2400" dirty="0" smtClean="0">
                <a:latin typeface="IRMitra" pitchFamily="2" charset="-78"/>
                <a:cs typeface="B Nazanin" panose="00000400000000000000" pitchFamily="2" charset="-78"/>
              </a:rPr>
              <a:t>در چاپ </a:t>
            </a:r>
            <a:r>
              <a:rPr lang="en-US" sz="2400" dirty="0">
                <a:latin typeface="IRMitra" pitchFamily="2" charset="-78"/>
                <a:cs typeface="B Nazanin" panose="00000400000000000000" pitchFamily="2" charset="-78"/>
              </a:rPr>
              <a:t>DSM-IV-TR</a:t>
            </a:r>
            <a:r>
              <a:rPr lang="fa-IR" sz="2400" dirty="0">
                <a:latin typeface="IRMitra" pitchFamily="2" charset="-78"/>
                <a:cs typeface="B Nazanin" panose="00000400000000000000" pitchFamily="2" charset="-78"/>
              </a:rPr>
              <a:t>  به“عوامل روان شناختی موثر بر وضعیت طبی“ تغییر یافت.</a:t>
            </a:r>
            <a:endParaRPr lang="en-US" sz="2400" dirty="0">
              <a:latin typeface="IRMitra" pitchFamily="2" charset="-78"/>
              <a:cs typeface="B Nazanin" panose="000004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57200" y="1447800"/>
            <a:ext cx="8229600" cy="5181600"/>
          </a:xfrm>
        </p:spPr>
        <p:txBody>
          <a:bodyPr>
            <a:normAutofit/>
          </a:bodyPr>
          <a:lstStyle/>
          <a:p>
            <a:pPr algn="just" rtl="1"/>
            <a:r>
              <a:rPr lang="fa-IR" sz="1700" dirty="0" smtClean="0">
                <a:latin typeface="IRMitra" pitchFamily="2" charset="-78"/>
                <a:cs typeface="B Nazanin" panose="00000400000000000000" pitchFamily="2" charset="-78"/>
              </a:rPr>
              <a:t>به گروهی از حالات طبی اطلاق می شود که توسط عوامل روانی ایجاد یا بدتر می شود. به عبارتی، گرچه اینگونه حالات  به صورت ضایعات جسمانی ظاهر می شوند ولی عوامل هیجانی،یکی از عوامل اصلی ایجاد کننده آن است.</a:t>
            </a:r>
          </a:p>
          <a:p>
            <a:pPr algn="just" rtl="1"/>
            <a:r>
              <a:rPr lang="fa-IR" sz="1700" b="1" dirty="0" smtClean="0">
                <a:latin typeface="IRMitra" pitchFamily="2" charset="-78"/>
                <a:cs typeface="B Nazanin" panose="00000400000000000000" pitchFamily="2" charset="-78"/>
              </a:rPr>
              <a:t>سبب شناسی:</a:t>
            </a:r>
          </a:p>
          <a:p>
            <a:pPr algn="just" rtl="1">
              <a:buFontTx/>
              <a:buNone/>
            </a:pPr>
            <a:r>
              <a:rPr lang="fa-IR" sz="1700" dirty="0" smtClean="0">
                <a:latin typeface="IRMitra" pitchFamily="2" charset="-78"/>
                <a:cs typeface="B Nazanin" panose="00000400000000000000" pitchFamily="2" charset="-78"/>
              </a:rPr>
              <a:t>1- عوامل استرس زای خاص</a:t>
            </a:r>
            <a:r>
              <a:rPr lang="fa-IR" sz="1700" dirty="0" smtClean="0">
                <a:latin typeface="IRMitra" pitchFamily="2" charset="-78"/>
                <a:cs typeface="B Nazanin" panose="00000400000000000000" pitchFamily="2" charset="-78"/>
              </a:rPr>
              <a:t>: این </a:t>
            </a:r>
            <a:r>
              <a:rPr lang="fa-IR" sz="1700" dirty="0" smtClean="0">
                <a:latin typeface="IRMitra" pitchFamily="2" charset="-78"/>
                <a:cs typeface="B Nazanin" panose="00000400000000000000" pitchFamily="2" charset="-78"/>
              </a:rPr>
              <a:t>تئوری وجود استرس های خاص یا تیپ های شخصیتی را برای هر بیمار روان تنی مسلم فرض می کند. به عنوان مثال،</a:t>
            </a:r>
            <a:r>
              <a:rPr lang="en-US" sz="1700" dirty="0" smtClean="0">
                <a:latin typeface="IRMitra" pitchFamily="2" charset="-78"/>
                <a:cs typeface="B Nazanin" panose="00000400000000000000" pitchFamily="2" charset="-78"/>
              </a:rPr>
              <a:t>Flanders </a:t>
            </a:r>
            <a:r>
              <a:rPr lang="en-US" sz="1700" dirty="0" err="1" smtClean="0">
                <a:latin typeface="IRMitra" pitchFamily="2" charset="-78"/>
                <a:cs typeface="B Nazanin" panose="00000400000000000000" pitchFamily="2" charset="-78"/>
              </a:rPr>
              <a:t>dunbar</a:t>
            </a:r>
            <a:r>
              <a:rPr lang="fa-IR" sz="1700" dirty="0" smtClean="0">
                <a:latin typeface="IRMitra" pitchFamily="2" charset="-78"/>
                <a:cs typeface="B Nazanin" panose="00000400000000000000" pitchFamily="2" charset="-78"/>
              </a:rPr>
              <a:t> به شخصیت کرونری و شخصیت تیپ</a:t>
            </a:r>
            <a:r>
              <a:rPr lang="en-US" sz="1700" dirty="0" smtClean="0">
                <a:latin typeface="IRMitra" pitchFamily="2" charset="-78"/>
                <a:cs typeface="B Nazanin" panose="00000400000000000000" pitchFamily="2" charset="-78"/>
              </a:rPr>
              <a:t>A</a:t>
            </a:r>
            <a:r>
              <a:rPr lang="fa-IR" sz="1700" dirty="0" smtClean="0">
                <a:latin typeface="IRMitra" pitchFamily="2" charset="-78"/>
                <a:cs typeface="B Nazanin" panose="00000400000000000000" pitchFamily="2" charset="-78"/>
              </a:rPr>
              <a:t> که افرادی سخت کوش،تحریک پذیر و پرخاشگر هستند و به آسانی ناامید می شوند،اشاره دارد.</a:t>
            </a:r>
            <a:r>
              <a:rPr lang="en-US" sz="1700" dirty="0" smtClean="0">
                <a:latin typeface="IRMitra" pitchFamily="2" charset="-78"/>
                <a:cs typeface="B Nazanin" panose="00000400000000000000" pitchFamily="2" charset="-78"/>
              </a:rPr>
              <a:t>Frantz Alexander</a:t>
            </a:r>
            <a:r>
              <a:rPr lang="fa-IR" sz="1700" dirty="0" smtClean="0">
                <a:latin typeface="IRMitra" pitchFamily="2" charset="-78"/>
                <a:cs typeface="B Nazanin" panose="00000400000000000000" pitchFamily="2" charset="-78"/>
              </a:rPr>
              <a:t> معتقد است تعارضات ناآگاهانه که ایجاد اضطراب می نمایند از طریق دستگاه عصبی خودکار تعدیل ومنجر به یک اختلال می شود(نیازهای مهارشده وابستگی منجربه زخم پپتیک می شود).</a:t>
            </a:r>
          </a:p>
          <a:p>
            <a:pPr algn="just" rtl="1">
              <a:buFontTx/>
              <a:buNone/>
            </a:pPr>
            <a:r>
              <a:rPr lang="fa-IR" sz="1700" dirty="0" smtClean="0">
                <a:latin typeface="IRMitra" pitchFamily="2" charset="-78"/>
                <a:cs typeface="B Nazanin" panose="00000400000000000000" pitchFamily="2" charset="-78"/>
              </a:rPr>
              <a:t>2- عوامل استرس زای غیر اختصاصی:هر استرس طولانی مدت می تواند تغییرات فیز یولوژیکی ایجاد نماید.هر فرد یک عضو شوک</a:t>
            </a:r>
            <a:r>
              <a:rPr lang="en-US" sz="1700" dirty="0" smtClean="0">
                <a:latin typeface="IRMitra" pitchFamily="2" charset="-78"/>
                <a:cs typeface="B Nazanin" panose="00000400000000000000" pitchFamily="2" charset="-78"/>
              </a:rPr>
              <a:t>shock organ</a:t>
            </a:r>
            <a:r>
              <a:rPr lang="fa-IR" sz="1700" dirty="0" smtClean="0">
                <a:latin typeface="IRMitra" pitchFamily="2" charset="-78"/>
                <a:cs typeface="B Nazanin" panose="00000400000000000000" pitchFamily="2" charset="-78"/>
              </a:rPr>
              <a:t> دارد که از نظر ژنتیک به استرس حساس است.بدین لحاظ بعضی در مقابل استرس دچار بیماری قلبی، برخی معدی و..دچار می شوند.در کل افرادی که بطور مزمن مضطرب وافسرده هستند به بیماری روان تنی حساس ترند.</a:t>
            </a:r>
          </a:p>
          <a:p>
            <a:pPr algn="just" rtl="1">
              <a:buFontTx/>
              <a:buNone/>
            </a:pPr>
            <a:r>
              <a:rPr lang="fa-IR" sz="1700" dirty="0" smtClean="0">
                <a:latin typeface="IRMitra" pitchFamily="2" charset="-78"/>
                <a:cs typeface="B Nazanin" panose="00000400000000000000" pitchFamily="2" charset="-78"/>
              </a:rPr>
              <a:t>3- عوامل فیزیولوژیک:</a:t>
            </a:r>
            <a:r>
              <a:rPr lang="en-US" sz="1700" dirty="0" smtClean="0">
                <a:latin typeface="IRMitra" pitchFamily="2" charset="-78"/>
                <a:cs typeface="B Nazanin" panose="00000400000000000000" pitchFamily="2" charset="-78"/>
              </a:rPr>
              <a:t>Hans </a:t>
            </a:r>
            <a:r>
              <a:rPr lang="en-US" sz="1700" dirty="0" err="1" smtClean="0">
                <a:latin typeface="IRMitra" pitchFamily="2" charset="-78"/>
                <a:cs typeface="B Nazanin" panose="00000400000000000000" pitchFamily="2" charset="-78"/>
              </a:rPr>
              <a:t>sleye</a:t>
            </a:r>
            <a:r>
              <a:rPr lang="fa-IR" sz="1700" dirty="0" smtClean="0">
                <a:latin typeface="IRMitra" pitchFamily="2" charset="-78"/>
                <a:cs typeface="B Nazanin" panose="00000400000000000000" pitchFamily="2" charset="-78"/>
              </a:rPr>
              <a:t> سندروم تطابق فراگیر</a:t>
            </a:r>
            <a:r>
              <a:rPr lang="en-US" sz="1700" dirty="0" smtClean="0">
                <a:latin typeface="IRMitra" pitchFamily="2" charset="-78"/>
                <a:cs typeface="B Nazanin" panose="00000400000000000000" pitchFamily="2" charset="-78"/>
              </a:rPr>
              <a:t>general adaptation syndrome</a:t>
            </a:r>
            <a:r>
              <a:rPr lang="fa-IR" sz="1700" dirty="0" smtClean="0">
                <a:latin typeface="IRMitra" pitchFamily="2" charset="-78"/>
                <a:cs typeface="B Nazanin" panose="00000400000000000000" pitchFamily="2" charset="-78"/>
              </a:rPr>
              <a:t> که چکیده همه واکنش های سیستمیک غیر اختصاصی بدن درپاسخ به استرس طولانی مدت است تعریف کرد. محور هیپوفیز- هیپوتالاموس- آدرنال تحت تاثیر قرار می گیرد وافزایش ترشح کورتیزول موجب ایجاد تغییرات ساختاری در اندامهای مختلف می شود.</a:t>
            </a:r>
          </a:p>
          <a:p>
            <a:pPr algn="just" rtl="1">
              <a:buFontTx/>
              <a:buNone/>
            </a:pPr>
            <a:r>
              <a:rPr lang="fa-IR" sz="1700" dirty="0" smtClean="0">
                <a:latin typeface="IRMitra" pitchFamily="2" charset="-78"/>
                <a:cs typeface="B Nazanin" panose="00000400000000000000" pitchFamily="2" charset="-78"/>
              </a:rPr>
              <a:t>4- نقش تلقین وشرطی شدن:از عوامل مهم در پیدایش بیماریهای روان تنی است. به عنوان مثال: بیماری که به گرده گلی حساسیت داشت</a:t>
            </a:r>
            <a:r>
              <a:rPr lang="fa-IR" sz="1700" dirty="0" smtClean="0">
                <a:latin typeface="IRMitra" pitchFamily="2" charset="-78"/>
                <a:cs typeface="B Nazanin" panose="00000400000000000000" pitchFamily="2" charset="-78"/>
              </a:rPr>
              <a:t>، </a:t>
            </a:r>
            <a:r>
              <a:rPr lang="fa-IR" sz="1700" dirty="0" smtClean="0">
                <a:latin typeface="IRMitra" pitchFamily="2" charset="-78"/>
                <a:cs typeface="B Nazanin" panose="00000400000000000000" pitchFamily="2" charset="-78"/>
              </a:rPr>
              <a:t>حمله آسم وی با ورود به اطاقی که گلی مصنوعی ومشابه آن وجودداشت اتفاق افتاد.</a:t>
            </a:r>
            <a:endParaRPr lang="en-US" sz="1700" dirty="0">
              <a:latin typeface="IRMitra" pitchFamily="2" charset="-78"/>
              <a:cs typeface="B Nazanin" panose="00000400000000000000" pitchFamily="2" charset="-78"/>
            </a:endParaRPr>
          </a:p>
        </p:txBody>
      </p:sp>
      <p:sp>
        <p:nvSpPr>
          <p:cNvPr id="24578" name="Rectangle 2"/>
          <p:cNvSpPr>
            <a:spLocks noGrp="1" noChangeArrowheads="1"/>
          </p:cNvSpPr>
          <p:nvPr>
            <p:ph type="title"/>
          </p:nvPr>
        </p:nvSpPr>
        <p:spPr/>
        <p:txBody>
          <a:bodyPr/>
          <a:lstStyle/>
          <a:p>
            <a:r>
              <a:rPr lang="en-US" dirty="0">
                <a:latin typeface="Arial Rounded MT Bold" pitchFamily="34" charset="0"/>
              </a:rPr>
              <a:t>Psychosomatic Disorder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algn="just" rtl="1">
              <a:lnSpc>
                <a:spcPct val="150000"/>
              </a:lnSpc>
              <a:buFontTx/>
              <a:buNone/>
            </a:pPr>
            <a:r>
              <a:rPr lang="fa-IR" dirty="0">
                <a:latin typeface="IRMitra" pitchFamily="2" charset="-78"/>
                <a:cs typeface="B Nazanin" panose="00000400000000000000" pitchFamily="2" charset="-78"/>
              </a:rPr>
              <a:t>1- وجود بیماری </a:t>
            </a:r>
            <a:r>
              <a:rPr lang="fa-IR" dirty="0" smtClean="0">
                <a:latin typeface="IRMitra" pitchFamily="2" charset="-78"/>
                <a:cs typeface="B Nazanin" panose="00000400000000000000" pitchFamily="2" charset="-78"/>
              </a:rPr>
              <a:t>طبی (بیماری </a:t>
            </a:r>
            <a:r>
              <a:rPr lang="fa-IR" dirty="0">
                <a:latin typeface="IRMitra" pitchFamily="2" charset="-78"/>
                <a:cs typeface="B Nazanin" panose="00000400000000000000" pitchFamily="2" charset="-78"/>
              </a:rPr>
              <a:t>جسمی می بایست نشان دهنده یک </a:t>
            </a:r>
            <a:r>
              <a:rPr lang="fa-IR" dirty="0" smtClean="0">
                <a:latin typeface="IRMitra" pitchFamily="2" charset="-78"/>
                <a:cs typeface="B Nazanin" panose="00000400000000000000" pitchFamily="2" charset="-78"/>
              </a:rPr>
              <a:t>بیماری</a:t>
            </a:r>
          </a:p>
          <a:p>
            <a:pPr algn="just" rtl="1">
              <a:lnSpc>
                <a:spcPct val="150000"/>
              </a:lnSpc>
              <a:buFontTx/>
              <a:buNone/>
            </a:pPr>
            <a:r>
              <a:rPr lang="fa-IR" dirty="0" smtClean="0">
                <a:latin typeface="IRMitra" pitchFamily="2" charset="-78"/>
                <a:cs typeface="B Nazanin" panose="00000400000000000000" pitchFamily="2" charset="-78"/>
              </a:rPr>
              <a:t>عضوی (</a:t>
            </a:r>
            <a:r>
              <a:rPr lang="fa-IR" dirty="0">
                <a:latin typeface="IRMitra" pitchFamily="2" charset="-78"/>
                <a:cs typeface="B Nazanin" panose="00000400000000000000" pitchFamily="2" charset="-78"/>
              </a:rPr>
              <a:t>آرتریت روماتوئید</a:t>
            </a:r>
            <a:r>
              <a:rPr lang="fa-IR" dirty="0" smtClean="0">
                <a:latin typeface="IRMitra" pitchFamily="2" charset="-78"/>
                <a:cs typeface="B Nazanin" panose="00000400000000000000" pitchFamily="2" charset="-78"/>
              </a:rPr>
              <a:t>) یا </a:t>
            </a:r>
            <a:r>
              <a:rPr lang="fa-IR" dirty="0">
                <a:latin typeface="IRMitra" pitchFamily="2" charset="-78"/>
                <a:cs typeface="B Nazanin" panose="00000400000000000000" pitchFamily="2" charset="-78"/>
              </a:rPr>
              <a:t>یک روند شناخته شده پاتو فیز </a:t>
            </a:r>
            <a:r>
              <a:rPr lang="fa-IR" dirty="0" smtClean="0">
                <a:latin typeface="IRMitra" pitchFamily="2" charset="-78"/>
                <a:cs typeface="B Nazanin" panose="00000400000000000000" pitchFamily="2" charset="-78"/>
              </a:rPr>
              <a:t>یولوژیک (سردرد میگرن) باشد.</a:t>
            </a:r>
          </a:p>
          <a:p>
            <a:pPr algn="just" rtl="1">
              <a:lnSpc>
                <a:spcPct val="150000"/>
              </a:lnSpc>
              <a:buFontTx/>
              <a:buNone/>
            </a:pPr>
            <a:r>
              <a:rPr lang="fa-IR" dirty="0" smtClean="0">
                <a:latin typeface="IRMitra" pitchFamily="2" charset="-78"/>
                <a:cs typeface="B Nazanin" panose="00000400000000000000" pitchFamily="2" charset="-78"/>
              </a:rPr>
              <a:t>2- </a:t>
            </a:r>
            <a:r>
              <a:rPr lang="fa-IR" dirty="0">
                <a:latin typeface="IRMitra" pitchFamily="2" charset="-78"/>
                <a:cs typeface="B Nazanin" panose="00000400000000000000" pitchFamily="2" charset="-78"/>
              </a:rPr>
              <a:t>عوامل روان شناختی با معنی بوده و از نظر زمانی تاثیر سوئی </a:t>
            </a:r>
            <a:r>
              <a:rPr lang="fa-IR" dirty="0" smtClean="0">
                <a:latin typeface="IRMitra" pitchFamily="2" charset="-78"/>
                <a:cs typeface="B Nazanin" panose="00000400000000000000" pitchFamily="2" charset="-78"/>
              </a:rPr>
              <a:t>بر آن </a:t>
            </a:r>
            <a:r>
              <a:rPr lang="fa-IR" dirty="0">
                <a:latin typeface="IRMitra" pitchFamily="2" charset="-78"/>
                <a:cs typeface="B Nazanin" panose="00000400000000000000" pitchFamily="2" charset="-78"/>
              </a:rPr>
              <a:t>داشته باشند.</a:t>
            </a:r>
            <a:endParaRPr lang="en-US" dirty="0">
              <a:latin typeface="IRMitra" pitchFamily="2" charset="-78"/>
              <a:cs typeface="B Nazanin" panose="00000400000000000000" pitchFamily="2" charset="-78"/>
            </a:endParaRPr>
          </a:p>
        </p:txBody>
      </p:sp>
      <p:sp>
        <p:nvSpPr>
          <p:cNvPr id="25602" name="Rectangle 2"/>
          <p:cNvSpPr>
            <a:spLocks noGrp="1" noChangeArrowheads="1"/>
          </p:cNvSpPr>
          <p:nvPr>
            <p:ph type="title"/>
          </p:nvPr>
        </p:nvSpPr>
        <p:spPr/>
        <p:txBody>
          <a:bodyPr>
            <a:normAutofit fontScale="90000"/>
          </a:bodyPr>
          <a:lstStyle/>
          <a:p>
            <a:pPr algn="r" rtl="1"/>
            <a:r>
              <a:rPr lang="fa-IR" sz="4000" b="1" dirty="0">
                <a:latin typeface="IRMitra" pitchFamily="2" charset="-78"/>
                <a:cs typeface="B Nazanin" panose="00000400000000000000" pitchFamily="2" charset="-78"/>
              </a:rPr>
              <a:t>تشخیص</a:t>
            </a:r>
            <a:r>
              <a:rPr lang="fa-IR" sz="4000" b="1" dirty="0" smtClean="0">
                <a:latin typeface="IRMitra" pitchFamily="2" charset="-78"/>
                <a:cs typeface="B Nazanin" panose="00000400000000000000" pitchFamily="2" charset="-78"/>
              </a:rPr>
              <a:t>:</a:t>
            </a:r>
            <a:r>
              <a:rPr lang="en-US" sz="4000" b="1" dirty="0" smtClean="0">
                <a:latin typeface="IRMitra" pitchFamily="2" charset="-78"/>
                <a:cs typeface="B Nazanin" panose="00000400000000000000" pitchFamily="2" charset="-78"/>
              </a:rPr>
              <a:t/>
            </a:r>
            <a:br>
              <a:rPr lang="en-US" sz="4000" b="1" dirty="0" smtClean="0">
                <a:latin typeface="IRMitra" pitchFamily="2" charset="-78"/>
                <a:cs typeface="B Nazanin" panose="00000400000000000000" pitchFamily="2" charset="-78"/>
              </a:rPr>
            </a:br>
            <a:r>
              <a:rPr lang="fa-IR" sz="3100" b="1" dirty="0" smtClean="0">
                <a:latin typeface="IRMitra" pitchFamily="2" charset="-78"/>
                <a:cs typeface="B Nazanin" panose="00000400000000000000" pitchFamily="2" charset="-78"/>
              </a:rPr>
              <a:t>در </a:t>
            </a:r>
            <a:r>
              <a:rPr lang="fa-IR" sz="3100" b="1" dirty="0">
                <a:latin typeface="IRMitra" pitchFamily="2" charset="-78"/>
                <a:cs typeface="B Nazanin" panose="00000400000000000000" pitchFamily="2" charset="-78"/>
              </a:rPr>
              <a:t>تشخیص بیماریهای روان تنی دو معیار مطرح است:</a:t>
            </a:r>
            <a:endParaRPr lang="en-US" sz="4000" b="1" dirty="0">
              <a:latin typeface="IRMitra" pitchFamily="2" charset="-78"/>
              <a:cs typeface="B Nazanin" panose="00000400000000000000"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68313" y="1773238"/>
            <a:ext cx="8229600" cy="4525962"/>
          </a:xfrm>
        </p:spPr>
        <p:txBody>
          <a:bodyPr/>
          <a:lstStyle/>
          <a:p>
            <a:pPr algn="just" rtl="1">
              <a:lnSpc>
                <a:spcPct val="80000"/>
              </a:lnSpc>
              <a:buFontTx/>
              <a:buNone/>
            </a:pPr>
            <a:r>
              <a:rPr lang="fa-IR" sz="2000" dirty="0">
                <a:latin typeface="IRMitra" pitchFamily="2" charset="-78"/>
                <a:cs typeface="B Nazanin" panose="00000400000000000000" pitchFamily="2" charset="-78"/>
              </a:rPr>
              <a:t>1-آنژین صدری</a:t>
            </a:r>
            <a:r>
              <a:rPr lang="fa-IR" sz="2000" dirty="0" smtClean="0">
                <a:latin typeface="IRMitra" pitchFamily="2" charset="-78"/>
                <a:cs typeface="B Nazanin" panose="00000400000000000000" pitchFamily="2" charset="-78"/>
              </a:rPr>
              <a:t>، آریتمی ها و انقباض </a:t>
            </a:r>
            <a:r>
              <a:rPr lang="fa-IR" sz="2000" dirty="0">
                <a:latin typeface="IRMitra" pitchFamily="2" charset="-78"/>
                <a:cs typeface="B Nazanin" panose="00000400000000000000" pitchFamily="2" charset="-78"/>
              </a:rPr>
              <a:t>ناگهانی عروق کرونر.</a:t>
            </a:r>
          </a:p>
          <a:p>
            <a:pPr algn="just" rtl="1">
              <a:lnSpc>
                <a:spcPct val="80000"/>
              </a:lnSpc>
              <a:buFontTx/>
              <a:buNone/>
            </a:pPr>
            <a:r>
              <a:rPr lang="fa-IR" sz="2000" dirty="0">
                <a:latin typeface="IRMitra" pitchFamily="2" charset="-78"/>
                <a:cs typeface="B Nazanin" panose="00000400000000000000" pitchFamily="2" charset="-78"/>
              </a:rPr>
              <a:t>مرگ </a:t>
            </a:r>
            <a:r>
              <a:rPr lang="fa-IR" sz="2000" dirty="0" smtClean="0">
                <a:latin typeface="IRMitra" pitchFamily="2" charset="-78"/>
                <a:cs typeface="B Nazanin" panose="00000400000000000000" pitchFamily="2" charset="-78"/>
              </a:rPr>
              <a:t> ناگهانی </a:t>
            </a:r>
            <a:r>
              <a:rPr lang="fa-IR" sz="2000" dirty="0">
                <a:latin typeface="IRMitra" pitchFamily="2" charset="-78"/>
                <a:cs typeface="B Nazanin" panose="00000400000000000000" pitchFamily="2" charset="-78"/>
              </a:rPr>
              <a:t>ناشی </a:t>
            </a:r>
            <a:r>
              <a:rPr lang="fa-IR" sz="2000" dirty="0" smtClean="0">
                <a:latin typeface="IRMitra" pitchFamily="2" charset="-78"/>
                <a:cs typeface="B Nazanin" panose="00000400000000000000" pitchFamily="2" charset="-78"/>
              </a:rPr>
              <a:t>از آریتمی </a:t>
            </a:r>
            <a:r>
              <a:rPr lang="fa-IR" sz="2000" dirty="0">
                <a:latin typeface="IRMitra" pitchFamily="2" charset="-78"/>
                <a:cs typeface="B Nazanin" panose="00000400000000000000" pitchFamily="2" charset="-78"/>
              </a:rPr>
              <a:t>بطنی </a:t>
            </a:r>
            <a:r>
              <a:rPr lang="fa-IR" sz="2000" dirty="0" smtClean="0">
                <a:latin typeface="IRMitra" pitchFamily="2" charset="-78"/>
                <a:cs typeface="B Nazanin" panose="00000400000000000000" pitchFamily="2" charset="-78"/>
              </a:rPr>
              <a:t>در برخی </a:t>
            </a:r>
            <a:r>
              <a:rPr lang="fa-IR" sz="2000" dirty="0">
                <a:latin typeface="IRMitra" pitchFamily="2" charset="-78"/>
                <a:cs typeface="B Nazanin" panose="00000400000000000000" pitchFamily="2" charset="-78"/>
              </a:rPr>
              <a:t>افراد شایع است</a:t>
            </a:r>
            <a:r>
              <a:rPr lang="fa-IR" sz="2000" dirty="0" smtClean="0">
                <a:latin typeface="IRMitra" pitchFamily="2" charset="-78"/>
                <a:cs typeface="B Nazanin" panose="00000400000000000000" pitchFamily="2" charset="-78"/>
              </a:rPr>
              <a:t>. بروز آریتمی </a:t>
            </a:r>
            <a:r>
              <a:rPr lang="fa-IR" sz="2000" dirty="0">
                <a:latin typeface="IRMitra" pitchFamily="2" charset="-78"/>
                <a:cs typeface="B Nazanin" panose="00000400000000000000" pitchFamily="2" charset="-78"/>
              </a:rPr>
              <a:t>در اضطراب شایع است.</a:t>
            </a:r>
          </a:p>
          <a:p>
            <a:pPr algn="just" rtl="1">
              <a:lnSpc>
                <a:spcPct val="80000"/>
              </a:lnSpc>
              <a:buFontTx/>
              <a:buNone/>
            </a:pPr>
            <a:r>
              <a:rPr lang="fa-IR" sz="2000" dirty="0">
                <a:latin typeface="IRMitra" pitchFamily="2" charset="-78"/>
                <a:cs typeface="B Nazanin" panose="00000400000000000000" pitchFamily="2" charset="-78"/>
              </a:rPr>
              <a:t>2- آسم</a:t>
            </a:r>
            <a:r>
              <a:rPr lang="fa-IR" sz="2000" dirty="0" smtClean="0">
                <a:latin typeface="IRMitra" pitchFamily="2" charset="-78"/>
                <a:cs typeface="B Nazanin" panose="00000400000000000000" pitchFamily="2" charset="-78"/>
              </a:rPr>
              <a:t>: فرضیه </a:t>
            </a:r>
            <a:r>
              <a:rPr lang="fa-IR" sz="2000" dirty="0">
                <a:latin typeface="IRMitra" pitchFamily="2" charset="-78"/>
                <a:cs typeface="B Nazanin" panose="00000400000000000000" pitchFamily="2" charset="-78"/>
              </a:rPr>
              <a:t>روان شناختی معتقد است</a:t>
            </a:r>
            <a:r>
              <a:rPr lang="fa-IR" sz="2000" dirty="0" smtClean="0">
                <a:latin typeface="IRMitra" pitchFamily="2" charset="-78"/>
                <a:cs typeface="B Nazanin" panose="00000400000000000000" pitchFamily="2" charset="-78"/>
              </a:rPr>
              <a:t>، خس </a:t>
            </a:r>
            <a:r>
              <a:rPr lang="fa-IR" sz="2000" dirty="0">
                <a:latin typeface="IRMitra" pitchFamily="2" charset="-78"/>
                <a:cs typeface="B Nazanin" panose="00000400000000000000" pitchFamily="2" charset="-78"/>
              </a:rPr>
              <a:t>خس سینه </a:t>
            </a:r>
            <a:r>
              <a:rPr lang="fa-IR" sz="2000" dirty="0" smtClean="0">
                <a:latin typeface="IRMitra" pitchFamily="2" charset="-78"/>
                <a:cs typeface="B Nazanin" panose="00000400000000000000" pitchFamily="2" charset="-78"/>
              </a:rPr>
              <a:t>در آسم </a:t>
            </a:r>
            <a:r>
              <a:rPr lang="fa-IR" sz="2000" dirty="0">
                <a:latin typeface="IRMitra" pitchFamily="2" charset="-78"/>
                <a:cs typeface="B Nazanin" panose="00000400000000000000" pitchFamily="2" charset="-78"/>
              </a:rPr>
              <a:t>یک تعارض سرکوب شده برای کسب عشق وحمایت بخصوص دردوران وابستگی شدید </a:t>
            </a:r>
            <a:r>
              <a:rPr lang="fa-IR" sz="2000" dirty="0" smtClean="0">
                <a:latin typeface="IRMitra" pitchFamily="2" charset="-78"/>
                <a:cs typeface="B Nazanin" panose="00000400000000000000" pitchFamily="2" charset="-78"/>
              </a:rPr>
              <a:t>و اضطراب </a:t>
            </a:r>
            <a:r>
              <a:rPr lang="fa-IR" sz="2000" dirty="0">
                <a:latin typeface="IRMitra" pitchFamily="2" charset="-78"/>
                <a:cs typeface="B Nazanin" panose="00000400000000000000" pitchFamily="2" charset="-78"/>
              </a:rPr>
              <a:t>جدایی است.</a:t>
            </a:r>
          </a:p>
          <a:p>
            <a:pPr algn="just" rtl="1">
              <a:lnSpc>
                <a:spcPct val="80000"/>
              </a:lnSpc>
              <a:buFontTx/>
              <a:buNone/>
            </a:pPr>
            <a:r>
              <a:rPr lang="fa-IR" sz="2000" dirty="0">
                <a:latin typeface="IRMitra" pitchFamily="2" charset="-78"/>
                <a:cs typeface="B Nazanin" panose="00000400000000000000" pitchFamily="2" charset="-78"/>
              </a:rPr>
              <a:t>3- بیماریهای بافت همبند:بیماری آرتریت روماتوئید ممکن است با یک استرس ویژه مثلاٌ متعاقب </a:t>
            </a:r>
            <a:r>
              <a:rPr lang="fa-IR" sz="2000" dirty="0" smtClean="0">
                <a:latin typeface="IRMitra" pitchFamily="2" charset="-78"/>
                <a:cs typeface="B Nazanin" panose="00000400000000000000" pitchFamily="2" charset="-78"/>
              </a:rPr>
              <a:t>مرگ </a:t>
            </a:r>
            <a:r>
              <a:rPr lang="fa-IR" sz="2000" dirty="0">
                <a:latin typeface="IRMitra" pitchFamily="2" charset="-78"/>
                <a:cs typeface="B Nazanin" panose="00000400000000000000" pitchFamily="2" charset="-78"/>
              </a:rPr>
              <a:t>عزیزی آغاز شود. بنابر این ضمن فعال نگه </a:t>
            </a:r>
            <a:r>
              <a:rPr lang="fa-IR" sz="2000" dirty="0" smtClean="0">
                <a:latin typeface="IRMitra" pitchFamily="2" charset="-78"/>
                <a:cs typeface="B Nazanin" panose="00000400000000000000" pitchFamily="2" charset="-78"/>
              </a:rPr>
              <a:t>داشتن </a:t>
            </a:r>
            <a:r>
              <a:rPr lang="fa-IR" sz="2000" dirty="0">
                <a:latin typeface="IRMitra" pitchFamily="2" charset="-78"/>
                <a:cs typeface="B Nazanin" panose="00000400000000000000" pitchFamily="2" charset="-78"/>
              </a:rPr>
              <a:t>بیماری جهت پیشگیری </a:t>
            </a:r>
            <a:r>
              <a:rPr lang="fa-IR" sz="2000" dirty="0" smtClean="0">
                <a:latin typeface="IRMitra" pitchFamily="2" charset="-78"/>
                <a:cs typeface="B Nazanin" panose="00000400000000000000" pitchFamily="2" charset="-78"/>
              </a:rPr>
              <a:t>از بد </a:t>
            </a:r>
            <a:r>
              <a:rPr lang="fa-IR" sz="2000" dirty="0">
                <a:latin typeface="IRMitra" pitchFamily="2" charset="-78"/>
                <a:cs typeface="B Nazanin" panose="00000400000000000000" pitchFamily="2" charset="-78"/>
              </a:rPr>
              <a:t>شکلی مفاصل</a:t>
            </a:r>
            <a:r>
              <a:rPr lang="fa-IR" sz="2000" dirty="0" smtClean="0">
                <a:latin typeface="IRMitra" pitchFamily="2" charset="-78"/>
                <a:cs typeface="B Nazanin" panose="00000400000000000000" pitchFamily="2" charset="-78"/>
              </a:rPr>
              <a:t>، درمان افسردگی، اضطراب و اسپاسم </a:t>
            </a:r>
            <a:r>
              <a:rPr lang="fa-IR" sz="2000" dirty="0">
                <a:latin typeface="IRMitra" pitchFamily="2" charset="-78"/>
                <a:cs typeface="B Nazanin" panose="00000400000000000000" pitchFamily="2" charset="-78"/>
              </a:rPr>
              <a:t>عضلانی می بایست </a:t>
            </a:r>
            <a:r>
              <a:rPr lang="fa-IR" sz="2000" dirty="0" smtClean="0">
                <a:latin typeface="IRMitra" pitchFamily="2" charset="-78"/>
                <a:cs typeface="B Nazanin" panose="00000400000000000000" pitchFamily="2" charset="-78"/>
              </a:rPr>
              <a:t>با دارو </a:t>
            </a:r>
            <a:r>
              <a:rPr lang="fa-IR" sz="2000" dirty="0">
                <a:latin typeface="IRMitra" pitchFamily="2" charset="-78"/>
                <a:cs typeface="B Nazanin" panose="00000400000000000000" pitchFamily="2" charset="-78"/>
              </a:rPr>
              <a:t>درمان گردد.</a:t>
            </a:r>
          </a:p>
          <a:p>
            <a:pPr algn="just" rtl="1">
              <a:lnSpc>
                <a:spcPct val="80000"/>
              </a:lnSpc>
              <a:buFontTx/>
              <a:buNone/>
            </a:pPr>
            <a:r>
              <a:rPr lang="fa-IR" sz="2000" dirty="0">
                <a:latin typeface="IRMitra" pitchFamily="2" charset="-78"/>
                <a:cs typeface="B Nazanin" panose="00000400000000000000" pitchFamily="2" charset="-78"/>
              </a:rPr>
              <a:t>4- سردرد:سردرد تنشی از انقباض عضلات گردنی ناشی می شود</a:t>
            </a:r>
            <a:r>
              <a:rPr lang="fa-IR" sz="2000" dirty="0" smtClean="0">
                <a:latin typeface="IRMitra" pitchFamily="2" charset="-78"/>
                <a:cs typeface="B Nazanin" panose="00000400000000000000" pitchFamily="2" charset="-78"/>
              </a:rPr>
              <a:t>. با </a:t>
            </a:r>
            <a:r>
              <a:rPr lang="fa-IR" sz="2000" dirty="0">
                <a:latin typeface="IRMitra" pitchFamily="2" charset="-78"/>
                <a:cs typeface="B Nazanin" panose="00000400000000000000" pitchFamily="2" charset="-78"/>
              </a:rPr>
              <a:t>اضطراب </a:t>
            </a:r>
            <a:r>
              <a:rPr lang="fa-IR" sz="2000" dirty="0" smtClean="0">
                <a:latin typeface="IRMitra" pitchFamily="2" charset="-78"/>
                <a:cs typeface="B Nazanin" panose="00000400000000000000" pitchFamily="2" charset="-78"/>
              </a:rPr>
              <a:t>و استرس </a:t>
            </a:r>
            <a:r>
              <a:rPr lang="fa-IR" sz="2000" dirty="0">
                <a:latin typeface="IRMitra" pitchFamily="2" charset="-78"/>
                <a:cs typeface="B Nazanin" panose="00000400000000000000" pitchFamily="2" charset="-78"/>
              </a:rPr>
              <a:t>وضعیتی همراه است. </a:t>
            </a:r>
          </a:p>
          <a:p>
            <a:pPr algn="just" rtl="1">
              <a:lnSpc>
                <a:spcPct val="80000"/>
              </a:lnSpc>
              <a:buFontTx/>
              <a:buNone/>
            </a:pPr>
            <a:r>
              <a:rPr lang="fa-IR" sz="2000" dirty="0">
                <a:latin typeface="IRMitra" pitchFamily="2" charset="-78"/>
                <a:cs typeface="B Nazanin" panose="00000400000000000000" pitchFamily="2" charset="-78"/>
              </a:rPr>
              <a:t>5- افزایش فشارخون:استرس حاد موجب ترشح کاته کولامین(اپی نفرین) می شود که موجب افزایش فشارخون می گردد.</a:t>
            </a:r>
          </a:p>
          <a:p>
            <a:pPr algn="just" rtl="1">
              <a:lnSpc>
                <a:spcPct val="80000"/>
              </a:lnSpc>
              <a:buFontTx/>
              <a:buNone/>
            </a:pPr>
            <a:r>
              <a:rPr lang="fa-IR" sz="2000" dirty="0">
                <a:latin typeface="IRMitra" pitchFamily="2" charset="-78"/>
                <a:cs typeface="B Nazanin" panose="00000400000000000000" pitchFamily="2" charset="-78"/>
              </a:rPr>
              <a:t>6- سندروم هایپر وینتلاسیون:اختلال پانیک </a:t>
            </a:r>
            <a:r>
              <a:rPr lang="fa-IR" sz="2000" dirty="0" smtClean="0">
                <a:latin typeface="IRMitra" pitchFamily="2" charset="-78"/>
                <a:cs typeface="B Nazanin" panose="00000400000000000000" pitchFamily="2" charset="-78"/>
              </a:rPr>
              <a:t>و اختلال </a:t>
            </a:r>
            <a:r>
              <a:rPr lang="fa-IR" sz="2000" dirty="0">
                <a:latin typeface="IRMitra" pitchFamily="2" charset="-78"/>
                <a:cs typeface="B Nazanin" panose="00000400000000000000" pitchFamily="2" charset="-78"/>
              </a:rPr>
              <a:t>اضطراب فراگیر همرا </a:t>
            </a:r>
            <a:r>
              <a:rPr lang="fa-IR" sz="2000" dirty="0" smtClean="0">
                <a:latin typeface="IRMitra" pitchFamily="2" charset="-78"/>
                <a:cs typeface="B Nazanin" panose="00000400000000000000" pitchFamily="2" charset="-78"/>
              </a:rPr>
              <a:t>ه با </a:t>
            </a:r>
            <a:r>
              <a:rPr lang="fa-IR" sz="2000" dirty="0">
                <a:latin typeface="IRMitra" pitchFamily="2" charset="-78"/>
                <a:cs typeface="B Nazanin" panose="00000400000000000000" pitchFamily="2" charset="-78"/>
              </a:rPr>
              <a:t>هیپر وینتلاسپون است.</a:t>
            </a:r>
          </a:p>
          <a:p>
            <a:pPr algn="just" rtl="1">
              <a:lnSpc>
                <a:spcPct val="80000"/>
              </a:lnSpc>
              <a:buFontTx/>
              <a:buNone/>
            </a:pPr>
            <a:r>
              <a:rPr lang="fa-IR" sz="2000" dirty="0">
                <a:latin typeface="IRMitra" pitchFamily="2" charset="-78"/>
                <a:cs typeface="B Nazanin" panose="00000400000000000000" pitchFamily="2" charset="-78"/>
              </a:rPr>
              <a:t>7-  بیماری التهابی روده،بیماری کرون</a:t>
            </a:r>
            <a:r>
              <a:rPr lang="fa-IR" sz="2000" dirty="0" smtClean="0">
                <a:latin typeface="IRMitra" pitchFamily="2" charset="-78"/>
                <a:cs typeface="B Nazanin" panose="00000400000000000000" pitchFamily="2" charset="-78"/>
              </a:rPr>
              <a:t>، سندروم </a:t>
            </a:r>
            <a:r>
              <a:rPr lang="fa-IR" sz="2000" dirty="0">
                <a:latin typeface="IRMitra" pitchFamily="2" charset="-78"/>
                <a:cs typeface="B Nazanin" panose="00000400000000000000" pitchFamily="2" charset="-78"/>
              </a:rPr>
              <a:t>روده تحریک پذیر،کولیت اولسراتیو:معمولاٌ با یک استرس شدید شروع می شود.بیماران </a:t>
            </a:r>
            <a:r>
              <a:rPr lang="fa-IR" sz="2000" dirty="0" smtClean="0">
                <a:latin typeface="IRMitra" pitchFamily="2" charset="-78"/>
                <a:cs typeface="B Nazanin" panose="00000400000000000000" pitchFamily="2" charset="-78"/>
              </a:rPr>
              <a:t>در درمان </a:t>
            </a:r>
            <a:r>
              <a:rPr lang="fa-IR" sz="2000" dirty="0">
                <a:latin typeface="IRMitra" pitchFamily="2" charset="-78"/>
                <a:cs typeface="B Nazanin" panose="00000400000000000000" pitchFamily="2" charset="-78"/>
              </a:rPr>
              <a:t>به حمایت </a:t>
            </a:r>
            <a:r>
              <a:rPr lang="fa-IR" sz="2000" dirty="0" smtClean="0">
                <a:latin typeface="IRMitra" pitchFamily="2" charset="-78"/>
                <a:cs typeface="B Nazanin" panose="00000400000000000000" pitchFamily="2" charset="-78"/>
              </a:rPr>
              <a:t>و روابط مستحکم </a:t>
            </a:r>
            <a:r>
              <a:rPr lang="fa-IR" sz="2000" dirty="0">
                <a:latin typeface="IRMitra" pitchFamily="2" charset="-78"/>
                <a:cs typeface="B Nazanin" panose="00000400000000000000" pitchFamily="2" charset="-78"/>
              </a:rPr>
              <a:t>بیمار- پزشک نیازمندند.</a:t>
            </a:r>
            <a:endParaRPr lang="en-US" sz="2000" dirty="0">
              <a:latin typeface="IRMitra" pitchFamily="2" charset="-78"/>
              <a:cs typeface="B Nazanin" panose="00000400000000000000" pitchFamily="2" charset="-78"/>
            </a:endParaRPr>
          </a:p>
        </p:txBody>
      </p:sp>
      <p:sp>
        <p:nvSpPr>
          <p:cNvPr id="26626" name="Rectangle 2"/>
          <p:cNvSpPr>
            <a:spLocks noGrp="1" noChangeArrowheads="1"/>
          </p:cNvSpPr>
          <p:nvPr>
            <p:ph type="title"/>
          </p:nvPr>
        </p:nvSpPr>
        <p:spPr>
          <a:xfrm>
            <a:off x="457200" y="274638"/>
            <a:ext cx="8229600" cy="1249362"/>
          </a:xfrm>
        </p:spPr>
        <p:txBody>
          <a:bodyPr>
            <a:noAutofit/>
          </a:bodyPr>
          <a:lstStyle/>
          <a:p>
            <a:pPr algn="ctr" rtl="1"/>
            <a:r>
              <a:rPr lang="fa-IR" sz="2800" b="1" dirty="0">
                <a:latin typeface="IRMitra" pitchFamily="2" charset="-78"/>
                <a:cs typeface="B Nazanin" panose="00000400000000000000" pitchFamily="2" charset="-78"/>
              </a:rPr>
              <a:t>بیماریهای طبی،جراحی ونورولوژیک که با علائم روانپزشکی </a:t>
            </a:r>
            <a:r>
              <a:rPr lang="fa-IR" sz="2800" b="1" dirty="0" smtClean="0">
                <a:latin typeface="IRMitra" pitchFamily="2" charset="-78"/>
                <a:cs typeface="B Nazanin" panose="00000400000000000000" pitchFamily="2" charset="-78"/>
              </a:rPr>
              <a:t>تظاهر      </a:t>
            </a:r>
            <a:r>
              <a:rPr lang="fa-IR" sz="2800" b="1" dirty="0">
                <a:latin typeface="IRMitra" pitchFamily="2" charset="-78"/>
                <a:cs typeface="B Nazanin" panose="00000400000000000000" pitchFamily="2" charset="-78"/>
              </a:rPr>
              <a:t>می </a:t>
            </a:r>
            <a:r>
              <a:rPr lang="fa-IR" sz="2800" b="1" dirty="0" smtClean="0">
                <a:latin typeface="IRMitra" pitchFamily="2" charset="-78"/>
                <a:cs typeface="B Nazanin" panose="00000400000000000000" pitchFamily="2" charset="-78"/>
              </a:rPr>
              <a:t>نمایند</a:t>
            </a:r>
            <a:endParaRPr lang="en-US" sz="2800" b="1" dirty="0">
              <a:latin typeface="IRMitra" pitchFamily="2" charset="-78"/>
              <a:cs typeface="B Nazanin" panose="00000400000000000000"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Autofit/>
          </a:bodyPr>
          <a:lstStyle/>
          <a:p>
            <a:pPr algn="r" rtl="1">
              <a:lnSpc>
                <a:spcPct val="80000"/>
              </a:lnSpc>
              <a:buFontTx/>
              <a:buNone/>
            </a:pPr>
            <a:r>
              <a:rPr lang="fa-IR" sz="2400" dirty="0">
                <a:latin typeface="IRMitra" pitchFamily="2" charset="-78"/>
                <a:cs typeface="B Nazanin" panose="00000400000000000000" pitchFamily="2" charset="-78"/>
              </a:rPr>
              <a:t>8- اختلال متابولیک وغدد درون ریز:تیرو توکسیکوز، متعاقب استرس شدید- گلیگوزوری،درترس واضطراب.</a:t>
            </a:r>
          </a:p>
          <a:p>
            <a:pPr algn="r" rtl="1">
              <a:lnSpc>
                <a:spcPct val="80000"/>
              </a:lnSpc>
              <a:buFontTx/>
              <a:buNone/>
            </a:pPr>
            <a:r>
              <a:rPr lang="fa-IR" sz="2400" dirty="0">
                <a:latin typeface="IRMitra" pitchFamily="2" charset="-78"/>
                <a:cs typeface="B Nazanin" panose="00000400000000000000" pitchFamily="2" charset="-78"/>
              </a:rPr>
              <a:t>9- نورودرماتیت: اگزما در بیماران دارای عوامل استرس زای متعدد دیده می شود.</a:t>
            </a:r>
          </a:p>
          <a:p>
            <a:pPr algn="r" rtl="1">
              <a:lnSpc>
                <a:spcPct val="80000"/>
              </a:lnSpc>
              <a:buFontTx/>
              <a:buNone/>
            </a:pPr>
            <a:r>
              <a:rPr lang="fa-IR" sz="2400" dirty="0">
                <a:latin typeface="IRMitra" pitchFamily="2" charset="-78"/>
                <a:cs typeface="B Nazanin" panose="00000400000000000000" pitchFamily="2" charset="-78"/>
              </a:rPr>
              <a:t>10- چاقی:پر خوری اضطراب راکاهش می دهد.سندروم غذاخوردن درشب با بی خوابی مرتبطه است.</a:t>
            </a:r>
          </a:p>
          <a:p>
            <a:pPr algn="r" rtl="1">
              <a:lnSpc>
                <a:spcPct val="80000"/>
              </a:lnSpc>
              <a:buFontTx/>
              <a:buNone/>
            </a:pPr>
            <a:r>
              <a:rPr lang="fa-IR" sz="2400" dirty="0">
                <a:latin typeface="IRMitra" pitchFamily="2" charset="-78"/>
                <a:cs typeface="B Nazanin" panose="00000400000000000000" pitchFamily="2" charset="-78"/>
              </a:rPr>
              <a:t>11- استئو آرتریت:کنترل شیوه زندگی مثل کاهش وزن</a:t>
            </a:r>
            <a:r>
              <a:rPr lang="fa-IR" sz="2400" dirty="0" smtClean="0">
                <a:latin typeface="IRMitra" pitchFamily="2" charset="-78"/>
                <a:cs typeface="B Nazanin" panose="00000400000000000000" pitchFamily="2" charset="-78"/>
              </a:rPr>
              <a:t>، ورزشهای </a:t>
            </a:r>
            <a:r>
              <a:rPr lang="fa-IR" sz="2400" dirty="0">
                <a:latin typeface="IRMitra" pitchFamily="2" charset="-78"/>
                <a:cs typeface="B Nazanin" panose="00000400000000000000" pitchFamily="2" charset="-78"/>
              </a:rPr>
              <a:t>ایزومتریک برای تقویت عضلات وکنترل درد موثر است.</a:t>
            </a:r>
          </a:p>
          <a:p>
            <a:pPr algn="r" rtl="1">
              <a:lnSpc>
                <a:spcPct val="80000"/>
              </a:lnSpc>
              <a:buFontTx/>
              <a:buNone/>
            </a:pPr>
            <a:r>
              <a:rPr lang="fa-IR" sz="2400" dirty="0">
                <a:latin typeface="IRMitra" pitchFamily="2" charset="-78"/>
                <a:cs typeface="B Nazanin" panose="00000400000000000000" pitchFamily="2" charset="-78"/>
              </a:rPr>
              <a:t>12- بیماری زخم پپتیک:افزایش اسید وپپسین معده متناسب با مقاومت مخاطی،هردو به اضطراب</a:t>
            </a:r>
            <a:r>
              <a:rPr lang="fa-IR" sz="2400" dirty="0" smtClean="0">
                <a:latin typeface="IRMitra" pitchFamily="2" charset="-78"/>
                <a:cs typeface="B Nazanin" panose="00000400000000000000" pitchFamily="2" charset="-78"/>
              </a:rPr>
              <a:t>، استرس </a:t>
            </a:r>
            <a:r>
              <a:rPr lang="fa-IR" sz="2400" dirty="0">
                <a:latin typeface="IRMitra" pitchFamily="2" charset="-78"/>
                <a:cs typeface="B Nazanin" panose="00000400000000000000" pitchFamily="2" charset="-78"/>
              </a:rPr>
              <a:t>وشیوه زندگی حساسند.</a:t>
            </a:r>
          </a:p>
          <a:p>
            <a:pPr algn="r" rtl="1">
              <a:lnSpc>
                <a:spcPct val="80000"/>
              </a:lnSpc>
              <a:buFontTx/>
              <a:buNone/>
            </a:pPr>
            <a:r>
              <a:rPr lang="fa-IR" sz="2400" dirty="0">
                <a:latin typeface="IRMitra" pitchFamily="2" charset="-78"/>
                <a:cs typeface="B Nazanin" panose="00000400000000000000" pitchFamily="2" charset="-78"/>
              </a:rPr>
              <a:t>13- بیماری رینو</a:t>
            </a:r>
            <a:r>
              <a:rPr lang="en-US" sz="2400" dirty="0" err="1">
                <a:latin typeface="IRMitra" pitchFamily="2" charset="-78"/>
                <a:cs typeface="B Nazanin" panose="00000400000000000000" pitchFamily="2" charset="-78"/>
              </a:rPr>
              <a:t>raynaud</a:t>
            </a:r>
            <a:r>
              <a:rPr lang="fa-IR" sz="2400" dirty="0">
                <a:latin typeface="IRMitra" pitchFamily="2" charset="-78"/>
                <a:cs typeface="B Nazanin" panose="00000400000000000000" pitchFamily="2" charset="-78"/>
              </a:rPr>
              <a:t> :انقباض عروق محیطی مرتبطه با سیگارکشیدن </a:t>
            </a:r>
            <a:r>
              <a:rPr lang="fa-IR" sz="2400" dirty="0" smtClean="0">
                <a:latin typeface="IRMitra" pitchFamily="2" charset="-78"/>
                <a:cs typeface="B Nazanin" panose="00000400000000000000" pitchFamily="2" charset="-78"/>
              </a:rPr>
              <a:t>با استرس </a:t>
            </a:r>
            <a:r>
              <a:rPr lang="fa-IR" sz="2400" dirty="0">
                <a:latin typeface="IRMitra" pitchFamily="2" charset="-78"/>
                <a:cs typeface="B Nazanin" panose="00000400000000000000" pitchFamily="2" charset="-78"/>
              </a:rPr>
              <a:t>درارتباط است.</a:t>
            </a:r>
          </a:p>
          <a:p>
            <a:pPr algn="r" rtl="1">
              <a:lnSpc>
                <a:spcPct val="80000"/>
              </a:lnSpc>
              <a:buFontTx/>
              <a:buNone/>
            </a:pPr>
            <a:r>
              <a:rPr lang="fa-IR" sz="2400" dirty="0">
                <a:latin typeface="IRMitra" pitchFamily="2" charset="-78"/>
                <a:cs typeface="B Nazanin" panose="00000400000000000000" pitchFamily="2" charset="-78"/>
              </a:rPr>
              <a:t>14- سنکوپ،کاهش فشارخون: رفلکس وازو واگال با اضطراب حاد یا استرس با عث افت فشارخون </a:t>
            </a:r>
            <a:r>
              <a:rPr lang="fa-IR" sz="2400" dirty="0" smtClean="0">
                <a:latin typeface="IRMitra" pitchFamily="2" charset="-78"/>
                <a:cs typeface="B Nazanin" panose="00000400000000000000" pitchFamily="2" charset="-78"/>
              </a:rPr>
              <a:t>و غش </a:t>
            </a:r>
            <a:r>
              <a:rPr lang="fa-IR" sz="2400" dirty="0">
                <a:latin typeface="IRMitra" pitchFamily="2" charset="-78"/>
                <a:cs typeface="B Nazanin" panose="00000400000000000000" pitchFamily="2" charset="-78"/>
              </a:rPr>
              <a:t>می شود.</a:t>
            </a:r>
          </a:p>
          <a:p>
            <a:pPr algn="r" rtl="1">
              <a:lnSpc>
                <a:spcPct val="80000"/>
              </a:lnSpc>
              <a:buFontTx/>
              <a:buNone/>
            </a:pPr>
            <a:r>
              <a:rPr lang="fa-IR" sz="2400" dirty="0">
                <a:latin typeface="IRMitra" pitchFamily="2" charset="-78"/>
                <a:cs typeface="B Nazanin" panose="00000400000000000000" pitchFamily="2" charset="-78"/>
              </a:rPr>
              <a:t>15- کهیر،آنژیوادم:خارش با اضطراب تشدید می شود</a:t>
            </a:r>
            <a:r>
              <a:rPr lang="fa-IR" sz="2400" dirty="0" smtClean="0">
                <a:latin typeface="IRMitra" pitchFamily="2" charset="-78"/>
                <a:cs typeface="B Nazanin" panose="00000400000000000000" pitchFamily="2" charset="-78"/>
              </a:rPr>
              <a:t>. خراشاندن </a:t>
            </a:r>
            <a:r>
              <a:rPr lang="fa-IR" sz="2400" dirty="0">
                <a:latin typeface="IRMitra" pitchFamily="2" charset="-78"/>
                <a:cs typeface="B Nazanin" panose="00000400000000000000" pitchFamily="2" charset="-78"/>
              </a:rPr>
              <a:t>با خصومت مهارشده مرتبطه است.</a:t>
            </a:r>
            <a:endParaRPr lang="en-US" sz="2400" dirty="0">
              <a:latin typeface="IRMitra" pitchFamily="2" charset="-78"/>
              <a:cs typeface="B Nazanin" panose="00000400000000000000" pitchFamily="2" charset="-78"/>
            </a:endParaRPr>
          </a:p>
        </p:txBody>
      </p:sp>
      <p:sp>
        <p:nvSpPr>
          <p:cNvPr id="27650" name="Rectangle 2"/>
          <p:cNvSpPr>
            <a:spLocks noGrp="1" noChangeArrowheads="1"/>
          </p:cNvSpPr>
          <p:nvPr>
            <p:ph type="title"/>
          </p:nvPr>
        </p:nvSpPr>
        <p:spPr/>
        <p:txBody>
          <a:bodyPr>
            <a:noAutofit/>
          </a:bodyPr>
          <a:lstStyle/>
          <a:p>
            <a:pPr algn="ctr" rtl="1"/>
            <a:r>
              <a:rPr lang="fa-IR" sz="2800" b="1" dirty="0">
                <a:latin typeface="IRMitra" pitchFamily="2" charset="-78"/>
                <a:cs typeface="B Nazanin" panose="00000400000000000000" pitchFamily="2" charset="-78"/>
              </a:rPr>
              <a:t>بیماریهای طبی،جراحی ونورولوژیک که با علائم روانپزشکی تظاهر می </a:t>
            </a:r>
            <a:r>
              <a:rPr lang="fa-IR" sz="2800" b="1" dirty="0" smtClean="0">
                <a:latin typeface="IRMitra" pitchFamily="2" charset="-78"/>
                <a:cs typeface="B Nazanin" panose="00000400000000000000" pitchFamily="2" charset="-78"/>
              </a:rPr>
              <a:t>نمایند</a:t>
            </a:r>
            <a:endParaRPr lang="en-US" sz="2800" b="1" dirty="0">
              <a:latin typeface="IRMitra" pitchFamily="2" charset="-78"/>
              <a:cs typeface="B Nazanin" panose="000004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normAutofit/>
          </a:bodyPr>
          <a:lstStyle/>
          <a:p>
            <a:pPr algn="just" rtl="1">
              <a:lnSpc>
                <a:spcPct val="80000"/>
              </a:lnSpc>
              <a:buFontTx/>
              <a:buNone/>
            </a:pPr>
            <a:r>
              <a:rPr lang="fa-IR" sz="2400" dirty="0">
                <a:latin typeface="IRMitra" pitchFamily="2" charset="-78"/>
                <a:cs typeface="B Nazanin" panose="00000400000000000000" pitchFamily="2" charset="-78"/>
              </a:rPr>
              <a:t>16- اختلال فعالیت جنسی:مهمترین آن درمردان ناتوانی جنسی است.که بصورت تاخیردرانزال،انزال زودرس وعدم پایداری یا فقدان نعوذ دیده می شود.ودر زنهاسرد مزاجی است.که بصورت عدم تمایل به اعمال جنسی،ارگاسم ناقص وواژینیسم دیده می شود.</a:t>
            </a:r>
          </a:p>
          <a:p>
            <a:pPr algn="just" rtl="1">
              <a:lnSpc>
                <a:spcPct val="80000"/>
              </a:lnSpc>
              <a:buFontTx/>
              <a:buNone/>
            </a:pPr>
            <a:r>
              <a:rPr lang="fa-IR" sz="2400" dirty="0">
                <a:latin typeface="IRMitra" pitchFamily="2" charset="-78"/>
                <a:cs typeface="B Nazanin" panose="00000400000000000000" pitchFamily="2" charset="-78"/>
              </a:rPr>
              <a:t>17- اختلال عمل تولید مثل: عدم امنیت وعدم پختگی زن برای قبول نقش همسری می تواند اورا مستعد مشکلاتی از فبیل بی نظمی قاعدگی،درد همراه قاعدگی،اختلال زایمان وواکنش شدید نسبت به یائسگی نماید.</a:t>
            </a:r>
          </a:p>
          <a:p>
            <a:pPr algn="just" rtl="1">
              <a:lnSpc>
                <a:spcPct val="80000"/>
              </a:lnSpc>
              <a:buFontTx/>
              <a:buNone/>
            </a:pPr>
            <a:r>
              <a:rPr lang="fa-IR" sz="2400" dirty="0">
                <a:latin typeface="IRMitra" pitchFamily="2" charset="-78"/>
                <a:cs typeface="B Nazanin" panose="00000400000000000000" pitchFamily="2" charset="-78"/>
              </a:rPr>
              <a:t>18- اختلال عمل ادراری: اضطراب نقش می تواند افراد رادچارتکرر وقطع ادرارنماید. در اکثر موارد قطع ادرار ناشی از عدم توانایی افراد در ادرار کردن در حضوردیگران است.</a:t>
            </a:r>
          </a:p>
          <a:p>
            <a:pPr algn="just" rtl="1">
              <a:lnSpc>
                <a:spcPct val="80000"/>
              </a:lnSpc>
              <a:buFontTx/>
              <a:buNone/>
            </a:pPr>
            <a:r>
              <a:rPr lang="fa-IR" sz="2400" dirty="0">
                <a:latin typeface="IRMitra" pitchFamily="2" charset="-78"/>
                <a:cs typeface="B Nazanin" panose="00000400000000000000" pitchFamily="2" charset="-78"/>
              </a:rPr>
              <a:t>19- هیپرتیروئیدی: در بیمارانی که از هیپرتیروئیدی رنج میبرند دارای علائمی از قبیل ناپایداری هیجانی،علائم اضطراب واختلال هیجانی هستند.</a:t>
            </a:r>
          </a:p>
          <a:p>
            <a:pPr algn="just" rtl="1">
              <a:lnSpc>
                <a:spcPct val="80000"/>
              </a:lnSpc>
              <a:buFontTx/>
              <a:buNone/>
            </a:pPr>
            <a:r>
              <a:rPr lang="fa-IR" sz="2400" dirty="0">
                <a:latin typeface="IRMitra" pitchFamily="2" charset="-78"/>
                <a:cs typeface="B Nazanin" panose="00000400000000000000" pitchFamily="2" charset="-78"/>
              </a:rPr>
              <a:t>20- دیابت: آشفتگی های هیجانی می تواند به سرعت توازن متابولیت های این بیماران را برهم بریزد.به عنوان مثال،اضطراب سبب افزایش ادرار در بیماران دیابتی شده وممکن است منجر به اسیدوز بیمارشود.</a:t>
            </a:r>
            <a:endParaRPr lang="en-US" sz="2400" dirty="0">
              <a:latin typeface="IRMitra" pitchFamily="2" charset="-78"/>
              <a:cs typeface="B Nazanin" panose="00000400000000000000" pitchFamily="2" charset="-78"/>
            </a:endParaRPr>
          </a:p>
        </p:txBody>
      </p:sp>
      <p:sp>
        <p:nvSpPr>
          <p:cNvPr id="28674" name="Rectangle 2"/>
          <p:cNvSpPr>
            <a:spLocks noGrp="1" noChangeArrowheads="1"/>
          </p:cNvSpPr>
          <p:nvPr>
            <p:ph type="title"/>
          </p:nvPr>
        </p:nvSpPr>
        <p:spPr/>
        <p:txBody>
          <a:bodyPr>
            <a:noAutofit/>
          </a:bodyPr>
          <a:lstStyle/>
          <a:p>
            <a:pPr algn="ctr" rtl="1"/>
            <a:r>
              <a:rPr lang="fa-IR" sz="2800" b="1" dirty="0">
                <a:latin typeface="IRMitra" pitchFamily="2" charset="-78"/>
                <a:cs typeface="B Nazanin" panose="00000400000000000000" pitchFamily="2" charset="-78"/>
              </a:rPr>
              <a:t>بیماریهای طبی،جراحی ونورولوژیک که با علائم روانپزشکی تظاهر می </a:t>
            </a:r>
            <a:r>
              <a:rPr lang="fa-IR" sz="2800" b="1" dirty="0" smtClean="0">
                <a:latin typeface="IRMitra" pitchFamily="2" charset="-78"/>
                <a:cs typeface="B Nazanin" panose="00000400000000000000" pitchFamily="2" charset="-78"/>
              </a:rPr>
              <a:t>نمایند</a:t>
            </a:r>
            <a:endParaRPr lang="en-US" sz="2800" b="1" dirty="0">
              <a:latin typeface="IRMitra" pitchFamily="2" charset="-78"/>
              <a:cs typeface="B Nazanin" panose="000004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1600200"/>
            <a:ext cx="8229600" cy="4724400"/>
          </a:xfrm>
        </p:spPr>
        <p:txBody>
          <a:bodyPr>
            <a:noAutofit/>
          </a:bodyPr>
          <a:lstStyle/>
          <a:p>
            <a:pPr algn="r" rtl="1">
              <a:lnSpc>
                <a:spcPct val="80000"/>
              </a:lnSpc>
              <a:buFontTx/>
              <a:buNone/>
            </a:pPr>
            <a:r>
              <a:rPr lang="fa-IR" sz="2000" dirty="0">
                <a:latin typeface="IRMitra" pitchFamily="2" charset="-78"/>
                <a:cs typeface="B Nazanin" panose="00000400000000000000" pitchFamily="2" charset="-78"/>
              </a:rPr>
              <a:t>1- برخورد همدلانه</a:t>
            </a:r>
            <a:r>
              <a:rPr lang="fa-IR" sz="2000" dirty="0" smtClean="0">
                <a:latin typeface="IRMitra" pitchFamily="2" charset="-78"/>
                <a:cs typeface="B Nazanin" panose="00000400000000000000" pitchFamily="2" charset="-78"/>
              </a:rPr>
              <a:t>: بیماردچار </a:t>
            </a:r>
            <a:r>
              <a:rPr lang="fa-IR" sz="2000" dirty="0">
                <a:latin typeface="IRMitra" pitchFamily="2" charset="-78"/>
                <a:cs typeface="B Nazanin" panose="00000400000000000000" pitchFamily="2" charset="-78"/>
              </a:rPr>
              <a:t>مشکل روان تنی اغلب به دلیل خصلت بیماری نزد پزشک داخلی یا جراح مراجعه می نمایند. که درک این بیماران نیازمند ارتباط همدلانه است.</a:t>
            </a:r>
          </a:p>
          <a:p>
            <a:pPr algn="r" rtl="1">
              <a:lnSpc>
                <a:spcPct val="80000"/>
              </a:lnSpc>
              <a:buFontTx/>
              <a:buNone/>
            </a:pPr>
            <a:r>
              <a:rPr lang="fa-IR" sz="2000" dirty="0">
                <a:latin typeface="IRMitra" pitchFamily="2" charset="-78"/>
                <a:cs typeface="B Nazanin" panose="00000400000000000000" pitchFamily="2" charset="-78"/>
              </a:rPr>
              <a:t>2- روان درمانی: شامل:</a:t>
            </a:r>
          </a:p>
          <a:p>
            <a:pPr algn="r" rtl="1">
              <a:lnSpc>
                <a:spcPct val="80000"/>
              </a:lnSpc>
              <a:buFontTx/>
              <a:buNone/>
            </a:pPr>
            <a:r>
              <a:rPr lang="fa-IR" sz="2000" dirty="0">
                <a:latin typeface="IRMitra" pitchFamily="2" charset="-78"/>
                <a:cs typeface="B Nazanin" panose="00000400000000000000" pitchFamily="2" charset="-78"/>
              </a:rPr>
              <a:t>الف: حمایتی</a:t>
            </a:r>
            <a:r>
              <a:rPr lang="fa-IR" sz="2000" dirty="0" smtClean="0">
                <a:latin typeface="IRMitra" pitchFamily="2" charset="-78"/>
                <a:cs typeface="B Nazanin" panose="00000400000000000000" pitchFamily="2" charset="-78"/>
              </a:rPr>
              <a:t>: هنگامی </a:t>
            </a:r>
            <a:r>
              <a:rPr lang="fa-IR" sz="2000" dirty="0">
                <a:latin typeface="IRMitra" pitchFamily="2" charset="-78"/>
                <a:cs typeface="B Nazanin" panose="00000400000000000000" pitchFamily="2" charset="-78"/>
              </a:rPr>
              <a:t>که این بیماران مورد حمایت قرار گیرند قادرند ترس از بیماری،به ویژه ترس های خیالی </a:t>
            </a:r>
            <a:r>
              <a:rPr lang="fa-IR" sz="2000" dirty="0" smtClean="0">
                <a:latin typeface="IRMitra" pitchFamily="2" charset="-78"/>
                <a:cs typeface="B Nazanin" panose="00000400000000000000" pitchFamily="2" charset="-78"/>
              </a:rPr>
              <a:t>خود را </a:t>
            </a:r>
            <a:r>
              <a:rPr lang="fa-IR" sz="2000" dirty="0">
                <a:latin typeface="IRMitra" pitchFamily="2" charset="-78"/>
                <a:cs typeface="B Nazanin" panose="00000400000000000000" pitchFamily="2" charset="-78"/>
              </a:rPr>
              <a:t>با پزشک درمیان بگذارند.</a:t>
            </a:r>
          </a:p>
          <a:p>
            <a:pPr algn="r" rtl="1">
              <a:lnSpc>
                <a:spcPct val="80000"/>
              </a:lnSpc>
              <a:buFontTx/>
              <a:buNone/>
            </a:pPr>
            <a:r>
              <a:rPr lang="fa-IR" sz="2000" dirty="0">
                <a:latin typeface="IRMitra" pitchFamily="2" charset="-78"/>
                <a:cs typeface="B Nazanin" panose="00000400000000000000" pitchFamily="2" charset="-78"/>
              </a:rPr>
              <a:t>ب:روان درمانی بینش مدار پویشی:دراین درمان استرس های زندگی بررسی می شود </a:t>
            </a:r>
            <a:r>
              <a:rPr lang="fa-IR" sz="2000" dirty="0" smtClean="0">
                <a:latin typeface="IRMitra" pitchFamily="2" charset="-78"/>
                <a:cs typeface="B Nazanin" panose="00000400000000000000" pitchFamily="2" charset="-78"/>
              </a:rPr>
              <a:t>و دفاع </a:t>
            </a:r>
            <a:r>
              <a:rPr lang="fa-IR" sz="2000" dirty="0">
                <a:latin typeface="IRMitra" pitchFamily="2" charset="-78"/>
                <a:cs typeface="B Nazanin" panose="00000400000000000000" pitchFamily="2" charset="-78"/>
              </a:rPr>
              <a:t>های بالغ بر قرار می گردد.</a:t>
            </a:r>
          </a:p>
          <a:p>
            <a:pPr algn="r" rtl="1">
              <a:lnSpc>
                <a:spcPct val="80000"/>
              </a:lnSpc>
              <a:buFontTx/>
              <a:buNone/>
            </a:pPr>
            <a:r>
              <a:rPr lang="fa-IR" sz="2000" dirty="0">
                <a:latin typeface="IRMitra" pitchFamily="2" charset="-78"/>
                <a:cs typeface="B Nazanin" panose="00000400000000000000" pitchFamily="2" charset="-78"/>
              </a:rPr>
              <a:t>ج: گروه درمانی: در بیمارانی که بیماری جسمی مشابهی(کولیت و</a:t>
            </a:r>
            <a:r>
              <a:rPr lang="fa-IR" sz="2000" dirty="0" smtClean="0">
                <a:latin typeface="IRMitra" pitchFamily="2" charset="-78"/>
                <a:cs typeface="B Nazanin" panose="00000400000000000000" pitchFamily="2" charset="-78"/>
              </a:rPr>
              <a:t>..) دارند موثر است</a:t>
            </a:r>
            <a:r>
              <a:rPr lang="fa-IR" sz="2000" dirty="0">
                <a:latin typeface="IRMitra" pitchFamily="2" charset="-78"/>
                <a:cs typeface="B Nazanin" panose="00000400000000000000" pitchFamily="2" charset="-78"/>
              </a:rPr>
              <a:t>.</a:t>
            </a:r>
          </a:p>
          <a:p>
            <a:pPr algn="r" rtl="1">
              <a:lnSpc>
                <a:spcPct val="80000"/>
              </a:lnSpc>
              <a:buFontTx/>
              <a:buNone/>
            </a:pPr>
            <a:r>
              <a:rPr lang="fa-IR" sz="2000" dirty="0">
                <a:latin typeface="IRMitra" pitchFamily="2" charset="-78"/>
                <a:cs typeface="B Nazanin" panose="00000400000000000000" pitchFamily="2" charset="-78"/>
              </a:rPr>
              <a:t>د: خانواده درمانی: با تاکید برچگونگی تاثیر گذاری بیماری فرد بر سایر اعضاء می تواند موثر واقع گردد.</a:t>
            </a:r>
          </a:p>
          <a:p>
            <a:pPr algn="r" rtl="1">
              <a:lnSpc>
                <a:spcPct val="80000"/>
              </a:lnSpc>
              <a:buFontTx/>
              <a:buNone/>
            </a:pPr>
            <a:r>
              <a:rPr lang="fa-IR" sz="2000" dirty="0">
                <a:latin typeface="IRMitra" pitchFamily="2" charset="-78"/>
                <a:cs typeface="B Nazanin" panose="00000400000000000000" pitchFamily="2" charset="-78"/>
              </a:rPr>
              <a:t>ه: درمان رفتاری شناختی: شامل:</a:t>
            </a:r>
          </a:p>
          <a:p>
            <a:pPr algn="r" rtl="1">
              <a:lnSpc>
                <a:spcPct val="80000"/>
              </a:lnSpc>
              <a:buFontTx/>
              <a:buNone/>
            </a:pPr>
            <a:r>
              <a:rPr lang="fa-IR" sz="2000" dirty="0">
                <a:latin typeface="IRMitra" pitchFamily="2" charset="-78"/>
                <a:cs typeface="B Nazanin" panose="00000400000000000000" pitchFamily="2" charset="-78"/>
              </a:rPr>
              <a:t>الف: شناختی</a:t>
            </a:r>
            <a:r>
              <a:rPr lang="fa-IR" sz="2000" dirty="0" smtClean="0">
                <a:latin typeface="IRMitra" pitchFamily="2" charset="-78"/>
                <a:cs typeface="B Nazanin" panose="00000400000000000000" pitchFamily="2" charset="-78"/>
              </a:rPr>
              <a:t>: بیماران </a:t>
            </a:r>
            <a:r>
              <a:rPr lang="fa-IR" sz="2000" dirty="0">
                <a:latin typeface="IRMitra" pitchFamily="2" charset="-78"/>
                <a:cs typeface="B Nazanin" panose="00000400000000000000" pitchFamily="2" charset="-78"/>
              </a:rPr>
              <a:t>می آموزند که چگونه استرس </a:t>
            </a:r>
            <a:r>
              <a:rPr lang="fa-IR" sz="2000" dirty="0" smtClean="0">
                <a:latin typeface="IRMitra" pitchFamily="2" charset="-78"/>
                <a:cs typeface="B Nazanin" panose="00000400000000000000" pitchFamily="2" charset="-78"/>
              </a:rPr>
              <a:t>و تعارض </a:t>
            </a:r>
            <a:r>
              <a:rPr lang="fa-IR" sz="2000" dirty="0">
                <a:latin typeface="IRMitra" pitchFamily="2" charset="-78"/>
                <a:cs typeface="B Nazanin" panose="00000400000000000000" pitchFamily="2" charset="-78"/>
              </a:rPr>
              <a:t>به بیماری جسمی تبدیل می شود</a:t>
            </a:r>
            <a:r>
              <a:rPr lang="fa-IR" sz="2000" dirty="0" smtClean="0">
                <a:latin typeface="IRMitra" pitchFamily="2" charset="-78"/>
                <a:cs typeface="B Nazanin" panose="00000400000000000000" pitchFamily="2" charset="-78"/>
              </a:rPr>
              <a:t>. در </a:t>
            </a:r>
            <a:r>
              <a:rPr lang="fa-IR" sz="2000" dirty="0">
                <a:latin typeface="IRMitra" pitchFamily="2" charset="-78"/>
                <a:cs typeface="B Nazanin" panose="00000400000000000000" pitchFamily="2" charset="-78"/>
              </a:rPr>
              <a:t>واقع افکار منفی فرد شناسایی شده </a:t>
            </a:r>
            <a:r>
              <a:rPr lang="fa-IR" sz="2000" dirty="0" smtClean="0">
                <a:latin typeface="IRMitra" pitchFamily="2" charset="-78"/>
                <a:cs typeface="B Nazanin" panose="00000400000000000000" pitchFamily="2" charset="-78"/>
              </a:rPr>
              <a:t>و تغییر </a:t>
            </a:r>
            <a:r>
              <a:rPr lang="fa-IR" sz="2000" dirty="0">
                <a:latin typeface="IRMitra" pitchFamily="2" charset="-78"/>
                <a:cs typeface="B Nazanin" panose="00000400000000000000" pitchFamily="2" charset="-78"/>
              </a:rPr>
              <a:t>می یابد.</a:t>
            </a:r>
          </a:p>
          <a:p>
            <a:pPr algn="r" rtl="1">
              <a:lnSpc>
                <a:spcPct val="80000"/>
              </a:lnSpc>
              <a:buFontTx/>
              <a:buNone/>
            </a:pPr>
            <a:r>
              <a:rPr lang="fa-IR" sz="2000" dirty="0">
                <a:latin typeface="IRMitra" pitchFamily="2" charset="-78"/>
                <a:cs typeface="B Nazanin" panose="00000400000000000000" pitchFamily="2" charset="-78"/>
              </a:rPr>
              <a:t>ب: رفتاری: روشهای رفتاری </a:t>
            </a:r>
            <a:r>
              <a:rPr lang="fa-IR" sz="2000" dirty="0" smtClean="0">
                <a:latin typeface="IRMitra" pitchFamily="2" charset="-78"/>
                <a:cs typeface="B Nazanin" panose="00000400000000000000" pitchFamily="2" charset="-78"/>
              </a:rPr>
              <a:t>از قبیل </a:t>
            </a:r>
            <a:r>
              <a:rPr lang="fa-IR" sz="2000" dirty="0">
                <a:latin typeface="IRMitra" pitchFamily="2" charset="-78"/>
                <a:cs typeface="B Nazanin" panose="00000400000000000000" pitchFamily="2" charset="-78"/>
              </a:rPr>
              <a:t>آرام سازی </a:t>
            </a:r>
            <a:r>
              <a:rPr lang="fa-IR" sz="2000" dirty="0" smtClean="0">
                <a:latin typeface="IRMitra" pitchFamily="2" charset="-78"/>
                <a:cs typeface="B Nazanin" panose="00000400000000000000" pitchFamily="2" charset="-78"/>
              </a:rPr>
              <a:t>و بیوفیدبک </a:t>
            </a:r>
            <a:r>
              <a:rPr lang="fa-IR" sz="2000" dirty="0">
                <a:latin typeface="IRMitra" pitchFamily="2" charset="-78"/>
                <a:cs typeface="B Nazanin" panose="00000400000000000000" pitchFamily="2" charset="-78"/>
              </a:rPr>
              <a:t>که در اختلال آسم،سردرد و..موثرند به بیمارآموزش داده می شود.</a:t>
            </a:r>
          </a:p>
          <a:p>
            <a:pPr algn="r" rtl="1">
              <a:lnSpc>
                <a:spcPct val="80000"/>
              </a:lnSpc>
              <a:buFontTx/>
              <a:buNone/>
            </a:pPr>
            <a:r>
              <a:rPr lang="fa-IR" sz="2000" dirty="0">
                <a:latin typeface="IRMitra" pitchFamily="2" charset="-78"/>
                <a:cs typeface="B Nazanin" panose="00000400000000000000" pitchFamily="2" charset="-78"/>
              </a:rPr>
              <a:t>ج: </a:t>
            </a:r>
            <a:r>
              <a:rPr lang="fa-IR" sz="2000" dirty="0" smtClean="0">
                <a:latin typeface="IRMitra" pitchFamily="2" charset="-78"/>
                <a:cs typeface="B Nazanin" panose="00000400000000000000" pitchFamily="2" charset="-78"/>
              </a:rPr>
              <a:t>دارودرمانی: در درمان، </a:t>
            </a:r>
            <a:r>
              <a:rPr lang="fa-IR" sz="2000" dirty="0">
                <a:latin typeface="IRMitra" pitchFamily="2" charset="-78"/>
                <a:cs typeface="B Nazanin" panose="00000400000000000000" pitchFamily="2" charset="-78"/>
              </a:rPr>
              <a:t>همیشه می بایست علائم جدی گرفته شده وجهت رفع آن اقدام نمود.مثلاٌ جهت </a:t>
            </a:r>
            <a:r>
              <a:rPr lang="fa-IR" sz="2000" dirty="0" smtClean="0">
                <a:latin typeface="IRMitra" pitchFamily="2" charset="-78"/>
                <a:cs typeface="B Nazanin" panose="00000400000000000000" pitchFamily="2" charset="-78"/>
              </a:rPr>
              <a:t>سیکوز، آنتی </a:t>
            </a:r>
            <a:r>
              <a:rPr lang="fa-IR" sz="2000" dirty="0">
                <a:latin typeface="IRMitra" pitchFamily="2" charset="-78"/>
                <a:cs typeface="B Nazanin" panose="00000400000000000000" pitchFamily="2" charset="-78"/>
              </a:rPr>
              <a:t>سایکوتیک.اضطراب</a:t>
            </a:r>
            <a:r>
              <a:rPr lang="fa-IR" sz="2000" dirty="0" smtClean="0">
                <a:latin typeface="IRMitra" pitchFamily="2" charset="-78"/>
                <a:cs typeface="B Nazanin" panose="00000400000000000000" pitchFamily="2" charset="-78"/>
              </a:rPr>
              <a:t>، آنتی </a:t>
            </a:r>
            <a:r>
              <a:rPr lang="fa-IR" sz="2000" dirty="0">
                <a:latin typeface="IRMitra" pitchFamily="2" charset="-78"/>
                <a:cs typeface="B Nazanin" panose="00000400000000000000" pitchFamily="2" charset="-78"/>
              </a:rPr>
              <a:t>اضطراب و....</a:t>
            </a:r>
            <a:endParaRPr lang="en-US" sz="2000" dirty="0">
              <a:latin typeface="IRMitra" pitchFamily="2" charset="-78"/>
              <a:cs typeface="B Nazanin" panose="00000400000000000000" pitchFamily="2" charset="-78"/>
            </a:endParaRPr>
          </a:p>
        </p:txBody>
      </p:sp>
      <p:sp>
        <p:nvSpPr>
          <p:cNvPr id="29698" name="Rectangle 2"/>
          <p:cNvSpPr>
            <a:spLocks noGrp="1" noChangeArrowheads="1"/>
          </p:cNvSpPr>
          <p:nvPr>
            <p:ph type="title"/>
          </p:nvPr>
        </p:nvSpPr>
        <p:spPr/>
        <p:txBody>
          <a:bodyPr>
            <a:normAutofit/>
          </a:bodyPr>
          <a:lstStyle/>
          <a:p>
            <a:pPr algn="ctr" rtl="1"/>
            <a:r>
              <a:rPr lang="fa-IR" sz="3200" dirty="0">
                <a:latin typeface="IRMitra" pitchFamily="2" charset="-78"/>
                <a:cs typeface="B Nazanin" panose="00000400000000000000" pitchFamily="2" charset="-78"/>
              </a:rPr>
              <a:t>درمان اختلالات روان </a:t>
            </a:r>
            <a:r>
              <a:rPr lang="fa-IR" sz="3200" dirty="0" smtClean="0">
                <a:latin typeface="IRMitra" pitchFamily="2" charset="-78"/>
                <a:cs typeface="B Nazanin" panose="00000400000000000000" pitchFamily="2" charset="-78"/>
              </a:rPr>
              <a:t>تنی شامل </a:t>
            </a:r>
            <a:r>
              <a:rPr lang="fa-IR" sz="3200" dirty="0">
                <a:latin typeface="IRMitra" pitchFamily="2" charset="-78"/>
                <a:cs typeface="B Nazanin" panose="00000400000000000000" pitchFamily="2" charset="-78"/>
              </a:rPr>
              <a:t>موارد زیر است:</a:t>
            </a:r>
            <a:endParaRPr lang="en-US" sz="3200" dirty="0">
              <a:latin typeface="IRMitra" pitchFamily="2" charset="-78"/>
              <a:cs typeface="B Nazanin" panose="00000400000000000000"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pPr algn="just" rtl="1">
              <a:lnSpc>
                <a:spcPct val="90000"/>
              </a:lnSpc>
            </a:pPr>
            <a:r>
              <a:rPr lang="fa-IR" sz="2400" dirty="0">
                <a:latin typeface="IRMitra" pitchFamily="2" charset="-78"/>
                <a:cs typeface="B Nazanin" panose="00000400000000000000" pitchFamily="2" charset="-78"/>
              </a:rPr>
              <a:t>اگر بیماری روان تنی را به عنوان بیماری با دیدگاه چند علتی مورد بررسی قرار دهیم</a:t>
            </a:r>
            <a:r>
              <a:rPr lang="fa-IR" sz="2400" dirty="0" smtClean="0">
                <a:latin typeface="IRMitra" pitchFamily="2" charset="-78"/>
                <a:cs typeface="B Nazanin" panose="00000400000000000000" pitchFamily="2" charset="-78"/>
              </a:rPr>
              <a:t>، اولین </a:t>
            </a:r>
            <a:r>
              <a:rPr lang="fa-IR" sz="2400" dirty="0">
                <a:latin typeface="IRMitra" pitchFamily="2" charset="-78"/>
                <a:cs typeface="B Nazanin" panose="00000400000000000000" pitchFamily="2" charset="-78"/>
              </a:rPr>
              <a:t>اقدام پرستاری ایجاد دیدگاه ونگرشی حاکی ازروابط متقابل تن وروان در پیدایش این بیماری </a:t>
            </a:r>
            <a:r>
              <a:rPr lang="fa-IR" sz="2400" dirty="0" smtClean="0">
                <a:latin typeface="IRMitra" pitchFamily="2" charset="-78"/>
                <a:cs typeface="B Nazanin" panose="00000400000000000000" pitchFamily="2" charset="-78"/>
              </a:rPr>
              <a:t>و ایجاد </a:t>
            </a:r>
            <a:r>
              <a:rPr lang="fa-IR" sz="2400" dirty="0">
                <a:latin typeface="IRMitra" pitchFamily="2" charset="-78"/>
                <a:cs typeface="B Nazanin" panose="00000400000000000000" pitchFamily="2" charset="-78"/>
              </a:rPr>
              <a:t>حالتهای جسمانی </a:t>
            </a:r>
            <a:r>
              <a:rPr lang="fa-IR" sz="2400" dirty="0" smtClean="0">
                <a:latin typeface="IRMitra" pitchFamily="2" charset="-78"/>
                <a:cs typeface="B Nazanin" panose="00000400000000000000" pitchFamily="2" charset="-78"/>
              </a:rPr>
              <a:t>و هیجانی </a:t>
            </a:r>
            <a:r>
              <a:rPr lang="fa-IR" sz="2400" dirty="0">
                <a:latin typeface="IRMitra" pitchFamily="2" charset="-78"/>
                <a:cs typeface="B Nazanin" panose="00000400000000000000" pitchFamily="2" charset="-78"/>
              </a:rPr>
              <a:t>می باشد.</a:t>
            </a:r>
          </a:p>
          <a:p>
            <a:pPr algn="just" rtl="1">
              <a:lnSpc>
                <a:spcPct val="90000"/>
              </a:lnSpc>
            </a:pPr>
            <a:r>
              <a:rPr lang="fa-IR" sz="2400" dirty="0">
                <a:latin typeface="IRMitra" pitchFamily="2" charset="-78"/>
                <a:cs typeface="B Nazanin" panose="00000400000000000000" pitchFamily="2" charset="-78"/>
              </a:rPr>
              <a:t>بررسی: دربررسی این بیماران خوب است که این3نکته مورد توجه قرار گیرد:</a:t>
            </a:r>
          </a:p>
          <a:p>
            <a:pPr algn="just" rtl="1">
              <a:lnSpc>
                <a:spcPct val="90000"/>
              </a:lnSpc>
              <a:buFontTx/>
              <a:buNone/>
            </a:pPr>
            <a:r>
              <a:rPr lang="fa-IR" sz="2400" dirty="0">
                <a:latin typeface="IRMitra" pitchFamily="2" charset="-78"/>
                <a:cs typeface="B Nazanin" panose="00000400000000000000" pitchFamily="2" charset="-78"/>
              </a:rPr>
              <a:t>الف: بررسی از نظر وجود اختلال جسمی از طریق معاینه دقیق وبررسی فیزیکال.</a:t>
            </a:r>
          </a:p>
          <a:p>
            <a:pPr algn="just" rtl="1">
              <a:lnSpc>
                <a:spcPct val="90000"/>
              </a:lnSpc>
              <a:buFontTx/>
              <a:buNone/>
            </a:pPr>
            <a:r>
              <a:rPr lang="fa-IR" sz="2400" dirty="0">
                <a:latin typeface="IRMitra" pitchFamily="2" charset="-78"/>
                <a:cs typeface="B Nazanin" panose="00000400000000000000" pitchFamily="2" charset="-78"/>
              </a:rPr>
              <a:t>ب: بررسی از نظردخالت داشتن عوامل روان شناختی در وضعیت موجود.</a:t>
            </a:r>
          </a:p>
          <a:p>
            <a:pPr algn="just" rtl="1">
              <a:lnSpc>
                <a:spcPct val="90000"/>
              </a:lnSpc>
              <a:buFontTx/>
              <a:buNone/>
            </a:pPr>
            <a:r>
              <a:rPr lang="fa-IR" sz="2400" dirty="0">
                <a:latin typeface="IRMitra" pitchFamily="2" charset="-78"/>
                <a:cs typeface="B Nazanin" panose="00000400000000000000" pitchFamily="2" charset="-78"/>
              </a:rPr>
              <a:t>ج: بررسی از نظر عدم وجود اختلال دیگراز قبیل شبه جسمی و...</a:t>
            </a:r>
          </a:p>
          <a:p>
            <a:pPr algn="just" rtl="1">
              <a:lnSpc>
                <a:spcPct val="90000"/>
              </a:lnSpc>
              <a:buFontTx/>
              <a:buNone/>
            </a:pPr>
            <a:r>
              <a:rPr lang="fa-IR" sz="2400" dirty="0">
                <a:latin typeface="IRMitra" pitchFamily="2" charset="-78"/>
                <a:cs typeface="B Nazanin" panose="00000400000000000000" pitchFamily="2" charset="-78"/>
              </a:rPr>
              <a:t>* تهیه یک شرح حال ازوضعیت </a:t>
            </a:r>
            <a:r>
              <a:rPr lang="fa-IR" sz="2400" dirty="0" smtClean="0">
                <a:latin typeface="IRMitra" pitchFamily="2" charset="-78"/>
                <a:cs typeface="B Nazanin" panose="00000400000000000000" pitchFamily="2" charset="-78"/>
              </a:rPr>
              <a:t>زندگی بیمار.که </a:t>
            </a:r>
            <a:r>
              <a:rPr lang="fa-IR" sz="2400" dirty="0">
                <a:latin typeface="IRMitra" pitchFamily="2" charset="-78"/>
                <a:cs typeface="B Nazanin" panose="00000400000000000000" pitchFamily="2" charset="-78"/>
              </a:rPr>
              <a:t>به </a:t>
            </a:r>
            <a:r>
              <a:rPr lang="fa-IR" sz="2400" dirty="0" smtClean="0">
                <a:latin typeface="IRMitra" pitchFamily="2" charset="-78"/>
                <a:cs typeface="B Nazanin" panose="00000400000000000000" pitchFamily="2" charset="-78"/>
              </a:rPr>
              <a:t>پرستار در شناسایی </a:t>
            </a:r>
            <a:r>
              <a:rPr lang="fa-IR" sz="2400" dirty="0">
                <a:latin typeface="IRMitra" pitchFamily="2" charset="-78"/>
                <a:cs typeface="B Nazanin" panose="00000400000000000000" pitchFamily="2" charset="-78"/>
              </a:rPr>
              <a:t>سبک </a:t>
            </a:r>
            <a:r>
              <a:rPr lang="fa-IR" sz="2400" dirty="0" smtClean="0">
                <a:latin typeface="IRMitra" pitchFamily="2" charset="-78"/>
                <a:cs typeface="B Nazanin" panose="00000400000000000000" pitchFamily="2" charset="-78"/>
              </a:rPr>
              <a:t>وعادات </a:t>
            </a:r>
            <a:r>
              <a:rPr lang="fa-IR" sz="2400" dirty="0">
                <a:latin typeface="IRMitra" pitchFamily="2" charset="-78"/>
                <a:cs typeface="B Nazanin" panose="00000400000000000000" pitchFamily="2" charset="-78"/>
              </a:rPr>
              <a:t>زندگی </a:t>
            </a:r>
            <a:r>
              <a:rPr lang="fa-IR" sz="2400" dirty="0" smtClean="0">
                <a:latin typeface="IRMitra" pitchFamily="2" charset="-78"/>
                <a:cs typeface="B Nazanin" panose="00000400000000000000" pitchFamily="2" charset="-78"/>
              </a:rPr>
              <a:t>و نیز </a:t>
            </a:r>
            <a:r>
              <a:rPr lang="fa-IR" sz="2400" dirty="0">
                <a:latin typeface="IRMitra" pitchFamily="2" charset="-78"/>
                <a:cs typeface="B Nazanin" panose="00000400000000000000" pitchFamily="2" charset="-78"/>
              </a:rPr>
              <a:t>عوامل استرس زا </a:t>
            </a:r>
            <a:r>
              <a:rPr lang="fa-IR" sz="2400" dirty="0" smtClean="0">
                <a:latin typeface="IRMitra" pitchFamily="2" charset="-78"/>
                <a:cs typeface="B Nazanin" panose="00000400000000000000" pitchFamily="2" charset="-78"/>
              </a:rPr>
              <a:t>و حتی </a:t>
            </a:r>
            <a:r>
              <a:rPr lang="fa-IR" sz="2400" dirty="0">
                <a:latin typeface="IRMitra" pitchFamily="2" charset="-78"/>
                <a:cs typeface="B Nazanin" panose="00000400000000000000" pitchFamily="2" charset="-78"/>
              </a:rPr>
              <a:t>خصوصیات شخصیتی کمک می کند.</a:t>
            </a:r>
            <a:endParaRPr lang="en-US" sz="2400" dirty="0">
              <a:latin typeface="IRMitra" pitchFamily="2" charset="-78"/>
              <a:cs typeface="B Nazanin" panose="00000400000000000000" pitchFamily="2" charset="-78"/>
            </a:endParaRPr>
          </a:p>
        </p:txBody>
      </p:sp>
      <p:sp>
        <p:nvSpPr>
          <p:cNvPr id="30722" name="Rectangle 2"/>
          <p:cNvSpPr>
            <a:spLocks noGrp="1" noChangeArrowheads="1"/>
          </p:cNvSpPr>
          <p:nvPr>
            <p:ph type="title"/>
          </p:nvPr>
        </p:nvSpPr>
        <p:spPr/>
        <p:txBody>
          <a:bodyPr/>
          <a:lstStyle/>
          <a:p>
            <a:pPr algn="ctr" rtl="1"/>
            <a:r>
              <a:rPr lang="fa-IR" dirty="0">
                <a:latin typeface="IRMitra" pitchFamily="2" charset="-78"/>
                <a:cs typeface="B Nazanin" panose="00000400000000000000" pitchFamily="2" charset="-78"/>
              </a:rPr>
              <a:t>پرستاری </a:t>
            </a:r>
            <a:r>
              <a:rPr lang="fa-IR" dirty="0" smtClean="0">
                <a:latin typeface="IRMitra" pitchFamily="2" charset="-78"/>
                <a:cs typeface="B Nazanin" panose="00000400000000000000" pitchFamily="2" charset="-78"/>
              </a:rPr>
              <a:t>در اختلالات </a:t>
            </a:r>
            <a:r>
              <a:rPr lang="fa-IR" dirty="0">
                <a:latin typeface="IRMitra" pitchFamily="2" charset="-78"/>
                <a:cs typeface="B Nazanin" panose="00000400000000000000" pitchFamily="2" charset="-78"/>
              </a:rPr>
              <a:t>روان تنی</a:t>
            </a:r>
            <a:endParaRPr lang="en-US" dirty="0">
              <a:latin typeface="IRMitra" pitchFamily="2" charset="-78"/>
              <a:cs typeface="B Nazanin" panose="00000400000000000000"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95</TotalTime>
  <Words>1671</Words>
  <Application>Microsoft Office PowerPoint</Application>
  <PresentationFormat>On-screen Show (4:3)</PresentationFormat>
  <Paragraphs>97</Paragraphs>
  <Slides>13</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Arial Rounded MT Bold</vt:lpstr>
      <vt:lpstr>B Nazanin</vt:lpstr>
      <vt:lpstr>Calibri</vt:lpstr>
      <vt:lpstr>IRMitra</vt:lpstr>
      <vt:lpstr>Lucida Sans Unicode</vt:lpstr>
      <vt:lpstr>Times New Roman</vt:lpstr>
      <vt:lpstr>Verdana</vt:lpstr>
      <vt:lpstr>Wingdings 2</vt:lpstr>
      <vt:lpstr>Wingdings 3</vt:lpstr>
      <vt:lpstr>Concourse</vt:lpstr>
      <vt:lpstr>تاثیر عوامل روانی بر شرایط جسمی (طب روان تنی)</vt:lpstr>
      <vt:lpstr>PowerPoint Presentation</vt:lpstr>
      <vt:lpstr>Psychosomatic Disorder</vt:lpstr>
      <vt:lpstr>تشخیص: در تشخیص بیماریهای روان تنی دو معیار مطرح است:</vt:lpstr>
      <vt:lpstr>بیماریهای طبی،جراحی ونورولوژیک که با علائم روانپزشکی تظاهر      می نمایند</vt:lpstr>
      <vt:lpstr>بیماریهای طبی،جراحی ونورولوژیک که با علائم روانپزشکی تظاهر می نمایند</vt:lpstr>
      <vt:lpstr>بیماریهای طبی،جراحی ونورولوژیک که با علائم روانپزشکی تظاهر می نمایند</vt:lpstr>
      <vt:lpstr>درمان اختلالات روان تنی شامل موارد زیر است:</vt:lpstr>
      <vt:lpstr>پرستاری در اختلالات روان تنی</vt:lpstr>
      <vt:lpstr>پرستاری دراختلالات روان تنی</vt:lpstr>
      <vt:lpstr>پرستاری در اختلالات روان تنی</vt:lpstr>
      <vt:lpstr>پرستاری در اختلالات روان تنی</vt:lpstr>
      <vt:lpstr>Conditions o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تاثیر عوامل روانی بر شرایط جسمی (طب روان تنی)</dc:title>
  <dc:creator>saya</dc:creator>
  <cp:lastModifiedBy>Classic</cp:lastModifiedBy>
  <cp:revision>17</cp:revision>
  <dcterms:created xsi:type="dcterms:W3CDTF">2014-08-02T05:47:53Z</dcterms:created>
  <dcterms:modified xsi:type="dcterms:W3CDTF">2023-02-15T20:33:26Z</dcterms:modified>
</cp:coreProperties>
</file>