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ppt/media/image8.jpg" ContentType="image/jpeg"/>
  <Override PartName="/ppt/media/image9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1"/>
  </p:notesMasterIdLst>
  <p:sldIdLst>
    <p:sldId id="270" r:id="rId2"/>
    <p:sldId id="266" r:id="rId3"/>
    <p:sldId id="271" r:id="rId4"/>
    <p:sldId id="272" r:id="rId5"/>
    <p:sldId id="273" r:id="rId6"/>
    <p:sldId id="274" r:id="rId7"/>
    <p:sldId id="275" r:id="rId8"/>
    <p:sldId id="340" r:id="rId9"/>
    <p:sldId id="276" r:id="rId10"/>
    <p:sldId id="288" r:id="rId11"/>
    <p:sldId id="342" r:id="rId12"/>
    <p:sldId id="289" r:id="rId13"/>
    <p:sldId id="290" r:id="rId14"/>
    <p:sldId id="293" r:id="rId15"/>
    <p:sldId id="294" r:id="rId16"/>
    <p:sldId id="292" r:id="rId17"/>
    <p:sldId id="291" r:id="rId18"/>
    <p:sldId id="296" r:id="rId19"/>
    <p:sldId id="30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423789A-2FAB-4D8A-97FA-0BE37DD4EC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DA128D9-2CF5-43D0-B8F9-639255D5FF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DB7CA65-66BF-4DDD-955E-8534868AE0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0367A24-483A-408A-994C-771BE685EE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7DE8BAA-ACEB-4120-842B-838BA7E098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1628E57A-8B2C-4462-B021-49404B7DB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A4A8E53-DE45-4BD5-979C-00320F12D9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A8E53-DE45-4BD5-979C-00320F12D9B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95FC5-32BB-436E-9879-6D97CF20B1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1BA8D6B-BA5E-457C-8F85-B1F41A228D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31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0E39AEA-8E0E-4EF8-B5E5-C76D747B60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45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0E39AEA-8E0E-4EF8-B5E5-C76D747B605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20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E39AEA-8E0E-4EF8-B5E5-C76D747B60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50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E39AEA-8E0E-4EF8-B5E5-C76D747B605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284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E39AEA-8E0E-4EF8-B5E5-C76D747B60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445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9DE-1B47-4B2E-8EB5-7A3C6B055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16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14C3-069F-4E82-9666-A11E02252B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92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9774-B6D0-45B1-BF4D-7F8BB76F16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74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C26F677-15A9-413D-A2A6-EDC301AFC4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42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EDCB2DE-E13A-4FB3-AED9-80642A9AD0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5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4618202-FA79-4C67-9743-C2044443B2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87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2612-925A-4EBE-84BE-30AF20D21C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27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DDC9-CEC0-44A6-8A27-8A9C8DBC00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99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C6F-F9DC-4A06-A80F-586430DACD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90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5278D5-D26A-44C3-9F21-D8EFE22BFE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5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E39AEA-8E0E-4EF8-B5E5-C76D747B605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C6E28F-C6DC-0F2A-F70E-ED9152A08AF0}"/>
              </a:ext>
            </a:extLst>
          </p:cNvPr>
          <p:cNvSpPr/>
          <p:nvPr userDrawn="1"/>
        </p:nvSpPr>
        <p:spPr>
          <a:xfrm rot="5400000">
            <a:off x="8588188" y="5506108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8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show.i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B967B1BD-1049-4C5E-8439-BBBFB41BC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052736"/>
            <a:ext cx="7744113" cy="3777622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fa-IR" altLang="en-US" sz="4200" dirty="0">
                <a:solidFill>
                  <a:srgbClr val="009900"/>
                </a:solidFill>
                <a:cs typeface="B Nazanin" panose="00000400000000000000" pitchFamily="2" charset="-78"/>
              </a:rPr>
              <a:t>کانابیس:</a:t>
            </a:r>
            <a:endParaRPr lang="en-US" altLang="en-US" sz="4200" dirty="0">
              <a:solidFill>
                <a:srgbClr val="009900"/>
              </a:solidFill>
              <a:cs typeface="B Nazanin" panose="00000400000000000000" pitchFamily="2" charset="-78"/>
            </a:endParaRPr>
          </a:p>
          <a:p>
            <a:pPr algn="ctr" rtl="1" eaLnBrk="1" hangingPunct="1">
              <a:buFont typeface="Wingdings" panose="05000000000000000000" pitchFamily="2" charset="2"/>
              <a:buNone/>
            </a:pPr>
            <a:endParaRPr lang="fa-IR" altLang="en-US" sz="4200" dirty="0">
              <a:solidFill>
                <a:srgbClr val="009900"/>
              </a:solidFill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400" dirty="0">
                <a:cs typeface="B Nazanin" panose="00000400000000000000" pitchFamily="2" charset="-78"/>
              </a:rPr>
              <a:t>واژه ای کلی که به ترکیبات موثره استخراج شده از گیاه </a:t>
            </a:r>
            <a:r>
              <a:rPr lang="en-US" altLang="en-US" sz="2400" dirty="0">
                <a:cs typeface="B Nazanin" panose="00000400000000000000" pitchFamily="2" charset="-78"/>
              </a:rPr>
              <a:t>Cannabis sativa</a:t>
            </a:r>
            <a:r>
              <a:rPr lang="fa-IR" altLang="en-US" sz="2400" dirty="0">
                <a:cs typeface="B Nazanin" panose="00000400000000000000" pitchFamily="2" charset="-78"/>
              </a:rPr>
              <a:t> (حشیش ساتیوا) اطلاق می‌گردد.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fa-IR" altLang="en-US" sz="2400" dirty="0"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400" dirty="0">
                <a:latin typeface="Arial" panose="020B0604020202020204" pitchFamily="34" charset="0"/>
                <a:cs typeface="B Nazanin" panose="00000400000000000000" pitchFamily="2" charset="-78"/>
              </a:rPr>
              <a:t>بعبارت دیگر</a:t>
            </a:r>
            <a:r>
              <a:rPr lang="en-US" altLang="en-US" sz="2400" dirty="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Cannabis </a:t>
            </a:r>
            <a:r>
              <a:rPr lang="fa-IR" altLang="en-US" sz="2400" dirty="0">
                <a:latin typeface="Arial" panose="020B0604020202020204" pitchFamily="34" charset="0"/>
                <a:cs typeface="B Nazanin" panose="00000400000000000000" pitchFamily="2" charset="-78"/>
              </a:rPr>
              <a:t> هم که بعنوان اسم و صفت هم برای گیاه و هم برای تمام فرآورده‌ها و محصولات مخدری آن به دست می‌آید.</a:t>
            </a:r>
            <a:endParaRPr lang="en-US" altLang="en-US" sz="2400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A4142-9039-F236-EFEF-F2E947C37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81128"/>
            <a:ext cx="1871739" cy="18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2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E69D1A2-42EB-458C-A858-402B66704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548680"/>
            <a:ext cx="8001000" cy="1216025"/>
          </a:xfrm>
        </p:spPr>
        <p:txBody>
          <a:bodyPr/>
          <a:lstStyle/>
          <a:p>
            <a:pPr algn="ctr" rtl="1" eaLnBrk="1" hangingPunct="1"/>
            <a:r>
              <a:rPr lang="fa-IR" altLang="en-US" b="1" dirty="0">
                <a:cs typeface="B Nazanin" panose="00000400000000000000" pitchFamily="2" charset="-78"/>
              </a:rPr>
              <a:t>تأثیرات ناشی از مصرف کانابیس</a:t>
            </a:r>
            <a:endParaRPr lang="en-US" altLang="en-US" b="1" dirty="0">
              <a:cs typeface="B Nazanin" panose="00000400000000000000" pitchFamily="2" charset="-78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E2D61DB-D1C6-4BB1-A8C2-BE073F676A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 eaLnBrk="1" hangingPunct="1">
              <a:buNone/>
            </a:pPr>
            <a:r>
              <a:rPr lang="fa-IR" altLang="en-US" sz="2800" b="1" dirty="0">
                <a:cs typeface="B Nazanin" panose="00000400000000000000" pitchFamily="2" charset="-78"/>
              </a:rPr>
              <a:t>مصرف کانابیس اثرات مختلفی دارد از جمله:</a:t>
            </a:r>
          </a:p>
          <a:p>
            <a:pPr algn="r" rtl="1" eaLnBrk="1" hangingPunct="1"/>
            <a:r>
              <a:rPr lang="fa-IR" altLang="en-US" sz="2200" b="1" dirty="0">
                <a:cs typeface="B Nazanin" panose="00000400000000000000" pitchFamily="2" charset="-78"/>
              </a:rPr>
              <a:t>اثرات کاردیو واسکولار (قلبی –عروقی)</a:t>
            </a:r>
          </a:p>
          <a:p>
            <a:pPr algn="r" rtl="1" eaLnBrk="1" hangingPunct="1"/>
            <a:r>
              <a:rPr lang="fa-IR" altLang="en-US" sz="2200" b="1" dirty="0">
                <a:cs typeface="B Nazanin" panose="00000400000000000000" pitchFamily="2" charset="-78"/>
              </a:rPr>
              <a:t>اثرات ریوی</a:t>
            </a:r>
          </a:p>
          <a:p>
            <a:pPr algn="r" rtl="1" eaLnBrk="1" hangingPunct="1"/>
            <a:r>
              <a:rPr lang="fa-IR" altLang="en-US" sz="2200" b="1" dirty="0">
                <a:cs typeface="B Nazanin" panose="00000400000000000000" pitchFamily="2" charset="-78"/>
              </a:rPr>
              <a:t>اثرات چشمی</a:t>
            </a:r>
          </a:p>
          <a:p>
            <a:pPr algn="r" rtl="1" eaLnBrk="1" hangingPunct="1"/>
            <a:r>
              <a:rPr lang="fa-IR" altLang="en-US" sz="2200" b="1" dirty="0">
                <a:cs typeface="B Nazanin" panose="00000400000000000000" pitchFamily="2" charset="-78"/>
              </a:rPr>
              <a:t>اثرات گوارشی</a:t>
            </a:r>
          </a:p>
          <a:p>
            <a:pPr algn="r" rtl="1" eaLnBrk="1" hangingPunct="1"/>
            <a:r>
              <a:rPr lang="fa-IR" altLang="en-US" sz="2200" b="1" dirty="0">
                <a:cs typeface="B Nazanin" panose="00000400000000000000" pitchFamily="2" charset="-78"/>
              </a:rPr>
              <a:t>اثرات اندوکرین (غدد درون ریز)</a:t>
            </a:r>
          </a:p>
          <a:p>
            <a:pPr algn="r" rtl="1" eaLnBrk="1" hangingPunct="1"/>
            <a:r>
              <a:rPr lang="fa-IR" altLang="en-US" sz="2200" b="1" dirty="0">
                <a:cs typeface="B Nazanin" panose="00000400000000000000" pitchFamily="2" charset="-78"/>
              </a:rPr>
              <a:t>اثرات نورولوژیک</a:t>
            </a:r>
          </a:p>
          <a:p>
            <a:pPr algn="r" rtl="1" eaLnBrk="1" hangingPunct="1"/>
            <a:r>
              <a:rPr lang="fa-IR" altLang="en-US" sz="2200" b="1" dirty="0">
                <a:cs typeface="B Nazanin" panose="00000400000000000000" pitchFamily="2" charset="-78"/>
              </a:rPr>
              <a:t>اثرات سایکولوژیک (روان‌شناختی)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E69D1A2-42EB-458C-A858-402B66704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548680"/>
            <a:ext cx="8001000" cy="1216025"/>
          </a:xfrm>
        </p:spPr>
        <p:txBody>
          <a:bodyPr/>
          <a:lstStyle/>
          <a:p>
            <a:pPr algn="ctr" rtl="1" eaLnBrk="1" hangingPunct="1"/>
            <a:r>
              <a:rPr lang="fa-IR" altLang="en-US" b="1" dirty="0">
                <a:cs typeface="B Nazanin" panose="00000400000000000000" pitchFamily="2" charset="-78"/>
              </a:rPr>
              <a:t>تاثیرات ناشی از مصرف کانابیس</a:t>
            </a:r>
            <a:endParaRPr lang="en-US" altLang="en-US" b="1" dirty="0">
              <a:cs typeface="B Nazanin" panose="00000400000000000000" pitchFamily="2" charset="-78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E2D61DB-D1C6-4BB1-A8C2-BE073F676A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9632" y="2060848"/>
            <a:ext cx="7528089" cy="3777622"/>
          </a:xfrm>
        </p:spPr>
        <p:txBody>
          <a:bodyPr>
            <a:normAutofit fontScale="92500"/>
          </a:bodyPr>
          <a:lstStyle/>
          <a:p>
            <a:pPr algn="ctr" rtl="1" eaLnBrk="1" hangingPunct="1"/>
            <a:r>
              <a:rPr lang="fa-IR" altLang="en-US" sz="3400" b="1" dirty="0">
                <a:solidFill>
                  <a:srgbClr val="009900"/>
                </a:solidFill>
                <a:cs typeface="B Nazanin" panose="00000400000000000000" pitchFamily="2" charset="-78"/>
              </a:rPr>
              <a:t>اثرات کاردیو واسکولار (قلبی عروقی)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 افزایش ضربان قلب و متعاقب آن افزایش برون ده قلبی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400" dirty="0">
                <a:cs typeface="B Nazanin" panose="00000400000000000000" pitchFamily="2" charset="-78"/>
              </a:rPr>
              <a:t>         میزان افزایش </a:t>
            </a:r>
            <a:r>
              <a:rPr lang="en-US" altLang="en-US" sz="2400" dirty="0">
                <a:cs typeface="B Nazanin" panose="00000400000000000000" pitchFamily="2" charset="-78"/>
              </a:rPr>
              <a:t>HR</a:t>
            </a:r>
            <a:r>
              <a:rPr lang="fa-IR" altLang="en-US" sz="2400" dirty="0">
                <a:cs typeface="B Nazanin" panose="00000400000000000000" pitchFamily="2" charset="-78"/>
              </a:rPr>
              <a:t> در دوز معمولی کانابیس :20 تا 50 ضربه در دقیقه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400" dirty="0">
                <a:cs typeface="B Nazanin" panose="00000400000000000000" pitchFamily="2" charset="-78"/>
              </a:rPr>
              <a:t>         میزان افزایش </a:t>
            </a:r>
            <a:r>
              <a:rPr lang="en-US" altLang="en-US" sz="2400" dirty="0">
                <a:cs typeface="B Nazanin" panose="00000400000000000000" pitchFamily="2" charset="-78"/>
              </a:rPr>
              <a:t>HR</a:t>
            </a:r>
            <a:r>
              <a:rPr lang="fa-IR" altLang="en-US" sz="2400" dirty="0">
                <a:cs typeface="B Nazanin" panose="00000400000000000000" pitchFamily="2" charset="-78"/>
              </a:rPr>
              <a:t> در دوز بالای کانابیس : تا 140 ضربه در دقیقه بر حسب دوز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افزايش كار قلبي و نياز  به اكسيژن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وازوديلاتاسيون (گشادگیِ رگ‌ها) و هیپوتانسيون اورتوستاتيك (کاهش فشار خون) البته در موارد مصرف دوز زیاد، افزایش مختصر فشارخون را دارد.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كاهش تجمع پلاکتی</a:t>
            </a:r>
          </a:p>
          <a:p>
            <a:pPr algn="r" rtl="1" eaLnBrk="1" hangingPunct="1"/>
            <a:endParaRPr lang="fa-IR" altLang="en-US" sz="2400" dirty="0">
              <a:cs typeface="B Nazanin" panose="00000400000000000000" pitchFamily="2" charset="-78"/>
            </a:endParaRPr>
          </a:p>
          <a:p>
            <a:pPr algn="r" rtl="1" eaLnBrk="1" hangingPunct="1"/>
            <a:endParaRPr lang="fa-IR" altLang="en-US" sz="2200" dirty="0">
              <a:cs typeface="B Nazanin" panose="00000400000000000000" pitchFamily="2" charset="-78"/>
            </a:endParaRPr>
          </a:p>
          <a:p>
            <a:pPr algn="r" rtl="1" eaLnBrk="1" hangingPunct="1"/>
            <a:endParaRPr lang="fa-IR" altLang="en-US" sz="2200" dirty="0">
              <a:cs typeface="B Nazanin" panose="00000400000000000000" pitchFamily="2" charset="-78"/>
            </a:endParaRPr>
          </a:p>
          <a:p>
            <a:pPr algn="r" rtl="1" eaLnBrk="1" hangingPunct="1"/>
            <a:endParaRPr lang="fa-IR" altLang="en-US" sz="2200" dirty="0">
              <a:cs typeface="B Nazanin" panose="00000400000000000000" pitchFamily="2" charset="-78"/>
            </a:endParaRPr>
          </a:p>
          <a:p>
            <a:pPr algn="r" rtl="1" eaLnBrk="1" hangingPunct="1"/>
            <a:endParaRPr lang="fa-IR" altLang="en-US" sz="2200" dirty="0">
              <a:cs typeface="B Nazanin" panose="00000400000000000000" pitchFamily="2" charset="-78"/>
            </a:endParaRPr>
          </a:p>
          <a:p>
            <a:pPr algn="r" rtl="1" eaLnBrk="1" hangingPunct="1"/>
            <a:endParaRPr lang="fa-IR" altLang="en-US" sz="2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085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E337181-1209-42F1-95D8-F3D499FC2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b="1" dirty="0">
                <a:cs typeface="B Nazanin" panose="00000400000000000000" pitchFamily="2" charset="-78"/>
              </a:rPr>
              <a:t>تاثیرات ناشی از مصرف کانابیس</a:t>
            </a:r>
            <a:endParaRPr lang="en-US" altLang="en-US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4F4FDCB-236C-4BC2-A052-D2F16F54D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sz="3800" b="1" dirty="0">
                <a:solidFill>
                  <a:srgbClr val="009900"/>
                </a:solidFill>
                <a:cs typeface="B Nazanin" panose="00000400000000000000" pitchFamily="2" charset="-78"/>
              </a:rPr>
              <a:t>اثرات ریوی</a:t>
            </a:r>
          </a:p>
          <a:p>
            <a:pPr algn="r" rtl="1" eaLnBrk="1" hangingPunct="1"/>
            <a:r>
              <a:rPr lang="fa-IR" altLang="en-US" sz="2600" dirty="0">
                <a:cs typeface="B Nazanin" panose="00000400000000000000" pitchFamily="2" charset="-78"/>
              </a:rPr>
              <a:t>برنکودیلاتاسیون (داروی مقلد سمپاتیک) یک ساعت بعد از مصرف استنشاقی یا خوراکی در افراد سالم و آسماتیک (بیماری آسم)</a:t>
            </a:r>
          </a:p>
          <a:p>
            <a:pPr algn="r" rtl="1" eaLnBrk="1" hangingPunct="1"/>
            <a:r>
              <a:rPr lang="fa-IR" altLang="en-US" sz="2600" dirty="0">
                <a:cs typeface="B Nazanin" panose="00000400000000000000" pitchFamily="2" charset="-78"/>
              </a:rPr>
              <a:t>در برخی برونکوکانستریکشن و سرفه</a:t>
            </a:r>
            <a:endParaRPr lang="en-US" altLang="en-US" sz="26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0646561-C32C-4309-8757-D9051C7F2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b="1" dirty="0">
                <a:cs typeface="B Nazanin" panose="00000400000000000000" pitchFamily="2" charset="-78"/>
              </a:rPr>
              <a:t>تاثیرات ناشی از مصرف کانابیس</a:t>
            </a:r>
            <a:endParaRPr lang="en-US" altLang="en-US" dirty="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D84D7CA-A613-4CB5-BB8C-D9EF17D27A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9673" y="2133600"/>
            <a:ext cx="6914728" cy="3777622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fa-IR" altLang="en-US" sz="2400" b="1" dirty="0">
                <a:solidFill>
                  <a:srgbClr val="009900"/>
                </a:solidFill>
                <a:cs typeface="B Nazanin" panose="00000400000000000000" pitchFamily="2" charset="-78"/>
              </a:rPr>
              <a:t>اثرات چشمی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انقباض مختصر مردمک همراه با حفظ پاسخ مردمک به نور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احتقان واضح عروق ملتحمه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کاهش اشک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کاهش فشار داخل چشم(وابسته به دوز)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حدت بینایی بصورت مستقیم تحت تأثیر قرار نمی‌گیرد لیکن بدلیل بلفارواسپاسم و فوتوفوبی (حساسیت به نور) و کاهش تطابق دید فرد تحت تاثیر قرار گیرد</a:t>
            </a:r>
          </a:p>
          <a:p>
            <a:pPr algn="r" rtl="1" eaLnBrk="1" hangingPunct="1"/>
            <a:endParaRPr lang="en-US" altLang="en-US" sz="24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180B30D-DC61-4F98-94C1-8CE1AD291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b="1" dirty="0">
                <a:cs typeface="B Nazanin" panose="00000400000000000000" pitchFamily="2" charset="-78"/>
              </a:rPr>
              <a:t>تاثیرات ناشی از مصرف کانابیس</a:t>
            </a:r>
            <a:endParaRPr lang="en-US" altLang="en-US" dirty="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D3EACD6-947E-4CCE-ACB0-51C2156D5D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001000" cy="4267200"/>
          </a:xfrm>
        </p:spPr>
        <p:txBody>
          <a:bodyPr>
            <a:normAutofit/>
          </a:bodyPr>
          <a:lstStyle/>
          <a:p>
            <a:pPr algn="ctr" rtl="1" eaLnBrk="1" hangingPunct="1"/>
            <a:r>
              <a:rPr lang="fa-IR" altLang="en-US" sz="2800" b="1" dirty="0">
                <a:solidFill>
                  <a:srgbClr val="009900"/>
                </a:solidFill>
                <a:cs typeface="B Nazanin" panose="00000400000000000000" pitchFamily="2" charset="-78"/>
              </a:rPr>
              <a:t>اثرات گوارشی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800" dirty="0">
                <a:cs typeface="B Nazanin" panose="00000400000000000000" pitchFamily="2" charset="-78"/>
              </a:rPr>
              <a:t>- تحریک اشتها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800" dirty="0">
                <a:cs typeface="B Nazanin" panose="00000400000000000000" pitchFamily="2" charset="-78"/>
              </a:rPr>
              <a:t>- خشکی دهان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800" dirty="0">
                <a:cs typeface="B Nazanin" panose="00000400000000000000" pitchFamily="2" charset="-78"/>
              </a:rPr>
              <a:t>- اثر ضد استفراغ </a:t>
            </a:r>
            <a:r>
              <a:rPr lang="el-GR" altLang="en-US" sz="2800" dirty="0">
                <a:cs typeface="B Nazanin" panose="00000400000000000000" pitchFamily="2" charset="-78"/>
              </a:rPr>
              <a:t>Δ</a:t>
            </a:r>
            <a:r>
              <a:rPr lang="en-US" altLang="en-US" sz="2800" dirty="0">
                <a:cs typeface="B Nazanin" panose="00000400000000000000" pitchFamily="2" charset="-78"/>
              </a:rPr>
              <a:t>9-THC</a:t>
            </a:r>
            <a:r>
              <a:rPr lang="fa-IR" altLang="en-US" sz="2800" dirty="0">
                <a:cs typeface="B Nazanin" panose="00000400000000000000" pitchFamily="2" charset="-78"/>
              </a:rPr>
              <a:t> (ممکن است فرد در تجربه اول مصرف کانابیس دچار تهوع گردد)</a:t>
            </a:r>
            <a:endParaRPr lang="en-US" altLang="en-US" sz="28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0C31F11-BE95-4524-83B0-079410C73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/>
              <a:t>تاثیرات ناشی از مصرف کانابیس</a:t>
            </a:r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2CC45C9-3AD4-4467-A524-78ABDC3D35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 rtl="1" eaLnBrk="1" hangingPunct="1"/>
            <a:r>
              <a:rPr lang="fa-IR" altLang="en-US" sz="2000" b="1" dirty="0">
                <a:solidFill>
                  <a:srgbClr val="009900"/>
                </a:solidFill>
                <a:cs typeface="B Nazanin" panose="00000400000000000000" pitchFamily="2" charset="-78"/>
              </a:rPr>
              <a:t>اثرات اندوکرین (غدد درون ریز)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000" dirty="0">
                <a:cs typeface="B Nazanin" panose="00000400000000000000" pitchFamily="2" charset="-78"/>
              </a:rPr>
              <a:t>مصرف مزمن کانابیس ممکن است :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fa-IR" altLang="en-US" sz="2000" dirty="0">
              <a:cs typeface="B Nazanin" panose="00000400000000000000" pitchFamily="2" charset="-78"/>
            </a:endParaRPr>
          </a:p>
          <a:p>
            <a:pPr algn="r" rtl="1" eaLnBrk="1" hangingPunct="1"/>
            <a:r>
              <a:rPr lang="fa-IR" altLang="en-US" sz="2000" dirty="0">
                <a:cs typeface="B Nazanin" panose="00000400000000000000" pitchFamily="2" charset="-78"/>
              </a:rPr>
              <a:t>منجر به کاهش غلظت تستوسترون پلاسما شود</a:t>
            </a:r>
          </a:p>
          <a:p>
            <a:pPr algn="r" rtl="1" eaLnBrk="1" hangingPunct="1"/>
            <a:r>
              <a:rPr lang="fa-IR" altLang="en-US" sz="2000" dirty="0">
                <a:cs typeface="B Nazanin" panose="00000400000000000000" pitchFamily="2" charset="-78"/>
              </a:rPr>
              <a:t>مهار آزادسازی استروئیدهای بیضه و مهار آزادسازی </a:t>
            </a:r>
            <a:r>
              <a:rPr lang="en-US" altLang="en-US" sz="2000" dirty="0">
                <a:cs typeface="B Nazanin" panose="00000400000000000000" pitchFamily="2" charset="-78"/>
              </a:rPr>
              <a:t>LH</a:t>
            </a:r>
            <a:r>
              <a:rPr lang="fa-IR" altLang="en-US" sz="2000" dirty="0">
                <a:cs typeface="B Nazanin" panose="00000400000000000000" pitchFamily="2" charset="-78"/>
              </a:rPr>
              <a:t> در هیپوفیز</a:t>
            </a:r>
          </a:p>
          <a:p>
            <a:pPr algn="r" rtl="1" eaLnBrk="1" hangingPunct="1"/>
            <a:r>
              <a:rPr lang="fa-IR" altLang="en-US" sz="2000" dirty="0">
                <a:cs typeface="B Nazanin" panose="00000400000000000000" pitchFamily="2" charset="-78"/>
              </a:rPr>
              <a:t>کاهش تعداد و حرکت اسپرم ها و اختلال ساختمانی آنها</a:t>
            </a:r>
          </a:p>
          <a:p>
            <a:pPr algn="r" rtl="1" eaLnBrk="1" hangingPunct="1"/>
            <a:r>
              <a:rPr lang="fa-IR" altLang="en-US" sz="2000" dirty="0">
                <a:cs typeface="B Nazanin" panose="00000400000000000000" pitchFamily="2" charset="-78"/>
              </a:rPr>
              <a:t>اختلال در تخمک گذاری در خانمها</a:t>
            </a:r>
          </a:p>
          <a:p>
            <a:pPr algn="r" rtl="1" eaLnBrk="1" hangingPunct="1"/>
            <a:r>
              <a:rPr lang="fa-IR" altLang="en-US" sz="2000" dirty="0">
                <a:cs typeface="B Nazanin" panose="00000400000000000000" pitchFamily="2" charset="-78"/>
              </a:rPr>
              <a:t>مداخله در فرایند جایگزینی جنین در رحم (ارتباط شناخته شده ای بین وزن هنگام تولد یا پره ماچوریتی با مصرف کانابیس ثابت شده نیست)</a:t>
            </a:r>
          </a:p>
          <a:p>
            <a:pPr algn="r" rtl="1" eaLnBrk="1" hangingPunct="1"/>
            <a:endParaRPr lang="fa-IR" altLang="en-US" sz="2000" dirty="0"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en-US" alt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121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8B37309-D77D-4E19-B833-39083EDD3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b="1" dirty="0">
                <a:cs typeface="B Nazanin" panose="00000400000000000000" pitchFamily="2" charset="-78"/>
              </a:rPr>
              <a:t>تاثیرات ناشی از مصرف کانابیس</a:t>
            </a:r>
            <a:endParaRPr lang="en-US" altLang="en-US" dirty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9303610-1ACE-428C-ACFB-B2C665EB8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2415" y="2132856"/>
            <a:ext cx="6591985" cy="3777622"/>
          </a:xfrm>
        </p:spPr>
        <p:txBody>
          <a:bodyPr>
            <a:noAutofit/>
          </a:bodyPr>
          <a:lstStyle/>
          <a:p>
            <a:pPr algn="ctr" rtl="1" eaLnBrk="1" hangingPunct="1"/>
            <a:r>
              <a:rPr lang="fa-IR" altLang="en-US" sz="2800" b="1" dirty="0">
                <a:solidFill>
                  <a:srgbClr val="009900"/>
                </a:solidFill>
                <a:cs typeface="B Nazanin" panose="00000400000000000000" pitchFamily="2" charset="-78"/>
              </a:rPr>
              <a:t>اثرات نورولوژیک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800" dirty="0">
                <a:cs typeface="B Nazanin" panose="00000400000000000000" pitchFamily="2" charset="-78"/>
              </a:rPr>
              <a:t>مصرف یک سیگار ماری جوانا در افراد داوطلب منجر به :</a:t>
            </a:r>
          </a:p>
          <a:p>
            <a:pPr algn="r" rtl="1" eaLnBrk="1" hangingPunct="1"/>
            <a:r>
              <a:rPr lang="fa-IR" altLang="en-US" sz="2800" dirty="0">
                <a:cs typeface="B Nazanin" panose="00000400000000000000" pitchFamily="2" charset="-78"/>
              </a:rPr>
              <a:t> گاهی کاهش تعادل و کاهش قدرت عضلانی دیده می شود</a:t>
            </a:r>
          </a:p>
          <a:p>
            <a:pPr algn="r" rtl="1" eaLnBrk="1" hangingPunct="1"/>
            <a:r>
              <a:rPr lang="fa-IR" altLang="en-US" sz="2800" dirty="0">
                <a:cs typeface="B Nazanin" panose="00000400000000000000" pitchFamily="2" charset="-78"/>
              </a:rPr>
              <a:t>در دوز بالا ،لتارژی (احساس خستگی) معمولاً علامت غالب و برجسته است</a:t>
            </a:r>
          </a:p>
          <a:p>
            <a:pPr algn="r" rtl="1" eaLnBrk="1" hangingPunct="1"/>
            <a:r>
              <a:rPr lang="fa-IR" altLang="en-US" sz="2800" dirty="0">
                <a:cs typeface="B Nazanin" panose="00000400000000000000" pitchFamily="2" charset="-78"/>
              </a:rPr>
              <a:t>گذر آهسته زمان برای فرد ،افزایش زمان واکنش و کاهش توانایی برای اعمال پیچیده مثل رانندگی و پرواز 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en-US" altLang="en-US" sz="28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E7A3344-7842-40C4-B39E-BBA7FCE48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b="1" dirty="0">
                <a:cs typeface="B Nazanin" panose="00000400000000000000" pitchFamily="2" charset="-78"/>
              </a:rPr>
              <a:t>تاثیرات ناشی از مصرف کانابیس</a:t>
            </a:r>
            <a:endParaRPr lang="en-US" altLang="en-US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163A761-A6FD-427A-B37E-B963D191A6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 rtl="1" eaLnBrk="1" hangingPunct="1">
              <a:lnSpc>
                <a:spcPct val="90000"/>
              </a:lnSpc>
            </a:pPr>
            <a:r>
              <a:rPr lang="fa-IR" altLang="en-US" sz="3400" b="1" dirty="0">
                <a:solidFill>
                  <a:srgbClr val="009900"/>
                </a:solidFill>
                <a:cs typeface="B Nazanin" panose="00000400000000000000" pitchFamily="2" charset="-78"/>
              </a:rPr>
              <a:t>اثرات سایکولوژیک (روانشناختی)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en-US" sz="2600" dirty="0">
                <a:cs typeface="B Nazanin" panose="00000400000000000000" pitchFamily="2" charset="-78"/>
              </a:rPr>
              <a:t>از جمله تاثیرات سایکومیمتیک کانابیس میتوان به موارد زیر اشاره کرد</a:t>
            </a:r>
            <a:endParaRPr lang="en-US" altLang="en-US" sz="2600" dirty="0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a-IR" altLang="en-US" sz="2600" dirty="0">
              <a:cs typeface="B Nazanin" panose="00000400000000000000" pitchFamily="2" charset="-78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fa-IR" altLang="en-US" sz="2600" dirty="0">
                <a:cs typeface="B Nazanin" panose="00000400000000000000" pitchFamily="2" charset="-78"/>
              </a:rPr>
              <a:t>تغییر در خلق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altLang="en-US" sz="2600" dirty="0">
                <a:cs typeface="B Nazanin" panose="00000400000000000000" pitchFamily="2" charset="-78"/>
              </a:rPr>
              <a:t>تغییر در شناخت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altLang="en-US" sz="2600" dirty="0">
                <a:cs typeface="B Nazanin" panose="00000400000000000000" pitchFamily="2" charset="-78"/>
              </a:rPr>
              <a:t>تغییر در احساسات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altLang="en-US" sz="2600" dirty="0">
                <a:cs typeface="B Nazanin" panose="00000400000000000000" pitchFamily="2" charset="-78"/>
              </a:rPr>
              <a:t>تغییر در هماهنگی در عضلات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fa-IR" altLang="en-US" sz="2600" dirty="0">
                <a:cs typeface="B Nazanin" panose="00000400000000000000" pitchFamily="2" charset="-78"/>
              </a:rPr>
              <a:t>تغییر در درک از خود </a:t>
            </a:r>
          </a:p>
          <a:p>
            <a:pPr algn="r" rt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a-IR" altLang="en-US" sz="2600" dirty="0">
                <a:cs typeface="B Nazanin" panose="00000400000000000000" pitchFamily="2" charset="-78"/>
              </a:rPr>
              <a:t>                                    </a:t>
            </a:r>
            <a:endParaRPr lang="en-US" altLang="en-US" sz="26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F8A8CD8-6949-4F5B-B07B-C5CA1AA17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sz="3400" dirty="0">
                <a:cs typeface="B Nazanin" panose="00000400000000000000" pitchFamily="2" charset="-78"/>
              </a:rPr>
              <a:t>علائم و نشانه های سایکولوژیک ناشی از مصرف کانابیس</a:t>
            </a:r>
            <a:endParaRPr lang="en-US" altLang="en-US" sz="3400" dirty="0">
              <a:cs typeface="B Nazanin" panose="00000400000000000000" pitchFamily="2" charset="-78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9E8E747-5F0A-4484-8F6C-637C12855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rtl="1" eaLnBrk="1" hangingPunct="1"/>
            <a:r>
              <a:rPr lang="fa-IR" altLang="en-US" b="1" dirty="0">
                <a:solidFill>
                  <a:srgbClr val="009900"/>
                </a:solidFill>
                <a:cs typeface="B Nazanin" panose="00000400000000000000" pitchFamily="2" charset="-78"/>
              </a:rPr>
              <a:t>دوز پایین :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200" dirty="0">
                <a:cs typeface="B Nazanin" panose="00000400000000000000" pitchFamily="2" charset="-78"/>
              </a:rPr>
              <a:t> سرخوشی، پرحرفی، پرخوری، آرامش و تسهیل در برقراری روابط اجتماعی</a:t>
            </a:r>
            <a:endParaRPr lang="ar-SA" altLang="en-US" sz="2200" dirty="0">
              <a:cs typeface="B Nazanin" panose="00000400000000000000" pitchFamily="2" charset="-78"/>
            </a:endParaRPr>
          </a:p>
          <a:p>
            <a:pPr algn="ctr" rtl="1" eaLnBrk="1" hangingPunct="1"/>
            <a:r>
              <a:rPr lang="fa-IR" altLang="en-US" b="1" dirty="0">
                <a:solidFill>
                  <a:srgbClr val="009900"/>
                </a:solidFill>
                <a:cs typeface="B Nazanin" panose="00000400000000000000" pitchFamily="2" charset="-78"/>
              </a:rPr>
              <a:t>دوز بالا :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200" dirty="0">
                <a:cs typeface="B Nazanin" panose="00000400000000000000" pitchFamily="2" charset="-78"/>
              </a:rPr>
              <a:t>پارانویا، مانیا، حالت تهاجمی، ترس، اختلال در هماهنگی عضلانی، اختلال در درک حواس مختلف از جمله بینایی و شنوایی، خواب آلودگی شدید، هذیان و توهم</a:t>
            </a:r>
          </a:p>
          <a:p>
            <a:pPr algn="ctr" rtl="1" eaLnBrk="1" hangingPunct="1"/>
            <a:r>
              <a:rPr lang="fa-IR" altLang="en-US" b="1" dirty="0">
                <a:solidFill>
                  <a:srgbClr val="009900"/>
                </a:solidFill>
                <a:cs typeface="B Nazanin" panose="00000400000000000000" pitchFamily="2" charset="-78"/>
              </a:rPr>
              <a:t>مصرف مزمن :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200" dirty="0">
                <a:cs typeface="B Nazanin" panose="00000400000000000000" pitchFamily="2" charset="-78"/>
              </a:rPr>
              <a:t>اختلال در حافظه کوتاه مدت، اختلال در یادگیری، اضطراب، افسردگی، روانپریشی، حمله های هراس، اختلات رفتاری از جمله انحرافات جنسی و سوءمصرف سایر مواد و...</a:t>
            </a:r>
            <a:endParaRPr lang="en-US" altLang="en-US" sz="22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11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0" y="71438"/>
            <a:ext cx="8229600" cy="796925"/>
          </a:xfrm>
        </p:spPr>
        <p:txBody>
          <a:bodyPr/>
          <a:lstStyle/>
          <a:p>
            <a:r>
              <a:rPr lang="en-GB" altLang="en-US" dirty="0"/>
              <a:t>Conditions o use</a:t>
            </a:r>
          </a:p>
        </p:txBody>
      </p:sp>
      <p:sp>
        <p:nvSpPr>
          <p:cNvPr id="62466" name="Rectangle 2"/>
          <p:cNvSpPr>
            <a:spLocks noChangeAspect="1" noChangeArrowheads="1"/>
          </p:cNvSpPr>
          <p:nvPr/>
        </p:nvSpPr>
        <p:spPr bwMode="auto">
          <a:xfrm>
            <a:off x="-19050" y="0"/>
            <a:ext cx="9144000" cy="6858000"/>
          </a:xfrm>
          <a:prstGeom prst="rect">
            <a:avLst/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  <a:cs typeface="Arial"/>
            </a:endParaRP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3348038" y="1390650"/>
            <a:ext cx="0" cy="44640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025592" y="3789382"/>
            <a:ext cx="20265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hlinkClick r:id="rId3"/>
              </a:rPr>
              <a:t>http://www.ravanpoint.ir</a:t>
            </a:r>
            <a:endParaRPr kumimoji="0" lang="fa-I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Contact: info@ravanpoint.ir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825" y="3919537"/>
            <a:ext cx="2736850" cy="423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50825" y="2582614"/>
            <a:ext cx="2832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B Nazanin" panose="00000400000000000000" pitchFamily="2" charset="-78"/>
              </a:rPr>
              <a:t>دانلود رایگان پاورپوینت های روانشناسی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 Copyright Ravanpoint.ir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6" y="2368159"/>
            <a:ext cx="3866728" cy="13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E89C018-9CD0-40B7-AD8B-0D5F6CBC4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b="1" dirty="0">
                <a:solidFill>
                  <a:schemeClr val="tx1"/>
                </a:solidFill>
                <a:latin typeface="Franklin Gothic Medium" panose="020B0603020102020204" pitchFamily="34" charset="0"/>
                <a:cs typeface="B Nazanin" panose="00000400000000000000" pitchFamily="2" charset="-78"/>
              </a:rPr>
              <a:t>گیاه </a:t>
            </a:r>
            <a:r>
              <a:rPr lang="en-US" altLang="en-US" b="1" dirty="0">
                <a:solidFill>
                  <a:schemeClr val="tx1"/>
                </a:solidFill>
                <a:latin typeface="Franklin Gothic Medium" panose="020B0603020102020204" pitchFamily="34" charset="0"/>
                <a:cs typeface="B Nazanin" panose="00000400000000000000" pitchFamily="2" charset="-78"/>
              </a:rPr>
              <a:t>Cannabis sativa</a:t>
            </a:r>
            <a:r>
              <a:rPr lang="fa-IR" altLang="en-US" b="1" dirty="0">
                <a:solidFill>
                  <a:schemeClr val="tx1"/>
                </a:solidFill>
                <a:latin typeface="Franklin Gothic Medium" panose="020B0603020102020204" pitchFamily="34" charset="0"/>
                <a:cs typeface="B Nazanin" panose="00000400000000000000" pitchFamily="2" charset="-78"/>
              </a:rPr>
              <a:t> یا شاهدانه چیست؟</a:t>
            </a:r>
            <a:endParaRPr lang="en-US" altLang="en-US" b="1" dirty="0">
              <a:solidFill>
                <a:schemeClr val="tx1"/>
              </a:solidFill>
              <a:latin typeface="Franklin Gothic Medium" panose="020B0603020102020204" pitchFamily="34" charset="0"/>
              <a:cs typeface="B Nazanin" panose="00000400000000000000" pitchFamily="2" charset="-78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A9213D4-5B6F-47BA-BE1B-992953C4C7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گیاه دارای دو جنس نر و ماده است.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به شکل درختچه می‌باشد.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در مناطق گرمسیری و استوایی به راحتی کشت داده می شود.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ماده موثره موجود در آن دلتا 9-تتراهیدرو کانابینول (مادۀ محرکِ عصبیِ اصلیِ موجود در شاه‌دانه) است که به اختصار، </a:t>
            </a:r>
            <a:r>
              <a:rPr lang="en-US" altLang="en-US" sz="2400" dirty="0">
                <a:cs typeface="B Nazanin" panose="00000400000000000000" pitchFamily="2" charset="-78"/>
              </a:rPr>
              <a:t>THC</a:t>
            </a:r>
            <a:r>
              <a:rPr lang="fa-IR" altLang="en-US" sz="2400" dirty="0">
                <a:cs typeface="B Nazanin" panose="00000400000000000000" pitchFamily="2" charset="-78"/>
              </a:rPr>
              <a:t> می‌گویند.</a:t>
            </a:r>
          </a:p>
          <a:p>
            <a:pPr algn="r" rtl="1" eaLnBrk="1" hangingPunct="1"/>
            <a:r>
              <a:rPr lang="fa-IR" altLang="en-US" sz="2400" dirty="0">
                <a:cs typeface="B Nazanin" panose="00000400000000000000" pitchFamily="2" charset="-78"/>
              </a:rPr>
              <a:t>تمام قسمت های گیاه هم در جنس نر و هم در جنس ماده دارای ماده موثره می‌باشند اما با غلظت های متفاوت و این باعث انواع محصولات مخدری می‌شود.</a:t>
            </a:r>
          </a:p>
          <a:p>
            <a:pPr algn="r" rtl="1" eaLnBrk="1" hangingPunct="1"/>
            <a:endParaRPr lang="fa-IR" altLang="en-US" sz="2400" dirty="0">
              <a:cs typeface="B Nazanin" panose="00000400000000000000" pitchFamily="2" charset="-78"/>
            </a:endParaRPr>
          </a:p>
          <a:p>
            <a:pPr algn="r" rtl="1" eaLnBrk="1" hangingPunct="1"/>
            <a:endParaRPr lang="en-US" altLang="en-US" sz="2800" dirty="0">
              <a:cs typeface="B Nazanin" panose="00000400000000000000" pitchFamily="2" charset="-78"/>
            </a:endParaRPr>
          </a:p>
        </p:txBody>
      </p:sp>
      <p:pic>
        <p:nvPicPr>
          <p:cNvPr id="2" name="Picture 8" descr="Cannabis : un nouveau médicament ? - Elle">
            <a:extLst>
              <a:ext uri="{FF2B5EF4-FFF2-40B4-BE49-F238E27FC236}">
                <a16:creationId xmlns:a16="http://schemas.microsoft.com/office/drawing/2014/main" id="{F0006101-4BBB-4C1E-FFF2-995D84162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3744" r="9281"/>
          <a:stretch/>
        </p:blipFill>
        <p:spPr bwMode="auto">
          <a:xfrm>
            <a:off x="1331640" y="5280187"/>
            <a:ext cx="1658144" cy="13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4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8EF4479-97C2-4509-92C4-6479BB7D8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113" y="620688"/>
            <a:ext cx="8001000" cy="1216025"/>
          </a:xfrm>
        </p:spPr>
        <p:txBody>
          <a:bodyPr/>
          <a:lstStyle/>
          <a:p>
            <a:pPr algn="ctr" rtl="1" eaLnBrk="1" hangingPunct="1"/>
            <a:r>
              <a:rPr lang="fa-IR" altLang="en-US" sz="3400" b="1" dirty="0">
                <a:cs typeface="B Nazanin" panose="00000400000000000000" pitchFamily="2" charset="-78"/>
              </a:rPr>
              <a:t>نام گذاری فرآورده های گیاه با ویژگی های اعتیادی یا دارویی</a:t>
            </a:r>
            <a:endParaRPr lang="en-US" altLang="en-US" sz="3400" b="1" dirty="0">
              <a:cs typeface="B Nazanin" panose="00000400000000000000" pitchFamily="2" charset="-78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2F7AD66-9871-4FEB-ABED-8679F92D0A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9632" y="1988840"/>
            <a:ext cx="7672105" cy="3777622"/>
          </a:xfrm>
        </p:spPr>
        <p:txBody>
          <a:bodyPr>
            <a:normAutofit/>
          </a:bodyPr>
          <a:lstStyle/>
          <a:p>
            <a:pPr marL="0" indent="0" algn="ctr" rtl="1" eaLnBrk="1" hangingPunct="1">
              <a:buNone/>
            </a:pPr>
            <a:r>
              <a:rPr lang="fa-IR" altLang="en-US" sz="3800" b="1" dirty="0">
                <a:solidFill>
                  <a:srgbClr val="009900"/>
                </a:solidFill>
                <a:cs typeface="B Nazanin" panose="00000400000000000000" pitchFamily="2" charset="-78"/>
              </a:rPr>
              <a:t>ماری‌جوآنا :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200" b="1" dirty="0">
                <a:cs typeface="B Nazanin" panose="00000400000000000000" pitchFamily="2" charset="-78"/>
              </a:rPr>
              <a:t>به هر قسمتی از گیاه یا عصاره آن که به منظور القای اثرات سایکومیمتیک (یا اثرات دارویی) استفاده میشود.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200" b="1" dirty="0">
                <a:cs typeface="B Nazanin" panose="00000400000000000000" pitchFamily="2" charset="-78"/>
              </a:rPr>
              <a:t>عمدتا به جوانه و برگ گیاه خشک شده اطلاق میگردد اما ممکن است حاوی دانه و ساقه گیاه نیز باشد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200" b="1" dirty="0">
                <a:solidFill>
                  <a:schemeClr val="accent2"/>
                </a:solidFill>
                <a:cs typeface="B Nazanin" panose="00000400000000000000" pitchFamily="2" charset="-78"/>
              </a:rPr>
              <a:t>رنگ</a:t>
            </a:r>
            <a:r>
              <a:rPr lang="fa-IR" altLang="en-US" sz="2200" b="1" dirty="0">
                <a:cs typeface="B Nazanin" panose="00000400000000000000" pitchFamily="2" charset="-78"/>
              </a:rPr>
              <a:t> : عمدتا سبز مایل به خاکستری یا قهو ای مایل به سبز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200" b="1" dirty="0">
                <a:solidFill>
                  <a:schemeClr val="accent2"/>
                </a:solidFill>
                <a:cs typeface="B Nazanin" panose="00000400000000000000" pitchFamily="2" charset="-78"/>
              </a:rPr>
              <a:t>سایر نامها</a:t>
            </a:r>
            <a:r>
              <a:rPr lang="fa-IR" altLang="en-US" sz="2200" b="1" dirty="0">
                <a:cs typeface="B Nazanin" panose="00000400000000000000" pitchFamily="2" charset="-78"/>
              </a:rPr>
              <a:t> :</a:t>
            </a:r>
            <a:r>
              <a:rPr lang="en-US" altLang="en-US" sz="2200" b="1" dirty="0" err="1">
                <a:cs typeface="B Nazanin" panose="00000400000000000000" pitchFamily="2" charset="-78"/>
              </a:rPr>
              <a:t>pot,mary</a:t>
            </a:r>
            <a:r>
              <a:rPr lang="en-US" altLang="en-US" sz="2200" b="1" dirty="0">
                <a:cs typeface="B Nazanin" panose="00000400000000000000" pitchFamily="2" charset="-78"/>
              </a:rPr>
              <a:t>             </a:t>
            </a:r>
            <a:endParaRPr lang="fa-IR" altLang="en-US" sz="2200" b="1" dirty="0"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en-US" altLang="en-US" sz="2200" b="1" dirty="0">
                <a:cs typeface="B Nazanin" panose="00000400000000000000" pitchFamily="2" charset="-78"/>
              </a:rPr>
              <a:t>   </a:t>
            </a:r>
            <a:r>
              <a:rPr lang="en-US" altLang="en-US" sz="2200" b="1" dirty="0" err="1">
                <a:cs typeface="B Nazanin" panose="00000400000000000000" pitchFamily="2" charset="-78"/>
              </a:rPr>
              <a:t>janer,MJ,weed,grass,puff,hagga</a:t>
            </a:r>
            <a:r>
              <a:rPr lang="en-US" altLang="en-US" sz="2200" b="1" dirty="0">
                <a:cs typeface="B Nazanin" panose="00000400000000000000" pitchFamily="2" charset="-78"/>
              </a:rPr>
              <a:t>,...</a:t>
            </a:r>
            <a:endParaRPr lang="fa-IR" altLang="en-US" sz="2200" b="1" dirty="0"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en-US" alt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5DF4B529-5D2B-4501-AC6B-274313B426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528" name="Picture 8" descr="ماری جوانا">
            <a:extLst>
              <a:ext uri="{FF2B5EF4-FFF2-40B4-BE49-F238E27FC236}">
                <a16:creationId xmlns:a16="http://schemas.microsoft.com/office/drawing/2014/main" id="{595B9A46-12D9-4AA1-9549-858501505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r="9443"/>
          <a:stretch/>
        </p:blipFill>
        <p:spPr bwMode="auto">
          <a:xfrm>
            <a:off x="237524" y="4365104"/>
            <a:ext cx="3024336" cy="23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1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16326A3-5411-40B4-9108-8BDAA2869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sz="3400" b="1" dirty="0">
                <a:cs typeface="B Nazanin" panose="00000400000000000000" pitchFamily="2" charset="-78"/>
              </a:rPr>
              <a:t>نام گذاری فرآورده های گیاه با ویژگیهای اعتیادی یا دارویی</a:t>
            </a:r>
            <a:endParaRPr lang="en-US" altLang="en-US" sz="3400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0812C84-AA89-4EF7-B158-B7E53A5149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 eaLnBrk="1" hangingPunct="1">
              <a:buNone/>
            </a:pPr>
            <a:r>
              <a:rPr lang="fa-IR" altLang="en-US" sz="3800" dirty="0">
                <a:solidFill>
                  <a:srgbClr val="009900"/>
                </a:solidFill>
                <a:cs typeface="B Nazanin" panose="00000400000000000000" pitchFamily="2" charset="-78"/>
              </a:rPr>
              <a:t>حشیش</a:t>
            </a:r>
          </a:p>
          <a:p>
            <a:pPr marL="0" indent="0" algn="r" rtl="1">
              <a:buNone/>
            </a:pPr>
            <a:r>
              <a:rPr lang="fa-IR" altLang="en-US" sz="2600" dirty="0">
                <a:cs typeface="B Nazanin" panose="00000400000000000000" pitchFamily="2" charset="-78"/>
              </a:rPr>
              <a:t>رزین جمع آوری شده از جوانه های گیاه ماده</a:t>
            </a:r>
          </a:p>
          <a:p>
            <a:pPr marL="0" indent="0" algn="r" rtl="1">
              <a:buNone/>
            </a:pPr>
            <a:r>
              <a:rPr lang="fa-IR" altLang="en-US" sz="2600" dirty="0">
                <a:cs typeface="B Nazanin" panose="00000400000000000000" pitchFamily="2" charset="-78"/>
              </a:rPr>
              <a:t>حاوی غلظت های مختلفی از </a:t>
            </a:r>
            <a:r>
              <a:rPr lang="en-US" altLang="en-US" sz="2400" dirty="0">
                <a:cs typeface="B Nazanin" panose="00000400000000000000" pitchFamily="2" charset="-78"/>
              </a:rPr>
              <a:t>THC</a:t>
            </a:r>
            <a:r>
              <a:rPr lang="fa-IR" altLang="en-US" sz="2400" dirty="0">
                <a:cs typeface="B Nazanin" panose="00000400000000000000" pitchFamily="2" charset="-78"/>
              </a:rPr>
              <a:t> تا حداکثر 10% است</a:t>
            </a:r>
          </a:p>
          <a:p>
            <a:pPr marL="0" indent="0" algn="r" rtl="1">
              <a:buNone/>
            </a:pPr>
            <a:r>
              <a:rPr lang="fa-IR" altLang="en-US" sz="2400" dirty="0">
                <a:cs typeface="B Nazanin" panose="00000400000000000000" pitchFamily="2" charset="-78"/>
              </a:rPr>
              <a:t>عمدتاً در خاورمیانه و شمال آفریقا استفاده میشود</a:t>
            </a:r>
          </a:p>
          <a:p>
            <a:pPr marL="0" indent="0" algn="r" rtl="1">
              <a:buNone/>
            </a:pPr>
            <a:r>
              <a:rPr lang="fa-IR" altLang="en-US" sz="2400" dirty="0">
                <a:solidFill>
                  <a:schemeClr val="accent2"/>
                </a:solidFill>
                <a:cs typeface="B Nazanin" panose="00000400000000000000" pitchFamily="2" charset="-78"/>
              </a:rPr>
              <a:t>رنگ</a:t>
            </a:r>
            <a:r>
              <a:rPr lang="fa-IR" altLang="en-US" sz="2400" dirty="0">
                <a:cs typeface="B Nazanin" panose="00000400000000000000" pitchFamily="2" charset="-78"/>
              </a:rPr>
              <a:t> : قهوه ای تا سیاه</a:t>
            </a:r>
            <a:endParaRPr lang="fa-IR" altLang="en-US" sz="2600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altLang="en-US" sz="2600" dirty="0">
              <a:cs typeface="B Nazanin" panose="00000400000000000000" pitchFamily="2" charset="-78"/>
            </a:endParaRPr>
          </a:p>
        </p:txBody>
      </p:sp>
      <p:pic>
        <p:nvPicPr>
          <p:cNvPr id="105474" name="Picture 2" descr="حشیش">
            <a:extLst>
              <a:ext uri="{FF2B5EF4-FFF2-40B4-BE49-F238E27FC236}">
                <a16:creationId xmlns:a16="http://schemas.microsoft.com/office/drawing/2014/main" id="{1FFEEC85-5688-44C2-BAC8-A7E69DC1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5" y="3933056"/>
            <a:ext cx="2785492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0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3E330A4-ED81-4F11-A7AA-DFEBDBD7E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sz="3400" b="1" dirty="0">
                <a:cs typeface="B Nazanin" panose="00000400000000000000" pitchFamily="2" charset="-78"/>
              </a:rPr>
              <a:t>نام گذاری فرآورده های گیاه با ویژگیهای اعتیادی یا دارویی</a:t>
            </a:r>
            <a:endParaRPr lang="en-US" altLang="en-US" sz="3400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5A37386-F36E-4ACB-858F-943E40F7E9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 eaLnBrk="1" hangingPunct="1">
              <a:buNone/>
            </a:pPr>
            <a:r>
              <a:rPr lang="fa-IR" altLang="en-US" sz="3800" dirty="0">
                <a:solidFill>
                  <a:srgbClr val="009900"/>
                </a:solidFill>
                <a:cs typeface="B Nazanin" panose="00000400000000000000" pitchFamily="2" charset="-78"/>
              </a:rPr>
              <a:t>روغن حشیش یا  </a:t>
            </a:r>
            <a:r>
              <a:rPr lang="en-US" altLang="en-US" sz="3800" dirty="0">
                <a:solidFill>
                  <a:srgbClr val="009900"/>
                </a:solidFill>
                <a:cs typeface="B Nazanin" panose="00000400000000000000" pitchFamily="2" charset="-78"/>
              </a:rPr>
              <a:t>hash oil</a:t>
            </a:r>
            <a:r>
              <a:rPr lang="fa-IR" altLang="en-US" sz="3800" dirty="0">
                <a:solidFill>
                  <a:srgbClr val="009900"/>
                </a:solidFill>
                <a:cs typeface="B Nazanin" panose="00000400000000000000" pitchFamily="2" charset="-78"/>
              </a:rPr>
              <a:t>    </a:t>
            </a:r>
            <a:endParaRPr lang="en-US" altLang="en-US" sz="3800" dirty="0">
              <a:solidFill>
                <a:srgbClr val="009900"/>
              </a:solidFill>
              <a:cs typeface="B Nazanin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400" dirty="0">
                <a:cs typeface="B Nazanin" panose="00000400000000000000" pitchFamily="2" charset="-78"/>
              </a:rPr>
              <a:t>از طریق جوشاندن حشیش در الکل،گذراندن آن از صافی و سپس تبخیر الکل باقیمانده تهیه میشود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400" dirty="0">
                <a:cs typeface="B Nazanin" panose="00000400000000000000" pitchFamily="2" charset="-78"/>
              </a:rPr>
              <a:t>حاوی 20% </a:t>
            </a:r>
            <a:r>
              <a:rPr lang="en-US" altLang="en-US" sz="2400" dirty="0">
                <a:cs typeface="B Nazanin" panose="00000400000000000000" pitchFamily="2" charset="-78"/>
              </a:rPr>
              <a:t>THC</a:t>
            </a:r>
            <a:r>
              <a:rPr lang="fa-IR" altLang="en-US" sz="2400" dirty="0">
                <a:cs typeface="B Nazanin" panose="00000400000000000000" pitchFamily="2" charset="-78"/>
              </a:rPr>
              <a:t> و در بعضی منابع تا 60% نیز آمده است.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z="2400" dirty="0">
                <a:solidFill>
                  <a:schemeClr val="accent2"/>
                </a:solidFill>
                <a:cs typeface="B Nazanin" panose="00000400000000000000" pitchFamily="2" charset="-78"/>
              </a:rPr>
              <a:t>رنگ</a:t>
            </a:r>
            <a:r>
              <a:rPr lang="fa-IR" altLang="en-US" sz="2400" dirty="0">
                <a:cs typeface="B Nazanin" panose="00000400000000000000" pitchFamily="2" charset="-78"/>
              </a:rPr>
              <a:t> : وابسته به غلظت ، اما معمولاً چسبنده و به رنگ قهوه ای مایل به قرمز و یا سبز است</a:t>
            </a:r>
            <a:endParaRPr lang="en-US" altLang="en-US" sz="2400" dirty="0">
              <a:cs typeface="B Nazanin" panose="00000400000000000000" pitchFamily="2" charset="-78"/>
            </a:endParaRPr>
          </a:p>
        </p:txBody>
      </p:sp>
      <p:pic>
        <p:nvPicPr>
          <p:cNvPr id="100354" name="Picture 2" descr="روغن-حشیش">
            <a:extLst>
              <a:ext uri="{FF2B5EF4-FFF2-40B4-BE49-F238E27FC236}">
                <a16:creationId xmlns:a16="http://schemas.microsoft.com/office/drawing/2014/main" id="{7089E771-FB33-4926-97A7-62A9BC1ED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4" y="4653136"/>
            <a:ext cx="42862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7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D6281FC-F155-41BD-AEF9-E275B33FF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sz="3400" b="1" dirty="0">
                <a:cs typeface="B Nazanin" panose="00000400000000000000" pitchFamily="2" charset="-78"/>
              </a:rPr>
              <a:t>نام گذاری فرآورده های گیاه با ویژگیهای اعتیادی یا دارویی</a:t>
            </a:r>
            <a:endParaRPr lang="en-US" altLang="en-US" sz="3400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FCF7E92-6D51-42A2-95AB-A38398CC0A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3368" y="2133600"/>
            <a:ext cx="5191032" cy="3777622"/>
          </a:xfrm>
        </p:spPr>
        <p:txBody>
          <a:bodyPr/>
          <a:lstStyle/>
          <a:p>
            <a:pPr marL="0" indent="0" algn="ctr" rtl="1" eaLnBrk="1" hangingPunct="1">
              <a:buNone/>
            </a:pPr>
            <a:r>
              <a:rPr lang="fa-IR" altLang="en-US" sz="4200" dirty="0">
                <a:solidFill>
                  <a:srgbClr val="009900"/>
                </a:solidFill>
                <a:cs typeface="B Nazanin" panose="00000400000000000000" pitchFamily="2" charset="-78"/>
              </a:rPr>
              <a:t>بنگ</a:t>
            </a:r>
          </a:p>
          <a:p>
            <a:pPr marL="0" indent="0" algn="ctr" rtl="1">
              <a:buNone/>
            </a:pPr>
            <a:r>
              <a:rPr lang="fa-IR" altLang="en-US" sz="2600" b="1" dirty="0">
                <a:cs typeface="B Nazanin" panose="00000400000000000000" pitchFamily="2" charset="-78"/>
              </a:rPr>
              <a:t>از برگهای بالغ خشک شده وساقه های گل خشک شده تهیه می شود</a:t>
            </a:r>
          </a:p>
          <a:p>
            <a:pPr marL="0" indent="0" algn="ctr" rtl="1">
              <a:buNone/>
            </a:pPr>
            <a:endParaRPr lang="en-US" altLang="en-US" sz="26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F9F78-092B-417C-B135-6C54D48E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96952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BCB4993-CA4B-4963-92E7-D6ED15440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sz="3400" b="1" dirty="0">
                <a:cs typeface="B Nazanin" panose="00000400000000000000" pitchFamily="2" charset="-78"/>
              </a:rPr>
              <a:t>نام گذاری فرآورده های گیاه با ویژگیهای اعتیادی یا دارویی</a:t>
            </a:r>
            <a:endParaRPr lang="en-US" altLang="en-US" sz="3400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8057417-CF4D-445C-A6EA-A47CF0654E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rtl="1" eaLnBrk="1" hangingPunct="1">
              <a:buNone/>
            </a:pPr>
            <a:r>
              <a:rPr lang="fa-IR" altLang="en-US" sz="3800" dirty="0">
                <a:solidFill>
                  <a:srgbClr val="009900"/>
                </a:solidFill>
                <a:cs typeface="B Nazanin" panose="00000400000000000000" pitchFamily="2" charset="-78"/>
              </a:rPr>
              <a:t>سیگاری</a:t>
            </a:r>
          </a:p>
          <a:p>
            <a:pPr marL="0" indent="0" algn="ctr" rtl="1">
              <a:buNone/>
            </a:pPr>
            <a:r>
              <a:rPr lang="fa-IR" altLang="en-US" sz="2600" b="1" dirty="0">
                <a:cs typeface="B Nazanin" panose="00000400000000000000" pitchFamily="2" charset="-78"/>
              </a:rPr>
              <a:t>مخلوط شدن ماری جوانا یا حشیش یا روغن حشیش با تنباکو و مصرف آن به شکل سیگار یا پیپ</a:t>
            </a:r>
            <a:r>
              <a:rPr lang="fa-IR" altLang="en-US" b="1" dirty="0">
                <a:solidFill>
                  <a:srgbClr val="009900"/>
                </a:solidFill>
                <a:cs typeface="B Nazanin" panose="00000400000000000000" pitchFamily="2" charset="-78"/>
              </a:rPr>
              <a:t>  </a:t>
            </a:r>
            <a:endParaRPr lang="en-US" altLang="en-US" b="1" dirty="0">
              <a:solidFill>
                <a:srgbClr val="009900"/>
              </a:solidFill>
              <a:cs typeface="B Nazanin" panose="00000400000000000000" pitchFamily="2" charset="-78"/>
            </a:endParaRPr>
          </a:p>
        </p:txBody>
      </p:sp>
      <p:pic>
        <p:nvPicPr>
          <p:cNvPr id="96258" name="Picture 2" descr="علائم و نشانه های اعتیاد به حشیش | پیامد ها و عوارض اعتیاد به حشیش">
            <a:extLst>
              <a:ext uri="{FF2B5EF4-FFF2-40B4-BE49-F238E27FC236}">
                <a16:creationId xmlns:a16="http://schemas.microsoft.com/office/drawing/2014/main" id="{78593632-7718-4CB5-8ADF-8F4C65BB4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18500"/>
          <a:stretch/>
        </p:blipFill>
        <p:spPr bwMode="auto">
          <a:xfrm>
            <a:off x="1619672" y="3789040"/>
            <a:ext cx="6444208" cy="27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8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BCB4993-CA4B-4963-92E7-D6ED15440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sz="3400" b="1" dirty="0">
                <a:cs typeface="B Nazanin" panose="00000400000000000000" pitchFamily="2" charset="-78"/>
              </a:rPr>
              <a:t>نام گذاری فرآورده های گیاه با ویژگی های اعتیادی یا دارویی</a:t>
            </a:r>
            <a:endParaRPr lang="en-US" altLang="en-US" sz="3400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8057417-CF4D-445C-A6EA-A47CF0654E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rtl="1" eaLnBrk="1" hangingPunct="1">
              <a:buNone/>
            </a:pPr>
            <a:r>
              <a:rPr lang="fa-IR" altLang="en-US" sz="3800" dirty="0">
                <a:solidFill>
                  <a:srgbClr val="009900"/>
                </a:solidFill>
                <a:cs typeface="B Nazanin" panose="00000400000000000000" pitchFamily="2" charset="-78"/>
              </a:rPr>
              <a:t>کیک و شیرینی </a:t>
            </a:r>
          </a:p>
          <a:p>
            <a:pPr marL="0" indent="0" algn="ctr" rtl="1">
              <a:buNone/>
            </a:pPr>
            <a:r>
              <a:rPr lang="fa-IR" altLang="en-US" sz="2600" b="1" dirty="0">
                <a:cs typeface="B Nazanin" panose="00000400000000000000" pitchFamily="2" charset="-78"/>
              </a:rPr>
              <a:t>برگ های کانابیس که سرشار از مواد موثره است جمع‌آوری و خشک شده و سپس در مواد اولیه کیک یا شیرینی قرار داده می‌شود.</a:t>
            </a:r>
          </a:p>
          <a:p>
            <a:pPr marL="0" indent="0" algn="ctr" rtl="1">
              <a:buNone/>
            </a:pPr>
            <a:r>
              <a:rPr lang="fa-IR" altLang="en-US" sz="2600" b="1" dirty="0">
                <a:cs typeface="B Nazanin" panose="00000400000000000000" pitchFamily="2" charset="-78"/>
              </a:rPr>
              <a:t>با خوردن آن، جذب </a:t>
            </a:r>
            <a:r>
              <a:rPr lang="en-US" altLang="en-US" sz="2600" b="1" dirty="0">
                <a:cs typeface="B Nazanin" panose="00000400000000000000" pitchFamily="2" charset="-78"/>
              </a:rPr>
              <a:t>THC</a:t>
            </a:r>
            <a:r>
              <a:rPr lang="fa-IR" altLang="en-US" sz="2600" b="1" dirty="0">
                <a:cs typeface="B Nazanin" panose="00000400000000000000" pitchFamily="2" charset="-78"/>
              </a:rPr>
              <a:t> از طریق اعصاب‌ معده و روده صورت می‌گیرد.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8B33F88-7C45-015E-D667-972B0FB24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85184"/>
            <a:ext cx="2209113" cy="13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2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D0CEFF0-6E09-4175-BCFC-DF84698EB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sz="3600" b="1" dirty="0">
                <a:cs typeface="B Nazanin" panose="00000400000000000000" pitchFamily="2" charset="-78"/>
              </a:rPr>
              <a:t>نام گذاری فراورده های گیاه با ویژگیهای اعتیادی یا دارویی</a:t>
            </a:r>
            <a:endParaRPr lang="en-US" altLang="en-US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234287A-F60B-4A7E-BDCC-36E778E6E8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 eaLnBrk="1" hangingPunct="1"/>
            <a:r>
              <a:rPr lang="en-US" altLang="en-US" sz="2000" b="1" dirty="0">
                <a:cs typeface="B Nazanin" panose="00000400000000000000" pitchFamily="2" charset="-78"/>
              </a:rPr>
              <a:t>Marinol </a:t>
            </a:r>
            <a:r>
              <a:rPr lang="fa-IR" altLang="en-US" sz="2000" b="1" dirty="0">
                <a:cs typeface="B Nazanin" panose="00000400000000000000" pitchFamily="2" charset="-78"/>
              </a:rPr>
              <a:t> :یک </a:t>
            </a:r>
            <a:r>
              <a:rPr lang="en-US" altLang="en-US" sz="2000" b="1" dirty="0">
                <a:cs typeface="B Nazanin" panose="00000400000000000000" pitchFamily="2" charset="-78"/>
              </a:rPr>
              <a:t>THC</a:t>
            </a:r>
            <a:r>
              <a:rPr lang="fa-IR" altLang="en-US" sz="2000" b="1" dirty="0">
                <a:cs typeface="B Nazanin" panose="00000400000000000000" pitchFamily="2" charset="-78"/>
              </a:rPr>
              <a:t> صناعی است </a:t>
            </a:r>
          </a:p>
          <a:p>
            <a:pPr algn="r" rtl="1" eaLnBrk="1" hangingPunct="1"/>
            <a:r>
              <a:rPr lang="fa-IR" altLang="en-US" sz="2000" b="1" dirty="0">
                <a:cs typeface="B Nazanin" panose="00000400000000000000" pitchFamily="2" charset="-78"/>
              </a:rPr>
              <a:t> </a:t>
            </a:r>
            <a:r>
              <a:rPr lang="en-US" altLang="en-US" sz="2000" b="1" dirty="0">
                <a:cs typeface="B Nazanin" panose="00000400000000000000" pitchFamily="2" charset="-78"/>
              </a:rPr>
              <a:t>nabilone</a:t>
            </a:r>
            <a:r>
              <a:rPr lang="fa-IR" altLang="en-US" sz="2000" b="1" dirty="0">
                <a:cs typeface="B Nazanin" panose="00000400000000000000" pitchFamily="2" charset="-78"/>
              </a:rPr>
              <a:t> یا سزامت :یک کانابینوئید صناعی است</a:t>
            </a:r>
          </a:p>
          <a:p>
            <a:pPr algn="r" rtl="1" eaLnBrk="1" hangingPunct="1"/>
            <a:r>
              <a:rPr lang="en-US" altLang="en-US" sz="2000" b="1" dirty="0" err="1">
                <a:cs typeface="B Nazanin" panose="00000400000000000000" pitchFamily="2" charset="-78"/>
              </a:rPr>
              <a:t>Savitex</a:t>
            </a:r>
            <a:r>
              <a:rPr lang="en-US" altLang="en-US" sz="2000" b="1" dirty="0">
                <a:cs typeface="B Nazanin" panose="00000400000000000000" pitchFamily="2" charset="-78"/>
              </a:rPr>
              <a:t> </a:t>
            </a:r>
            <a:r>
              <a:rPr lang="fa-IR" altLang="en-US" sz="2000" b="1" dirty="0">
                <a:cs typeface="B Nazanin" panose="00000400000000000000" pitchFamily="2" charset="-78"/>
              </a:rPr>
              <a:t> از استخراج صنعتی </a:t>
            </a:r>
            <a:r>
              <a:rPr lang="en-US" altLang="en-US" sz="2000" b="1" dirty="0">
                <a:cs typeface="B Nazanin" panose="00000400000000000000" pitchFamily="2" charset="-78"/>
              </a:rPr>
              <a:t>THC</a:t>
            </a:r>
            <a:r>
              <a:rPr lang="fa-IR" altLang="en-US" sz="2000" b="1" dirty="0">
                <a:cs typeface="B Nazanin" panose="00000400000000000000" pitchFamily="2" charset="-78"/>
              </a:rPr>
              <a:t> از کانابیس بدست می آید</a:t>
            </a:r>
          </a:p>
          <a:p>
            <a:pPr algn="ctr" rtl="1" eaLnBrk="1" hangingPunct="1">
              <a:buFont typeface="Wingdings" panose="05000000000000000000" pitchFamily="2" charset="2"/>
              <a:buNone/>
            </a:pPr>
            <a:r>
              <a:rPr lang="fa-IR" altLang="en-US" sz="2000" b="1" dirty="0">
                <a:cs typeface="B Nazanin" panose="00000400000000000000" pitchFamily="2" charset="-78"/>
              </a:rPr>
              <a:t>ترکیبات فوق عمدتاً به منظور کنترل تهوع و استفراغ در بیماران سرطانی (کموتراپی) و</a:t>
            </a:r>
            <a:r>
              <a:rPr lang="en-US" altLang="en-US" sz="2000" b="1" dirty="0">
                <a:cs typeface="B Nazanin" panose="00000400000000000000" pitchFamily="2" charset="-78"/>
              </a:rPr>
              <a:t> </a:t>
            </a:r>
            <a:r>
              <a:rPr lang="fa-IR" altLang="en-US" sz="2000" b="1" dirty="0">
                <a:cs typeface="B Nazanin" panose="00000400000000000000" pitchFamily="2" charset="-78"/>
              </a:rPr>
              <a:t> کنترل بی اشتهایی در بیماران ایدزی استفاده میشود</a:t>
            </a:r>
            <a:endParaRPr lang="en-US" altLang="en-US" sz="2000" b="1" dirty="0">
              <a:cs typeface="B Nazanin" panose="00000400000000000000" pitchFamily="2" charset="-78"/>
            </a:endParaRPr>
          </a:p>
          <a:p>
            <a:pPr algn="r" rtl="1" eaLnBrk="1" hangingPunct="1"/>
            <a:endParaRPr lang="en-US" altLang="en-US" sz="2000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7D6EA0-BA49-4097-A75B-932F1E645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14" y="4581128"/>
            <a:ext cx="3322286" cy="18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951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616</TotalTime>
  <Words>1068</Words>
  <Application>Microsoft Office PowerPoint</Application>
  <PresentationFormat>On-screen Show (4:3)</PresentationFormat>
  <Paragraphs>123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Century Gothic</vt:lpstr>
      <vt:lpstr>Franklin Gothic Medium</vt:lpstr>
      <vt:lpstr>Times New Roman</vt:lpstr>
      <vt:lpstr>Verdana</vt:lpstr>
      <vt:lpstr>Wingdings</vt:lpstr>
      <vt:lpstr>Wingdings 3</vt:lpstr>
      <vt:lpstr>Wisp</vt:lpstr>
      <vt:lpstr>PowerPoint Presentation</vt:lpstr>
      <vt:lpstr>گیاه Cannabis sativa یا شاهدانه چیست؟</vt:lpstr>
      <vt:lpstr>نام گذاری فرآورده های گیاه با ویژگی های اعتیادی یا دارویی</vt:lpstr>
      <vt:lpstr>نام گذاری فرآورده های گیاه با ویژگیهای اعتیادی یا دارویی</vt:lpstr>
      <vt:lpstr>نام گذاری فرآورده های گیاه با ویژگیهای اعتیادی یا دارویی</vt:lpstr>
      <vt:lpstr>نام گذاری فرآورده های گیاه با ویژگیهای اعتیادی یا دارویی</vt:lpstr>
      <vt:lpstr>نام گذاری فرآورده های گیاه با ویژگیهای اعتیادی یا دارویی</vt:lpstr>
      <vt:lpstr>نام گذاری فرآورده های گیاه با ویژگی های اعتیادی یا دارویی</vt:lpstr>
      <vt:lpstr>نام گذاری فراورده های گیاه با ویژگیهای اعتیادی یا دارویی</vt:lpstr>
      <vt:lpstr>تأثیرات ناشی از مصرف کانابیس</vt:lpstr>
      <vt:lpstr>تاثیرات ناشی از مصرف کانابیس</vt:lpstr>
      <vt:lpstr>تاثیرات ناشی از مصرف کانابیس</vt:lpstr>
      <vt:lpstr>تاثیرات ناشی از مصرف کانابیس</vt:lpstr>
      <vt:lpstr>تاثیرات ناشی از مصرف کانابیس</vt:lpstr>
      <vt:lpstr>تاثیرات ناشی از مصرف کانابیس</vt:lpstr>
      <vt:lpstr>تاثیرات ناشی از مصرف کانابیس</vt:lpstr>
      <vt:lpstr>تاثیرات ناشی از مصرف کانابیس</vt:lpstr>
      <vt:lpstr>علائم و نشانه های سایکولوژیک ناشی از مصرف کانابیس</vt:lpstr>
      <vt:lpstr>Conditions o 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Parsa</dc:creator>
  <cp:lastModifiedBy>Classic</cp:lastModifiedBy>
  <cp:revision>63</cp:revision>
  <dcterms:created xsi:type="dcterms:W3CDTF">2015-01-11T17:38:10Z</dcterms:created>
  <dcterms:modified xsi:type="dcterms:W3CDTF">2023-04-12T11:54:40Z</dcterms:modified>
</cp:coreProperties>
</file>