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554" r:id="rId3"/>
    <p:sldId id="316" r:id="rId4"/>
    <p:sldId id="317" r:id="rId5"/>
    <p:sldId id="318" r:id="rId6"/>
    <p:sldId id="293" r:id="rId7"/>
    <p:sldId id="502" r:id="rId8"/>
    <p:sldId id="503" r:id="rId9"/>
    <p:sldId id="505" r:id="rId10"/>
    <p:sldId id="506" r:id="rId11"/>
    <p:sldId id="507" r:id="rId12"/>
    <p:sldId id="508" r:id="rId13"/>
    <p:sldId id="509" r:id="rId14"/>
    <p:sldId id="567" r:id="rId15"/>
    <p:sldId id="511" r:id="rId16"/>
    <p:sldId id="305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4465" autoAdjust="0"/>
  </p:normalViewPr>
  <p:slideViewPr>
    <p:cSldViewPr>
      <p:cViewPr varScale="1">
        <p:scale>
          <a:sx n="68" d="100"/>
          <a:sy n="68" d="100"/>
        </p:scale>
        <p:origin x="16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heme" Target="../theme/theme3.xml"/><Relationship Id="rId4" Type="http://schemas.openxmlformats.org/officeDocument/2006/relationships/tags" Target="../tags/tag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Header Placeholder 1">
            <a:extLst>
              <a:ext uri="{FF2B5EF4-FFF2-40B4-BE49-F238E27FC236}">
                <a16:creationId xmlns:a16="http://schemas.microsoft.com/office/drawing/2014/main" id="{17B6617F-6761-AFC1-34F2-678FB43947A6}"/>
              </a:ext>
            </a:extLst>
          </p:cNvPr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7763" name="Date Placeholder 2">
            <a:extLst>
              <a:ext uri="{FF2B5EF4-FFF2-40B4-BE49-F238E27FC236}">
                <a16:creationId xmlns:a16="http://schemas.microsoft.com/office/drawing/2014/main" id="{90D213DB-EEE7-8305-44EB-4CE30FA61CE2}"/>
              </a:ext>
            </a:extLst>
          </p:cNvPr>
          <p:cNvSpPr>
            <a:spLocks noGrp="1" noChangeArrowheads="1"/>
          </p:cNvSpPr>
          <p:nvPr>
            <p:ph type="dt" sz="quarter" idx="2"/>
            <p:custDataLst>
              <p:tags r:id="rId3"/>
            </p:custDataLst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15840E-DF32-4783-9174-E4EAF2D7EDF1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117764" name="Footer Placeholder 3">
            <a:extLst>
              <a:ext uri="{FF2B5EF4-FFF2-40B4-BE49-F238E27FC236}">
                <a16:creationId xmlns:a16="http://schemas.microsoft.com/office/drawing/2014/main" id="{B5495B52-326F-7050-4ED7-200180D30761}"/>
              </a:ext>
            </a:extLst>
          </p:cNvPr>
          <p:cNvSpPr>
            <a:spLocks noGrp="1" noChangeArrowheads="1"/>
          </p:cNvSpPr>
          <p:nvPr>
            <p:ph type="ftr" sz="quarter" idx="3"/>
            <p:custDataLst>
              <p:tags r:id="rId4"/>
            </p:custDataLst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A1FC7-3BFA-092A-CDB4-08EA65122B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  <a:sym typeface="Wingdings" panose="05000000000000000000" pitchFamily="2" charset="2"/>
              </a:defRPr>
            </a:lvl1pPr>
          </a:lstStyle>
          <a:p>
            <a:pPr>
              <a:defRPr/>
            </a:pPr>
            <a:fld id="{67651F7A-F47C-46C2-98E3-F253083A4745}" type="slidenum">
              <a:rPr lang="en-US" altLang="en-US"/>
              <a:pPr>
                <a:defRPr/>
              </a:pPr>
              <a:t>‹#›</a:t>
            </a:fld>
            <a:endParaRPr lang="en-US" altLang="en-US"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heme" Target="../theme/theme2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Header Placeholder 1">
            <a:extLst>
              <a:ext uri="{FF2B5EF4-FFF2-40B4-BE49-F238E27FC236}">
                <a16:creationId xmlns:a16="http://schemas.microsoft.com/office/drawing/2014/main" id="{2A70C72F-27E6-36E1-0A86-39F0DB4565E5}"/>
              </a:ext>
            </a:extLst>
          </p:cNvPr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39" name="Date Placeholder 2">
            <a:extLst>
              <a:ext uri="{FF2B5EF4-FFF2-40B4-BE49-F238E27FC236}">
                <a16:creationId xmlns:a16="http://schemas.microsoft.com/office/drawing/2014/main" id="{9E5EC447-D684-4460-7AA0-9DA1790CA744}"/>
              </a:ext>
            </a:extLst>
          </p:cNvPr>
          <p:cNvSpPr>
            <a:spLocks noGrp="1" noChangeArrowheads="1"/>
          </p:cNvSpPr>
          <p:nvPr>
            <p:ph type="dt" idx="2"/>
            <p:custDataLst>
              <p:tags r:id="rId3"/>
            </p:custDataLst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84F1BB-8E6A-4EF9-881E-C78E847C6605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14340" name="Slide Image Placeholder 3">
            <a:extLst>
              <a:ext uri="{FF2B5EF4-FFF2-40B4-BE49-F238E27FC236}">
                <a16:creationId xmlns:a16="http://schemas.microsoft.com/office/drawing/2014/main" id="{D7930165-C4E7-D3AB-18A1-3E74AEF6E27E}"/>
              </a:ext>
            </a:extLst>
          </p:cNvPr>
          <p:cNvSpPr>
            <a:spLocks noGrp="1" noRot="1" noChangeAspect="1" noChangeArrowheads="1"/>
          </p:cNvSpPr>
          <p:nvPr>
            <p:ph type="sldImg" idx="5"/>
            <p:custDataLst>
              <p:tags r:id="rId4"/>
            </p:custDataLst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Notes Placeholder 4">
            <a:extLst>
              <a:ext uri="{FF2B5EF4-FFF2-40B4-BE49-F238E27FC236}">
                <a16:creationId xmlns:a16="http://schemas.microsoft.com/office/drawing/2014/main" id="{9FCA2184-59FB-7577-ABFA-F7BFBE2A0112}"/>
              </a:ext>
            </a:extLst>
          </p:cNvPr>
          <p:cNvSpPr>
            <a:spLocks noGrp="1" noChangeArrowheads="1"/>
          </p:cNvSpPr>
          <p:nvPr>
            <p:ph type="body" sz="quarter" idx="1"/>
            <p:custDataLst>
              <p:tags r:id="rId5"/>
            </p:custDataLst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6742" name="Footer Placeholder 5">
            <a:extLst>
              <a:ext uri="{FF2B5EF4-FFF2-40B4-BE49-F238E27FC236}">
                <a16:creationId xmlns:a16="http://schemas.microsoft.com/office/drawing/2014/main" id="{5E26F56F-DD76-0ACB-71F1-946DD9C6E4B3}"/>
              </a:ext>
            </a:extLst>
          </p:cNvPr>
          <p:cNvSpPr>
            <a:spLocks noGrp="1" noChangeArrowheads="1"/>
          </p:cNvSpPr>
          <p:nvPr>
            <p:ph type="ftr" sz="quarter" idx="3"/>
            <p:custDataLst>
              <p:tags r:id="rId6"/>
            </p:custDataLst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290C2-2A42-3BE5-730C-A5C342B938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  <a:sym typeface="Wingdings" panose="05000000000000000000" pitchFamily="2" charset="2"/>
              </a:defRPr>
            </a:lvl1pPr>
          </a:lstStyle>
          <a:p>
            <a:pPr>
              <a:defRPr/>
            </a:pPr>
            <a:fld id="{2B478D0E-C28B-4803-892F-69500025B2FF}" type="slidenum">
              <a:rPr lang="en-US" altLang="en-US"/>
              <a:pPr>
                <a:defRPr/>
              </a:pPr>
              <a:t>‹#›</a:t>
            </a:fld>
            <a:endParaRPr lang="en-US" altLang="en-US"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1813363-C8D2-4CAA-F66C-41251ECB23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rtl="1"/>
            <a:fld id="{2BE96240-975B-4870-B6B8-B8B8C9CF67B7}" type="slidenum">
              <a:rPr lang="en-US" altLang="en-US">
                <a:latin typeface="Verdana" panose="020B0604030504040204" pitchFamily="34" charset="0"/>
                <a:cs typeface="Arial" panose="020B0604020202020204" pitchFamily="34" charset="0"/>
              </a:rPr>
              <a:pPr rtl="1"/>
              <a:t>16</a:t>
            </a:fld>
            <a:endParaRPr lang="en-US" altLang="en-US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E64564B-EF13-5CFC-B831-48E72E7FAD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B2BAB9E-1726-F7BD-0383-1E8665F56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56370FA-DB34-0704-8EDD-A331FD2A1649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8D64D69-9C4A-C668-1A56-CAA9F3AA02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3F161A-46D0-4181-8BA0-8F8D1BA12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0EB9A78-6007-9559-D4BD-536291447A9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DCC9-0AD5-4672-B9D6-E2AD8B9322A3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B17040-6F4E-4740-E8EA-795DEBA28A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29464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9A188F6-3B46-42AF-E592-7D429BDBB2F5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A4DCA99-AC01-DA4B-02AD-6897995F8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9725E6-90E5-410A-950C-B1A6B080FB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1E0F88D-617E-3F5B-C0E5-07BA1FBE2A8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E3F7D-D849-4BD5-ADE3-8613FCE3CB04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A8931A-A3E6-BF49-D58F-DC10F0377AB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037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027A0E6-72A2-A313-6B91-99A335B6071C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A503A1-34A1-387B-7A53-19A2D84557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74D17F-C73D-4B7E-93EB-0F0FFC2F8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22DE1C-1181-B792-98C6-04254303F35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A21A9-8151-48A7-A4C6-97FD2EF3DE25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D6200CA-F2AC-C4E1-1995-45603041D82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6333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0C1AAED-DF47-FE4B-190A-BD349750A0FF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D7D0DF2-C158-3D5C-0CF4-3BAD4A4CB1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8E1DC5-41A2-4D80-B01D-E19E9F064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2D4C8AA-F7CF-EBC5-4F19-C780E0BDCFE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5BE3-A86E-415D-8DA4-E8A5756A779D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64F50CE-7811-876C-19BC-1F0C26FCA1A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8967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F5344E9-D5BA-93A7-C869-659065F250CF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8B68C1-8E87-A511-387D-E8C87A96B4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DFC72F-D4AC-4FB6-8179-46198436B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72DE86A-734E-D184-B35A-4F37678F467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BBBA7-587A-4280-BCC6-9E8C5B8ACB22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3E1DA5-0325-84FB-5A9D-B03FA14BE68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7225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D6C9367-7523-4724-5AB9-5D800030AA11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80859C7-28E1-1647-63F0-0F05509F6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FC4E23-C072-4B5C-AB05-C46EEF3B87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0F44934-79D9-6FFE-2534-B4D165C1A5C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4C31-9F43-4519-8BB9-4050BB89DFCF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E7BA870-CA64-8391-6E64-C1107C683D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5559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D34EC3F5-E110-941D-CD5D-AB165ECB76ED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7C61F48-0649-614B-9403-4C03A88DFB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9AB764-E17B-4D7B-B23B-9F5139695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48CB72D-AB83-6220-8B67-F0AA805E492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C2D4D-8312-4EB0-A0A7-35C4C5EC0CBF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ADCF6C3-1EF4-E117-D322-F270E289ECF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6311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C129900-3433-025D-1E63-FCDE57597F23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7129BB8B-37C4-B06D-4CFA-D8A5058B9B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EA0566-EB96-4E08-B38C-2011EBF00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7E903C6B-F9C1-AC33-C16B-617F6FA34AE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ABBC0-74AD-4439-B1D2-2A6F1ECFDED2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FBA61FF8-2FD2-113F-DAD4-96B2399A7A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5655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6F9894D-78AF-9323-E459-A329D34CE150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853E983-1DE8-C674-17BD-C96782ADC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D49FEB-587F-482A-8801-3623C52F8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4CC114A6-15CA-99A3-9929-111827895CB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E2DB-3314-4002-AC18-46FF6096B241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C95A803-37CE-4D88-5C8A-B2F22CF45A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7243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28E20D-2131-9DF3-60DA-8E559FD35927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591933F-081C-AC7E-68BB-2CFFC6C9D5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107533-0642-46BC-9399-2362FF5209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901009F0-4DA9-8922-B666-1B5902409EF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8079C-F394-4AB4-9672-A51EE59C0575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5722235-8602-8085-69C3-5E3B88DFC55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6296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80397D5-0CA6-E979-D386-4CC5C70DFC0F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6C72A069-C6D0-B075-B644-E6F16C94AD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88FC41-15BC-4259-B45A-205ED8DEE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91C237B-0B91-1162-0B68-B9B1682EAD2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B5AA4-DDE6-49B6-8A5F-3F41D37C5084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2664184-A0F2-18E7-32F7-2A6FA6A2D0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1884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DEF321-95DD-825B-B5FE-230B7ABE4AF3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287FF626-C668-4A1A-A896-D3810A8502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37AD0-4926-4D21-9D1A-A0BD930A2D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E989B3C-37D6-390B-054F-D479F278C5E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2FD65-E0F2-4C3F-A825-2A79866DD832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FDEF4A4-ACA5-BB2C-264F-78F680D7A5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2347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70CB10F-8DC5-53D9-0519-F90DA36E8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37E456C-97D2-B670-CAAF-799D7C859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Date Placeholder 3">
            <a:extLst>
              <a:ext uri="{FF2B5EF4-FFF2-40B4-BE49-F238E27FC236}">
                <a16:creationId xmlns:a16="http://schemas.microsoft.com/office/drawing/2014/main" id="{AC6E4AD4-611D-53CE-5141-910E6289B5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D52973-63C4-439E-8F79-45213DC28892}" type="datetime1">
              <a:rPr lang="en-US" altLang="en-US"/>
              <a:pPr>
                <a:defRPr/>
              </a:pPr>
              <a:t>2023-05-24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D9BC7-EACF-C861-0ACA-A0E0D8D16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ar-SA" altLang="en-US"/>
              <a:t>محمدرضاغفارزاده رزاقی - روانشناس بالینی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13E46-8514-E7A3-67FA-ED3DDADD9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  <a:sym typeface="Wingdings" panose="05000000000000000000" pitchFamily="2" charset="2"/>
              </a:defRPr>
            </a:lvl1pPr>
          </a:lstStyle>
          <a:p>
            <a:pPr>
              <a:defRPr/>
            </a:pPr>
            <a:fld id="{1E90BC34-FFC2-4420-A0E6-4AA7F33AB0A4}" type="slidenum">
              <a:rPr lang="en-US" altLang="en-US"/>
              <a:pPr>
                <a:defRPr/>
              </a:pPr>
              <a:t>‹#›</a:t>
            </a:fld>
            <a:endParaRPr lang="en-US" altLang="en-US">
              <a:cs typeface="Calibri" panose="020F0502020204030204" pitchFamily="34" charset="0"/>
            </a:endParaRPr>
          </a:p>
        </p:txBody>
      </p:sp>
      <p:pic>
        <p:nvPicPr>
          <p:cNvPr id="1031" name="Picture 6">
            <a:extLst>
              <a:ext uri="{FF2B5EF4-FFF2-40B4-BE49-F238E27FC236}">
                <a16:creationId xmlns:a16="http://schemas.microsoft.com/office/drawing/2014/main" id="{FD8DE2C8-75C3-A7BD-1C2D-0324121E9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3049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">
            <a:extLst>
              <a:ext uri="{FF2B5EF4-FFF2-40B4-BE49-F238E27FC236}">
                <a16:creationId xmlns:a16="http://schemas.microsoft.com/office/drawing/2014/main" id="{A5DE57C5-2B88-EC92-C909-2625ABA88C04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8588376" y="5507037"/>
            <a:ext cx="2087562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b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../&#1588;&#1575;&#1582;&#1589;%20&#1607;&#1575;&#1740;%20&#1575;&#1586;&#1583;&#1608;&#1575;&#1580;%20&#1608;%20&#1591;&#1604;&#1575;&#1602;%20&#1583;&#1585;%209%20&#1605;&#1575;&#1607;&#1607;%20&#1587;&#1575;&#1604;%201395/&#1578;&#1608;&#1586;&#1740;&#1593;%20&#1587;&#1606;&#1740;%20&#1586;&#1608;&#1580;&#1740;&#1606;%20&#1583;&#1585;%20&#1586;&#1605;&#1575;&#1606;%20&#1591;&#1604;&#1575;&#1602;%209%20&#1605;&#1575;&#1607;&#1607;%20&#1587;&#1575;&#1604;%201395.pdf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../&#1588;&#1575;&#1582;&#1589;%20&#1607;&#1575;&#1740;%20&#1575;&#1586;&#1583;&#1608;&#1575;&#1580;%20&#1608;%20&#1591;&#1604;&#1575;&#1602;%20&#1583;&#1585;%209%20&#1605;&#1575;&#1607;&#1607;%20&#1587;&#1575;&#1604;%201395/&#1570;&#1605;&#1575;&#1585;%20&#1591;&#1604;&#1575;&#1602;%20&#1607;&#1575;&#1740;%20&#1579;&#1576;&#1578;%20&#1588;&#1583;&#1607;%20&#1583;&#1585;%20&#1570;&#1584;&#1585;%201395.pdf" TargetMode="Externa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../&#1588;&#1575;&#1582;&#1589;%20&#1607;&#1575;&#1740;%20&#1575;&#1586;&#1583;&#1608;&#1575;&#1580;%20&#1608;%20&#1591;&#1604;&#1575;&#1602;%20&#1583;&#1585;%209%20&#1605;&#1575;&#1607;&#1607;%20&#1587;&#1575;&#1604;%201395/&#1601;&#1575;&#1589;&#1604;&#1607;%20&#1587;&#1606;&#1740;%20&#1586;&#1608;&#1580;&#1740;&#1606;%20&#1583;&#1585;%20&#1586;&#1605;&#1575;&#1606;%20&#1575;&#1586;&#1583;&#1608;&#1575;&#1580;%209%20&#1605;&#1575;&#1607;&#1607;%20&#1587;&#1575;&#1604;%201395.pdf" TargetMode="External"/><Relationship Id="rId5" Type="http://schemas.openxmlformats.org/officeDocument/2006/relationships/hyperlink" Target="../&#1588;&#1575;&#1582;&#1589;%20&#1607;&#1575;&#1740;%20&#1575;&#1586;&#1583;&#1608;&#1575;&#1580;%20&#1608;%20&#1591;&#1604;&#1575;&#1602;%20&#1583;&#1585;%209%20&#1605;&#1575;&#1607;&#1607;%20&#1587;&#1575;&#1604;%201395/&#1711;&#1585;&#1608;&#1607;%20&#1607;&#1575;&#1740;%20&#1587;&#1606;&#1740;%20&#1578;&#1608;&#1586;&#1740;&#1593;%20&#1575;&#1586;&#1583;&#1608;&#1575;&#1580;%209%20&#1605;&#1575;&#1607;&#1607;%20&#1587;&#1575;&#1604;%201395.pdf" TargetMode="External"/><Relationship Id="rId10" Type="http://schemas.openxmlformats.org/officeDocument/2006/relationships/hyperlink" Target="../&#1588;&#1575;&#1582;&#1589;%20&#1607;&#1575;&#1740;%20&#1575;&#1586;&#1583;&#1608;&#1575;&#1580;%20&#1608;%20&#1591;&#1604;&#1575;&#1602;%20&#1583;&#1585;%209%20&#1605;&#1575;&#1607;&#1607;%20&#1587;&#1575;&#1604;%201395/&#1606;&#1587;&#1576;&#1578;%20&#1575;&#1586;&#1608;&#1583;&#1575;&#1580;%20&#1608;%20&#1591;&#1604;&#1575;&#1602;%20&#1579;&#1576;&#1578;%20&#1588;&#1583;&#1607;%20&#1583;&#1585;%209%20&#1605;&#1575;&#1607;&#1607;%20&#1587;&#1575;&#1604;%201395.pdf" TargetMode="External"/><Relationship Id="rId4" Type="http://schemas.openxmlformats.org/officeDocument/2006/relationships/hyperlink" Target="../&#1588;&#1575;&#1582;&#1589;%20&#1607;&#1575;&#1740;%20&#1575;&#1586;&#1583;&#1608;&#1575;&#1580;%20&#1608;%20&#1591;&#1604;&#1575;&#1602;%20&#1583;&#1585;%209%20&#1605;&#1575;&#1607;&#1607;%20&#1587;&#1575;&#1604;%201395/&#1570;&#1605;&#1575;&#1585;%20&#1575;&#1586;&#1583;&#1608;&#1575;&#1580;%20&#1607;&#1575;&#1740;%20&#1579;&#1576;&#1578;%20&#1588;&#1583;&#1607;%20&#1570;&#1584;&#1585;%201395.pdf" TargetMode="External"/><Relationship Id="rId9" Type="http://schemas.openxmlformats.org/officeDocument/2006/relationships/hyperlink" Target="../&#1588;&#1575;&#1582;&#1589;%20&#1607;&#1575;&#1740;%20&#1575;&#1586;&#1583;&#1608;&#1575;&#1580;%20&#1608;%20&#1591;&#1604;&#1575;&#1602;%20&#1583;&#1585;%209%20&#1605;&#1575;&#1607;&#1607;%20&#1587;&#1575;&#1604;%201395/&#1601;&#1575;&#1589;&#1604;&#1607;%20&#1587;&#1606;&#1740;%20&#1586;&#1608;&#1580;&#1740;&#1606;%20&#1583;&#1585;%20&#1586;&#1605;&#1575;&#1606;%20&#1591;&#1604;&#1575;&#1602;%209%20&#1605;&#1575;&#1607;&#1607;%20&#1587;&#1575;&#1604;%201395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hyperlink" Target="Clip%20Mariage/DirinDirin%20Sharaiet%20Ezdevaj.mp4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3106093-B2CF-0569-D0F0-6C73D33A1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133600"/>
            <a:ext cx="594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SA" altLang="en-US" b="1">
                <a:cs typeface="B Nazanin" panose="00000400000000000000" pitchFamily="2" charset="-78"/>
              </a:rPr>
              <a:t>کارگاه آموزشی مهارتهای زناشویی</a:t>
            </a:r>
            <a:endParaRPr lang="en-US" altLang="en-US" b="1">
              <a:cs typeface="B Nazanin" panose="00000400000000000000" pitchFamily="2" charset="-78"/>
            </a:endParaRP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3AFAB7FA-AB7D-0B41-6C6A-CFD69A5FB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146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600" b="1">
              <a:ea typeface="Majalla UI" charset="0"/>
              <a:cs typeface="B Nazanin" panose="00000400000000000000" pitchFamily="2" charset="-78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600" b="1">
              <a:ea typeface="Majalla UI" charset="0"/>
              <a:cs typeface="B Nazanin" panose="00000400000000000000" pitchFamily="2" charset="-78"/>
            </a:endParaRPr>
          </a:p>
        </p:txBody>
      </p:sp>
      <p:pic>
        <p:nvPicPr>
          <p:cNvPr id="16388" name="Picture 2" descr="C:\Users\ghafat\Desktop\عکس کارگاه ازدواج\index.jpg">
            <a:extLst>
              <a:ext uri="{FF2B5EF4-FFF2-40B4-BE49-F238E27FC236}">
                <a16:creationId xmlns:a16="http://schemas.microsoft.com/office/drawing/2014/main" id="{6AF47B60-F372-86E0-C520-53F8AF5AE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259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9" name="Picture 1">
            <a:extLst>
              <a:ext uri="{FF2B5EF4-FFF2-40B4-BE49-F238E27FC236}">
                <a16:creationId xmlns:a16="http://schemas.microsoft.com/office/drawing/2014/main" id="{31A4EB18-5452-8F37-54C6-1ECA75AE4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4149725"/>
            <a:ext cx="18716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1BB0B50-97FA-6AED-11BA-EBD21080F23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239000" cy="114300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ar-SA" altLang="en-US" sz="3600">
                <a:cs typeface="B Titr" panose="00000700000000000000" pitchFamily="2" charset="-78"/>
              </a:rPr>
              <a:t>اهداف غیرمنطقی ازدواج</a:t>
            </a:r>
            <a:endParaRPr lang="en-US" altLang="en-US" sz="3600">
              <a:solidFill>
                <a:srgbClr val="17375E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C9645-5894-08BF-53D1-20581012124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038600" y="1600200"/>
            <a:ext cx="4648200" cy="4525963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 lnSpcReduction="10000"/>
          </a:bodyPr>
          <a:lstStyle/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کسب قدرت سیاسی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کسب رانت های خاص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کسب درآمد بیشتر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ایجاد صلح و دوستی بین دو طایفه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ترس از دیر شدن زمان ازدواج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فرار از مشکلات خانواده پدری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یافتن پرستار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لجبازی با خانواده و دوستان قدیمی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گرفتن ویزای مهاجرت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عشق کورکورانه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کسب شهرت 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و . . . </a:t>
            </a: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4B009B55-7EF2-EC1C-CA7F-42C9019254E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33400" y="1600200"/>
            <a:ext cx="4267200" cy="4953000"/>
          </a:xfrm>
          <a:prstGeom prst="heart">
            <a:avLst/>
          </a:prstGeom>
          <a:solidFill>
            <a:srgbClr val="C00000"/>
          </a:solidFill>
          <a:ln w="25400" cap="flat" cmpd="sng" algn="ctr">
            <a:solidFill>
              <a:srgbClr val="385D8A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>
            <a:lvl1pPr marL="457200" indent="-4572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ar-AE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علت</a:t>
            </a:r>
            <a:r>
              <a:rPr lang="en-US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ar-AE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بی</a:t>
            </a:r>
            <a:r>
              <a:rPr lang="en-US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ar-AE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منطق</a:t>
            </a:r>
            <a:r>
              <a:rPr lang="en-US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ar-AE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بودن</a:t>
            </a:r>
            <a:r>
              <a:rPr lang="en-US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ar-AE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در</a:t>
            </a:r>
            <a:r>
              <a:rPr lang="en-US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ar-AE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این</a:t>
            </a:r>
            <a:r>
              <a:rPr lang="en-US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ar-AE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ازدواجها</a:t>
            </a:r>
            <a:r>
              <a:rPr lang="en-US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:</a:t>
            </a:r>
          </a:p>
          <a:p>
            <a:pPr algn="justLow" rtl="1" eaLnBrk="1" hangingPunct="1">
              <a:buFont typeface="Wingdings" panose="05000000000000000000" pitchFamily="2" charset="2"/>
              <a:buChar char="Ø"/>
              <a:defRPr/>
            </a:pPr>
            <a:r>
              <a:rPr lang="fa-IR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عدم احساس و عاطفه</a:t>
            </a:r>
          </a:p>
          <a:p>
            <a:pPr algn="justLow" rtl="1" eaLnBrk="1" hangingPunct="1">
              <a:buFont typeface="Wingdings" panose="05000000000000000000" pitchFamily="2" charset="2"/>
              <a:buChar char="Ø"/>
              <a:defRPr/>
            </a:pPr>
            <a:r>
              <a:rPr lang="fa-IR" altLang="en-US" sz="2700" b="1">
                <a:effectLst>
                  <a:outerShdw blurRad="38100" dist="38100" dir="2700000" algn="tl">
                    <a:srgbClr val="FFFFFF"/>
                  </a:outerShdw>
                </a:effectLst>
                <a:cs typeface="B Nazanin" panose="00000400000000000000" pitchFamily="2" charset="-78"/>
              </a:rPr>
              <a:t>نبود دلایل منطقی</a:t>
            </a:r>
            <a:endParaRPr lang="en-US" altLang="en-US" sz="2700" b="1">
              <a:effectLst>
                <a:outerShdw blurRad="38100" dist="38100" dir="2700000" algn="tl">
                  <a:srgbClr val="FFFFFF"/>
                </a:outerShdw>
              </a:effectLst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F4A4DFE7-A79F-1CAA-D0AA-7CF85FB9409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239000" cy="114300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rtl="1" eaLnBrk="1" hangingPunct="1"/>
            <a:r>
              <a:rPr lang="fa-IR" altLang="en-US" sz="3600">
                <a:cs typeface="B Titr" panose="00000700000000000000" pitchFamily="2" charset="-78"/>
              </a:rPr>
              <a:t>ستون های ازدواج موفق</a:t>
            </a:r>
            <a:endParaRPr lang="en-US" altLang="en-US" sz="3600">
              <a:solidFill>
                <a:srgbClr val="17375E"/>
              </a:solidFill>
              <a:cs typeface="B Titr" panose="00000700000000000000" pitchFamily="2" charset="-7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7017122-794B-1D35-30C6-7108F359D68E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09700" y="3048000"/>
            <a:ext cx="4495800" cy="914400"/>
          </a:xfrm>
          <a:prstGeom prst="roundRect">
            <a:avLst>
              <a:gd name="adj" fmla="val 16667"/>
            </a:avLst>
          </a:prstGeom>
          <a:solidFill>
            <a:srgbClr val="4F6228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a-IR" altLang="en-US" b="1">
                <a:cs typeface="B Nazanin" panose="00000400000000000000" pitchFamily="2" charset="-78"/>
              </a:rPr>
              <a:t>انتخاب منطقی</a:t>
            </a:r>
            <a:endParaRPr lang="en-US" altLang="en-US" b="1">
              <a:cs typeface="B Nazanin" panose="00000400000000000000" pitchFamily="2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BD37F8-307F-E9BA-09C8-7D045A0229B3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657600" y="1600200"/>
            <a:ext cx="5029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25400" cap="flat" algn="ctr">
            <a:solidFill>
              <a:srgbClr val="385D8A"/>
            </a:solidFill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rtl="1" eaLnBrk="1" hangingPunct="1">
              <a:buFont typeface="Wingdings" panose="05000000000000000000" pitchFamily="2" charset="2"/>
              <a:buChar char="Ø"/>
            </a:pPr>
            <a:r>
              <a:rPr lang="fa-IR" altLang="en-US" b="1">
                <a:cs typeface="B Nazanin" panose="00000400000000000000" pitchFamily="2" charset="-78"/>
              </a:rPr>
              <a:t>احساس و عاطفه</a:t>
            </a:r>
            <a:endParaRPr lang="en-US" altLang="en-US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35330F8-C106-AF29-5F94-2F61147ED36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239000" cy="114300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rtl="1" eaLnBrk="1" hangingPunct="1"/>
            <a:r>
              <a:rPr lang="fa-IR" altLang="en-US" sz="3600">
                <a:cs typeface="B Titr" panose="00000700000000000000" pitchFamily="2" charset="-78"/>
              </a:rPr>
              <a:t>ویژگی ازدواج موفق</a:t>
            </a:r>
            <a:endParaRPr lang="en-US" altLang="en-US" sz="3600">
              <a:solidFill>
                <a:srgbClr val="17375E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FB877-2575-2087-F49C-56E81543F63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458200" cy="4525963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برنامه ریزی داشتن برای یک ازدواج موفق.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به حداقل ها نباید قانع بود .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شناخت مقدم بر عشق باشد .</a:t>
            </a:r>
          </a:p>
          <a:p>
            <a:pPr algn="justLow" rtl="1" eaLnBrk="1" hangingPunct="1"/>
            <a:r>
              <a:rPr lang="fa-IR" altLang="en-US" sz="2400" b="1">
                <a:solidFill>
                  <a:srgbClr val="0F253F"/>
                </a:solidFill>
                <a:cs typeface="B Titr" panose="00000700000000000000" pitchFamily="2" charset="-78"/>
              </a:rPr>
              <a:t>ازدواج موفق به یک انتخاب صحیح و با تدبیر برمی گردد .</a:t>
            </a:r>
          </a:p>
          <a:p>
            <a:pPr algn="justLow" rtl="1" eaLnBrk="1" hangingPunct="1"/>
            <a:endParaRPr lang="fa-IR" altLang="en-US" sz="24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03374AF-4FEA-0144-C212-9B11DBF242D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239000" cy="114300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rtl="1" eaLnBrk="1" hangingPunct="1"/>
            <a:r>
              <a:rPr lang="fa-IR" altLang="en-US" sz="3600">
                <a:cs typeface="B Titr" panose="00000700000000000000" pitchFamily="2" charset="-78"/>
              </a:rPr>
              <a:t>عوامل موثر برازدواج موفق</a:t>
            </a:r>
            <a:endParaRPr lang="en-US" altLang="en-US" sz="3600">
              <a:solidFill>
                <a:srgbClr val="17375E"/>
              </a:solidFill>
              <a:cs typeface="B Titr" panose="00000700000000000000" pitchFamily="2" charset="-78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52ED4C-5268-F0E8-117B-EEA1A5A50059}"/>
              </a:ext>
            </a:extLst>
          </p:cNvPr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3" y="1427163"/>
            <a:ext cx="9120187" cy="52879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01CBF965-1D90-15D4-07E1-25693262CC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239000" cy="114300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rtl="1" eaLnBrk="1" hangingPunct="1"/>
            <a:r>
              <a:rPr lang="fa-IR" altLang="en-US" sz="3600">
                <a:cs typeface="B Titr" panose="00000700000000000000" pitchFamily="2" charset="-78"/>
              </a:rPr>
              <a:t>باورهای غلط در ازدواج </a:t>
            </a:r>
            <a:endParaRPr lang="en-US" altLang="en-US" sz="3600">
              <a:solidFill>
                <a:srgbClr val="17375E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71C62-BF7A-24D5-A433-8F355C4BDD2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458200" cy="4525963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Low" rtl="1" eaLnBrk="1" hangingPunct="1">
              <a:lnSpc>
                <a:spcPct val="250000"/>
              </a:lnSpc>
            </a:pPr>
            <a:r>
              <a:rPr lang="fa-IR" altLang="en-US" sz="2400" b="1">
                <a:cs typeface="B Nazanin" panose="00000400000000000000" pitchFamily="2" charset="-78"/>
              </a:rPr>
              <a:t>ازدواج ، می تواند  راه حل بسیاری از مشکلات رفتاری افراد باشد .</a:t>
            </a:r>
          </a:p>
          <a:p>
            <a:pPr algn="justLow" rtl="1" eaLnBrk="1" hangingPunct="1">
              <a:lnSpc>
                <a:spcPct val="250000"/>
              </a:lnSpc>
            </a:pPr>
            <a:r>
              <a:rPr lang="fa-IR" altLang="en-US" sz="2400" b="1">
                <a:cs typeface="B Nazanin" panose="00000400000000000000" pitchFamily="2" charset="-78"/>
              </a:rPr>
              <a:t>به خاطر جلب رضایت پدر، مادر و اطرافیانم ازدواج می کنم .</a:t>
            </a:r>
          </a:p>
          <a:p>
            <a:pPr algn="justLow" rtl="1" eaLnBrk="1" hangingPunct="1">
              <a:lnSpc>
                <a:spcPct val="250000"/>
              </a:lnSpc>
            </a:pPr>
            <a:r>
              <a:rPr lang="fa-IR" altLang="en-US" sz="2400" b="1">
                <a:cs typeface="B Nazanin" panose="00000400000000000000" pitchFamily="2" charset="-78"/>
              </a:rPr>
              <a:t>اگر تنها با فرد مورد نظر ازدواج کنم خوشبخت می شوم و لا غیر ...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B192AF9-9021-1CE4-5256-F2D00C09495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19200" y="274638"/>
            <a:ext cx="6477000" cy="114300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rtl="1" eaLnBrk="1" hangingPunct="1"/>
            <a:r>
              <a:rPr lang="fa-IR" altLang="en-US" sz="2400">
                <a:cs typeface="B Titr" panose="00000700000000000000" pitchFamily="2" charset="-78"/>
              </a:rPr>
              <a:t>پیش شرط های لازم برای رسیدن به شناخت قبل از ازدواج</a:t>
            </a:r>
            <a:endParaRPr lang="en-US" altLang="en-US" sz="2400">
              <a:solidFill>
                <a:srgbClr val="17375E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90404-E2D7-B802-1269-549B38FBFA2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458200" cy="4525963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lnSpcReduction="10000"/>
          </a:bodyPr>
          <a:lstStyle/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خودآگاهی و طی کردن مراحل خودشناسی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شناسایی نقاط ضعف و قدرت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هدف گذاری و شناسایی ارزش های زندگی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شناسایی ملاک های یک انتخاب موفق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انتخاب شایسته</a:t>
            </a:r>
          </a:p>
          <a:p>
            <a:pPr algn="justLow" rtl="1" eaLnBrk="1" hangingPunct="1">
              <a:defRPr/>
            </a:pPr>
            <a:endParaRPr lang="fa-IR" altLang="en-US" sz="2400" b="1">
              <a:cs typeface="B Nazanin" panose="00000400000000000000" pitchFamily="2" charset="-78"/>
            </a:endParaRP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روانشناسان معتقدند فردی می تواند انتخاب شود و دست به انتخاب بزند که مراحل پنجگانه بلوغ ( رشد جسمانی، عقلانی، اجتماعی، اخلاقی، عاطفی و روانی) را گذرانده باشد. 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solidFill>
                  <a:srgbClr val="0F253F"/>
                </a:solidFill>
                <a:cs typeface="B Nazanin" panose="00000400000000000000" pitchFamily="2" charset="-78"/>
              </a:rPr>
              <a:t>توجه داشته باشید هیچ انسانی کامل نیست و باید فردی را انتخاب کنیم که تاحد ممکن به ایده آل های ما نزدیک باشد و هیچ صد در صدی وجود ندارد.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>
            <a:extLst>
              <a:ext uri="{FF2B5EF4-FFF2-40B4-BE49-F238E27FC236}">
                <a16:creationId xmlns:a16="http://schemas.microsoft.com/office/drawing/2014/main" id="{44C621DF-3449-1E11-0B02-587BBA58CC6A}"/>
              </a:ext>
            </a:extLst>
          </p:cNvPr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/>
              <a:t>Conditions o use</a:t>
            </a: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4D306280-40EE-4C02-C454-7BFE28CFA8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Verdana"/>
            </a:endParaRPr>
          </a:p>
        </p:txBody>
      </p:sp>
      <p:sp>
        <p:nvSpPr>
          <p:cNvPr id="31750" name="Line 8">
            <a:extLst>
              <a:ext uri="{FF2B5EF4-FFF2-40B4-BE49-F238E27FC236}">
                <a16:creationId xmlns:a16="http://schemas.microsoft.com/office/drawing/2014/main" id="{9DD056BF-E996-6B73-5E20-8A9D0086B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10">
            <a:extLst>
              <a:ext uri="{FF2B5EF4-FFF2-40B4-BE49-F238E27FC236}">
                <a16:creationId xmlns:a16="http://schemas.microsoft.com/office/drawing/2014/main" id="{86C78236-DCA6-BC6A-0949-F16BFA4BC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3789363"/>
            <a:ext cx="2025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000">
                <a:latin typeface="Verdana" panose="020B0604030504040204" pitchFamily="34" charset="0"/>
                <a:cs typeface="Arial" panose="020B0604020202020204" pitchFamily="34" charset="0"/>
                <a:hlinkClick r:id="rId3"/>
              </a:rPr>
              <a:t>http://www.ravanpoint.ir</a:t>
            </a:r>
            <a:endParaRPr lang="fa-IR" altLang="en-US" sz="100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fr-FR" altLang="en-US" sz="1000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000">
                <a:latin typeface="Verdana" panose="020B0604030504040204" pitchFamily="34" charset="0"/>
                <a:cs typeface="Arial" panose="020B0604020202020204" pitchFamily="34" charset="0"/>
              </a:rPr>
              <a:t>Contact: info@ravanpoint.ir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B101B0-E4B0-435C-CE8B-E4B7A1666DA2}"/>
              </a:ext>
            </a:extLst>
          </p:cNvPr>
          <p:cNvSpPr/>
          <p:nvPr/>
        </p:nvSpPr>
        <p:spPr>
          <a:xfrm>
            <a:off x="250825" y="3919538"/>
            <a:ext cx="2736850" cy="4238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1753" name="Rectangle 16">
            <a:extLst>
              <a:ext uri="{FF2B5EF4-FFF2-40B4-BE49-F238E27FC236}">
                <a16:creationId xmlns:a16="http://schemas.microsoft.com/office/drawing/2014/main" id="{51E46620-8BCA-B5B6-8F59-4754A62C3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582863"/>
            <a:ext cx="2832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rtl="1"/>
            <a:r>
              <a:rPr lang="fa-IR" altLang="en-US" sz="2000" b="1">
                <a:latin typeface="Verdana" panose="020B0604030504040204" pitchFamily="34" charset="0"/>
                <a:cs typeface="B Nazanin" panose="00000400000000000000" pitchFamily="2" charset="-78"/>
              </a:rPr>
              <a:t>دانلود رایگان پاورپوینت های روانشناسی</a:t>
            </a:r>
            <a:endParaRPr lang="en-GB" altLang="en-US" sz="2000" b="1">
              <a:latin typeface="Verdana" panose="020B0604030504040204" pitchFamily="34" charset="0"/>
              <a:cs typeface="B Nazanin" panose="00000400000000000000" pitchFamily="2" charset="-78"/>
            </a:endParaRPr>
          </a:p>
          <a:p>
            <a:endParaRPr lang="en-GB" altLang="en-US" b="1">
              <a:latin typeface="Verdana" panose="020B0604030504040204" pitchFamily="34" charset="0"/>
              <a:cs typeface="Arial" panose="020B0604020202020204" pitchFamily="34" charset="0"/>
            </a:endParaRPr>
          </a:p>
          <a:p>
            <a:endParaRPr lang="en-US" altLang="en-US" sz="1600">
              <a:solidFill>
                <a:srgbClr val="C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br>
              <a:rPr lang="en-US" altLang="en-US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Copyright Ravanpoint.ir</a:t>
            </a:r>
            <a:endParaRPr lang="en-GB" altLang="en-US" b="1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54" name="Picture 1">
            <a:extLst>
              <a:ext uri="{FF2B5EF4-FFF2-40B4-BE49-F238E27FC236}">
                <a16:creationId xmlns:a16="http://schemas.microsoft.com/office/drawing/2014/main" id="{72CA42DF-141A-E6B8-316A-1B55E4A31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2368550"/>
            <a:ext cx="38671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C4ED-7D01-55E4-9ECD-AF5EF59F8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altLang="en-US" sz="3600" dirty="0">
                <a:cs typeface="B Titr" panose="00000700000000000000" pitchFamily="2" charset="-78"/>
              </a:rPr>
              <a:t>پیش شرط آموزش پیش و حین و بعد از ازدواج</a:t>
            </a:r>
            <a:endParaRPr lang="en-US" alt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B4F75-8C43-DC30-DC64-17D3AB1BC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1- بپذیریم زندگی زناشویی یک انتخاب است و این انتخاب هرگز بر روی ژن های ما برنامه ریزی نشده است و ما نیاز داریم درباره آن بیاموزیم و این سیستم پیچیده را بهتر بشناسیم .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2- دست کشیدن از روانشناسی کنترل بیروی یعنی مجبور کردن دیگری ( به هر لطایف الحیلی) به انجام کاری که خودش نمی خواهد . ( </a:t>
            </a:r>
            <a:r>
              <a:rPr lang="en-US" altLang="en-US" sz="2400" b="1">
                <a:cs typeface="B Nazanin" panose="00000400000000000000" pitchFamily="2" charset="-78"/>
              </a:rPr>
              <a:t>William Glasser</a:t>
            </a:r>
            <a:r>
              <a:rPr lang="fa-IR" altLang="en-US" sz="2400" b="1">
                <a:cs typeface="B Nazanin" panose="00000400000000000000" pitchFamily="2" charset="-78"/>
              </a:rPr>
              <a:t> )</a:t>
            </a:r>
            <a:endParaRPr lang="en-US" altLang="en-US" sz="24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3F0072F-DF73-D157-9308-A9CC0551A518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ar-SA" altLang="en-US" sz="3600">
                <a:cs typeface="B Titr" panose="00000700000000000000" pitchFamily="2" charset="-78"/>
              </a:rPr>
              <a:t>تاریخچه روانشناسی ازدواج</a:t>
            </a:r>
            <a:endParaRPr lang="en-US" altLang="en-US" sz="360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DA1EE-A15D-6CF9-E8EA-7083D712D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ازدواج به عنوان یکی از رویدادهای مهم مرحله انتقال به بزرگسالی، مقوله بسیار پیچیده است .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شروع مطالعه علمی و دقیق در این مورد به سال 1930 برمی گردد، که بطور گسترده تر در سال 1950 تغییراتی عمیق در پژوهش های مربوط به آن صورت گرفت .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اولین تحقیق منتشر شده در مورد روانشناسی ازدواج، اثر ترمن و همکارانش بود. 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آنها تلاش کردند به این سوال پاسخ دهند که چه تفاوت هایی می تواند بین ازدواج موفق و ناموفق باشد ؟</a:t>
            </a:r>
            <a:endParaRPr lang="en-US" altLang="en-US" sz="24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4F7852DC-A7D9-22F5-4F95-7DF8A43B47A5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ar-SA" altLang="en-US" sz="3600">
                <a:cs typeface="B Titr" panose="00000700000000000000" pitchFamily="2" charset="-78"/>
              </a:rPr>
              <a:t>مبانی روانشناسی ازدواج</a:t>
            </a:r>
            <a:endParaRPr lang="en-US" altLang="en-US" sz="360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D3ABC-FF20-B6C7-BAC5-7EE657FE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144963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در روانشناسی ازدواج به دودسته از موارد، توجه ویژه ای می باشد: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1- مباحثی که مربوط به شرایط قبل از ازدواج و در واقع مربوط به مرحله تصمیم گیری برای ازدواج می باشد. 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2- مباحثی که مربوط به مراحل حین ازدواج و بعد از ازدواج می باشد .</a:t>
            </a:r>
            <a:endParaRPr lang="en-US" altLang="en-US" sz="24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63F87A5-ABDE-84FB-DFC0-309D7D5C65A5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ar-SA" altLang="en-US" sz="3600">
                <a:cs typeface="B Titr" panose="00000700000000000000" pitchFamily="2" charset="-78"/>
              </a:rPr>
              <a:t>تصمیم گیری برای ازدواج</a:t>
            </a:r>
            <a:endParaRPr lang="en-US" altLang="en-US" sz="360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32E04-0CA8-9645-A254-C1250AFEA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736013" cy="4983163"/>
          </a:xfrm>
        </p:spPr>
        <p:txBody>
          <a:bodyPr/>
          <a:lstStyle/>
          <a:p>
            <a:pPr algn="justLow" rtl="1" eaLnBrk="1" hangingPunct="1">
              <a:defRPr/>
            </a:pPr>
            <a:r>
              <a:rPr lang="fa-IR" altLang="en-US" sz="2000" b="1" dirty="0">
                <a:cs typeface="B Nazanin" panose="00000400000000000000" pitchFamily="2" charset="-78"/>
              </a:rPr>
              <a:t>در این مرحله تلاش می شود به سوالاتی از این قبیل پاسخ داده شود که یک فرد چگونه می تواند زوج مناسبی برای خود انتخاب کند ؟</a:t>
            </a:r>
          </a:p>
          <a:p>
            <a:pPr algn="justLow" rtl="1" eaLnBrk="1" hangingPunct="1">
              <a:defRPr/>
            </a:pPr>
            <a:r>
              <a:rPr lang="fa-IR" altLang="en-US" sz="2000" b="1" dirty="0">
                <a:cs typeface="B Nazanin" panose="00000400000000000000" pitchFamily="2" charset="-78"/>
              </a:rPr>
              <a:t>در انتخاب زوج چه الویتهای را مد نظر قرار دهد؟</a:t>
            </a:r>
          </a:p>
          <a:p>
            <a:pPr algn="justLow" rtl="1" eaLnBrk="1" hangingPunct="1">
              <a:defRPr/>
            </a:pPr>
            <a:r>
              <a:rPr lang="fa-IR" altLang="en-US" sz="2000" b="1" dirty="0">
                <a:cs typeface="B Nazanin" panose="00000400000000000000" pitchFamily="2" charset="-78"/>
              </a:rPr>
              <a:t>آیا شرایط مادی مهمتر هستند یا شرایط خانوادگی و فرهنگی ؟</a:t>
            </a:r>
          </a:p>
          <a:p>
            <a:pPr algn="justLow" rtl="1" eaLnBrk="1" hangingPunct="1">
              <a:defRPr/>
            </a:pPr>
            <a:r>
              <a:rPr lang="fa-IR" altLang="en-US" sz="2000" b="1" dirty="0">
                <a:cs typeface="B Nazanin" panose="00000400000000000000" pitchFamily="2" charset="-78"/>
              </a:rPr>
              <a:t>عوامل شخصیتی تا چه اندازه می تواند ازدواج موفقی را پیش بینی کند؟</a:t>
            </a:r>
          </a:p>
          <a:p>
            <a:pPr algn="justLow" rtl="1" eaLnBrk="1" hangingPunct="1">
              <a:defRPr/>
            </a:pPr>
            <a:r>
              <a:rPr lang="fa-IR" altLang="en-US" sz="2000" b="1" dirty="0">
                <a:cs typeface="B Nazanin" panose="00000400000000000000" pitchFamily="2" charset="-78"/>
              </a:rPr>
              <a:t>آیا تناسب و همانندی در صفات شخصیتی مهمتر است یا مکمل بودن این خصوصیات ؟</a:t>
            </a:r>
          </a:p>
          <a:p>
            <a:pPr algn="justLow" rtl="1" eaLnBrk="1" hangingPunct="1">
              <a:defRPr/>
            </a:pPr>
            <a:r>
              <a:rPr lang="fa-IR" altLang="en-US" sz="2000" b="1" dirty="0">
                <a:cs typeface="B Nazanin" panose="00000400000000000000" pitchFamily="2" charset="-78"/>
              </a:rPr>
              <a:t>چگونه می توان فهمید دو نفر از لحاظ شخصیتی با یکدیگر تناسب دارند ؟</a:t>
            </a:r>
          </a:p>
          <a:p>
            <a:pPr marL="0" indent="0" algn="justLow" rtl="1" eaLnBrk="1" hangingPunct="1">
              <a:buFont typeface="Arial" panose="020B0604020202020204" pitchFamily="34" charset="0"/>
              <a:buNone/>
              <a:defRPr/>
            </a:pPr>
            <a:r>
              <a:rPr lang="fa-IR" altLang="en-US" sz="2000" dirty="0">
                <a:cs typeface="B Titr" panose="00000700000000000000" pitchFamily="2" charset="-78"/>
              </a:rPr>
              <a:t>نکته مهم درتصمیم گیری برای ازدواج:</a:t>
            </a:r>
            <a:endParaRPr lang="fa-IR" altLang="en-US" sz="2000" b="1" dirty="0">
              <a:cs typeface="B Nazanin" panose="00000400000000000000" pitchFamily="2" charset="-78"/>
            </a:endParaRPr>
          </a:p>
          <a:p>
            <a:pPr algn="justLow" rtl="1" eaLnBrk="1" hangingPunct="1">
              <a:defRPr/>
            </a:pPr>
            <a:r>
              <a:rPr lang="fa-IR" altLang="en-US" sz="2000" b="1" dirty="0">
                <a:cs typeface="B Nazanin" panose="00000400000000000000" pitchFamily="2" charset="-78"/>
              </a:rPr>
              <a:t>براساس اصل تناسب ، هر اندازه افراد از لحاظ شرایط مادی، فرهنگی و شخصیتی، تحصیلی متناسب با یکدیگر باشند، ازدواج موفق تری خواهند داشت .</a:t>
            </a:r>
          </a:p>
          <a:p>
            <a:pPr algn="justLow" rtl="1" eaLnBrk="1" hangingPunct="1">
              <a:defRPr/>
            </a:pPr>
            <a:r>
              <a:rPr lang="fa-IR" altLang="en-US" sz="2000" b="1" dirty="0">
                <a:cs typeface="B Nazanin" panose="00000400000000000000" pitchFamily="2" charset="-78"/>
              </a:rPr>
              <a:t>براساس اصل الویت بندی گفته می شود چون در عمل امکان ازدواج با فردی که از تمام جنبه ها مطابق با شرایط و مدارک فرد باشد کم است، بنابراین توصیه می شود با الویت بندی و امتیازدهی به هریک از جنبه های مورد ملاک، تصمیم گیری را انجام دهند .</a:t>
            </a:r>
          </a:p>
          <a:p>
            <a:pPr algn="justLow" rtl="1" eaLnBrk="1" hangingPunct="1">
              <a:defRPr/>
            </a:pPr>
            <a:r>
              <a:rPr lang="fa-IR" altLang="en-US" sz="2000" b="1" dirty="0">
                <a:cs typeface="B Nazanin" panose="00000400000000000000" pitchFamily="2" charset="-78"/>
              </a:rPr>
              <a:t> این الویت بندی در کلیه تصمیم گیری ها مورد نظر است .</a:t>
            </a:r>
            <a:endParaRPr lang="en-US" altLang="en-US" sz="20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38DB891D-A394-9655-A8DE-161B91E3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ar-SA" altLang="en-US" sz="3600">
                <a:cs typeface="B Titr" panose="00000700000000000000" pitchFamily="2" charset="-78"/>
              </a:rPr>
              <a:t>ویژگیهای روابط نزدیک</a:t>
            </a:r>
            <a:endParaRPr lang="en-US" altLang="en-US" sz="360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D597D-C489-378B-59E5-85147B8B1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457825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Low" rtl="1" eaLnBrk="1" hangingPunct="1"/>
            <a:r>
              <a:rPr lang="fa-IR" altLang="en-US" sz="1800" b="1">
                <a:cs typeface="B Nazanin" panose="00000400000000000000" pitchFamily="2" charset="-78"/>
              </a:rPr>
              <a:t>وابستگی متقابل:</a:t>
            </a:r>
          </a:p>
          <a:p>
            <a:pPr algn="justLow" rtl="1" eaLnBrk="1" hangingPunct="1"/>
            <a:r>
              <a:rPr lang="fa-IR" altLang="en-US" sz="1800" b="1">
                <a:solidFill>
                  <a:srgbClr val="0F253F"/>
                </a:solidFill>
                <a:cs typeface="B Nazanin" panose="00000400000000000000" pitchFamily="2" charset="-78"/>
              </a:rPr>
              <a:t>به ارتباط میان فردی اطلاق می شود که درآن دو فرد، به طور مداوم بر زندگی یکدیگر تاثیر می گذارند. ( هولمز2002)</a:t>
            </a:r>
          </a:p>
          <a:p>
            <a:pPr algn="justLow" rtl="1" eaLnBrk="1" hangingPunct="1"/>
            <a:r>
              <a:rPr lang="fa-IR" altLang="en-US" sz="1800" b="1">
                <a:cs typeface="B Nazanin" panose="00000400000000000000" pitchFamily="2" charset="-78"/>
              </a:rPr>
              <a:t>تمرکز افکار و هیجانات بر یکدیگر : فعالیتهای مشترک</a:t>
            </a:r>
          </a:p>
          <a:p>
            <a:pPr algn="justLow" rtl="1" eaLnBrk="1" hangingPunct="1"/>
            <a:r>
              <a:rPr lang="fa-IR" altLang="en-US" sz="1800" b="1">
                <a:cs typeface="B Nazanin" panose="00000400000000000000" pitchFamily="2" charset="-78"/>
              </a:rPr>
              <a:t>احساس تعهد نسبت به خود رابطه ( فهر ، 1999)</a:t>
            </a:r>
          </a:p>
          <a:p>
            <a:pPr algn="justLow" rtl="1" eaLnBrk="1" hangingPunct="1"/>
            <a:r>
              <a:rPr lang="fa-IR" altLang="en-US" sz="1800" b="1">
                <a:cs typeface="B Nazanin" panose="00000400000000000000" pitchFamily="2" charset="-78"/>
              </a:rPr>
              <a:t>توجه :</a:t>
            </a:r>
          </a:p>
          <a:p>
            <a:pPr algn="justLow" rtl="1" eaLnBrk="1" hangingPunct="1"/>
            <a:r>
              <a:rPr lang="fa-IR" altLang="en-US" sz="1800" b="1">
                <a:solidFill>
                  <a:srgbClr val="0F253F"/>
                </a:solidFill>
                <a:cs typeface="B Nazanin" panose="00000400000000000000" pitchFamily="2" charset="-78"/>
              </a:rPr>
              <a:t>نیاز ما به داشتن همدم و همراه یک مکانیسم انطباقی است که به اجداد ما سود می رساند و شانس بقا و تولید مثل آنها را افزایش می داد .</a:t>
            </a:r>
          </a:p>
          <a:p>
            <a:pPr algn="justLow" rtl="1" eaLnBrk="1" hangingPunct="1"/>
            <a:r>
              <a:rPr lang="fa-IR" altLang="en-US" sz="1800" b="1">
                <a:cs typeface="B Nazanin" panose="00000400000000000000" pitchFamily="2" charset="-78"/>
              </a:rPr>
              <a:t>تعامل های والدین – فرزند دارای اهمیتی بنیادی است . زیرا این تعامل ها معمولا نخستین تماسهای شخص یا شخص دیگری است .</a:t>
            </a:r>
          </a:p>
          <a:p>
            <a:pPr algn="justLow" rtl="1" eaLnBrk="1" hangingPunct="1"/>
            <a:r>
              <a:rPr lang="fa-IR" altLang="en-US" sz="1800" b="1">
                <a:cs typeface="B Nazanin" panose="00000400000000000000" pitchFamily="2" charset="-78"/>
              </a:rPr>
              <a:t>کیفیت تعامل بین مادر(یا مراقب دیگر) و نوزاد او تعیین کننده نگرش های متقابل و اعمال آینده او ضمن وارد شدن به دوران کودکی، نوجوانی و بعد از آن است .</a:t>
            </a:r>
            <a:r>
              <a:rPr lang="fa-IR" altLang="en-US" sz="1800" b="1">
                <a:solidFill>
                  <a:srgbClr val="0F253F"/>
                </a:solidFill>
                <a:cs typeface="B Nazanin" panose="00000400000000000000" pitchFamily="2" charset="-78"/>
              </a:rPr>
              <a:t>( اوبرلند،2003</a:t>
            </a:r>
            <a:r>
              <a:rPr lang="en-US" altLang="en-US" sz="1800" b="1">
                <a:solidFill>
                  <a:srgbClr val="0F253F"/>
                </a:solidFill>
                <a:cs typeface="B Nazanin" panose="00000400000000000000" pitchFamily="2" charset="-78"/>
              </a:rPr>
              <a:t> </a:t>
            </a:r>
            <a:r>
              <a:rPr lang="fa-IR" altLang="en-US" sz="1800" b="1">
                <a:solidFill>
                  <a:srgbClr val="0F253F"/>
                </a:solidFill>
                <a:cs typeface="B Nazanin" panose="00000400000000000000" pitchFamily="2" charset="-78"/>
              </a:rPr>
              <a:t>)</a:t>
            </a:r>
          </a:p>
          <a:p>
            <a:pPr algn="justLow" rtl="1" eaLnBrk="1" hangingPunct="1"/>
            <a:r>
              <a:rPr lang="fa-IR" altLang="en-US" sz="1800" b="1">
                <a:cs typeface="B Nazanin" panose="00000400000000000000" pitchFamily="2" charset="-78"/>
              </a:rPr>
              <a:t>کودک در جریان ابتدایی ترین تعامل های خود با یک بزرگسال، دونگرش اساسی کسب می کند :</a:t>
            </a:r>
          </a:p>
          <a:p>
            <a:pPr algn="justLow" rtl="1" eaLnBrk="1" hangingPunct="1"/>
            <a:r>
              <a:rPr lang="fa-IR" altLang="en-US" sz="1800" b="1">
                <a:solidFill>
                  <a:srgbClr val="0F253F"/>
                </a:solidFill>
                <a:cs typeface="B Nazanin" panose="00000400000000000000" pitchFamily="2" charset="-78"/>
              </a:rPr>
              <a:t>1- نگرش درباره خودش (عزت نفس)</a:t>
            </a:r>
          </a:p>
          <a:p>
            <a:pPr algn="justLow" rtl="1" eaLnBrk="1" hangingPunct="1"/>
            <a:r>
              <a:rPr lang="fa-IR" altLang="en-US" sz="1800" b="1">
                <a:solidFill>
                  <a:srgbClr val="0F253F"/>
                </a:solidFill>
                <a:cs typeface="B Nazanin" panose="00000400000000000000" pitchFamily="2" charset="-78"/>
              </a:rPr>
              <a:t>2- نگرش درباره افراد دیگر شامل : انتظارات، باورهای کلی ( اعتماد متقابل)</a:t>
            </a:r>
          </a:p>
          <a:p>
            <a:pPr algn="justLow" rtl="1" eaLnBrk="1" hangingPunct="1"/>
            <a:r>
              <a:rPr lang="fa-IR" altLang="en-US" sz="1800" b="1">
                <a:cs typeface="B Nazanin" panose="00000400000000000000" pitchFamily="2" charset="-78"/>
              </a:rPr>
              <a:t>یافته های پژوهشی حاکی از آن است که ما این نگرش های بنیادی را هم درباره خود وهم دیگران مدت ها پیش از یادگیری زبان کسب می نمائیم </a:t>
            </a:r>
            <a:endParaRPr lang="en-US" altLang="en-US" sz="1800" b="1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E00F8C-B687-E3E8-B040-766CB05A604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43000" y="479425"/>
            <a:ext cx="6172200" cy="1143000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fa-IR" altLang="en-US" sz="3600" dirty="0">
                <a:cs typeface="B Titr" panose="00000700000000000000" pitchFamily="2" charset="-78"/>
              </a:rPr>
              <a:t>بررسی وضعیت شاخص های آماری نسبت ازدواج و طلاق</a:t>
            </a:r>
            <a:br>
              <a:rPr lang="fa-IR" altLang="en-US" sz="3600" dirty="0">
                <a:cs typeface="B Titr" panose="00000700000000000000" pitchFamily="2" charset="-78"/>
              </a:rPr>
            </a:br>
            <a:endParaRPr lang="en-US" altLang="en-US" sz="3600" dirty="0">
              <a:cs typeface="B Titr" panose="00000700000000000000" pitchFamily="2" charset="-78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B57843-C5F5-8512-27C6-20849EDA03C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55788"/>
            <a:ext cx="8229600" cy="4525962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algn="r" rtl="1" eaLnBrk="1" hangingPunct="1"/>
            <a:r>
              <a:rPr lang="fa-IR" altLang="en-US" sz="2400" b="1">
                <a:cs typeface="B Nazanin" panose="00000400000000000000" pitchFamily="2" charset="-78"/>
              </a:rPr>
              <a:t>تعداد و فراوانی ازدواج های ثبت شده در</a:t>
            </a:r>
            <a:r>
              <a:rPr lang="en-US" altLang="en-US" sz="2400" b="1">
                <a:cs typeface="B Nazanin" panose="00000400000000000000" pitchFamily="2" charset="-78"/>
              </a:rPr>
              <a:t> </a:t>
            </a:r>
            <a:r>
              <a:rPr lang="fa-IR" altLang="en-US" sz="2400" b="1">
                <a:cs typeface="B Nazanin" panose="00000400000000000000" pitchFamily="2" charset="-78"/>
              </a:rPr>
              <a:t>9 ماهه سال </a:t>
            </a:r>
            <a:r>
              <a:rPr lang="fa-IR" altLang="en-US" sz="2400" b="1">
                <a:cs typeface="B Nazanin" panose="00000400000000000000" pitchFamily="2" charset="-78"/>
                <a:hlinkClick r:id="rId4" action="ppaction://hlinkfile"/>
              </a:rPr>
              <a:t>1395</a:t>
            </a:r>
          </a:p>
          <a:p>
            <a:pPr marL="0" indent="0" algn="r" rtl="1" eaLnBrk="1" hangingPunct="1"/>
            <a:r>
              <a:rPr lang="fa-IR" altLang="en-US" sz="2400" b="1">
                <a:cs typeface="B Nazanin" panose="00000400000000000000" pitchFamily="2" charset="-78"/>
              </a:rPr>
              <a:t>توزیع سنی زوجین در زمان ازدواج در9 ماهه سال </a:t>
            </a:r>
            <a:r>
              <a:rPr lang="fa-IR" altLang="en-US" sz="2400" b="1">
                <a:cs typeface="B Nazanin" panose="00000400000000000000" pitchFamily="2" charset="-78"/>
                <a:hlinkClick r:id="rId5" action="ppaction://hlinkfile"/>
              </a:rPr>
              <a:t>1395</a:t>
            </a:r>
          </a:p>
          <a:p>
            <a:pPr marL="0" indent="0" algn="r" rtl="1" eaLnBrk="1" hangingPunct="1"/>
            <a:r>
              <a:rPr lang="fa-IR" altLang="en-US" sz="2400" b="1">
                <a:cs typeface="B Nazanin" panose="00000400000000000000" pitchFamily="2" charset="-78"/>
              </a:rPr>
              <a:t>فاصله سنی زوجین در زمان ازدواج در 9 ماهه سال </a:t>
            </a:r>
            <a:r>
              <a:rPr lang="fa-IR" altLang="en-US" sz="2400" b="1">
                <a:cs typeface="B Nazanin" panose="00000400000000000000" pitchFamily="2" charset="-78"/>
                <a:hlinkClick r:id="rId6" action="ppaction://hlinkfile"/>
              </a:rPr>
              <a:t>1395</a:t>
            </a:r>
          </a:p>
          <a:p>
            <a:pPr marL="0" indent="0" algn="r" rtl="1" eaLnBrk="1" hangingPunct="1"/>
            <a:r>
              <a:rPr lang="fa-IR" altLang="en-US" sz="2400" b="1">
                <a:cs typeface="B Nazanin" panose="00000400000000000000" pitchFamily="2" charset="-78"/>
              </a:rPr>
              <a:t>تعداد و فراوانی طلاق های ثبت شده در</a:t>
            </a:r>
            <a:r>
              <a:rPr lang="en-US" altLang="en-US" sz="2400" b="1">
                <a:cs typeface="B Nazanin" panose="00000400000000000000" pitchFamily="2" charset="-78"/>
              </a:rPr>
              <a:t> </a:t>
            </a:r>
            <a:r>
              <a:rPr lang="fa-IR" altLang="en-US" sz="2400" b="1">
                <a:cs typeface="B Nazanin" panose="00000400000000000000" pitchFamily="2" charset="-78"/>
              </a:rPr>
              <a:t>9 ماهه سال </a:t>
            </a:r>
            <a:r>
              <a:rPr lang="fa-IR" altLang="en-US" sz="2400" b="1">
                <a:cs typeface="B Nazanin" panose="00000400000000000000" pitchFamily="2" charset="-78"/>
                <a:hlinkClick r:id="rId7" action="ppaction://hlinkfile"/>
              </a:rPr>
              <a:t>1395</a:t>
            </a:r>
          </a:p>
          <a:p>
            <a:pPr marL="0" indent="0" algn="r" rtl="1" eaLnBrk="1" hangingPunct="1"/>
            <a:r>
              <a:rPr lang="fa-IR" altLang="en-US" sz="2400" b="1">
                <a:cs typeface="B Nazanin" panose="00000400000000000000" pitchFamily="2" charset="-78"/>
              </a:rPr>
              <a:t>توزیع سنی زوجین در زمان طلاق در9 ماهه سال </a:t>
            </a:r>
            <a:r>
              <a:rPr lang="fa-IR" altLang="en-US" sz="2400" b="1">
                <a:cs typeface="B Nazanin" panose="00000400000000000000" pitchFamily="2" charset="-78"/>
                <a:hlinkClick r:id="rId8" action="ppaction://hlinkfile"/>
              </a:rPr>
              <a:t>1395</a:t>
            </a:r>
          </a:p>
          <a:p>
            <a:pPr marL="0" indent="0" algn="r" rtl="1" eaLnBrk="1" hangingPunct="1"/>
            <a:r>
              <a:rPr lang="fa-IR" altLang="en-US" sz="2400" b="1">
                <a:cs typeface="B Nazanin" panose="00000400000000000000" pitchFamily="2" charset="-78"/>
              </a:rPr>
              <a:t>فاصله سنی زوجین در زمان طلاق در 9 ماهه سال </a:t>
            </a:r>
            <a:r>
              <a:rPr lang="fa-IR" altLang="en-US" sz="2400" b="1">
                <a:cs typeface="B Nazanin" panose="00000400000000000000" pitchFamily="2" charset="-78"/>
                <a:hlinkClick r:id="rId9" action="ppaction://hlinkfile"/>
              </a:rPr>
              <a:t>1395</a:t>
            </a:r>
          </a:p>
          <a:p>
            <a:pPr marL="0" indent="0" algn="r" rtl="1" eaLnBrk="1" hangingPunct="1"/>
            <a:r>
              <a:rPr lang="fa-IR" altLang="en-US" sz="2400" b="1">
                <a:cs typeface="B Nazanin" panose="00000400000000000000" pitchFamily="2" charset="-78"/>
              </a:rPr>
              <a:t>نسبت ازدواج و طلاق ثبت شده در 9 ماهه سال </a:t>
            </a:r>
            <a:r>
              <a:rPr lang="fa-IR" altLang="en-US" sz="2400" b="1">
                <a:cs typeface="B Nazanin" panose="00000400000000000000" pitchFamily="2" charset="-78"/>
                <a:hlinkClick r:id="rId10" action="ppaction://hlinkfile"/>
              </a:rPr>
              <a:t>1395</a:t>
            </a:r>
            <a:endParaRPr lang="en-US" altLang="en-US" sz="2400" b="1">
              <a:cs typeface="B Nazanin" panose="00000400000000000000" pitchFamily="2" charset="-78"/>
              <a:hlinkClick r:id="rId10" action="ppaction://hlinkfile"/>
            </a:endParaRPr>
          </a:p>
          <a:p>
            <a:pPr marL="0" indent="0" algn="r" rtl="1" eaLnBrk="1" hangingPunct="1"/>
            <a:endParaRPr lang="en-US" altLang="en-US" sz="2400" b="1">
              <a:cs typeface="B Nazanin" panose="00000400000000000000" pitchFamily="2" charset="-78"/>
            </a:endParaRPr>
          </a:p>
          <a:p>
            <a:pPr marL="0" indent="0" rtl="1" eaLnBrk="1" hangingPunct="1">
              <a:buFont typeface="Arial" panose="020B0604020202020204" pitchFamily="34" charset="0"/>
              <a:buNone/>
            </a:pPr>
            <a:r>
              <a:rPr lang="fa-IR" altLang="en-US" sz="2000" b="1">
                <a:solidFill>
                  <a:srgbClr val="002060"/>
                </a:solidFill>
                <a:cs typeface="B Nazanin" panose="00000400000000000000" pitchFamily="2" charset="-78"/>
              </a:rPr>
              <a:t>منبع : وزارت کشور- سازمان ثبت احوال کشور</a:t>
            </a:r>
            <a:r>
              <a:rPr lang="en-US" altLang="en-US" sz="2000" b="1">
                <a:solidFill>
                  <a:srgbClr val="002060"/>
                </a:solidFill>
                <a:cs typeface="B Nazanin" panose="00000400000000000000" pitchFamily="2" charset="-78"/>
              </a:rPr>
              <a:t>www.Sabteahval.ir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B787A6B-1713-147B-45C5-C58DFA249D3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239000" cy="114300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ar-SA" altLang="en-US" sz="3600">
                <a:cs typeface="B Titr" panose="00000700000000000000" pitchFamily="2" charset="-78"/>
                <a:hlinkClick r:id="rId6" action="ppaction://hlinkfile"/>
              </a:rPr>
              <a:t>ازدواج</a:t>
            </a:r>
            <a:endParaRPr lang="en-US" altLang="en-US" sz="3600">
              <a:solidFill>
                <a:srgbClr val="17375E"/>
              </a:solidFill>
              <a:cs typeface="B Titr" panose="00000700000000000000" pitchFamily="2" charset="-78"/>
              <a:hlinkClick r:id="rId6" action="ppaction://hlinkfile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B7E4E-9AF7-9C04-2506-3E8BB70709F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458200" cy="4525963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ازدواج وحدتی اجتماعی یا قراردادی قانونی است که باعث بوجودآمدن خویشاوندی می شود.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ازدواج یا پیوند زناشویی پیوندی آئینی است که طی احکام یا رسومی خاص بین زن و مرد در فرهنگ ها و کشورهای مختلف برقرار می شود تا به تشکیل خانواده منجر گردد و غالبا توسط مراسم عروسی رسمی می شود، که به آن زناشویی هم گفته می شود .</a:t>
            </a:r>
          </a:p>
          <a:p>
            <a:pPr algn="justLow" rtl="1" eaLnBrk="1" hangingPunct="1"/>
            <a:r>
              <a:rPr lang="fa-IR" altLang="en-US" sz="2400" b="1">
                <a:cs typeface="B Nazanin" panose="00000400000000000000" pitchFamily="2" charset="-78"/>
              </a:rPr>
              <a:t>معمولا عمل ازدواج باعث بوجودآمدن، هنجار یا الزامات قانونی می شود .</a:t>
            </a:r>
          </a:p>
          <a:p>
            <a:pPr algn="justLow" rtl="1" eaLnBrk="1" hangingPunct="1"/>
            <a:r>
              <a:rPr lang="fa-IR" altLang="en-US" sz="2400">
                <a:cs typeface="B Titr" panose="00000700000000000000" pitchFamily="2" charset="-78"/>
              </a:rPr>
              <a:t>اهداف ازدواج </a:t>
            </a:r>
            <a:endParaRPr lang="fa-IR" altLang="en-US" sz="2400" b="1">
              <a:cs typeface="B Nazanin" panose="00000400000000000000" pitchFamily="2" charset="-78"/>
            </a:endParaRP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561A3D41-4F1D-D61D-294D-90259B69C20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25850" y="4800600"/>
            <a:ext cx="50292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D417E"/>
              </a:gs>
              <a:gs pos="79999">
                <a:srgbClr val="7B58A6"/>
              </a:gs>
              <a:gs pos="100000">
                <a:srgbClr val="7B57A8"/>
              </a:gs>
            </a:gsLst>
            <a:lin ang="16200000"/>
          </a:gradFill>
          <a:ln cap="flat" algn="ctr">
            <a:solidFill>
              <a:srgbClr val="7D60A0"/>
            </a:solidFill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eaLnBrk="1" hangingPunct="1">
              <a:buFont typeface="Wingdings" panose="05000000000000000000" pitchFamily="2" charset="2"/>
              <a:buChar char="Ø"/>
              <a:defRPr/>
            </a:pPr>
            <a:r>
              <a:rPr lang="fa-IR" altLang="en-US" b="1">
                <a:cs typeface="B Nazanin" panose="00000400000000000000" pitchFamily="2" charset="-78"/>
              </a:rPr>
              <a:t>منطقی</a:t>
            </a:r>
            <a:endParaRPr lang="en-US" altLang="en-US" b="1">
              <a:cs typeface="B Nazanin" panose="00000400000000000000" pitchFamily="2" charset="-78"/>
            </a:endParaRP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DC8DC99D-9282-2615-E359-A35F295E3BEC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5650" y="5851525"/>
            <a:ext cx="44958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B6C1D"/>
              </a:gs>
              <a:gs pos="79999">
                <a:srgbClr val="FF8F2A"/>
              </a:gs>
              <a:gs pos="100000">
                <a:srgbClr val="FF8F26"/>
              </a:gs>
            </a:gsLst>
            <a:lin ang="16200000"/>
          </a:gradFill>
          <a:ln w="9525" cap="flat" algn="ctr">
            <a:solidFill>
              <a:srgbClr val="F6924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marL="457200" indent="-4572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 rtl="1" eaLnBrk="1" hangingPunct="1">
              <a:buFont typeface="Wingdings" panose="05000000000000000000" pitchFamily="2" charset="2"/>
              <a:buChar char="Ø"/>
              <a:defRPr/>
            </a:pPr>
            <a:r>
              <a:rPr lang="fa-IR" altLang="en-US" sz="3200" b="1" dirty="0">
                <a:cs typeface="B Nazanin" panose="00000400000000000000" pitchFamily="2" charset="-78"/>
              </a:rPr>
              <a:t>غیر منطقی</a:t>
            </a:r>
            <a:endParaRPr lang="en-US" altLang="en-US" sz="32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 uiExpand="1" build="p" animBg="1"/>
      <p:bldP spid="4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F96952E-48EB-D456-22CC-7B7CA378CB9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239000" cy="1143000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ar-SA" altLang="en-US" sz="3600">
                <a:cs typeface="B Titr" panose="00000700000000000000" pitchFamily="2" charset="-78"/>
              </a:rPr>
              <a:t>اهداف منطقی ازدواج</a:t>
            </a:r>
            <a:endParaRPr lang="en-US" altLang="en-US" sz="3600">
              <a:solidFill>
                <a:srgbClr val="17375E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21B06-953F-F3CE-98F6-1DF3DCA4B4B3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458200" cy="4525963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lnSpcReduction="10000"/>
          </a:bodyPr>
          <a:lstStyle/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مستقل شدن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تنها نبودن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داشتن یک رابطه جنسی سالم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تبادل محبت و عاطفه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تولید نسلی سالم تر از خود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بهتر شدن شرایط زندگی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یافتن تکیه گاه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رشد معنوی و مذهبی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رشد اقتصادی و اجتماعی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رشد ذهنی </a:t>
            </a:r>
          </a:p>
          <a:p>
            <a:pPr algn="justLow" rtl="1" eaLnBrk="1" hangingPunct="1">
              <a:defRPr/>
            </a:pPr>
            <a:r>
              <a:rPr lang="fa-IR" altLang="en-US" sz="2400" b="1">
                <a:cs typeface="B Nazanin" panose="00000400000000000000" pitchFamily="2" charset="-78"/>
              </a:rPr>
              <a:t>آرامش ذهنی و جنسی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5.0.12"/>
  <p:tag name="AS_OS" val="Microsoft Windows NT 10.0.17763.0"/>
  <p:tag name="AS_RELEASE_DATE" val="2021.11.14"/>
  <p:tag name="AS_TITLE" val="Aspose.Slides for .NET5"/>
  <p:tag name="AS_VERSION" val="21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4015</TotalTime>
  <Words>1147</Words>
  <Application>Microsoft Office PowerPoint</Application>
  <PresentationFormat>On-screen Show (4:3)</PresentationFormat>
  <Paragraphs>113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Calibri</vt:lpstr>
      <vt:lpstr>Arial</vt:lpstr>
      <vt:lpstr>Wingdings</vt:lpstr>
      <vt:lpstr>Times New Roman</vt:lpstr>
      <vt:lpstr>B Nazanin</vt:lpstr>
      <vt:lpstr>Majalla UI</vt:lpstr>
      <vt:lpstr>B Titr</vt:lpstr>
      <vt:lpstr>Verdana</vt:lpstr>
      <vt:lpstr>Office Theme</vt:lpstr>
      <vt:lpstr>PowerPoint Presentation</vt:lpstr>
      <vt:lpstr>پیش شرط آموزش پیش و حین و بعد از ازدواج</vt:lpstr>
      <vt:lpstr>تاریخچه روانشناسی ازدواج</vt:lpstr>
      <vt:lpstr>مبانی روانشناسی ازدواج</vt:lpstr>
      <vt:lpstr>تصمیم گیری برای ازدواج</vt:lpstr>
      <vt:lpstr>ویژگیهای روابط نزدیک</vt:lpstr>
      <vt:lpstr>بررسی وضعیت شاخص های آماری نسبت ازدواج و طلاق </vt:lpstr>
      <vt:lpstr>ازدواج</vt:lpstr>
      <vt:lpstr>اهداف منطقی ازدواج</vt:lpstr>
      <vt:lpstr>اهداف غیرمنطقی ازدواج</vt:lpstr>
      <vt:lpstr>ستون های ازدواج موفق</vt:lpstr>
      <vt:lpstr>ویژگی ازدواج موفق</vt:lpstr>
      <vt:lpstr>عوامل موثر برازدواج موفق</vt:lpstr>
      <vt:lpstr>باورهای غلط در ازدواج </vt:lpstr>
      <vt:lpstr>پیش شرط های لازم برای رسیدن به شناخت قبل از ازدواج</vt:lpstr>
      <vt:lpstr>Conditions o use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m.ghaffarzadehrazagh</dc:creator>
  <cp:keywords/>
  <dc:description/>
  <cp:lastModifiedBy>Classic</cp:lastModifiedBy>
  <cp:revision>262</cp:revision>
  <cp:lastPrinted>1601-01-01T00:00:00Z</cp:lastPrinted>
  <dcterms:created xsi:type="dcterms:W3CDTF">2015-04-21T10:09:33Z</dcterms:created>
  <dcterms:modified xsi:type="dcterms:W3CDTF">2023-05-24T17:23:26Z</dcterms:modified>
  <cp:category/>
</cp:coreProperties>
</file>