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3" r:id="rId15"/>
    <p:sldId id="275" r:id="rId16"/>
    <p:sldId id="277" r:id="rId17"/>
    <p:sldId id="279" r:id="rId18"/>
    <p:sldId id="281" r:id="rId19"/>
    <p:sldId id="280" r:id="rId20"/>
    <p:sldId id="283" r:id="rId21"/>
    <p:sldId id="284" r:id="rId22"/>
    <p:sldId id="285" r:id="rId23"/>
    <p:sldId id="286" r:id="rId24"/>
    <p:sldId id="287" r:id="rId25"/>
    <p:sldId id="289" r:id="rId2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atin typeface="+mj-lt"/>
                    <a:cs typeface="+mj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Sheet1!$A$1:$A$5</c:f>
              <c:strCache>
                <c:ptCount val="5"/>
                <c:pt idx="0">
                  <c:v>نبود حمایت فنی</c:v>
                </c:pt>
                <c:pt idx="1">
                  <c:v>محدودیتهای نرم افزار</c:v>
                </c:pt>
                <c:pt idx="2">
                  <c:v>انتظارات غیر منطقی دیگران</c:v>
                </c:pt>
                <c:pt idx="3">
                  <c:v>عدم تلاش </c:v>
                </c:pt>
                <c:pt idx="4">
                  <c:v>عدم توانایی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45</c:v>
                </c:pt>
                <c:pt idx="1">
                  <c:v>15</c:v>
                </c:pt>
                <c:pt idx="2">
                  <c:v>30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9-4713-81EF-438C252BC48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02973A-1A93-4CCC-BC8C-5B644DD693B1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F21112-616B-4737-A97F-9E26F1D33D8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A5B6B-D00B-4768-8934-3D90E51D6A2B}" type="slidenum">
              <a:rPr lang="ar-SA"/>
              <a:pPr/>
              <a:t>8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A478D-1DBC-4227-ADD5-BC2482FE2BDB}" type="slidenum">
              <a:rPr lang="ar-SA"/>
              <a:pPr/>
              <a:t>9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88378-759B-4F2A-9121-F6B233DB5B70}" type="slidenum">
              <a:rPr lang="ar-SA"/>
              <a:pPr/>
              <a:t>10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AACB1-AA92-4418-B855-19EF8859D845}" type="slidenum">
              <a:rPr lang="ar-SA"/>
              <a:pPr/>
              <a:t>15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1112-616B-4737-A97F-9E26F1D33D81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9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518091" y="534113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524000"/>
            <a:ext cx="8382000" cy="403860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7B8459-7651-41F0-B94B-A1916B83F480}" type="datetimeFigureOut">
              <a:rPr lang="fa-IR" smtClean="0"/>
              <a:pPr/>
              <a:t>02/02/1445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434491" y="5444985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بازسازی شناختی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728EB6-ED17-4509-9AEB-1FADAD079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" y="990600"/>
            <a:ext cx="1871739" cy="185174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ویژگی</a:t>
            </a:r>
            <a:r>
              <a:rPr lang="ar-SA" dirty="0">
                <a:cs typeface="B Titr" pitchFamily="2" charset="-78"/>
              </a:rPr>
              <a:t>‌</a:t>
            </a:r>
            <a:r>
              <a:rPr lang="fa-IR" dirty="0">
                <a:cs typeface="B Titr" pitchFamily="2" charset="-78"/>
              </a:rPr>
              <a:t>های افکار خودآیند(2)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3500" dirty="0">
                <a:cs typeface="B Mitra" pitchFamily="2" charset="-78"/>
              </a:rPr>
              <a:t>نمی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توانید آنها را از ذهن خود جدا کنید و یا کنار بگذارید.</a:t>
            </a:r>
          </a:p>
          <a:p>
            <a:pPr algn="r" rtl="1">
              <a:lnSpc>
                <a:spcPct val="90000"/>
              </a:lnSpc>
            </a:pPr>
            <a:r>
              <a:rPr lang="fa-IR" sz="3500" dirty="0">
                <a:cs typeface="B Mitra" pitchFamily="2" charset="-78"/>
              </a:rPr>
              <a:t>در زمان پیدایش، معقول به نظر می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رسند.</a:t>
            </a:r>
          </a:p>
          <a:p>
            <a:pPr algn="r" rtl="1">
              <a:lnSpc>
                <a:spcPct val="90000"/>
              </a:lnSpc>
            </a:pPr>
            <a:r>
              <a:rPr lang="fa-IR" sz="3500" dirty="0">
                <a:cs typeface="B Mitra" pitchFamily="2" charset="-78"/>
              </a:rPr>
              <a:t>معمولاً درباره موضوعات مشابه، افکار خودآیند یکسانی بروز می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کنند.</a:t>
            </a:r>
          </a:p>
          <a:p>
            <a:pPr algn="r" rtl="1">
              <a:lnSpc>
                <a:spcPct val="90000"/>
              </a:lnSpc>
            </a:pPr>
            <a:r>
              <a:rPr lang="fa-IR" sz="3500" dirty="0">
                <a:cs typeface="B Mitra" pitchFamily="2" charset="-78"/>
              </a:rPr>
              <a:t>افراد دارای مشکلات هیجانی مشابه، اف</a:t>
            </a:r>
            <a:r>
              <a:rPr lang="ar-SA" sz="3500" dirty="0">
                <a:cs typeface="B Mitra" pitchFamily="2" charset="-78"/>
              </a:rPr>
              <a:t>ك</a:t>
            </a:r>
            <a:r>
              <a:rPr lang="fa-IR" sz="3500" dirty="0">
                <a:cs typeface="B Mitra" pitchFamily="2" charset="-78"/>
              </a:rPr>
              <a:t>ار خودآیند یکسانی دارند.</a:t>
            </a:r>
          </a:p>
          <a:p>
            <a:pPr rtl="1">
              <a:lnSpc>
                <a:spcPct val="90000"/>
              </a:lnSpc>
              <a:buFont typeface="Wingdings" pitchFamily="2" charset="2"/>
              <a:buNone/>
            </a:pPr>
            <a:r>
              <a:rPr lang="fa-IR" sz="2800" dirty="0">
                <a:solidFill>
                  <a:srgbClr val="0000CC"/>
                </a:solidFill>
                <a:cs typeface="B Mitra" pitchFamily="2" charset="-78"/>
              </a:rPr>
              <a:t>برگرفته از بک و همکاران (1979)</a:t>
            </a:r>
            <a:endParaRPr lang="en-US" sz="2800" dirty="0">
              <a:solidFill>
                <a:srgbClr val="0000CC"/>
              </a:solidFill>
              <a:cs typeface="B Mitra" pitchFamily="2" charset="-78"/>
            </a:endParaRPr>
          </a:p>
          <a:p>
            <a:pPr algn="r" rtl="1">
              <a:lnSpc>
                <a:spcPct val="90000"/>
              </a:lnSpc>
            </a:pPr>
            <a:endParaRPr lang="en-US" sz="2800" dirty="0">
              <a:solidFill>
                <a:srgbClr val="0000CC"/>
              </a:solidFill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 algn="r" rtl="1"/>
            <a:r>
              <a:rPr lang="ar-SA" sz="4800" b="1" dirty="0">
                <a:solidFill>
                  <a:schemeClr val="tx1"/>
                </a:solidFill>
                <a:effectLst/>
                <a:cs typeface="B Titr" pitchFamily="2" charset="-78"/>
              </a:rPr>
              <a:t>گام دوم : بررسي خطاهاي شناختي</a:t>
            </a:r>
            <a:endParaRPr lang="en-US" sz="4800" b="1" dirty="0">
              <a:solidFill>
                <a:schemeClr val="tx1"/>
              </a:solidFill>
              <a:effectLst/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6474"/>
            <a:ext cx="4033838" cy="3724293"/>
          </a:xfrm>
        </p:spPr>
        <p:txBody>
          <a:bodyPr/>
          <a:lstStyle/>
          <a:p>
            <a:pPr algn="r" rtl="1"/>
            <a:r>
              <a:rPr lang="ar-SA" dirty="0">
                <a:cs typeface="B Lotus" pitchFamily="2" charset="-78"/>
              </a:rPr>
              <a:t>درشت نمايي</a:t>
            </a:r>
          </a:p>
          <a:p>
            <a:pPr algn="r" rtl="1"/>
            <a:r>
              <a:rPr lang="ar-SA" dirty="0">
                <a:cs typeface="B Lotus" pitchFamily="2" charset="-78"/>
              </a:rPr>
              <a:t>استدلال احساسي</a:t>
            </a:r>
          </a:p>
          <a:p>
            <a:pPr algn="r" rtl="1"/>
            <a:r>
              <a:rPr lang="ar-SA" dirty="0">
                <a:cs typeface="B Lotus" pitchFamily="2" charset="-78"/>
              </a:rPr>
              <a:t>بايدها</a:t>
            </a:r>
          </a:p>
          <a:p>
            <a:pPr algn="r" rtl="1"/>
            <a:r>
              <a:rPr lang="ar-SA" dirty="0">
                <a:cs typeface="B Lotus" pitchFamily="2" charset="-78"/>
              </a:rPr>
              <a:t>برچسب زدن</a:t>
            </a:r>
          </a:p>
          <a:p>
            <a:pPr algn="r" rtl="1"/>
            <a:r>
              <a:rPr lang="ar-SA" dirty="0">
                <a:cs typeface="B Lotus" pitchFamily="2" charset="-78"/>
              </a:rPr>
              <a:t>شخصي سازي و سرزنش</a:t>
            </a:r>
            <a:endParaRPr lang="fa-IR" dirty="0">
              <a:cs typeface="B Lotus" pitchFamily="2" charset="-78"/>
            </a:endParaRPr>
          </a:p>
          <a:p>
            <a:pPr algn="r" rtl="1"/>
            <a:r>
              <a:rPr lang="fa-IR" dirty="0">
                <a:cs typeface="B Lotus" pitchFamily="2" charset="-78"/>
              </a:rPr>
              <a:t>مسؤولیت پذیری بیش از حد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2176463"/>
            <a:ext cx="4033838" cy="3989387"/>
          </a:xfrm>
        </p:spPr>
        <p:txBody>
          <a:bodyPr/>
          <a:lstStyle/>
          <a:p>
            <a:pPr algn="r" rtl="1"/>
            <a:r>
              <a:rPr lang="ar-SA" dirty="0">
                <a:cs typeface="B Lotus" pitchFamily="2" charset="-78"/>
              </a:rPr>
              <a:t>تفكر همه يا هيچ</a:t>
            </a:r>
          </a:p>
          <a:p>
            <a:pPr algn="r" rtl="1"/>
            <a:r>
              <a:rPr lang="ar-SA" dirty="0">
                <a:cs typeface="B Lotus" pitchFamily="2" charset="-78"/>
              </a:rPr>
              <a:t>تعميم مبالغه آميز</a:t>
            </a:r>
          </a:p>
          <a:p>
            <a:pPr algn="r" rtl="1"/>
            <a:r>
              <a:rPr lang="ar-SA" dirty="0">
                <a:cs typeface="B Lotus" pitchFamily="2" charset="-78"/>
              </a:rPr>
              <a:t>فيلتر ذهني</a:t>
            </a:r>
          </a:p>
          <a:p>
            <a:pPr algn="r" rtl="1"/>
            <a:r>
              <a:rPr lang="ar-SA" dirty="0">
                <a:cs typeface="B Lotus" pitchFamily="2" charset="-78"/>
              </a:rPr>
              <a:t>بي توجهي به امر مثبت</a:t>
            </a:r>
          </a:p>
          <a:p>
            <a:pPr algn="r" rtl="1"/>
            <a:r>
              <a:rPr lang="ar-SA" dirty="0">
                <a:cs typeface="B Lotus" pitchFamily="2" charset="-78"/>
              </a:rPr>
              <a:t>نتيجه گيري شتابزده </a:t>
            </a:r>
            <a:endParaRPr lang="en-US" dirty="0">
              <a:cs typeface="B Lotus" pitchFamily="2" charset="-78"/>
            </a:endParaRPr>
          </a:p>
          <a:p>
            <a:pPr algn="r" rtl="1"/>
            <a:r>
              <a:rPr lang="ar-SA" dirty="0">
                <a:cs typeface="B Lotus" pitchFamily="2" charset="-78"/>
              </a:rPr>
              <a:t>ذهن خواني </a:t>
            </a:r>
            <a:endParaRPr lang="en-US" dirty="0">
              <a:cs typeface="B Lotus" pitchFamily="2" charset="-78"/>
            </a:endParaRPr>
          </a:p>
          <a:p>
            <a:pPr algn="r" rtl="1"/>
            <a:r>
              <a:rPr lang="ar-SA" dirty="0">
                <a:cs typeface="B Lotus" pitchFamily="2" charset="-78"/>
              </a:rPr>
              <a:t>پيشگويي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2">
                    <a:lumMod val="95000"/>
                  </a:schemeClr>
                </a:solidFill>
                <a:cs typeface="B Titr" pitchFamily="2" charset="-78"/>
              </a:rPr>
              <a:t>خطاهاي شناختي</a:t>
            </a:r>
            <a:endParaRPr lang="en-US" dirty="0">
              <a:solidFill>
                <a:schemeClr val="tx2">
                  <a:lumMod val="95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12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80728" y="588112"/>
            <a:ext cx="7696200" cy="4898287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3200" dirty="0"/>
              <a:t>چه </a:t>
            </a:r>
            <a:r>
              <a:rPr lang="ar-SA" sz="3200" dirty="0"/>
              <a:t>خطاهاي شناختي </a:t>
            </a:r>
            <a:r>
              <a:rPr lang="fa-IR" sz="3200" dirty="0"/>
              <a:t>مرتكب شده ام</a:t>
            </a:r>
            <a:r>
              <a:rPr lang="ar-SA" sz="3200" dirty="0"/>
              <a:t>؟</a:t>
            </a:r>
          </a:p>
          <a:p>
            <a:pPr algn="r" rtl="1"/>
            <a:r>
              <a:rPr lang="fa-IR" sz="3200" dirty="0"/>
              <a:t>چه شواهدي برله وچه شواهدي برعليه اين فكر وجود دارد</a:t>
            </a:r>
            <a:r>
              <a:rPr lang="ar-SA" sz="3200" dirty="0"/>
              <a:t>؟</a:t>
            </a:r>
          </a:p>
          <a:p>
            <a:pPr algn="r" rtl="1"/>
            <a:r>
              <a:rPr lang="fa-IR" sz="3200" dirty="0"/>
              <a:t>اين تفكر چه سودها وچه زيان هايي براي من دارد</a:t>
            </a:r>
            <a:r>
              <a:rPr lang="ar-SA" sz="3200" dirty="0"/>
              <a:t>؟</a:t>
            </a:r>
          </a:p>
          <a:p>
            <a:pPr marL="609600" indent="-609600" algn="r" rtl="1">
              <a:buFontTx/>
              <a:buAutoNum type="arabicPeriod"/>
            </a:pPr>
            <a:r>
              <a:rPr lang="fa-IR" sz="3200" dirty="0"/>
              <a:t>به چه نحو ديگري مي توانم فكر كنم</a:t>
            </a:r>
            <a:r>
              <a:rPr lang="ar-SA" sz="3200" dirty="0"/>
              <a:t>؟</a:t>
            </a:r>
            <a:endParaRPr lang="fa-IR" sz="3200" dirty="0"/>
          </a:p>
          <a:p>
            <a:pPr marL="609600" indent="-609600" algn="r" rtl="1">
              <a:buFontTx/>
              <a:buAutoNum type="arabicPeriod"/>
            </a:pPr>
            <a:r>
              <a:rPr lang="fa-IR" sz="3200" dirty="0"/>
              <a:t>ویژگی</a:t>
            </a:r>
            <a:r>
              <a:rPr lang="ar-SA" sz="3200" dirty="0"/>
              <a:t>‌</a:t>
            </a:r>
            <a:r>
              <a:rPr lang="fa-IR" sz="3200" dirty="0"/>
              <a:t>های افکار خودآیند را بشناسید.</a:t>
            </a:r>
          </a:p>
          <a:p>
            <a:pPr marL="609600" indent="-609600" algn="r" rtl="1">
              <a:buFontTx/>
              <a:buAutoNum type="arabicPeriod"/>
            </a:pPr>
            <a:r>
              <a:rPr lang="fa-IR" sz="3200" dirty="0"/>
              <a:t>اثرات آنها، یعنی هیجانی را که ایجاد می</a:t>
            </a:r>
            <a:r>
              <a:rPr lang="ar-SA" sz="3200" dirty="0"/>
              <a:t>‌</a:t>
            </a:r>
            <a:r>
              <a:rPr lang="fa-IR" sz="3200" dirty="0"/>
              <a:t>کنند، بررسی کنید.</a:t>
            </a:r>
          </a:p>
          <a:p>
            <a:pPr marL="609600" indent="-609600" algn="r" rtl="1">
              <a:buFontTx/>
              <a:buAutoNum type="arabicPeriod"/>
            </a:pPr>
            <a:r>
              <a:rPr lang="fa-IR" sz="3200" dirty="0"/>
              <a:t>عادت های مرتبط با آنها را بشناسید و مراقب وقوع آنها باشید.</a:t>
            </a:r>
          </a:p>
          <a:p>
            <a:pPr marL="609600" indent="-609600" algn="r" rtl="1">
              <a:buFontTx/>
              <a:buAutoNum type="arabicPeriod"/>
            </a:pPr>
            <a:r>
              <a:rPr lang="fa-IR" sz="3200" dirty="0"/>
              <a:t>تله</a:t>
            </a:r>
            <a:r>
              <a:rPr lang="ar-SA" sz="3200" dirty="0"/>
              <a:t>‌</a:t>
            </a:r>
            <a:r>
              <a:rPr lang="fa-IR" sz="3200" dirty="0"/>
              <a:t> بگذارید.</a:t>
            </a:r>
          </a:p>
          <a:p>
            <a:pPr marL="609600" indent="-609600" algn="r" rtl="1">
              <a:buFontTx/>
              <a:buAutoNum type="arabicPeriod"/>
            </a:pPr>
            <a:r>
              <a:rPr lang="fa-IR" sz="3200" dirty="0"/>
              <a:t>در تخیل و با تصور خود به آنها حقه بزنید.</a:t>
            </a:r>
            <a:endParaRPr lang="en-US" sz="3200" dirty="0"/>
          </a:p>
          <a:p>
            <a:pPr algn="r" rtl="1"/>
            <a:endParaRPr lang="ar-SA" sz="3200" b="1" dirty="0">
              <a:cs typeface="B Lotus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2">
                    <a:lumMod val="95000"/>
                  </a:schemeClr>
                </a:solidFill>
                <a:cs typeface="B Titr" pitchFamily="2" charset="-78"/>
              </a:rPr>
              <a:t>چگونه ؟؟؟</a:t>
            </a:r>
            <a:endParaRPr lang="en-US" dirty="0">
              <a:solidFill>
                <a:schemeClr val="tx2">
                  <a:lumMod val="9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تمثیل درخت تفکر</a:t>
            </a:r>
            <a:endParaRPr lang="en-US" dirty="0"/>
          </a:p>
        </p:txBody>
      </p:sp>
      <p:pic>
        <p:nvPicPr>
          <p:cNvPr id="3" name="Picture 2" descr="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609600"/>
            <a:ext cx="4037489" cy="4731937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 bwMode="auto">
          <a:xfrm rot="10800000">
            <a:off x="3143240" y="1979210"/>
            <a:ext cx="1071570" cy="7143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 rot="10800000">
            <a:off x="4500562" y="3265093"/>
            <a:ext cx="1071570" cy="7143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 rot="10800000">
            <a:off x="3500430" y="4336663"/>
            <a:ext cx="1071570" cy="7143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14348" y="1622028"/>
            <a:ext cx="2386002" cy="71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a-IR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Lotus" pitchFamily="2" charset="-78"/>
              </a:rPr>
              <a:t>افکار اتوماتیک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itchFamily="2" charset="-7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71684" y="2907904"/>
            <a:ext cx="2386002" cy="71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a-IR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Lotus" pitchFamily="2" charset="-78"/>
              </a:rPr>
              <a:t>فرضها و قواعد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itchFamily="2" charset="-78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71538" y="3979474"/>
            <a:ext cx="2386002" cy="71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a-IR" sz="3200" kern="0" dirty="0">
                <a:latin typeface="+mj-lt"/>
                <a:ea typeface="+mj-ea"/>
                <a:cs typeface="B Lotus" pitchFamily="2" charset="-78"/>
              </a:rPr>
              <a:t>باورهای بنیادی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14</a:t>
            </a:fld>
            <a:endParaRPr lang="fa-I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9114" y="506003"/>
            <a:ext cx="7315200" cy="671732"/>
          </a:xfrm>
        </p:spPr>
        <p:txBody>
          <a:bodyPr>
            <a:normAutofit fontScale="90000"/>
          </a:bodyPr>
          <a:lstStyle/>
          <a:p>
            <a:pPr algn="l"/>
            <a:r>
              <a:rPr lang="fa-IR" sz="4200" dirty="0">
                <a:cs typeface="B Titr" pitchFamily="2" charset="-78"/>
              </a:rPr>
              <a:t>باورها و طرحواره</a:t>
            </a:r>
            <a:r>
              <a:rPr lang="ar-SA" sz="4200" dirty="0">
                <a:cs typeface="B Titr" pitchFamily="2" charset="-78"/>
              </a:rPr>
              <a:t>‌</a:t>
            </a:r>
            <a:r>
              <a:rPr lang="fa-IR" sz="4200" dirty="0">
                <a:cs typeface="B Titr" pitchFamily="2" charset="-78"/>
              </a:rPr>
              <a:t>های منفی متداول</a:t>
            </a:r>
            <a:endParaRPr lang="en-US" sz="4200" dirty="0">
              <a:cs typeface="B Titr" pitchFamily="2" charset="-78"/>
            </a:endParaRP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295400"/>
            <a:ext cx="8183880" cy="4495800"/>
          </a:xfrm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90000"/>
              </a:lnSpc>
            </a:pPr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من مزخرفم</a:t>
            </a:r>
            <a:r>
              <a:rPr lang="fa-IR" sz="3600" dirty="0">
                <a:cs typeface="B Mitra" pitchFamily="2" charset="-78"/>
              </a:rPr>
              <a:t> من بی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ارزش و بد هستم.</a:t>
            </a:r>
          </a:p>
          <a:p>
            <a:pPr algn="r" rtl="1">
              <a:lnSpc>
                <a:spcPct val="90000"/>
              </a:lnSpc>
            </a:pPr>
            <a:r>
              <a:rPr lang="fa-IR" sz="3500" b="1" dirty="0">
                <a:solidFill>
                  <a:srgbClr val="000000"/>
                </a:solidFill>
                <a:cs typeface="B Mitra" pitchFamily="2" charset="-78"/>
              </a:rPr>
              <a:t>تو مزخرفی</a:t>
            </a:r>
            <a:r>
              <a:rPr lang="fa-IR" sz="3500" dirty="0">
                <a:cs typeface="B Mitra" pitchFamily="2" charset="-78"/>
              </a:rPr>
              <a:t> کسی که به </a:t>
            </a:r>
            <a:r>
              <a:rPr lang="ar-SA" sz="3500" dirty="0">
                <a:cs typeface="B Mitra" pitchFamily="2" charset="-78"/>
              </a:rPr>
              <a:t>م</a:t>
            </a:r>
            <a:r>
              <a:rPr lang="fa-IR" sz="3500" dirty="0">
                <a:cs typeface="B Mitra" pitchFamily="2" charset="-78"/>
              </a:rPr>
              <a:t>ن تعرض کند، بد و حرام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زاده است.</a:t>
            </a:r>
          </a:p>
          <a:p>
            <a:pPr algn="r" rtl="1">
              <a:lnSpc>
                <a:spcPct val="90000"/>
              </a:lnSpc>
            </a:pPr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بچه ننه</a:t>
            </a:r>
            <a:r>
              <a:rPr lang="ar-SA" sz="3600" b="1" dirty="0">
                <a:solidFill>
                  <a:srgbClr val="000000"/>
                </a:solidFill>
                <a:cs typeface="B Mitra" pitchFamily="2" charset="-78"/>
              </a:rPr>
              <a:t>‌</a:t>
            </a:r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ای</a:t>
            </a:r>
            <a:r>
              <a:rPr lang="fa-IR" sz="3600" dirty="0">
                <a:cs typeface="B Mitra" pitchFamily="2" charset="-78"/>
              </a:rPr>
              <a:t> نمی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توانم او را تحمل کنم، نمی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توانم سازگار شوم، دارم دیوانه می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شوم.</a:t>
            </a:r>
          </a:p>
          <a:p>
            <a:pPr algn="r" rtl="1">
              <a:lnSpc>
                <a:spcPct val="90000"/>
              </a:lnSpc>
            </a:pPr>
            <a:r>
              <a:rPr lang="fa-IR" sz="3500" b="1" dirty="0">
                <a:solidFill>
                  <a:srgbClr val="000000"/>
                </a:solidFill>
                <a:cs typeface="B Mitra" pitchFamily="2" charset="-78"/>
              </a:rPr>
              <a:t>روز رستاخیز</a:t>
            </a:r>
            <a:r>
              <a:rPr lang="fa-IR" sz="3500" dirty="0">
                <a:cs typeface="B Mitra" pitchFamily="2" charset="-78"/>
              </a:rPr>
              <a:t> این حادثه فاجعه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آمیز است، امیدی به آینده ندارم.</a:t>
            </a:r>
          </a:p>
          <a:p>
            <a:pPr algn="r" rtl="1">
              <a:lnSpc>
                <a:spcPct val="90000"/>
              </a:lnSpc>
            </a:pPr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افسانه</a:t>
            </a:r>
            <a:r>
              <a:rPr lang="fa-IR" sz="3600" dirty="0">
                <a:cs typeface="B Mitra" pitchFamily="2" charset="-78"/>
              </a:rPr>
              <a:t> اوضاع باید بهتر باشد، دنیا باید شبیه به ... باشد.</a:t>
            </a:r>
          </a:p>
          <a:p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تنها</a:t>
            </a:r>
            <a:r>
              <a:rPr lang="fa-IR" sz="3600" b="1" dirty="0">
                <a:cs typeface="B Mitra" pitchFamily="2" charset="-78"/>
              </a:rPr>
              <a:t>   </a:t>
            </a:r>
            <a:r>
              <a:rPr lang="fa-IR" sz="3600" dirty="0">
                <a:cs typeface="B Mitra" pitchFamily="2" charset="-78"/>
              </a:rPr>
              <a:t>من طرد شده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ام، من تنها هستم.</a:t>
            </a:r>
            <a:endParaRPr lang="fa-IR" sz="3600" b="1" dirty="0">
              <a:cs typeface="B Mitra" pitchFamily="2" charset="-78"/>
            </a:endParaRPr>
          </a:p>
          <a:p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ناتوان</a:t>
            </a:r>
            <a:r>
              <a:rPr lang="fa-IR" sz="3600" b="1" dirty="0">
                <a:cs typeface="B Mitra" pitchFamily="2" charset="-78"/>
              </a:rPr>
              <a:t> </a:t>
            </a:r>
            <a:r>
              <a:rPr lang="fa-IR" sz="3600" dirty="0">
                <a:cs typeface="B Mitra" pitchFamily="2" charset="-78"/>
              </a:rPr>
              <a:t>من ضعیف هستم.</a:t>
            </a:r>
          </a:p>
          <a:p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بمب</a:t>
            </a:r>
            <a:r>
              <a:rPr lang="fa-IR" sz="3600" b="1" dirty="0">
                <a:cs typeface="B Mitra" pitchFamily="2" charset="-78"/>
              </a:rPr>
              <a:t>  </a:t>
            </a:r>
            <a:r>
              <a:rPr lang="fa-IR" sz="3600" dirty="0">
                <a:cs typeface="B Mitra" pitchFamily="2" charset="-78"/>
              </a:rPr>
              <a:t>من قابل کنترل نیستم.</a:t>
            </a:r>
            <a:r>
              <a:rPr lang="fa-IR" sz="3600" b="1" dirty="0">
                <a:cs typeface="B Mitra" pitchFamily="2" charset="-78"/>
              </a:rPr>
              <a:t> </a:t>
            </a:r>
          </a:p>
          <a:p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قربانی</a:t>
            </a:r>
            <a:r>
              <a:rPr lang="fa-IR" sz="3600" b="1" dirty="0">
                <a:cs typeface="B Mitra" pitchFamily="2" charset="-78"/>
              </a:rPr>
              <a:t>  </a:t>
            </a:r>
            <a:r>
              <a:rPr lang="fa-IR" sz="3600" dirty="0">
                <a:cs typeface="B Mitra" pitchFamily="2" charset="-78"/>
              </a:rPr>
              <a:t>این ناعادلانه است، دنیا، سرنوشت/ خداوند/ روزگار، با من درست رفتار نکرده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اند.</a:t>
            </a:r>
          </a:p>
          <a:p>
            <a:pPr rtl="1">
              <a:lnSpc>
                <a:spcPct val="90000"/>
              </a:lnSpc>
              <a:buFont typeface="Wingdings" pitchFamily="2" charset="2"/>
              <a:buNone/>
            </a:pPr>
            <a:r>
              <a:rPr lang="fa-IR" sz="2800" dirty="0">
                <a:solidFill>
                  <a:srgbClr val="0000CC"/>
                </a:solidFill>
                <a:cs typeface="B Mitra" pitchFamily="2" charset="-78"/>
              </a:rPr>
              <a:t>برگرفته از مک مالین و کیسی، (1977)</a:t>
            </a:r>
            <a:endParaRPr lang="en-US" sz="2800" dirty="0">
              <a:solidFill>
                <a:srgbClr val="0000CC"/>
              </a:solidFill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8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تکنیک پیکان عمودی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3400"/>
            <a:ext cx="8183880" cy="4187952"/>
          </a:xfrm>
        </p:spPr>
        <p:txBody>
          <a:bodyPr/>
          <a:lstStyle/>
          <a:p>
            <a:pPr algn="ctr" rtl="1">
              <a:buNone/>
            </a:pPr>
            <a:r>
              <a:rPr lang="fa-IR" dirty="0">
                <a:cs typeface="B Lotus" pitchFamily="2" charset="-78"/>
              </a:rPr>
              <a:t>او می خواهد از من دور باشد</a:t>
            </a:r>
          </a:p>
          <a:p>
            <a:pPr algn="ctr" rtl="1">
              <a:buNone/>
            </a:pPr>
            <a:endParaRPr lang="fa-IR" dirty="0">
              <a:cs typeface="B Lotus" pitchFamily="2" charset="-78"/>
            </a:endParaRPr>
          </a:p>
          <a:p>
            <a:pPr algn="ctr" rtl="1">
              <a:buNone/>
            </a:pPr>
            <a:r>
              <a:rPr lang="fa-IR" dirty="0">
                <a:cs typeface="B Lotus" pitchFamily="2" charset="-78"/>
              </a:rPr>
              <a:t>اگر کس دیگری بیاید مرا ترک خواهد کرد</a:t>
            </a:r>
          </a:p>
          <a:p>
            <a:pPr algn="ctr" rtl="1">
              <a:buNone/>
            </a:pPr>
            <a:endParaRPr lang="fa-IR" dirty="0">
              <a:cs typeface="B Lotus" pitchFamily="2" charset="-78"/>
            </a:endParaRPr>
          </a:p>
          <a:p>
            <a:pPr algn="ctr" rtl="1">
              <a:buNone/>
            </a:pPr>
            <a:r>
              <a:rPr lang="fa-IR" dirty="0">
                <a:cs typeface="B Lotus" pitchFamily="2" charset="-78"/>
              </a:rPr>
              <a:t>هیچ کس دیگری را پیدا نخواهد کرد</a:t>
            </a:r>
          </a:p>
          <a:p>
            <a:pPr algn="ctr" rtl="1">
              <a:buNone/>
            </a:pPr>
            <a:endParaRPr lang="fa-IR" dirty="0">
              <a:cs typeface="B Lotus" pitchFamily="2" charset="-78"/>
            </a:endParaRPr>
          </a:p>
          <a:p>
            <a:pPr algn="ctr" rtl="1">
              <a:buNone/>
            </a:pPr>
            <a:r>
              <a:rPr lang="fa-IR" b="1" dirty="0">
                <a:cs typeface="B Lotus" pitchFamily="2" charset="-78"/>
              </a:rPr>
              <a:t>همیشه تنها خواهم ماند</a:t>
            </a:r>
          </a:p>
        </p:txBody>
      </p:sp>
      <p:sp>
        <p:nvSpPr>
          <p:cNvPr id="4" name="Down Arrow 3"/>
          <p:cNvSpPr/>
          <p:nvPr/>
        </p:nvSpPr>
        <p:spPr bwMode="auto">
          <a:xfrm>
            <a:off x="4571999" y="1162040"/>
            <a:ext cx="45719" cy="36670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4571999" y="1981200"/>
            <a:ext cx="45719" cy="36670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4571999" y="2971800"/>
            <a:ext cx="45719" cy="36670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ویژگیهای باورهای مخالف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>
              <a:cs typeface="B Lotus" pitchFamily="2" charset="-78"/>
            </a:endParaRPr>
          </a:p>
          <a:p>
            <a:pPr algn="r" rtl="1"/>
            <a:r>
              <a:rPr lang="fa-IR" dirty="0">
                <a:cs typeface="B Lotus" pitchFamily="2" charset="-78"/>
              </a:rPr>
              <a:t>متضاد بودن آنها با باور اصلی</a:t>
            </a:r>
          </a:p>
          <a:p>
            <a:pPr algn="r" rtl="1"/>
            <a:r>
              <a:rPr lang="fa-IR" dirty="0">
                <a:cs typeface="B Lotus" pitchFamily="2" charset="-78"/>
              </a:rPr>
              <a:t>معقول و قابل باور</a:t>
            </a:r>
          </a:p>
          <a:p>
            <a:pPr algn="r" rtl="1"/>
            <a:r>
              <a:rPr lang="fa-IR" dirty="0">
                <a:cs typeface="B Lotus" pitchFamily="2" charset="-78"/>
              </a:rPr>
              <a:t>خلاصه و مختصر</a:t>
            </a:r>
          </a:p>
          <a:p>
            <a:pPr algn="r" rtl="1"/>
            <a:r>
              <a:rPr lang="fa-IR" dirty="0">
                <a:cs typeface="B Lotus" pitchFamily="2" charset="-78"/>
              </a:rPr>
              <a:t>نیرومند</a:t>
            </a:r>
          </a:p>
          <a:p>
            <a:pPr algn="r" rtl="1"/>
            <a:r>
              <a:rPr lang="fa-IR" dirty="0">
                <a:cs typeface="B Lotus" pitchFamily="2" charset="-78"/>
              </a:rPr>
              <a:t>و از آن فرد باشند.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>سایر تکنیک های شناختی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تکنیک نمودار دایره ای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برای خود انتقاد گری (مقصر دانستن خود)</a:t>
            </a:r>
          </a:p>
          <a:p>
            <a:r>
              <a:rPr lang="fa-IR" dirty="0"/>
              <a:t>چالش با تفکر همه یا هیچ</a:t>
            </a:r>
          </a:p>
          <a:p>
            <a:r>
              <a:rPr lang="fa-IR" dirty="0"/>
              <a:t>تمام علت های احتمالی حادثه شناسایی می شود.</a:t>
            </a:r>
          </a:p>
          <a:p>
            <a:endParaRPr lang="fa-IR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133600" y="1981200"/>
          <a:ext cx="5535613" cy="377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2</a:t>
            </a:fld>
            <a:endParaRPr lang="fa-IR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2920" y="5425440"/>
            <a:ext cx="8183880" cy="10515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الگوی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ABC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7224" y="685800"/>
            <a:ext cx="7905776" cy="4038600"/>
          </a:xfrm>
          <a:prstGeom prst="rect">
            <a:avLst/>
          </a:prstGeom>
        </p:spPr>
        <p:txBody>
          <a:bodyPr/>
          <a:lstStyle/>
          <a:p>
            <a:pPr marL="265176" marR="0" lvl="0" indent="-265176" algn="r" defTabSz="914400" rtl="1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          </a:t>
            </a:r>
            <a:r>
              <a:rPr kumimoji="0" lang="fa-IR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fa-IR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B </a:t>
            </a:r>
            <a:r>
              <a:rPr kumimoji="0" lang="fa-IR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fa-IR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C</a:t>
            </a:r>
          </a:p>
          <a:p>
            <a:pPr marL="265176" marR="0" lvl="0" indent="-265176" algn="r" defTabSz="914400" rtl="1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پیامد                                     باور و فکر                                رویداد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643042" y="1519230"/>
            <a:ext cx="2357454" cy="285752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Content Placeholder 4" descr="thinking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86050" y="2707698"/>
            <a:ext cx="2428892" cy="331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 Callout 7"/>
          <p:cNvSpPr/>
          <p:nvPr/>
        </p:nvSpPr>
        <p:spPr bwMode="auto">
          <a:xfrm>
            <a:off x="3962400" y="1457316"/>
            <a:ext cx="1714512" cy="1285884"/>
          </a:xfrm>
          <a:prstGeom prst="cloudCallout">
            <a:avLst>
              <a:gd name="adj1" fmla="val -28422"/>
              <a:gd name="adj2" fmla="val 75898"/>
            </a:avLst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………………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………………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……………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/>
              <a:t>………………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6000760" y="1447792"/>
            <a:ext cx="2071702" cy="285752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تکنیک معیارهای دوگانه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83880" cy="4187952"/>
          </a:xfrm>
        </p:spPr>
        <p:txBody>
          <a:bodyPr/>
          <a:lstStyle/>
          <a:p>
            <a:r>
              <a:rPr lang="fa-IR" dirty="0"/>
              <a:t>ما در ارزیابی دیگران عادلانه تر و منطقی تر عمل می کنیم.</a:t>
            </a:r>
          </a:p>
          <a:p>
            <a:r>
              <a:rPr lang="fa-IR" dirty="0"/>
              <a:t>از بیمار می خواهیم در مورد مساله مشابه در ارتباط با دوستش قضاوت کند.</a:t>
            </a:r>
          </a:p>
          <a:p>
            <a:r>
              <a:rPr lang="fa-IR" dirty="0"/>
              <a:t>چرا بیمار از معیارهای متفاوتی استفاده می کند؟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تکنیک نگاه کردن به مشکل از بالکن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65" y="1335024"/>
            <a:ext cx="8183880" cy="4187952"/>
          </a:xfrm>
        </p:spPr>
        <p:txBody>
          <a:bodyPr/>
          <a:lstStyle/>
          <a:p>
            <a:r>
              <a:rPr lang="fa-IR" dirty="0"/>
              <a:t>توانایی نقش گزینی</a:t>
            </a:r>
          </a:p>
          <a:p>
            <a:r>
              <a:rPr lang="fa-IR" dirty="0"/>
              <a:t>نگاه به مشکل از دیدگاه شخص سوم</a:t>
            </a:r>
          </a:p>
          <a:p>
            <a:r>
              <a:rPr lang="fa-IR" dirty="0"/>
              <a:t>بیرون کردن فرد از پوسته خودمحوری</a:t>
            </a:r>
          </a:p>
          <a:p>
            <a:r>
              <a:rPr lang="fa-IR" dirty="0"/>
              <a:t>عمدتاً در مشکلات بین فردی سودمند است.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تجویز علامت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نگرانی ها به زمان و مکان خاصی محدود می شود.</a:t>
            </a:r>
          </a:p>
          <a:p>
            <a:r>
              <a:rPr lang="fa-IR" dirty="0"/>
              <a:t>کنترل محرک</a:t>
            </a:r>
          </a:p>
          <a:p>
            <a:r>
              <a:rPr lang="fa-IR" dirty="0"/>
              <a:t>در زمان تعیین شده نگرانی با شدت ابراز می شود.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914400"/>
            <a:ext cx="5181600" cy="1051560"/>
          </a:xfrm>
        </p:spPr>
        <p:txBody>
          <a:bodyPr/>
          <a:lstStyle/>
          <a:p>
            <a:r>
              <a:rPr lang="fa-IR" dirty="0"/>
              <a:t>تکنیک آزمایش رفتاری افکار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09800"/>
            <a:ext cx="8183880" cy="2508504"/>
          </a:xfrm>
        </p:spPr>
        <p:txBody>
          <a:bodyPr/>
          <a:lstStyle/>
          <a:p>
            <a:r>
              <a:rPr lang="fa-IR" dirty="0"/>
              <a:t>آنچه در ارتباط با اضطراب اجتماعی و یا وسواس و نگرانی در ذهن اتفاق می افتد به آزمایش گذاشته می شود.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066800"/>
            <a:ext cx="3992880" cy="1051560"/>
          </a:xfrm>
        </p:spPr>
        <p:txBody>
          <a:bodyPr/>
          <a:lstStyle/>
          <a:p>
            <a:r>
              <a:rPr lang="fa-IR" dirty="0"/>
              <a:t>تمایز فکر از واقعیت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86000"/>
            <a:ext cx="8183880" cy="3505200"/>
          </a:xfrm>
        </p:spPr>
        <p:txBody>
          <a:bodyPr>
            <a:normAutofit/>
          </a:bodyPr>
          <a:lstStyle/>
          <a:p>
            <a:r>
              <a:rPr lang="fa-IR" dirty="0"/>
              <a:t>آنچه بوضوح در استدلال هیجانی اتفاق می افتد.</a:t>
            </a:r>
          </a:p>
          <a:p>
            <a:r>
              <a:rPr lang="fa-IR" dirty="0"/>
              <a:t>چون ما به گونه خاصی می اندیشیم اصلا به این معنا نیست که افکار ما واقعیت دارند.</a:t>
            </a:r>
          </a:p>
          <a:p>
            <a:r>
              <a:rPr lang="fa-IR" dirty="0"/>
              <a:t>کتاب تکنیکهای شناخت درمانی</a:t>
            </a:r>
          </a:p>
          <a:p>
            <a:r>
              <a:rPr lang="fa-IR" dirty="0"/>
              <a:t>نوشته رابرت لیهی</a:t>
            </a:r>
          </a:p>
          <a:p>
            <a:r>
              <a:rPr lang="fa-IR" dirty="0"/>
              <a:t>ترجمه دکتر فتی و همکاران</a:t>
            </a:r>
          </a:p>
          <a:p>
            <a:r>
              <a:rPr lang="fa-IR" dirty="0"/>
              <a:t>انتشارات دانژه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9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مثلث شناختی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2928926" y="2000240"/>
            <a:ext cx="3643338" cy="3000396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4800" b="1" dirty="0">
                <a:cs typeface="B Titr" pitchFamily="2" charset="-78"/>
              </a:rPr>
              <a:t>افکار</a:t>
            </a:r>
            <a:endParaRPr kumimoji="0" lang="en-US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4205292" y="1357298"/>
            <a:ext cx="1009650" cy="6477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a-IR" sz="3200" dirty="0">
                <a:solidFill>
                  <a:srgbClr val="C828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Titr" pitchFamily="2" charset="-78"/>
              </a:rPr>
              <a:t>خود</a:t>
            </a:r>
            <a:endParaRPr lang="en-US" sz="3200" dirty="0">
              <a:solidFill>
                <a:srgbClr val="C82808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Titr" pitchFamily="2" charset="-78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572264" y="4710126"/>
            <a:ext cx="1009650" cy="6477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a-IR" sz="3200" dirty="0">
                <a:solidFill>
                  <a:srgbClr val="C828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Titr" pitchFamily="2" charset="-78"/>
              </a:rPr>
              <a:t>دنیا</a:t>
            </a:r>
            <a:endParaRPr lang="en-US" sz="3200" dirty="0">
              <a:solidFill>
                <a:srgbClr val="C82808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Titr" pitchFamily="2" charset="-78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919276" y="4643446"/>
            <a:ext cx="1009650" cy="6477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a-IR" sz="3200" dirty="0">
                <a:solidFill>
                  <a:srgbClr val="C828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Titr" pitchFamily="2" charset="-78"/>
              </a:rPr>
              <a:t>آینده</a:t>
            </a:r>
            <a:endParaRPr lang="en-US" sz="3200" dirty="0">
              <a:solidFill>
                <a:srgbClr val="C82808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Titr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7772400" cy="1143000"/>
          </a:xfrm>
        </p:spPr>
        <p:txBody>
          <a:bodyPr/>
          <a:lstStyle/>
          <a:p>
            <a:pPr algn="r" rtl="1"/>
            <a:r>
              <a:rPr lang="ar-SA" sz="4800" dirty="0">
                <a:solidFill>
                  <a:schemeClr val="tx1"/>
                </a:solidFill>
                <a:effectLst/>
                <a:cs typeface="B Titr" pitchFamily="2" charset="-78"/>
              </a:rPr>
              <a:t>گام اول : شناسا</a:t>
            </a:r>
            <a:r>
              <a:rPr lang="fa-IR" sz="4800" dirty="0">
                <a:solidFill>
                  <a:schemeClr val="tx1"/>
                </a:solidFill>
                <a:effectLst/>
                <a:cs typeface="B Titr" pitchFamily="2" charset="-78"/>
              </a:rPr>
              <a:t>ی</a:t>
            </a:r>
            <a:r>
              <a:rPr lang="ar-SA" sz="4800" dirty="0">
                <a:solidFill>
                  <a:schemeClr val="tx1"/>
                </a:solidFill>
                <a:effectLst/>
                <a:cs typeface="B Titr" pitchFamily="2" charset="-78"/>
              </a:rPr>
              <a:t>ي افكار منفي</a:t>
            </a:r>
            <a:endParaRPr lang="en-US" sz="4800" dirty="0">
              <a:solidFill>
                <a:schemeClr val="tx1"/>
              </a:solidFill>
              <a:effectLst/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Group 265"/>
          <p:cNvGraphicFramePr>
            <a:graphicFrameLocks/>
          </p:cNvGraphicFramePr>
          <p:nvPr/>
        </p:nvGraphicFramePr>
        <p:xfrm>
          <a:off x="381000" y="1524000"/>
          <a:ext cx="8382000" cy="4702556"/>
        </p:xfrm>
        <a:graphic>
          <a:graphicData uri="http://schemas.openxmlformats.org/drawingml/2006/table">
            <a:tbl>
              <a:tblPr/>
              <a:tblGrid>
                <a:gridCol w="260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1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احساس</a:t>
                      </a:r>
                      <a:endParaRPr kumimoji="1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رفتار</a:t>
                      </a:r>
                      <a:endParaRPr kumimoji="1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763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؟؟؟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خودکشی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Homa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سینا</a:t>
                      </a:r>
                      <a:endParaRPr kumimoji="1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0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؟؟؟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برنامه ریزی برای آینده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رضا</a:t>
                      </a:r>
                      <a:endParaRPr kumimoji="1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Group 265"/>
          <p:cNvGraphicFramePr>
            <a:graphicFrameLocks/>
          </p:cNvGraphicFramePr>
          <p:nvPr/>
        </p:nvGraphicFramePr>
        <p:xfrm>
          <a:off x="533400" y="1676400"/>
          <a:ext cx="8382000" cy="4322763"/>
        </p:xfrm>
        <a:graphic>
          <a:graphicData uri="http://schemas.openxmlformats.org/drawingml/2006/table">
            <a:tbl>
              <a:tblPr/>
              <a:tblGrid>
                <a:gridCol w="246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افکار</a:t>
                      </a:r>
                      <a:endParaRPr kumimoji="1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احساس</a:t>
                      </a:r>
                      <a:endParaRPr kumimoji="1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رفتار</a:t>
                      </a:r>
                      <a:endParaRPr kumimoji="1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763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؟؟؟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غمگینی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ناامیدی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خودکشی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Homa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سینا</a:t>
                      </a:r>
                      <a:endParaRPr kumimoji="1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0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؟؟؟؟؟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غمگینی (در ابتدا)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امیدواری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برنامه ریزی برای آینده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رضا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Group 265"/>
          <p:cNvGraphicFramePr>
            <a:graphicFrameLocks/>
          </p:cNvGraphicFramePr>
          <p:nvPr/>
        </p:nvGraphicFramePr>
        <p:xfrm>
          <a:off x="533400" y="1676400"/>
          <a:ext cx="8382000" cy="5062728"/>
        </p:xfrm>
        <a:graphic>
          <a:graphicData uri="http://schemas.openxmlformats.org/drawingml/2006/table">
            <a:tbl>
              <a:tblPr/>
              <a:tblGrid>
                <a:gridCol w="246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3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افکار</a:t>
                      </a:r>
                      <a:endParaRPr kumimoji="1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احساس</a:t>
                      </a:r>
                      <a:endParaRPr kumimoji="1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رفتار</a:t>
                      </a:r>
                      <a:endParaRPr kumimoji="1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763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من به هیچ دردی نمیخورم.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بی عرضه هستم.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هیچ وقت موفق نخواهم شد.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غمگینی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ناامیدی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خودکشی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Homa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سینا</a:t>
                      </a:r>
                      <a:endParaRPr kumimoji="1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0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خیلی بد شد که قبول نشدم ولی میتوانم جبران کنم.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با اینکه این آزمون خیلی مهمه ولی تنها تعیین کننده زندگی من نیست.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غمگینی (در ابتدا)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امیدواری</a:t>
                      </a: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برنامه ریزی برای آینده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رضا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898" name="Rectangle 2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cs typeface="B Titr" pitchFamily="2" charset="-78"/>
              </a:rPr>
              <a:t>فرم 3 ستونی</a:t>
            </a:r>
            <a:endParaRPr lang="en-US" b="1" dirty="0">
              <a:cs typeface="B Titr" pitchFamily="2" charset="-78"/>
            </a:endParaRPr>
          </a:p>
        </p:txBody>
      </p:sp>
      <p:graphicFrame>
        <p:nvGraphicFramePr>
          <p:cNvPr id="498953" name="Group 265"/>
          <p:cNvGraphicFramePr>
            <a:graphicFrameLocks noGrp="1"/>
          </p:cNvGraphicFramePr>
          <p:nvPr>
            <p:ph idx="1"/>
          </p:nvPr>
        </p:nvGraphicFramePr>
        <p:xfrm>
          <a:off x="1676400" y="1500174"/>
          <a:ext cx="7086600" cy="5832031"/>
        </p:xfrm>
        <a:graphic>
          <a:graphicData uri="http://schemas.openxmlformats.org/drawingml/2006/table">
            <a:tbl>
              <a:tblPr/>
              <a:tblGrid>
                <a:gridCol w="220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فکر خودآیند منفی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میزان باور (1-100(</a:t>
                      </a:r>
                      <a:endParaRPr kumimoji="1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احساس (شدت 1-100)</a:t>
                      </a:r>
                      <a:r>
                        <a:rPr kumimoji="1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   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موقعیت</a:t>
                      </a:r>
                      <a:endParaRPr kumimoji="1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کی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کجا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با کی</a:t>
                      </a:r>
                      <a:endParaRPr kumimoji="1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763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3600" b="1" i="0" u="none" strike="noStrike" cap="none" normalizeH="0" baseline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Davat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Dava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Homa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0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8941" name="Rectangle 253"/>
          <p:cNvSpPr>
            <a:spLocks noChangeArrowheads="1"/>
          </p:cNvSpPr>
          <p:nvPr/>
        </p:nvSpPr>
        <p:spPr bwMode="auto">
          <a:xfrm>
            <a:off x="6084888" y="2638425"/>
            <a:ext cx="2663825" cy="574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98947" name="Rectangle 259"/>
          <p:cNvSpPr>
            <a:spLocks noChangeArrowheads="1"/>
          </p:cNvSpPr>
          <p:nvPr/>
        </p:nvSpPr>
        <p:spPr bwMode="auto">
          <a:xfrm>
            <a:off x="827088" y="3429000"/>
            <a:ext cx="2305050" cy="574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kumimoji="1" lang="en-US" sz="3200" b="1" dirty="0">
              <a:solidFill>
                <a:srgbClr val="000066"/>
              </a:solidFill>
              <a:cs typeface="B Homa" pitchFamily="2" charset="-78"/>
            </a:endParaRPr>
          </a:p>
        </p:txBody>
      </p:sp>
      <p:sp>
        <p:nvSpPr>
          <p:cNvPr id="498950" name="Rectangle 262"/>
          <p:cNvSpPr>
            <a:spLocks noChangeArrowheads="1"/>
          </p:cNvSpPr>
          <p:nvPr/>
        </p:nvSpPr>
        <p:spPr bwMode="auto">
          <a:xfrm>
            <a:off x="827088" y="2638425"/>
            <a:ext cx="2232025" cy="574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sz="3200" dirty="0">
              <a:cs typeface="B Nazanin" pitchFamily="2" charset="-78"/>
            </a:endParaRPr>
          </a:p>
        </p:txBody>
      </p:sp>
      <p:sp>
        <p:nvSpPr>
          <p:cNvPr id="498951" name="Rectangle 263"/>
          <p:cNvSpPr>
            <a:spLocks noChangeArrowheads="1"/>
          </p:cNvSpPr>
          <p:nvPr/>
        </p:nvSpPr>
        <p:spPr bwMode="auto">
          <a:xfrm>
            <a:off x="611188" y="2924175"/>
            <a:ext cx="2663825" cy="574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1" lang="en-US" sz="3600" b="1" dirty="0">
              <a:solidFill>
                <a:srgbClr val="660033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9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9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941" grpId="0"/>
      <p:bldP spid="498950" grpId="0"/>
      <p:bldP spid="4989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ویژگی</a:t>
            </a:r>
            <a:r>
              <a:rPr lang="ar-SA" dirty="0">
                <a:cs typeface="B Titr" pitchFamily="2" charset="-78"/>
              </a:rPr>
              <a:t>‌</a:t>
            </a:r>
            <a:r>
              <a:rPr lang="fa-IR" dirty="0">
                <a:cs typeface="B Titr" pitchFamily="2" charset="-78"/>
              </a:rPr>
              <a:t>های افکار خودآیند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2800" b="1" dirty="0">
                <a:cs typeface="B Mitra" pitchFamily="2" charset="-78"/>
              </a:rPr>
              <a:t>کوتاه و خاص هستند.</a:t>
            </a:r>
          </a:p>
          <a:p>
            <a:pPr algn="r" rtl="1"/>
            <a:r>
              <a:rPr lang="fa-IR" sz="2800" b="1" dirty="0">
                <a:cs typeface="B Mitra" pitchFamily="2" charset="-78"/>
              </a:rPr>
              <a:t>بلافاصله و به سرعت، پس از حادثه به ذهن 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رسند.</a:t>
            </a:r>
          </a:p>
          <a:p>
            <a:pPr algn="r" rtl="1"/>
            <a:r>
              <a:rPr lang="fa-IR" sz="2800" b="1" dirty="0">
                <a:cs typeface="B Mitra" pitchFamily="2" charset="-78"/>
              </a:rPr>
              <a:t>ممکن است شامل چند کلمه کلیدی یا تصویر باشند.</a:t>
            </a:r>
          </a:p>
          <a:p>
            <a:pPr algn="r" rtl="1"/>
            <a:r>
              <a:rPr lang="fa-IR" sz="2800" b="1" dirty="0">
                <a:cs typeface="B Mitra" pitchFamily="2" charset="-78"/>
              </a:rPr>
              <a:t>از یک تفکر دقیق ریشه نمی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گیرند.</a:t>
            </a:r>
          </a:p>
          <a:p>
            <a:pPr algn="r" rtl="1"/>
            <a:r>
              <a:rPr lang="fa-IR" sz="2800" b="1" dirty="0">
                <a:cs typeface="B Mitra" pitchFamily="2" charset="-78"/>
              </a:rPr>
              <a:t>مثل حل مساله، مراحل منطقی را طی نمی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کنند.</a:t>
            </a:r>
          </a:p>
          <a:p>
            <a:pPr algn="r" rtl="1"/>
            <a:r>
              <a:rPr lang="fa-IR" sz="2800" b="1" dirty="0">
                <a:cs typeface="B Mitra" pitchFamily="2" charset="-78"/>
              </a:rPr>
              <a:t>به نظر 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رسد که به صورت واکن</a:t>
            </a:r>
            <a:r>
              <a:rPr lang="ar-SA" sz="2800" b="1" dirty="0">
                <a:cs typeface="B Mitra" pitchFamily="2" charset="-78"/>
              </a:rPr>
              <a:t>ش</a:t>
            </a:r>
            <a:r>
              <a:rPr lang="fa-IR" sz="2800" b="1" dirty="0">
                <a:cs typeface="B Mitra" pitchFamily="2" charset="-78"/>
              </a:rPr>
              <a:t>ی اتفاق 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افتند.</a:t>
            </a:r>
          </a:p>
          <a:p>
            <a:pPr rtl="1">
              <a:buFont typeface="Wingdings" pitchFamily="2" charset="2"/>
              <a:buNone/>
            </a:pPr>
            <a:r>
              <a:rPr lang="fa-IR" sz="2800" dirty="0">
                <a:solidFill>
                  <a:srgbClr val="0000CC"/>
                </a:solidFill>
                <a:cs typeface="B Mitra" pitchFamily="2" charset="-78"/>
              </a:rPr>
              <a:t>برگرفته از بک و همکاران (1979)</a:t>
            </a:r>
            <a:endParaRPr lang="en-US" sz="2800" dirty="0">
              <a:solidFill>
                <a:srgbClr val="0000CC"/>
              </a:solidFill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رفتاردرمانی شناختی اختلالهای اضطرابی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15">
      <a:majorFont>
        <a:latin typeface="Times New Roman"/>
        <a:ea typeface=""/>
        <a:cs typeface="B Titr"/>
      </a:majorFont>
      <a:minorFont>
        <a:latin typeface="Arial"/>
        <a:ea typeface=""/>
        <a:cs typeface="B Lotus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435</TotalTime>
  <Words>932</Words>
  <Application>Microsoft Office PowerPoint</Application>
  <PresentationFormat>On-screen Show (4:3)</PresentationFormat>
  <Paragraphs>202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Wingdings</vt:lpstr>
      <vt:lpstr>Wingdings 2</vt:lpstr>
      <vt:lpstr>Aspect</vt:lpstr>
      <vt:lpstr>بازسازی شناختی</vt:lpstr>
      <vt:lpstr>PowerPoint Presentation</vt:lpstr>
      <vt:lpstr>مثلث شناختی</vt:lpstr>
      <vt:lpstr>گام اول : شناسایي افكار منفي</vt:lpstr>
      <vt:lpstr>PowerPoint Presentation</vt:lpstr>
      <vt:lpstr>PowerPoint Presentation</vt:lpstr>
      <vt:lpstr>PowerPoint Presentation</vt:lpstr>
      <vt:lpstr>فرم 3 ستونی</vt:lpstr>
      <vt:lpstr>ویژگی‌های افکار خودآیند</vt:lpstr>
      <vt:lpstr>ویژگی‌های افکار خودآیند(2)</vt:lpstr>
      <vt:lpstr>گام دوم : بررسي خطاهاي شناختي</vt:lpstr>
      <vt:lpstr>خطاهاي شناختي</vt:lpstr>
      <vt:lpstr>چگونه ؟؟؟</vt:lpstr>
      <vt:lpstr>تمثیل درخت تفکر</vt:lpstr>
      <vt:lpstr>باورها و طرحواره‌های منفی متداول</vt:lpstr>
      <vt:lpstr>تکنیک پیکان عمودی</vt:lpstr>
      <vt:lpstr>ویژگیهای باورهای مخالف</vt:lpstr>
      <vt:lpstr>سایر تکنیک های شناختی</vt:lpstr>
      <vt:lpstr>تکنیک نمودار دایره ای</vt:lpstr>
      <vt:lpstr>تکنیک معیارهای دوگانه</vt:lpstr>
      <vt:lpstr>تکنیک نگاه کردن به مشکل از بالکن</vt:lpstr>
      <vt:lpstr>تجویز علامت</vt:lpstr>
      <vt:lpstr>تکنیک آزمایش رفتاری افکار</vt:lpstr>
      <vt:lpstr>تمایز فکر از واقعیت</vt:lpstr>
      <vt:lpstr>Conditions o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بازسازی شناختی</dc:title>
  <dc:creator>A. Mohammadi</dc:creator>
  <cp:lastModifiedBy>Classic</cp:lastModifiedBy>
  <cp:revision>11</cp:revision>
  <dcterms:created xsi:type="dcterms:W3CDTF">2011-01-19T14:01:42Z</dcterms:created>
  <dcterms:modified xsi:type="dcterms:W3CDTF">2023-08-18T18:28:16Z</dcterms:modified>
</cp:coreProperties>
</file>