
<file path=[Content_Types].xml><?xml version="1.0" encoding="utf-8"?>
<Types xmlns="http://schemas.openxmlformats.org/package/2006/content-types">
  <Default Extension="jpeg" ContentType="image/jpeg"/>
  <Default Extension="jpg" ContentType="image/pn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5"/>
  </p:notesMasterIdLst>
  <p:sldIdLst>
    <p:sldId id="257" r:id="rId2"/>
    <p:sldId id="258" r:id="rId3"/>
    <p:sldId id="259" r:id="rId4"/>
    <p:sldId id="260" r:id="rId5"/>
    <p:sldId id="261" r:id="rId6"/>
    <p:sldId id="262" r:id="rId7"/>
    <p:sldId id="264" r:id="rId8"/>
    <p:sldId id="265" r:id="rId9"/>
    <p:sldId id="266" r:id="rId10"/>
    <p:sldId id="267" r:id="rId11"/>
    <p:sldId id="268" r:id="rId12"/>
    <p:sldId id="269" r:id="rId13"/>
    <p:sldId id="270" r:id="rId14"/>
    <p:sldId id="272" r:id="rId15"/>
    <p:sldId id="273" r:id="rId16"/>
    <p:sldId id="274" r:id="rId17"/>
    <p:sldId id="275" r:id="rId18"/>
    <p:sldId id="276" r:id="rId19"/>
    <p:sldId id="277" r:id="rId20"/>
    <p:sldId id="278" r:id="rId21"/>
    <p:sldId id="279" r:id="rId22"/>
    <p:sldId id="280" r:id="rId23"/>
    <p:sldId id="305"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FF1E1E-72EF-4F9F-8CA9-549F938CDCD3}" type="datetimeFigureOut">
              <a:rPr lang="en-US" smtClean="0"/>
              <a:t>2023-09-30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A9CECF-B7F1-40C7-B497-FB16805109F1}" type="slidenum">
              <a:rPr lang="en-US" smtClean="0"/>
              <a:t>‹#›</a:t>
            </a:fld>
            <a:endParaRPr lang="en-US"/>
          </a:p>
        </p:txBody>
      </p:sp>
    </p:spTree>
    <p:extLst>
      <p:ext uri="{BB962C8B-B14F-4D97-AF65-F5344CB8AC3E}">
        <p14:creationId xmlns:p14="http://schemas.microsoft.com/office/powerpoint/2010/main" val="936722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0"/>
              </a:spcBef>
              <a:spcAft>
                <a:spcPct val="0"/>
              </a:spcAft>
              <a:buClrTx/>
              <a:buSzTx/>
              <a:buFontTx/>
              <a:buNone/>
              <a:tabLst/>
              <a:defRPr/>
            </a:pPr>
            <a:fld id="{EE095FC5-32BB-436E-9879-6D97CF20B14F}" type="slidenum">
              <a:rPr kumimoji="0" lang="en-US" altLang="en-US" sz="1200" b="0" i="0" u="none" strike="noStrike" kern="1200" cap="none" spc="0" normalizeH="0" baseline="0" noProof="0" smtClean="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1" eaLnBrk="1" fontAlgn="base" latinLnBrk="0" hangingPunct="1">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Tree>
    <p:extLst>
      <p:ext uri="{BB962C8B-B14F-4D97-AF65-F5344CB8AC3E}">
        <p14:creationId xmlns:p14="http://schemas.microsoft.com/office/powerpoint/2010/main" val="32658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1266" name="Group 2">
            <a:extLst>
              <a:ext uri="{FF2B5EF4-FFF2-40B4-BE49-F238E27FC236}">
                <a16:creationId xmlns:a16="http://schemas.microsoft.com/office/drawing/2014/main" id="{38CA0D69-BEAB-1018-0E5B-50960FEE4A56}"/>
              </a:ext>
            </a:extLst>
          </p:cNvPr>
          <p:cNvGrpSpPr>
            <a:grpSpLocks/>
          </p:cNvGrpSpPr>
          <p:nvPr/>
        </p:nvGrpSpPr>
        <p:grpSpPr bwMode="auto">
          <a:xfrm>
            <a:off x="0" y="0"/>
            <a:ext cx="5867400" cy="6858000"/>
            <a:chOff x="0" y="0"/>
            <a:chExt cx="3696" cy="4320"/>
          </a:xfrm>
        </p:grpSpPr>
        <p:sp>
          <p:nvSpPr>
            <p:cNvPr id="11267" name="Rectangle 3">
              <a:extLst>
                <a:ext uri="{FF2B5EF4-FFF2-40B4-BE49-F238E27FC236}">
                  <a16:creationId xmlns:a16="http://schemas.microsoft.com/office/drawing/2014/main" id="{C427F1FF-CF75-85DC-FE05-E6B045143EE7}"/>
                </a:ext>
              </a:extLst>
            </p:cNvPr>
            <p:cNvSpPr>
              <a:spLocks noChangeArrowheads="1"/>
            </p:cNvSpPr>
            <p:nvPr/>
          </p:nvSpPr>
          <p:spPr bwMode="auto">
            <a:xfrm>
              <a:off x="0" y="0"/>
              <a:ext cx="28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Times New Roman" panose="02020603050405020304" pitchFamily="18" charset="0"/>
              </a:endParaRPr>
            </a:p>
          </p:txBody>
        </p:sp>
        <p:sp>
          <p:nvSpPr>
            <p:cNvPr id="11268" name="AutoShape 4">
              <a:extLst>
                <a:ext uri="{FF2B5EF4-FFF2-40B4-BE49-F238E27FC236}">
                  <a16:creationId xmlns:a16="http://schemas.microsoft.com/office/drawing/2014/main" id="{BD51EAC9-5427-9C50-C170-B7E5E598B3B4}"/>
                </a:ext>
              </a:extLst>
            </p:cNvPr>
            <p:cNvSpPr>
              <a:spLocks noChangeArrowheads="1"/>
            </p:cNvSpPr>
            <p:nvPr/>
          </p:nvSpPr>
          <p:spPr bwMode="white">
            <a:xfrm>
              <a:off x="432" y="624"/>
              <a:ext cx="3264" cy="12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Times New Roman" panose="02020603050405020304" pitchFamily="18" charset="0"/>
              </a:endParaRPr>
            </a:p>
          </p:txBody>
        </p:sp>
      </p:grpSp>
      <p:grpSp>
        <p:nvGrpSpPr>
          <p:cNvPr id="11269" name="Group 5">
            <a:extLst>
              <a:ext uri="{FF2B5EF4-FFF2-40B4-BE49-F238E27FC236}">
                <a16:creationId xmlns:a16="http://schemas.microsoft.com/office/drawing/2014/main" id="{CD6A721D-5D34-FDC6-CD50-F3F21F99CDBA}"/>
              </a:ext>
            </a:extLst>
          </p:cNvPr>
          <p:cNvGrpSpPr>
            <a:grpSpLocks/>
          </p:cNvGrpSpPr>
          <p:nvPr/>
        </p:nvGrpSpPr>
        <p:grpSpPr bwMode="auto">
          <a:xfrm>
            <a:off x="3632200" y="4889500"/>
            <a:ext cx="4876800" cy="319088"/>
            <a:chOff x="2288" y="3080"/>
            <a:chExt cx="3072" cy="201"/>
          </a:xfrm>
        </p:grpSpPr>
        <p:sp>
          <p:nvSpPr>
            <p:cNvPr id="11270" name="AutoShape 6">
              <a:extLst>
                <a:ext uri="{FF2B5EF4-FFF2-40B4-BE49-F238E27FC236}">
                  <a16:creationId xmlns:a16="http://schemas.microsoft.com/office/drawing/2014/main" id="{EAFA81E9-57A2-6623-2E12-B54B49AFBA91}"/>
                </a:ext>
              </a:extLst>
            </p:cNvPr>
            <p:cNvSpPr>
              <a:spLocks noChangeArrowheads="1"/>
            </p:cNvSpPr>
            <p:nvPr/>
          </p:nvSpPr>
          <p:spPr bwMode="auto">
            <a:xfrm flipH="1">
              <a:off x="2288" y="3080"/>
              <a:ext cx="2914"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1" name="AutoShape 7">
              <a:extLst>
                <a:ext uri="{FF2B5EF4-FFF2-40B4-BE49-F238E27FC236}">
                  <a16:creationId xmlns:a16="http://schemas.microsoft.com/office/drawing/2014/main" id="{815272E9-E543-5EFD-1CC8-0E69DB2F09B6}"/>
                </a:ext>
              </a:extLst>
            </p:cNvPr>
            <p:cNvSpPr>
              <a:spLocks noChangeArrowheads="1"/>
            </p:cNvSpPr>
            <p:nvPr/>
          </p:nvSpPr>
          <p:spPr bwMode="auto">
            <a:xfrm>
              <a:off x="5196" y="3080"/>
              <a:ext cx="164"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1272" name="Rectangle 8">
            <a:extLst>
              <a:ext uri="{FF2B5EF4-FFF2-40B4-BE49-F238E27FC236}">
                <a16:creationId xmlns:a16="http://schemas.microsoft.com/office/drawing/2014/main" id="{515A4BEF-F802-C199-D659-F574619D3C7A}"/>
              </a:ext>
            </a:extLst>
          </p:cNvPr>
          <p:cNvSpPr>
            <a:spLocks noGrp="1" noChangeArrowheads="1"/>
          </p:cNvSpPr>
          <p:nvPr>
            <p:ph type="subTitle" idx="1"/>
          </p:nvPr>
        </p:nvSpPr>
        <p:spPr>
          <a:xfrm>
            <a:off x="4673600" y="2927350"/>
            <a:ext cx="4013200" cy="1822450"/>
          </a:xfrm>
        </p:spPr>
        <p:txBody>
          <a:bodyPr anchor="b"/>
          <a:lstStyle>
            <a:lvl1pPr marL="0" indent="0">
              <a:buFont typeface="Wingdings" panose="05000000000000000000" pitchFamily="2" charset="2"/>
              <a:buNone/>
              <a:defRPr>
                <a:solidFill>
                  <a:schemeClr val="tx2"/>
                </a:solidFill>
              </a:defRPr>
            </a:lvl1pPr>
          </a:lstStyle>
          <a:p>
            <a:pPr lvl="0"/>
            <a:r>
              <a:rPr lang="en-US" altLang="en-US" noProof="0"/>
              <a:t>Click to edit Master subtitle style</a:t>
            </a:r>
          </a:p>
        </p:txBody>
      </p:sp>
      <p:sp>
        <p:nvSpPr>
          <p:cNvPr id="11273" name="Rectangle 9">
            <a:extLst>
              <a:ext uri="{FF2B5EF4-FFF2-40B4-BE49-F238E27FC236}">
                <a16:creationId xmlns:a16="http://schemas.microsoft.com/office/drawing/2014/main" id="{9BE843CE-3B90-BDEB-9D9E-E93886F1C9CB}"/>
              </a:ext>
            </a:extLst>
          </p:cNvPr>
          <p:cNvSpPr>
            <a:spLocks noGrp="1" noChangeArrowheads="1"/>
          </p:cNvSpPr>
          <p:nvPr>
            <p:ph type="dt" sz="quarter" idx="2"/>
          </p:nvPr>
        </p:nvSpPr>
        <p:spPr/>
        <p:txBody>
          <a:bodyPr/>
          <a:lstStyle>
            <a:lvl1pPr>
              <a:defRPr>
                <a:solidFill>
                  <a:schemeClr val="bg1"/>
                </a:solidFill>
              </a:defRPr>
            </a:lvl1pPr>
          </a:lstStyle>
          <a:p>
            <a:endParaRPr lang="en-US" altLang="en-US"/>
          </a:p>
        </p:txBody>
      </p:sp>
      <p:sp>
        <p:nvSpPr>
          <p:cNvPr id="11274" name="Rectangle 10">
            <a:extLst>
              <a:ext uri="{FF2B5EF4-FFF2-40B4-BE49-F238E27FC236}">
                <a16:creationId xmlns:a16="http://schemas.microsoft.com/office/drawing/2014/main" id="{6E8AD614-EA84-2661-6DCF-DCAD9BA2517C}"/>
              </a:ext>
            </a:extLst>
          </p:cNvPr>
          <p:cNvSpPr>
            <a:spLocks noGrp="1" noChangeArrowheads="1"/>
          </p:cNvSpPr>
          <p:nvPr>
            <p:ph type="ftr" sz="quarter" idx="3"/>
          </p:nvPr>
        </p:nvSpPr>
        <p:spPr/>
        <p:txBody>
          <a:bodyPr/>
          <a:lstStyle>
            <a:lvl1pPr algn="r">
              <a:defRPr/>
            </a:lvl1pPr>
          </a:lstStyle>
          <a:p>
            <a:endParaRPr lang="en-US" altLang="en-US"/>
          </a:p>
        </p:txBody>
      </p:sp>
      <p:sp>
        <p:nvSpPr>
          <p:cNvPr id="11275" name="Rectangle 11">
            <a:extLst>
              <a:ext uri="{FF2B5EF4-FFF2-40B4-BE49-F238E27FC236}">
                <a16:creationId xmlns:a16="http://schemas.microsoft.com/office/drawing/2014/main" id="{CE17DC2F-DA3B-1409-D927-52C1B9642D15}"/>
              </a:ext>
            </a:extLst>
          </p:cNvPr>
          <p:cNvSpPr>
            <a:spLocks noGrp="1" noChangeArrowheads="1"/>
          </p:cNvSpPr>
          <p:nvPr>
            <p:ph type="sldNum" sz="quarter" idx="4"/>
          </p:nvPr>
        </p:nvSpPr>
        <p:spPr>
          <a:xfrm>
            <a:off x="76200" y="6248400"/>
            <a:ext cx="587375" cy="488950"/>
          </a:xfrm>
        </p:spPr>
        <p:txBody>
          <a:bodyPr anchorCtr="0"/>
          <a:lstStyle>
            <a:lvl1pPr>
              <a:defRPr/>
            </a:lvl1pPr>
          </a:lstStyle>
          <a:p>
            <a:fld id="{E96FBE4E-20C2-4674-84AB-9D6FB27B39D2}" type="slidenum">
              <a:rPr lang="en-US" altLang="en-US"/>
              <a:pPr/>
              <a:t>‹#›</a:t>
            </a:fld>
            <a:endParaRPr lang="en-US" altLang="en-US"/>
          </a:p>
        </p:txBody>
      </p:sp>
      <p:sp>
        <p:nvSpPr>
          <p:cNvPr id="11276" name="AutoShape 12">
            <a:extLst>
              <a:ext uri="{FF2B5EF4-FFF2-40B4-BE49-F238E27FC236}">
                <a16:creationId xmlns:a16="http://schemas.microsoft.com/office/drawing/2014/main" id="{7F943FDF-10E3-1C2B-246D-DED641D155E8}"/>
              </a:ext>
            </a:extLst>
          </p:cNvPr>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en-US" altLang="en-US" noProof="0"/>
              <a:t>Click to edit Master title style</a:t>
            </a:r>
          </a:p>
        </p:txBody>
      </p:sp>
      <p:sp>
        <p:nvSpPr>
          <p:cNvPr id="2" name="Rectangle 1">
            <a:extLst>
              <a:ext uri="{FF2B5EF4-FFF2-40B4-BE49-F238E27FC236}">
                <a16:creationId xmlns:a16="http://schemas.microsoft.com/office/drawing/2014/main" id="{EDE97681-0560-A509-BFBC-8B503CAE3201}"/>
              </a:ext>
            </a:extLst>
          </p:cNvPr>
          <p:cNvSpPr/>
          <p:nvPr userDrawn="1"/>
        </p:nvSpPr>
        <p:spPr>
          <a:xfrm rot="5400000">
            <a:off x="8588188" y="5506108"/>
            <a:ext cx="2088232" cy="615553"/>
          </a:xfrm>
          <a:prstGeom prst="rect">
            <a:avLst/>
          </a:prstGeom>
        </p:spPr>
        <p:txBody>
          <a:bodyPr wrap="square">
            <a:spAutoFit/>
          </a:bodyPr>
          <a:lstStyle/>
          <a:p>
            <a:pPr>
              <a:defRPr/>
            </a:pPr>
            <a:br>
              <a:rPr lang="en-US" sz="1600" b="1" dirty="0">
                <a:latin typeface="Times New Roman" panose="02020603050405020304" pitchFamily="18" charset="0"/>
                <a:cs typeface="Times New Roman" panose="02020603050405020304" pitchFamily="18" charset="0"/>
              </a:rPr>
            </a:br>
            <a:r>
              <a:rPr lang="en-US" sz="1600" b="1" dirty="0">
                <a:latin typeface="Times New Roman" panose="02020603050405020304" pitchFamily="18" charset="0"/>
                <a:cs typeface="Times New Roman" panose="02020603050405020304" pitchFamily="18" charset="0"/>
              </a:rPr>
              <a:t>w</a:t>
            </a:r>
            <a:r>
              <a:rPr lang="en-US" b="1" dirty="0">
                <a:latin typeface="Times New Roman" panose="02020603050405020304" pitchFamily="18" charset="0"/>
                <a:cs typeface="Times New Roman" panose="02020603050405020304" pitchFamily="18" charset="0"/>
              </a:rPr>
              <a:t>ww.Ravanpoint.ir</a:t>
            </a:r>
            <a:endParaRPr lang="en-GB" b="1" dirty="0">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46BA7-CD35-50D0-865B-F98A8238E13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1CFC49A-5BF1-A5EB-FCF9-025D8DBA6A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C84EE9-2C1E-7AA9-63D6-072CE818BDF0}"/>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17C9270D-5802-DA7B-3A76-069D50AFD2F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F2A3170-93C8-2BCB-9802-5326B7277CFA}"/>
              </a:ext>
            </a:extLst>
          </p:cNvPr>
          <p:cNvSpPr>
            <a:spLocks noGrp="1"/>
          </p:cNvSpPr>
          <p:nvPr>
            <p:ph type="sldNum" sz="quarter" idx="12"/>
          </p:nvPr>
        </p:nvSpPr>
        <p:spPr/>
        <p:txBody>
          <a:bodyPr/>
          <a:lstStyle>
            <a:lvl1pPr>
              <a:defRPr/>
            </a:lvl1pPr>
          </a:lstStyle>
          <a:p>
            <a:fld id="{9E4A0EDA-C51D-4C96-8054-ABA3BD895E78}" type="slidenum">
              <a:rPr lang="en-US" altLang="en-US"/>
              <a:pPr/>
              <a:t>‹#›</a:t>
            </a:fld>
            <a:endParaRPr lang="en-US" altLang="en-US"/>
          </a:p>
        </p:txBody>
      </p:sp>
    </p:spTree>
    <p:extLst>
      <p:ext uri="{BB962C8B-B14F-4D97-AF65-F5344CB8AC3E}">
        <p14:creationId xmlns:p14="http://schemas.microsoft.com/office/powerpoint/2010/main" val="2340246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C41AA7-63A9-031C-766F-A307CA1A6D08}"/>
              </a:ext>
            </a:extLst>
          </p:cNvPr>
          <p:cNvSpPr>
            <a:spLocks noGrp="1"/>
          </p:cNvSpPr>
          <p:nvPr>
            <p:ph type="title" orient="vert"/>
          </p:nvPr>
        </p:nvSpPr>
        <p:spPr>
          <a:xfrm>
            <a:off x="6705600" y="762000"/>
            <a:ext cx="1981200" cy="53244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5EDBA58-781F-16D1-7354-3A637911193B}"/>
              </a:ext>
            </a:extLst>
          </p:cNvPr>
          <p:cNvSpPr>
            <a:spLocks noGrp="1"/>
          </p:cNvSpPr>
          <p:nvPr>
            <p:ph type="body" orient="vert" idx="1"/>
          </p:nvPr>
        </p:nvSpPr>
        <p:spPr>
          <a:xfrm>
            <a:off x="762000" y="762000"/>
            <a:ext cx="5791200" cy="5324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27A718-E0E5-D7A9-3376-0B7C7E119AD0}"/>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12125915-ACCA-D4BB-1AE6-B9492C9D966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83CD84-8DAE-6715-CE95-2D45641F8064}"/>
              </a:ext>
            </a:extLst>
          </p:cNvPr>
          <p:cNvSpPr>
            <a:spLocks noGrp="1"/>
          </p:cNvSpPr>
          <p:nvPr>
            <p:ph type="sldNum" sz="quarter" idx="12"/>
          </p:nvPr>
        </p:nvSpPr>
        <p:spPr/>
        <p:txBody>
          <a:bodyPr/>
          <a:lstStyle>
            <a:lvl1pPr>
              <a:defRPr/>
            </a:lvl1pPr>
          </a:lstStyle>
          <a:p>
            <a:fld id="{2FF3A4A6-1884-4AB4-B548-FB1DA0D6E341}" type="slidenum">
              <a:rPr lang="en-US" altLang="en-US"/>
              <a:pPr/>
              <a:t>‹#›</a:t>
            </a:fld>
            <a:endParaRPr lang="en-US" altLang="en-US"/>
          </a:p>
        </p:txBody>
      </p:sp>
    </p:spTree>
    <p:extLst>
      <p:ext uri="{BB962C8B-B14F-4D97-AF65-F5344CB8AC3E}">
        <p14:creationId xmlns:p14="http://schemas.microsoft.com/office/powerpoint/2010/main" val="2084425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75939-9F02-93CF-9036-1CBCFCE749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7D3B7D-CF9A-E771-8C21-8781A42DF33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E3565C-4D9E-7FB6-1D8C-A05DF5A0F066}"/>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476B2569-9832-52EA-BFA7-B9617028C95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7053C42-5C5B-48B3-D473-2D7F57711938}"/>
              </a:ext>
            </a:extLst>
          </p:cNvPr>
          <p:cNvSpPr>
            <a:spLocks noGrp="1"/>
          </p:cNvSpPr>
          <p:nvPr>
            <p:ph type="sldNum" sz="quarter" idx="12"/>
          </p:nvPr>
        </p:nvSpPr>
        <p:spPr/>
        <p:txBody>
          <a:bodyPr/>
          <a:lstStyle>
            <a:lvl1pPr>
              <a:defRPr/>
            </a:lvl1pPr>
          </a:lstStyle>
          <a:p>
            <a:fld id="{85B1BED4-12A8-4DDC-B6ED-6AB57DD63F5A}" type="slidenum">
              <a:rPr lang="en-US" altLang="en-US"/>
              <a:pPr/>
              <a:t>‹#›</a:t>
            </a:fld>
            <a:endParaRPr lang="en-US" altLang="en-US"/>
          </a:p>
        </p:txBody>
      </p:sp>
    </p:spTree>
    <p:extLst>
      <p:ext uri="{BB962C8B-B14F-4D97-AF65-F5344CB8AC3E}">
        <p14:creationId xmlns:p14="http://schemas.microsoft.com/office/powerpoint/2010/main" val="2933744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A7219-D841-DCEC-A6FD-4D43A8197F2C}"/>
              </a:ext>
            </a:extLst>
          </p:cNvPr>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2A44CAE-2BB7-63AC-B779-986C5703BEEE}"/>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7C1A6A4F-90B2-9B58-B4C8-3F92A1B83D8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E6FAB64-85BE-4BA6-1979-DA71EF0BAE7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241E279-A7AE-AE7D-2139-D4C1B022A107}"/>
              </a:ext>
            </a:extLst>
          </p:cNvPr>
          <p:cNvSpPr>
            <a:spLocks noGrp="1"/>
          </p:cNvSpPr>
          <p:nvPr>
            <p:ph type="sldNum" sz="quarter" idx="12"/>
          </p:nvPr>
        </p:nvSpPr>
        <p:spPr/>
        <p:txBody>
          <a:bodyPr/>
          <a:lstStyle>
            <a:lvl1pPr>
              <a:defRPr/>
            </a:lvl1pPr>
          </a:lstStyle>
          <a:p>
            <a:fld id="{F77D1250-6BD8-4106-8C26-6B2EF1662B96}" type="slidenum">
              <a:rPr lang="en-US" altLang="en-US"/>
              <a:pPr/>
              <a:t>‹#›</a:t>
            </a:fld>
            <a:endParaRPr lang="en-US" altLang="en-US"/>
          </a:p>
        </p:txBody>
      </p:sp>
    </p:spTree>
    <p:extLst>
      <p:ext uri="{BB962C8B-B14F-4D97-AF65-F5344CB8AC3E}">
        <p14:creationId xmlns:p14="http://schemas.microsoft.com/office/powerpoint/2010/main" val="1966997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DEEE3-5184-CFFD-E89E-B3E3555063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32C5E1-D523-6C00-6DCA-531390A339FC}"/>
              </a:ext>
            </a:extLst>
          </p:cNvPr>
          <p:cNvSpPr>
            <a:spLocks noGrp="1"/>
          </p:cNvSpPr>
          <p:nvPr>
            <p:ph sz="half" idx="1"/>
          </p:nvPr>
        </p:nvSpPr>
        <p:spPr>
          <a:xfrm>
            <a:off x="838200" y="2362200"/>
            <a:ext cx="3770313" cy="3724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42F263-EA86-DAA1-F641-FB7D62EE1827}"/>
              </a:ext>
            </a:extLst>
          </p:cNvPr>
          <p:cNvSpPr>
            <a:spLocks noGrp="1"/>
          </p:cNvSpPr>
          <p:nvPr>
            <p:ph sz="half" idx="2"/>
          </p:nvPr>
        </p:nvSpPr>
        <p:spPr>
          <a:xfrm>
            <a:off x="4760913" y="2362200"/>
            <a:ext cx="3770312" cy="3724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95C7DA3-7019-D5F2-73DD-57EAC7476367}"/>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E4A850EE-48FA-3BC5-67FE-B4ABA20AB8DF}"/>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86019D95-A937-264E-34AD-D6B18EF94D62}"/>
              </a:ext>
            </a:extLst>
          </p:cNvPr>
          <p:cNvSpPr>
            <a:spLocks noGrp="1"/>
          </p:cNvSpPr>
          <p:nvPr>
            <p:ph type="sldNum" sz="quarter" idx="12"/>
          </p:nvPr>
        </p:nvSpPr>
        <p:spPr/>
        <p:txBody>
          <a:bodyPr/>
          <a:lstStyle>
            <a:lvl1pPr>
              <a:defRPr/>
            </a:lvl1pPr>
          </a:lstStyle>
          <a:p>
            <a:fld id="{BB908003-49D3-49B3-84D5-A54E112D41CB}" type="slidenum">
              <a:rPr lang="en-US" altLang="en-US"/>
              <a:pPr/>
              <a:t>‹#›</a:t>
            </a:fld>
            <a:endParaRPr lang="en-US" altLang="en-US"/>
          </a:p>
        </p:txBody>
      </p:sp>
    </p:spTree>
    <p:extLst>
      <p:ext uri="{BB962C8B-B14F-4D97-AF65-F5344CB8AC3E}">
        <p14:creationId xmlns:p14="http://schemas.microsoft.com/office/powerpoint/2010/main" val="4287959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04985-62CE-3C9F-BD49-B05859B29131}"/>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D50A279-B38D-468C-8267-508C38255C4A}"/>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8CE7BB-008B-CFE4-C7FA-3ACB79A7392E}"/>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F65938C-B25B-69D9-7DD8-D9ABC026345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D2FF488-24D4-4CC1-2F33-C01B612179D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5B8ABEB-D728-525B-C3CD-E0A0DA3F143A}"/>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F97696E6-FA86-7B1D-EFDE-DD4F50BA0A35}"/>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98A81453-6598-A174-F5E6-FCD29169397D}"/>
              </a:ext>
            </a:extLst>
          </p:cNvPr>
          <p:cNvSpPr>
            <a:spLocks noGrp="1"/>
          </p:cNvSpPr>
          <p:nvPr>
            <p:ph type="sldNum" sz="quarter" idx="12"/>
          </p:nvPr>
        </p:nvSpPr>
        <p:spPr/>
        <p:txBody>
          <a:bodyPr/>
          <a:lstStyle>
            <a:lvl1pPr>
              <a:defRPr/>
            </a:lvl1pPr>
          </a:lstStyle>
          <a:p>
            <a:fld id="{186963AE-E2EF-4319-A6C0-463F146EFF3D}" type="slidenum">
              <a:rPr lang="en-US" altLang="en-US"/>
              <a:pPr/>
              <a:t>‹#›</a:t>
            </a:fld>
            <a:endParaRPr lang="en-US" altLang="en-US"/>
          </a:p>
        </p:txBody>
      </p:sp>
    </p:spTree>
    <p:extLst>
      <p:ext uri="{BB962C8B-B14F-4D97-AF65-F5344CB8AC3E}">
        <p14:creationId xmlns:p14="http://schemas.microsoft.com/office/powerpoint/2010/main" val="2972133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4C134-948C-C797-6673-324C8D2048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07D008-35F8-E9AA-93DD-1831BA6EB56D}"/>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989F9114-2611-A482-A24C-B902CD92F87E}"/>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EE1EABC6-CEA6-37B7-48C1-D3EF5832D0DF}"/>
              </a:ext>
            </a:extLst>
          </p:cNvPr>
          <p:cNvSpPr>
            <a:spLocks noGrp="1"/>
          </p:cNvSpPr>
          <p:nvPr>
            <p:ph type="sldNum" sz="quarter" idx="12"/>
          </p:nvPr>
        </p:nvSpPr>
        <p:spPr/>
        <p:txBody>
          <a:bodyPr/>
          <a:lstStyle>
            <a:lvl1pPr>
              <a:defRPr/>
            </a:lvl1pPr>
          </a:lstStyle>
          <a:p>
            <a:fld id="{A5F32187-5B5A-4332-862A-C596B47BABBC}" type="slidenum">
              <a:rPr lang="en-US" altLang="en-US"/>
              <a:pPr/>
              <a:t>‹#›</a:t>
            </a:fld>
            <a:endParaRPr lang="en-US" altLang="en-US"/>
          </a:p>
        </p:txBody>
      </p:sp>
    </p:spTree>
    <p:extLst>
      <p:ext uri="{BB962C8B-B14F-4D97-AF65-F5344CB8AC3E}">
        <p14:creationId xmlns:p14="http://schemas.microsoft.com/office/powerpoint/2010/main" val="2476387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4B3E17-4A75-C6D4-663D-7D3814BBA126}"/>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13994FD5-0B54-D039-6AA7-B46B59E8767E}"/>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5BD2FF40-55EF-9BEA-107A-D1EF95F7028D}"/>
              </a:ext>
            </a:extLst>
          </p:cNvPr>
          <p:cNvSpPr>
            <a:spLocks noGrp="1"/>
          </p:cNvSpPr>
          <p:nvPr>
            <p:ph type="sldNum" sz="quarter" idx="12"/>
          </p:nvPr>
        </p:nvSpPr>
        <p:spPr/>
        <p:txBody>
          <a:bodyPr/>
          <a:lstStyle>
            <a:lvl1pPr>
              <a:defRPr/>
            </a:lvl1pPr>
          </a:lstStyle>
          <a:p>
            <a:fld id="{EC7AB8BB-3146-4090-8DC8-43833E4A5A3A}" type="slidenum">
              <a:rPr lang="en-US" altLang="en-US"/>
              <a:pPr/>
              <a:t>‹#›</a:t>
            </a:fld>
            <a:endParaRPr lang="en-US" altLang="en-US"/>
          </a:p>
        </p:txBody>
      </p:sp>
    </p:spTree>
    <p:extLst>
      <p:ext uri="{BB962C8B-B14F-4D97-AF65-F5344CB8AC3E}">
        <p14:creationId xmlns:p14="http://schemas.microsoft.com/office/powerpoint/2010/main" val="3742481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6F7E7-196C-F01A-02B4-EFA7501997DA}"/>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0731DAD-8C66-3218-CA2A-55EBF402603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FF476B0-4EBC-1B6E-30E0-F41D4C35AC2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22DAFB-EC24-A3FA-B95E-698A4B761BF1}"/>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D254DC86-1FC6-E50E-6862-BB78AC5788BC}"/>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946A9994-2EBF-EB20-45C7-F62BE616F15F}"/>
              </a:ext>
            </a:extLst>
          </p:cNvPr>
          <p:cNvSpPr>
            <a:spLocks noGrp="1"/>
          </p:cNvSpPr>
          <p:nvPr>
            <p:ph type="sldNum" sz="quarter" idx="12"/>
          </p:nvPr>
        </p:nvSpPr>
        <p:spPr/>
        <p:txBody>
          <a:bodyPr/>
          <a:lstStyle>
            <a:lvl1pPr>
              <a:defRPr/>
            </a:lvl1pPr>
          </a:lstStyle>
          <a:p>
            <a:fld id="{19E86955-4DFF-406A-B9BB-B2126188A9CE}" type="slidenum">
              <a:rPr lang="en-US" altLang="en-US"/>
              <a:pPr/>
              <a:t>‹#›</a:t>
            </a:fld>
            <a:endParaRPr lang="en-US" altLang="en-US"/>
          </a:p>
        </p:txBody>
      </p:sp>
    </p:spTree>
    <p:extLst>
      <p:ext uri="{BB962C8B-B14F-4D97-AF65-F5344CB8AC3E}">
        <p14:creationId xmlns:p14="http://schemas.microsoft.com/office/powerpoint/2010/main" val="3584311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449BB-447E-A49F-CB1C-D81C0B944557}"/>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D12AFDA-5207-9F5B-78F1-0E9DDD93BE0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B39EDA2-F6C5-2FFB-42D0-E65C28F7782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EE9C2A-9B83-9ECE-0F2B-9C055BC36C88}"/>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3E46B076-8408-5A34-2209-7F100B05CD8D}"/>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53C46B1D-E536-78F6-D4AF-A17F274CA014}"/>
              </a:ext>
            </a:extLst>
          </p:cNvPr>
          <p:cNvSpPr>
            <a:spLocks noGrp="1"/>
          </p:cNvSpPr>
          <p:nvPr>
            <p:ph type="sldNum" sz="quarter" idx="12"/>
          </p:nvPr>
        </p:nvSpPr>
        <p:spPr/>
        <p:txBody>
          <a:bodyPr/>
          <a:lstStyle>
            <a:lvl1pPr>
              <a:defRPr/>
            </a:lvl1pPr>
          </a:lstStyle>
          <a:p>
            <a:fld id="{8327A970-9B75-43FD-9BC8-0AB4F9EE1C16}" type="slidenum">
              <a:rPr lang="en-US" altLang="en-US"/>
              <a:pPr/>
              <a:t>‹#›</a:t>
            </a:fld>
            <a:endParaRPr lang="en-US" altLang="en-US"/>
          </a:p>
        </p:txBody>
      </p:sp>
    </p:spTree>
    <p:extLst>
      <p:ext uri="{BB962C8B-B14F-4D97-AF65-F5344CB8AC3E}">
        <p14:creationId xmlns:p14="http://schemas.microsoft.com/office/powerpoint/2010/main" val="302385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42" name="Group 2">
            <a:extLst>
              <a:ext uri="{FF2B5EF4-FFF2-40B4-BE49-F238E27FC236}">
                <a16:creationId xmlns:a16="http://schemas.microsoft.com/office/drawing/2014/main" id="{5662CC8D-7D64-FA17-1DB4-56EB4EBC576C}"/>
              </a:ext>
            </a:extLst>
          </p:cNvPr>
          <p:cNvGrpSpPr>
            <a:grpSpLocks/>
          </p:cNvGrpSpPr>
          <p:nvPr/>
        </p:nvGrpSpPr>
        <p:grpSpPr bwMode="auto">
          <a:xfrm>
            <a:off x="0" y="0"/>
            <a:ext cx="7620000" cy="6858000"/>
            <a:chOff x="0" y="0"/>
            <a:chExt cx="4800" cy="4320"/>
          </a:xfrm>
        </p:grpSpPr>
        <p:grpSp>
          <p:nvGrpSpPr>
            <p:cNvPr id="10243" name="Group 3">
              <a:extLst>
                <a:ext uri="{FF2B5EF4-FFF2-40B4-BE49-F238E27FC236}">
                  <a16:creationId xmlns:a16="http://schemas.microsoft.com/office/drawing/2014/main" id="{B1513B08-11ED-B143-2976-927A71DBC248}"/>
                </a:ext>
              </a:extLst>
            </p:cNvPr>
            <p:cNvGrpSpPr>
              <a:grpSpLocks/>
            </p:cNvGrpSpPr>
            <p:nvPr userDrawn="1"/>
          </p:nvGrpSpPr>
          <p:grpSpPr bwMode="auto">
            <a:xfrm>
              <a:off x="0" y="0"/>
              <a:ext cx="2016" cy="4320"/>
              <a:chOff x="0" y="0"/>
              <a:chExt cx="2016" cy="4320"/>
            </a:xfrm>
          </p:grpSpPr>
          <p:sp>
            <p:nvSpPr>
              <p:cNvPr id="10244" name="Rectangle 4">
                <a:extLst>
                  <a:ext uri="{FF2B5EF4-FFF2-40B4-BE49-F238E27FC236}">
                    <a16:creationId xmlns:a16="http://schemas.microsoft.com/office/drawing/2014/main" id="{672E4216-27E5-D874-80B9-340A423521BA}"/>
                  </a:ext>
                </a:extLst>
              </p:cNvPr>
              <p:cNvSpPr>
                <a:spLocks noChangeArrowheads="1"/>
              </p:cNvSpPr>
              <p:nvPr userDrawn="1"/>
            </p:nvSpPr>
            <p:spPr bwMode="auto">
              <a:xfrm>
                <a:off x="0" y="0"/>
                <a:ext cx="4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5" name="Freeform 5">
                <a:extLst>
                  <a:ext uri="{FF2B5EF4-FFF2-40B4-BE49-F238E27FC236}">
                    <a16:creationId xmlns:a16="http://schemas.microsoft.com/office/drawing/2014/main" id="{9F53FBFB-6A9F-56F8-BAAE-E2F4353FBD77}"/>
                  </a:ext>
                </a:extLst>
              </p:cNvPr>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10246" name="Group 6">
              <a:extLst>
                <a:ext uri="{FF2B5EF4-FFF2-40B4-BE49-F238E27FC236}">
                  <a16:creationId xmlns:a16="http://schemas.microsoft.com/office/drawing/2014/main" id="{30EC3919-11CF-8964-D2ED-D9D9ECC235F2}"/>
                </a:ext>
              </a:extLst>
            </p:cNvPr>
            <p:cNvGrpSpPr>
              <a:grpSpLocks/>
            </p:cNvGrpSpPr>
            <p:nvPr/>
          </p:nvGrpSpPr>
          <p:grpSpPr bwMode="auto">
            <a:xfrm>
              <a:off x="144" y="1248"/>
              <a:ext cx="4656" cy="201"/>
              <a:chOff x="144" y="1248"/>
              <a:chExt cx="4656" cy="201"/>
            </a:xfrm>
          </p:grpSpPr>
          <p:sp>
            <p:nvSpPr>
              <p:cNvPr id="10247" name="AutoShape 7">
                <a:extLst>
                  <a:ext uri="{FF2B5EF4-FFF2-40B4-BE49-F238E27FC236}">
                    <a16:creationId xmlns:a16="http://schemas.microsoft.com/office/drawing/2014/main" id="{39B7BA50-133A-672E-7CAC-3D5A4A6FA39C}"/>
                  </a:ext>
                </a:extLst>
              </p:cNvPr>
              <p:cNvSpPr>
                <a:spLocks noChangeArrowheads="1"/>
              </p:cNvSpPr>
              <p:nvPr/>
            </p:nvSpPr>
            <p:spPr bwMode="auto">
              <a:xfrm>
                <a:off x="384" y="1248"/>
                <a:ext cx="4416"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8" name="AutoShape 8">
                <a:extLst>
                  <a:ext uri="{FF2B5EF4-FFF2-40B4-BE49-F238E27FC236}">
                    <a16:creationId xmlns:a16="http://schemas.microsoft.com/office/drawing/2014/main" id="{D18D0CD3-E84E-EA1E-A2DB-A95FC10D9447}"/>
                  </a:ext>
                </a:extLst>
              </p:cNvPr>
              <p:cNvSpPr>
                <a:spLocks noChangeArrowheads="1"/>
              </p:cNvSpPr>
              <p:nvPr/>
            </p:nvSpPr>
            <p:spPr bwMode="auto">
              <a:xfrm flipH="1">
                <a:off x="144" y="1248"/>
                <a:ext cx="248"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0249" name="AutoShape 9">
            <a:extLst>
              <a:ext uri="{FF2B5EF4-FFF2-40B4-BE49-F238E27FC236}">
                <a16:creationId xmlns:a16="http://schemas.microsoft.com/office/drawing/2014/main" id="{1133D080-E65E-EF0A-67D0-FFD7AD066CA8}"/>
              </a:ext>
            </a:extLst>
          </p:cNvPr>
          <p:cNvSpPr>
            <a:spLocks noGrp="1" noChangeArrowheads="1"/>
          </p:cNvSpPr>
          <p:nvPr>
            <p:ph type="title"/>
          </p:nvPr>
        </p:nvSpPr>
        <p:spPr bwMode="auto">
          <a:xfrm>
            <a:off x="762000" y="762000"/>
            <a:ext cx="7924800" cy="1143000"/>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50" name="Rectangle 10">
            <a:extLst>
              <a:ext uri="{FF2B5EF4-FFF2-40B4-BE49-F238E27FC236}">
                <a16:creationId xmlns:a16="http://schemas.microsoft.com/office/drawing/2014/main" id="{521BCF7D-7193-0BED-A460-DC4CE9B73068}"/>
              </a:ext>
            </a:extLst>
          </p:cNvPr>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51" name="Rectangle 11">
            <a:extLst>
              <a:ext uri="{FF2B5EF4-FFF2-40B4-BE49-F238E27FC236}">
                <a16:creationId xmlns:a16="http://schemas.microsoft.com/office/drawing/2014/main" id="{F1AF58A9-DF8B-5DA4-CEE0-205B6CDEC376}"/>
              </a:ext>
            </a:extLst>
          </p:cNvPr>
          <p:cNvSpPr>
            <a:spLocks noGrp="1" noChangeArrowheads="1"/>
          </p:cNvSpPr>
          <p:nvPr>
            <p:ph type="dt" sz="half" idx="2"/>
          </p:nvPr>
        </p:nvSpPr>
        <p:spPr bwMode="auto">
          <a:xfrm>
            <a:off x="2438400" y="6248400"/>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vl1pPr>
          </a:lstStyle>
          <a:p>
            <a:endParaRPr lang="en-US" altLang="en-US"/>
          </a:p>
        </p:txBody>
      </p:sp>
      <p:sp>
        <p:nvSpPr>
          <p:cNvPr id="10252" name="Rectangle 12">
            <a:extLst>
              <a:ext uri="{FF2B5EF4-FFF2-40B4-BE49-F238E27FC236}">
                <a16:creationId xmlns:a16="http://schemas.microsoft.com/office/drawing/2014/main" id="{5C555A6F-AA6E-57ED-CB85-3A1445625CBB}"/>
              </a:ext>
            </a:extLst>
          </p:cNvPr>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lvl1pPr>
          </a:lstStyle>
          <a:p>
            <a:endParaRPr lang="en-US" altLang="en-US"/>
          </a:p>
        </p:txBody>
      </p:sp>
      <p:sp>
        <p:nvSpPr>
          <p:cNvPr id="10253" name="Rectangle 13">
            <a:extLst>
              <a:ext uri="{FF2B5EF4-FFF2-40B4-BE49-F238E27FC236}">
                <a16:creationId xmlns:a16="http://schemas.microsoft.com/office/drawing/2014/main" id="{6B236A5C-AED7-738B-823E-3BA642944E56}"/>
              </a:ext>
            </a:extLst>
          </p:cNvPr>
          <p:cNvSpPr>
            <a:spLocks noGrp="1" noChangeArrowheads="1"/>
          </p:cNvSpPr>
          <p:nvPr>
            <p:ph type="sldNum" sz="quarter" idx="4"/>
          </p:nvPr>
        </p:nvSpPr>
        <p:spPr bwMode="auto">
          <a:xfrm>
            <a:off x="84138" y="6242050"/>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a:defRPr sz="2600" b="1">
                <a:solidFill>
                  <a:schemeClr val="bg1"/>
                </a:solidFill>
              </a:defRPr>
            </a:lvl1pPr>
          </a:lstStyle>
          <a:p>
            <a:fld id="{42EADA1D-CCA2-4988-B7AB-DD04D1E2C2A9}" type="slidenum">
              <a:rPr lang="en-US" altLang="en-US"/>
              <a:pPr/>
              <a:t>‹#›</a:t>
            </a:fld>
            <a:endParaRPr lang="en-US" altLang="en-US"/>
          </a:p>
        </p:txBody>
      </p:sp>
      <p:sp>
        <p:nvSpPr>
          <p:cNvPr id="2" name="Rectangle 1">
            <a:extLst>
              <a:ext uri="{FF2B5EF4-FFF2-40B4-BE49-F238E27FC236}">
                <a16:creationId xmlns:a16="http://schemas.microsoft.com/office/drawing/2014/main" id="{2A92DF93-DCC2-3CBF-8B78-C69F60DB250F}"/>
              </a:ext>
            </a:extLst>
          </p:cNvPr>
          <p:cNvSpPr/>
          <p:nvPr userDrawn="1"/>
        </p:nvSpPr>
        <p:spPr>
          <a:xfrm rot="5400000">
            <a:off x="8588188" y="5506108"/>
            <a:ext cx="2088232" cy="615553"/>
          </a:xfrm>
          <a:prstGeom prst="rect">
            <a:avLst/>
          </a:prstGeom>
        </p:spPr>
        <p:txBody>
          <a:bodyPr wrap="square">
            <a:spAutoFit/>
          </a:bodyPr>
          <a:lstStyle/>
          <a:p>
            <a:pPr>
              <a:defRPr/>
            </a:pPr>
            <a:br>
              <a:rPr lang="en-US" sz="1600" b="1" dirty="0">
                <a:latin typeface="Times New Roman" panose="02020603050405020304" pitchFamily="18" charset="0"/>
                <a:cs typeface="Times New Roman" panose="02020603050405020304" pitchFamily="18" charset="0"/>
              </a:rPr>
            </a:br>
            <a:r>
              <a:rPr lang="en-US" sz="1600" b="1" dirty="0">
                <a:latin typeface="Times New Roman" panose="02020603050405020304" pitchFamily="18" charset="0"/>
                <a:cs typeface="Times New Roman" panose="02020603050405020304" pitchFamily="18" charset="0"/>
              </a:rPr>
              <a:t>w</a:t>
            </a:r>
            <a:r>
              <a:rPr lang="en-US" b="1" dirty="0">
                <a:latin typeface="Times New Roman" panose="02020603050405020304" pitchFamily="18" charset="0"/>
                <a:cs typeface="Times New Roman" panose="02020603050405020304" pitchFamily="18" charset="0"/>
              </a:rPr>
              <a:t>ww.Ravanpoint.ir</a:t>
            </a:r>
            <a:endParaRPr lang="en-GB" b="1" dirty="0">
              <a:latin typeface="Times New Roman" panose="02020603050405020304" pitchFamily="18" charset="0"/>
              <a:cs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lnSpc>
          <a:spcPct val="90000"/>
        </a:lnSpc>
        <a:spcBef>
          <a:spcPct val="0"/>
        </a:spcBef>
        <a:spcAft>
          <a:spcPct val="0"/>
        </a:spcAft>
        <a:defRPr sz="3600" b="1" kern="1200">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panose="020B0604020202020204" pitchFamily="34" charset="0"/>
          <a:cs typeface="Arial" panose="020B0604020202020204" pitchFamily="34" charset="0"/>
        </a:defRPr>
      </a:lvl2pPr>
      <a:lvl3pPr algn="l" rtl="0" fontAlgn="base">
        <a:lnSpc>
          <a:spcPct val="90000"/>
        </a:lnSpc>
        <a:spcBef>
          <a:spcPct val="0"/>
        </a:spcBef>
        <a:spcAft>
          <a:spcPct val="0"/>
        </a:spcAft>
        <a:defRPr sz="3600" b="1">
          <a:solidFill>
            <a:schemeClr val="tx2"/>
          </a:solidFill>
          <a:latin typeface="Arial" panose="020B0604020202020204" pitchFamily="34" charset="0"/>
          <a:cs typeface="Arial" panose="020B0604020202020204" pitchFamily="34" charset="0"/>
        </a:defRPr>
      </a:lvl3pPr>
      <a:lvl4pPr algn="l" rtl="0" fontAlgn="base">
        <a:lnSpc>
          <a:spcPct val="90000"/>
        </a:lnSpc>
        <a:spcBef>
          <a:spcPct val="0"/>
        </a:spcBef>
        <a:spcAft>
          <a:spcPct val="0"/>
        </a:spcAft>
        <a:defRPr sz="3600" b="1">
          <a:solidFill>
            <a:schemeClr val="tx2"/>
          </a:solidFill>
          <a:latin typeface="Arial" panose="020B0604020202020204" pitchFamily="34" charset="0"/>
          <a:cs typeface="Arial" panose="020B0604020202020204" pitchFamily="34" charset="0"/>
        </a:defRPr>
      </a:lvl4pPr>
      <a:lvl5pPr algn="l" rtl="0" fontAlgn="base">
        <a:lnSpc>
          <a:spcPct val="90000"/>
        </a:lnSpc>
        <a:spcBef>
          <a:spcPct val="0"/>
        </a:spcBef>
        <a:spcAft>
          <a:spcPct val="0"/>
        </a:spcAft>
        <a:defRPr sz="3600" b="1">
          <a:solidFill>
            <a:schemeClr val="tx2"/>
          </a:solidFill>
          <a:latin typeface="Arial" panose="020B0604020202020204" pitchFamily="34" charset="0"/>
          <a:cs typeface="Arial" panose="020B0604020202020204" pitchFamily="34" charset="0"/>
        </a:defRPr>
      </a:lvl5pPr>
      <a:lvl6pPr marL="457200" algn="l" rtl="0" fontAlgn="base">
        <a:lnSpc>
          <a:spcPct val="90000"/>
        </a:lnSpc>
        <a:spcBef>
          <a:spcPct val="0"/>
        </a:spcBef>
        <a:spcAft>
          <a:spcPct val="0"/>
        </a:spcAft>
        <a:defRPr sz="3600" b="1">
          <a:solidFill>
            <a:schemeClr val="tx2"/>
          </a:solidFill>
          <a:latin typeface="Arial" panose="020B0604020202020204" pitchFamily="34" charset="0"/>
          <a:cs typeface="Arial" panose="020B0604020202020204" pitchFamily="34" charset="0"/>
        </a:defRPr>
      </a:lvl6pPr>
      <a:lvl7pPr marL="914400" algn="l" rtl="0" fontAlgn="base">
        <a:lnSpc>
          <a:spcPct val="90000"/>
        </a:lnSpc>
        <a:spcBef>
          <a:spcPct val="0"/>
        </a:spcBef>
        <a:spcAft>
          <a:spcPct val="0"/>
        </a:spcAft>
        <a:defRPr sz="3600" b="1">
          <a:solidFill>
            <a:schemeClr val="tx2"/>
          </a:solidFill>
          <a:latin typeface="Arial" panose="020B0604020202020204" pitchFamily="34" charset="0"/>
          <a:cs typeface="Arial" panose="020B0604020202020204" pitchFamily="34" charset="0"/>
        </a:defRPr>
      </a:lvl7pPr>
      <a:lvl8pPr marL="1371600" algn="l" rtl="0" fontAlgn="base">
        <a:lnSpc>
          <a:spcPct val="90000"/>
        </a:lnSpc>
        <a:spcBef>
          <a:spcPct val="0"/>
        </a:spcBef>
        <a:spcAft>
          <a:spcPct val="0"/>
        </a:spcAft>
        <a:defRPr sz="3600" b="1">
          <a:solidFill>
            <a:schemeClr val="tx2"/>
          </a:solidFill>
          <a:latin typeface="Arial" panose="020B0604020202020204" pitchFamily="34" charset="0"/>
          <a:cs typeface="Arial" panose="020B0604020202020204" pitchFamily="34" charset="0"/>
        </a:defRPr>
      </a:lvl8pPr>
      <a:lvl9pPr marL="1828800" algn="l" rtl="0" fontAlgn="base">
        <a:lnSpc>
          <a:spcPct val="90000"/>
        </a:lnSpc>
        <a:spcBef>
          <a:spcPct val="0"/>
        </a:spcBef>
        <a:spcAft>
          <a:spcPct val="0"/>
        </a:spcAft>
        <a:defRPr sz="3600" b="1">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lr>
          <a:schemeClr val="tx1"/>
        </a:buClr>
        <a:buSzPct val="75000"/>
        <a:buFont typeface="Wingdings" panose="05000000000000000000" pitchFamily="2" charset="2"/>
        <a:buChar char="l"/>
        <a:defRPr sz="2800" kern="12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kern="1200">
          <a:solidFill>
            <a:schemeClr val="tx1"/>
          </a:solidFill>
          <a:latin typeface="+mn-lt"/>
          <a:ea typeface="+mn-ea"/>
          <a:cs typeface="+mn-cs"/>
        </a:defRPr>
      </a:lvl2pPr>
      <a:lvl3pPr marL="1143000" indent="-228600" algn="l" rtl="0" fontAlgn="base">
        <a:spcBef>
          <a:spcPct val="20000"/>
        </a:spcBef>
        <a:spcAft>
          <a:spcPct val="0"/>
        </a:spcAft>
        <a:buClr>
          <a:schemeClr val="tx1"/>
        </a:buClr>
        <a:buSzPct val="75000"/>
        <a:buFont typeface="Wingdings" panose="05000000000000000000" pitchFamily="2" charset="2"/>
        <a:buChar char="l"/>
        <a:defRPr sz="2000" kern="1200">
          <a:solidFill>
            <a:schemeClr val="tx1"/>
          </a:solidFill>
          <a:latin typeface="+mn-lt"/>
          <a:ea typeface="+mn-ea"/>
          <a:cs typeface="+mn-cs"/>
        </a:defRPr>
      </a:lvl3pPr>
      <a:lvl4pPr marL="1600200" indent="-228600" algn="l" rtl="0" fontAlgn="base">
        <a:spcBef>
          <a:spcPct val="20000"/>
        </a:spcBef>
        <a:spcAft>
          <a:spcPct val="0"/>
        </a:spcAft>
        <a:buClr>
          <a:schemeClr val="tx1"/>
        </a:buClr>
        <a:buSzPct val="80000"/>
        <a:buChar char="–"/>
        <a:defRPr kern="1200">
          <a:solidFill>
            <a:schemeClr val="tx1"/>
          </a:solidFill>
          <a:latin typeface="+mn-lt"/>
          <a:ea typeface="+mn-ea"/>
          <a:cs typeface="+mn-cs"/>
        </a:defRPr>
      </a:lvl4pPr>
      <a:lvl5pPr marL="2057400" indent="-228600" algn="l" rtl="0" fontAlgn="base">
        <a:spcBef>
          <a:spcPct val="20000"/>
        </a:spcBef>
        <a:spcAft>
          <a:spcPct val="0"/>
        </a:spcAft>
        <a:buClr>
          <a:schemeClr val="tx1"/>
        </a:buClr>
        <a:buSzPct val="65000"/>
        <a:buFont typeface="Wingdings" panose="05000000000000000000" pitchFamily="2" charset="2"/>
        <a:buChar char="l"/>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powershow.ir/"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AutoShape 4">
            <a:extLst>
              <a:ext uri="{FF2B5EF4-FFF2-40B4-BE49-F238E27FC236}">
                <a16:creationId xmlns:a16="http://schemas.microsoft.com/office/drawing/2014/main" id="{BCFBF385-34CE-AD5C-F487-66ECB2D13A21}"/>
              </a:ext>
            </a:extLst>
          </p:cNvPr>
          <p:cNvSpPr>
            <a:spLocks noGrp="1" noChangeArrowheads="1"/>
          </p:cNvSpPr>
          <p:nvPr>
            <p:ph type="ctrTitle"/>
          </p:nvPr>
        </p:nvSpPr>
        <p:spPr>
          <a:xfrm>
            <a:off x="683568" y="821542"/>
            <a:ext cx="8229600" cy="2809056"/>
          </a:xfrm>
        </p:spPr>
        <p:txBody>
          <a:bodyPr/>
          <a:lstStyle/>
          <a:p>
            <a:r>
              <a:rPr lang="ar-SA" altLang="en-US" sz="9600" b="0" dirty="0">
                <a:latin typeface="IranNastaliq" panose="02000503000000020003" pitchFamily="2" charset="0"/>
                <a:cs typeface="B Titr" panose="00000700000000000000" pitchFamily="2" charset="-78"/>
              </a:rPr>
              <a:t>مهارت نه گفتن</a:t>
            </a:r>
            <a:endParaRPr lang="en-US" altLang="en-US" sz="9600" b="0" dirty="0">
              <a:latin typeface="IranNastaliq" panose="02000503000000020003" pitchFamily="2" charset="0"/>
              <a:cs typeface="B Titr" panose="00000700000000000000" pitchFamily="2" charset="-78"/>
            </a:endParaRPr>
          </a:p>
        </p:txBody>
      </p:sp>
      <p:pic>
        <p:nvPicPr>
          <p:cNvPr id="5" name="Picture 4">
            <a:extLst>
              <a:ext uri="{FF2B5EF4-FFF2-40B4-BE49-F238E27FC236}">
                <a16:creationId xmlns:a16="http://schemas.microsoft.com/office/drawing/2014/main" id="{348078E2-5CEC-1176-7FD8-B551F72BE48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4653136"/>
            <a:ext cx="1871739" cy="185174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a:extLst>
              <a:ext uri="{FF2B5EF4-FFF2-40B4-BE49-F238E27FC236}">
                <a16:creationId xmlns:a16="http://schemas.microsoft.com/office/drawing/2014/main" id="{C40D9C68-7A8A-FA82-105A-0674D0142918}"/>
              </a:ext>
            </a:extLst>
          </p:cNvPr>
          <p:cNvSpPr>
            <a:spLocks noGrp="1" noChangeArrowheads="1"/>
          </p:cNvSpPr>
          <p:nvPr>
            <p:ph type="title"/>
          </p:nvPr>
        </p:nvSpPr>
        <p:spPr/>
        <p:txBody>
          <a:bodyPr/>
          <a:lstStyle/>
          <a:p>
            <a:pPr algn="r"/>
            <a:r>
              <a:rPr lang="fa-IR" altLang="en-US"/>
              <a:t>2- پرخاشگر</a:t>
            </a:r>
            <a:endParaRPr lang="en-US" altLang="en-US"/>
          </a:p>
        </p:txBody>
      </p:sp>
      <p:sp>
        <p:nvSpPr>
          <p:cNvPr id="17411" name="Rectangle 3">
            <a:extLst>
              <a:ext uri="{FF2B5EF4-FFF2-40B4-BE49-F238E27FC236}">
                <a16:creationId xmlns:a16="http://schemas.microsoft.com/office/drawing/2014/main" id="{321012AB-78AC-FC6D-31BA-3B404734EF1B}"/>
              </a:ext>
            </a:extLst>
          </p:cNvPr>
          <p:cNvSpPr>
            <a:spLocks noGrp="1" noChangeArrowheads="1"/>
          </p:cNvSpPr>
          <p:nvPr>
            <p:ph type="body" idx="1"/>
          </p:nvPr>
        </p:nvSpPr>
        <p:spPr/>
        <p:txBody>
          <a:bodyPr/>
          <a:lstStyle/>
          <a:p>
            <a:pPr algn="just" rtl="1"/>
            <a:r>
              <a:rPr lang="ar-SA" altLang="en-US" sz="3200" dirty="0">
                <a:cs typeface="Koodak" pitchFamily="2" charset="0"/>
              </a:rPr>
              <a:t> آن</a:t>
            </a:r>
            <a:r>
              <a:rPr lang="ar-SA" altLang="en-US" sz="3200" dirty="0"/>
              <a:t>‌</a:t>
            </a:r>
            <a:r>
              <a:rPr lang="ar-SA" altLang="en-US" sz="3200" dirty="0">
                <a:cs typeface="Koodak" pitchFamily="2" charset="0"/>
              </a:rPr>
              <a:t>قدر اين آدم</a:t>
            </a:r>
            <a:r>
              <a:rPr lang="ar-SA" altLang="en-US" sz="3200" dirty="0"/>
              <a:t>‌</a:t>
            </a:r>
            <a:r>
              <a:rPr lang="ar-SA" altLang="en-US" sz="3200" dirty="0">
                <a:cs typeface="Koodak" pitchFamily="2" charset="0"/>
              </a:rPr>
              <a:t>هاي دور و بر ما زيادند که شايد نيازي به توضيح اين سبک ارتباطي نباشد. اين افراد جرأت</a:t>
            </a:r>
            <a:r>
              <a:rPr lang="ar-SA" altLang="en-US" sz="3200" dirty="0"/>
              <a:t>‌</a:t>
            </a:r>
            <a:r>
              <a:rPr lang="ar-SA" altLang="en-US" sz="3200" dirty="0">
                <a:cs typeface="Koodak" pitchFamily="2" charset="0"/>
              </a:rPr>
              <a:t>مندي را با خشونت اشتباه گرفته</a:t>
            </a:r>
            <a:r>
              <a:rPr lang="ar-SA" altLang="en-US" sz="3200" dirty="0"/>
              <a:t>‌</a:t>
            </a:r>
            <a:r>
              <a:rPr lang="ar-SA" altLang="en-US" sz="3200" dirty="0">
                <a:cs typeface="Koodak" pitchFamily="2" charset="0"/>
              </a:rPr>
              <a:t>اند. آن</a:t>
            </a:r>
            <a:r>
              <a:rPr lang="ar-SA" altLang="en-US" sz="3200" dirty="0"/>
              <a:t>‌</a:t>
            </a:r>
            <a:r>
              <a:rPr lang="ar-SA" altLang="en-US" sz="3200" dirty="0">
                <a:cs typeface="Koodak" pitchFamily="2" charset="0"/>
              </a:rPr>
              <a:t>ها حقوق خود را به قيمت ناديده گرفتن حقوق ديگران به دست مي</a:t>
            </a:r>
            <a:r>
              <a:rPr lang="ar-SA" altLang="en-US" sz="3200" dirty="0"/>
              <a:t>‌</a:t>
            </a:r>
            <a:r>
              <a:rPr lang="ar-SA" altLang="en-US" sz="3200" dirty="0">
                <a:cs typeface="Koodak" pitchFamily="2" charset="0"/>
              </a:rPr>
              <a:t>آورند.</a:t>
            </a:r>
            <a:endParaRPr lang="en-US" altLang="en-US" sz="3200" dirty="0">
              <a:cs typeface="Koodak" pitchFamily="2" charset="0"/>
            </a:endParaRPr>
          </a:p>
          <a:p>
            <a:pPr algn="just" rtl="1"/>
            <a:r>
              <a:rPr lang="ar-SA" altLang="en-US" sz="3200" dirty="0">
                <a:cs typeface="Koodak" pitchFamily="2" charset="0"/>
              </a:rPr>
              <a:t>پرخاشگر</a:t>
            </a:r>
            <a:r>
              <a:rPr lang="ar-SA" altLang="en-US" sz="3200" dirty="0"/>
              <a:t>‌</a:t>
            </a:r>
            <a:r>
              <a:rPr lang="ar-SA" altLang="en-US" sz="3200" dirty="0">
                <a:cs typeface="Koodak" pitchFamily="2" charset="0"/>
              </a:rPr>
              <a:t>ها با منفعل</a:t>
            </a:r>
            <a:r>
              <a:rPr lang="ar-SA" altLang="en-US" sz="3200" dirty="0"/>
              <a:t>‌</a:t>
            </a:r>
            <a:r>
              <a:rPr lang="ar-SA" altLang="en-US" sz="3200" dirty="0">
                <a:cs typeface="Koodak" pitchFamily="2" charset="0"/>
              </a:rPr>
              <a:t>ها يک زوج مکمل ناعادلانه را تشکيل مي</a:t>
            </a:r>
            <a:r>
              <a:rPr lang="ar-SA" altLang="en-US" sz="3200" dirty="0"/>
              <a:t>‌</a:t>
            </a:r>
            <a:r>
              <a:rPr lang="ar-SA" altLang="en-US" sz="3200" dirty="0">
                <a:cs typeface="Koodak" pitchFamily="2" charset="0"/>
              </a:rPr>
              <a:t>دهند</a:t>
            </a:r>
            <a:r>
              <a:rPr lang="en-US" altLang="en-US" sz="3200" dirty="0">
                <a:cs typeface="Koodak" pitchFamily="2" charset="0"/>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a:extLst>
              <a:ext uri="{FF2B5EF4-FFF2-40B4-BE49-F238E27FC236}">
                <a16:creationId xmlns:a16="http://schemas.microsoft.com/office/drawing/2014/main" id="{3EDB22DC-1F3F-990B-2D8F-206141B7AADB}"/>
              </a:ext>
            </a:extLst>
          </p:cNvPr>
          <p:cNvSpPr>
            <a:spLocks noGrp="1" noChangeArrowheads="1"/>
          </p:cNvSpPr>
          <p:nvPr>
            <p:ph type="title"/>
          </p:nvPr>
        </p:nvSpPr>
        <p:spPr/>
        <p:txBody>
          <a:bodyPr/>
          <a:lstStyle/>
          <a:p>
            <a:pPr algn="r" rtl="1"/>
            <a:r>
              <a:rPr lang="ar-SA" altLang="en-US">
                <a:cs typeface="Koodak" pitchFamily="2" charset="0"/>
              </a:rPr>
              <a:t>3 ـ پرخاشگر منفعل:</a:t>
            </a:r>
            <a:endParaRPr lang="en-US" altLang="en-US">
              <a:cs typeface="Koodak" pitchFamily="2" charset="0"/>
            </a:endParaRPr>
          </a:p>
        </p:txBody>
      </p:sp>
      <p:sp>
        <p:nvSpPr>
          <p:cNvPr id="18435" name="Rectangle 3">
            <a:extLst>
              <a:ext uri="{FF2B5EF4-FFF2-40B4-BE49-F238E27FC236}">
                <a16:creationId xmlns:a16="http://schemas.microsoft.com/office/drawing/2014/main" id="{9FF69E05-4148-A962-B665-EF0466BCE06B}"/>
              </a:ext>
            </a:extLst>
          </p:cNvPr>
          <p:cNvSpPr>
            <a:spLocks noGrp="1" noChangeArrowheads="1"/>
          </p:cNvSpPr>
          <p:nvPr>
            <p:ph type="body" idx="1"/>
          </p:nvPr>
        </p:nvSpPr>
        <p:spPr>
          <a:xfrm>
            <a:off x="838200" y="2362200"/>
            <a:ext cx="8198296" cy="4307160"/>
          </a:xfrm>
        </p:spPr>
        <p:txBody>
          <a:bodyPr/>
          <a:lstStyle/>
          <a:p>
            <a:pPr algn="just" rtl="1"/>
            <a:r>
              <a:rPr lang="ar-SA" altLang="en-US" sz="2000" dirty="0">
                <a:cs typeface="Koodak" pitchFamily="2" charset="0"/>
              </a:rPr>
              <a:t>اين دسته جالب</a:t>
            </a:r>
            <a:r>
              <a:rPr lang="ar-SA" altLang="en-US" sz="2000" dirty="0"/>
              <a:t>‌</a:t>
            </a:r>
            <a:r>
              <a:rPr lang="ar-SA" altLang="en-US" sz="2000" dirty="0">
                <a:cs typeface="Koodak" pitchFamily="2" charset="0"/>
              </a:rPr>
              <a:t>ترين و البته غيرقابل تحمل</a:t>
            </a:r>
            <a:r>
              <a:rPr lang="ar-SA" altLang="en-US" sz="2000" dirty="0"/>
              <a:t>‌</a:t>
            </a:r>
            <a:r>
              <a:rPr lang="ar-SA" altLang="en-US" sz="2000" dirty="0">
                <a:cs typeface="Koodak" pitchFamily="2" charset="0"/>
              </a:rPr>
              <a:t>ترين سبک ارتباطي را دارند. اين افراد به دلايل مختلف ممکن است احساس خشم يا خصومت نسبت به ديگران را تجربه کنند، اما نه توانايي بيان آن را دارند و نه مي</a:t>
            </a:r>
            <a:r>
              <a:rPr lang="ar-SA" altLang="en-US" sz="2000" dirty="0"/>
              <a:t>‌</a:t>
            </a:r>
            <a:r>
              <a:rPr lang="ar-SA" altLang="en-US" sz="2000" dirty="0">
                <a:cs typeface="Koodak" pitchFamily="2" charset="0"/>
              </a:rPr>
              <a:t>توانند اين احساس</a:t>
            </a:r>
            <a:r>
              <a:rPr lang="ar-SA" altLang="en-US" sz="2000" dirty="0"/>
              <a:t>‌</a:t>
            </a:r>
            <a:r>
              <a:rPr lang="ar-SA" altLang="en-US" sz="2000" dirty="0">
                <a:cs typeface="Koodak" pitchFamily="2" charset="0"/>
              </a:rPr>
              <a:t>ها را تحمل کنند.</a:t>
            </a:r>
          </a:p>
          <a:p>
            <a:pPr algn="just" rtl="1"/>
            <a:r>
              <a:rPr lang="ar-SA" altLang="en-US" sz="2000" dirty="0">
                <a:cs typeface="Koodak" pitchFamily="2" charset="0"/>
              </a:rPr>
              <a:t>آن</a:t>
            </a:r>
            <a:r>
              <a:rPr lang="ar-SA" altLang="en-US" sz="2000" dirty="0"/>
              <a:t>‌</a:t>
            </a:r>
            <a:r>
              <a:rPr lang="ar-SA" altLang="en-US" sz="2000" dirty="0">
                <a:cs typeface="Koodak" pitchFamily="2" charset="0"/>
              </a:rPr>
              <a:t>ها شيوه</a:t>
            </a:r>
            <a:r>
              <a:rPr lang="ar-SA" altLang="en-US" sz="2000" dirty="0"/>
              <a:t>‌</a:t>
            </a:r>
            <a:r>
              <a:rPr lang="ar-SA" altLang="en-US" sz="2000" dirty="0">
                <a:cs typeface="Koodak" pitchFamily="2" charset="0"/>
              </a:rPr>
              <a:t>اي غيرمستقيم و انحرافي را براي خالي کردن خشم خود برمي</a:t>
            </a:r>
            <a:r>
              <a:rPr lang="ar-SA" altLang="en-US" sz="2000" dirty="0"/>
              <a:t>‌</a:t>
            </a:r>
            <a:r>
              <a:rPr lang="ar-SA" altLang="en-US" sz="2000" dirty="0">
                <a:cs typeface="Koodak" pitchFamily="2" charset="0"/>
              </a:rPr>
              <a:t>گزينند. لج کردن، کم کاري، با استفاده از هيجان</a:t>
            </a:r>
            <a:r>
              <a:rPr lang="ar-SA" altLang="en-US" sz="2000" dirty="0"/>
              <a:t>‌</a:t>
            </a:r>
            <a:r>
              <a:rPr lang="ar-SA" altLang="en-US" sz="2000" dirty="0">
                <a:cs typeface="Koodak" pitchFamily="2" charset="0"/>
              </a:rPr>
              <a:t>هاي تأثيرگذار (مثلا گريه يا قهر) باج</a:t>
            </a:r>
            <a:r>
              <a:rPr lang="ar-SA" altLang="en-US" sz="2000" dirty="0"/>
              <a:t>‌</a:t>
            </a:r>
            <a:r>
              <a:rPr lang="ar-SA" altLang="en-US" sz="2000" dirty="0">
                <a:cs typeface="Koodak" pitchFamily="2" charset="0"/>
              </a:rPr>
              <a:t>گيري کردن و جابه</a:t>
            </a:r>
            <a:r>
              <a:rPr lang="ar-SA" altLang="en-US" sz="2000" dirty="0"/>
              <a:t>‌</a:t>
            </a:r>
            <a:r>
              <a:rPr lang="ar-SA" altLang="en-US" sz="2000" dirty="0">
                <a:cs typeface="Koodak" pitchFamily="2" charset="0"/>
              </a:rPr>
              <a:t>جا کردن خشم به اشيا مثلا پنچر کردن ماشين از شيوه</a:t>
            </a:r>
            <a:r>
              <a:rPr lang="ar-SA" altLang="en-US" sz="2000" dirty="0"/>
              <a:t>‌</a:t>
            </a:r>
            <a:r>
              <a:rPr lang="ar-SA" altLang="en-US" sz="2000" dirty="0">
                <a:cs typeface="Koodak" pitchFamily="2" charset="0"/>
              </a:rPr>
              <a:t>هاي شيطنت</a:t>
            </a:r>
            <a:r>
              <a:rPr lang="ar-SA" altLang="en-US" sz="2000" dirty="0"/>
              <a:t>‌</a:t>
            </a:r>
            <a:r>
              <a:rPr lang="ar-SA" altLang="en-US" sz="2000" dirty="0">
                <a:cs typeface="Koodak" pitchFamily="2" charset="0"/>
              </a:rPr>
              <a:t>آميزي است که اين افراد به کار مي</a:t>
            </a:r>
            <a:r>
              <a:rPr lang="ar-SA" altLang="en-US" sz="2000" dirty="0"/>
              <a:t>‌</a:t>
            </a:r>
            <a:r>
              <a:rPr lang="ar-SA" altLang="en-US" sz="2000" dirty="0">
                <a:cs typeface="Koodak" pitchFamily="2" charset="0"/>
              </a:rPr>
              <a:t>برند.</a:t>
            </a:r>
          </a:p>
          <a:p>
            <a:pPr algn="just" rtl="1"/>
            <a:r>
              <a:rPr lang="ar-SA" altLang="en-US" sz="2000" dirty="0">
                <a:cs typeface="Koodak" pitchFamily="2" charset="0"/>
              </a:rPr>
              <a:t>بعضي مي</a:t>
            </a:r>
            <a:r>
              <a:rPr lang="ar-SA" altLang="en-US" sz="2000" dirty="0"/>
              <a:t>‌</a:t>
            </a:r>
            <a:r>
              <a:rPr lang="ar-SA" altLang="en-US" sz="2000" dirty="0">
                <a:cs typeface="Koodak" pitchFamily="2" charset="0"/>
              </a:rPr>
              <a:t>گويند اين سبک تا حدي ناخودآگاه و خودکار به کار برده مي</a:t>
            </a:r>
            <a:r>
              <a:rPr lang="ar-SA" altLang="en-US" sz="2000" dirty="0"/>
              <a:t>‌</a:t>
            </a:r>
            <a:r>
              <a:rPr lang="ar-SA" altLang="en-US" sz="2000" dirty="0">
                <a:cs typeface="Koodak" pitchFamily="2" charset="0"/>
              </a:rPr>
              <a:t>شود. البته وقتي اين کارها تکرار شوند و نتيجه </a:t>
            </a:r>
            <a:r>
              <a:rPr lang="ar-SA" altLang="en-US" sz="2000" dirty="0"/>
              <a:t>‌</a:t>
            </a:r>
            <a:r>
              <a:rPr lang="ar-SA" altLang="en-US" sz="2000" dirty="0">
                <a:cs typeface="Koodak" pitchFamily="2" charset="0"/>
              </a:rPr>
              <a:t>بخش باشند بعيد هم نيست که اتوماتيک شوند.</a:t>
            </a:r>
          </a:p>
          <a:p>
            <a:pPr algn="just" rtl="1"/>
            <a:r>
              <a:rPr lang="ar-SA" altLang="en-US" sz="2000" dirty="0">
                <a:cs typeface="Koodak" pitchFamily="2" charset="0"/>
              </a:rPr>
              <a:t>کارمندي که کار ده دقيقه</a:t>
            </a:r>
            <a:r>
              <a:rPr lang="ar-SA" altLang="en-US" sz="2000" dirty="0"/>
              <a:t>‌</a:t>
            </a:r>
            <a:r>
              <a:rPr lang="ar-SA" altLang="en-US" sz="2000" dirty="0">
                <a:cs typeface="Koodak" pitchFamily="2" charset="0"/>
              </a:rPr>
              <a:t>اي شما را به خاطر احساس خشم از ارباب رجوع</a:t>
            </a:r>
            <a:r>
              <a:rPr lang="ar-SA" altLang="en-US" sz="2000" dirty="0"/>
              <a:t>‌</a:t>
            </a:r>
            <a:r>
              <a:rPr lang="ar-SA" altLang="en-US" sz="2000" dirty="0">
                <a:cs typeface="Koodak" pitchFamily="2" charset="0"/>
              </a:rPr>
              <a:t>هاي ديگر يا رئيس توي دوساعت انجام مي</a:t>
            </a:r>
            <a:r>
              <a:rPr lang="ar-SA" altLang="en-US" sz="2000" dirty="0"/>
              <a:t>‌</a:t>
            </a:r>
            <a:r>
              <a:rPr lang="ar-SA" altLang="en-US" sz="2000" dirty="0">
                <a:cs typeface="Koodak" pitchFamily="2" charset="0"/>
              </a:rPr>
              <a:t>دهد، نمونة يک فرد پرخاشگر منفعل است.</a:t>
            </a:r>
            <a:endParaRPr lang="en-US" altLang="en-US" sz="2000" dirty="0">
              <a:cs typeface="Koodak" pitchFamily="2"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a:extLst>
              <a:ext uri="{FF2B5EF4-FFF2-40B4-BE49-F238E27FC236}">
                <a16:creationId xmlns:a16="http://schemas.microsoft.com/office/drawing/2014/main" id="{48867E20-8469-D4F3-0D4D-8FD53B72F7DD}"/>
              </a:ext>
            </a:extLst>
          </p:cNvPr>
          <p:cNvSpPr>
            <a:spLocks noGrp="1" noChangeArrowheads="1"/>
          </p:cNvSpPr>
          <p:nvPr>
            <p:ph type="title"/>
          </p:nvPr>
        </p:nvSpPr>
        <p:spPr/>
        <p:txBody>
          <a:bodyPr/>
          <a:lstStyle/>
          <a:p>
            <a:pPr algn="r" rtl="1"/>
            <a:r>
              <a:rPr lang="ar-SA" altLang="en-US">
                <a:cs typeface="Koodak" pitchFamily="2" charset="0"/>
              </a:rPr>
              <a:t>4 ـ جرأت</a:t>
            </a:r>
            <a:r>
              <a:rPr lang="ar-SA" altLang="en-US"/>
              <a:t>‌</a:t>
            </a:r>
            <a:r>
              <a:rPr lang="ar-SA" altLang="en-US">
                <a:cs typeface="Koodak" pitchFamily="2" charset="0"/>
              </a:rPr>
              <a:t>ورز:</a:t>
            </a:r>
            <a:endParaRPr lang="en-US" altLang="en-US">
              <a:cs typeface="Koodak" pitchFamily="2" charset="0"/>
            </a:endParaRPr>
          </a:p>
        </p:txBody>
      </p:sp>
      <p:sp>
        <p:nvSpPr>
          <p:cNvPr id="19459" name="Rectangle 3">
            <a:extLst>
              <a:ext uri="{FF2B5EF4-FFF2-40B4-BE49-F238E27FC236}">
                <a16:creationId xmlns:a16="http://schemas.microsoft.com/office/drawing/2014/main" id="{D5BA2CEC-5C70-D43C-411A-8F6698313C24}"/>
              </a:ext>
            </a:extLst>
          </p:cNvPr>
          <p:cNvSpPr>
            <a:spLocks noGrp="1" noChangeArrowheads="1"/>
          </p:cNvSpPr>
          <p:nvPr>
            <p:ph type="body" idx="1"/>
          </p:nvPr>
        </p:nvSpPr>
        <p:spPr/>
        <p:txBody>
          <a:bodyPr/>
          <a:lstStyle/>
          <a:p>
            <a:pPr algn="just" rtl="1">
              <a:lnSpc>
                <a:spcPct val="90000"/>
              </a:lnSpc>
            </a:pPr>
            <a:r>
              <a:rPr lang="ar-SA" altLang="en-US" dirty="0">
                <a:cs typeface="Koodak" pitchFamily="2" charset="0"/>
              </a:rPr>
              <a:t>همان</a:t>
            </a:r>
            <a:r>
              <a:rPr lang="ar-SA" altLang="en-US" dirty="0"/>
              <a:t>‌</a:t>
            </a:r>
            <a:r>
              <a:rPr lang="ar-SA" altLang="en-US" dirty="0">
                <a:cs typeface="Koodak" pitchFamily="2" charset="0"/>
              </a:rPr>
              <a:t>طور که گفتيم جرأت</a:t>
            </a:r>
            <a:r>
              <a:rPr lang="ar-SA" altLang="en-US" dirty="0"/>
              <a:t>‌</a:t>
            </a:r>
            <a:r>
              <a:rPr lang="ar-SA" altLang="en-US" dirty="0">
                <a:cs typeface="Koodak" pitchFamily="2" charset="0"/>
              </a:rPr>
              <a:t>ورزي، توانايي ابراز خود و احقاق حقوق خود بدون تجاوز به حقوق ديگران است. افراد جرأت</a:t>
            </a:r>
            <a:r>
              <a:rPr lang="ar-SA" altLang="en-US" dirty="0"/>
              <a:t>‌</a:t>
            </a:r>
            <a:r>
              <a:rPr lang="ar-SA" altLang="en-US" dirty="0">
                <a:cs typeface="Koodak" pitchFamily="2" charset="0"/>
              </a:rPr>
              <a:t>ورز بدون اين که پرخاشگري کنند و يا از راه</a:t>
            </a:r>
            <a:r>
              <a:rPr lang="ar-SA" altLang="en-US" dirty="0"/>
              <a:t>‌</a:t>
            </a:r>
            <a:r>
              <a:rPr lang="ar-SA" altLang="en-US" dirty="0">
                <a:cs typeface="Koodak" pitchFamily="2" charset="0"/>
              </a:rPr>
              <a:t>هاي غيرمستقيم ابراز هيجان</a:t>
            </a:r>
            <a:r>
              <a:rPr lang="ar-SA" altLang="en-US" dirty="0"/>
              <a:t>‌</a:t>
            </a:r>
            <a:r>
              <a:rPr lang="ar-SA" altLang="en-US" dirty="0">
                <a:cs typeface="Koodak" pitchFamily="2" charset="0"/>
              </a:rPr>
              <a:t>ها استفاده کنند به حقوق خودشان دست مي</a:t>
            </a:r>
            <a:r>
              <a:rPr lang="ar-SA" altLang="en-US" dirty="0"/>
              <a:t>‌</a:t>
            </a:r>
            <a:r>
              <a:rPr lang="ar-SA" altLang="en-US" dirty="0">
                <a:cs typeface="Koodak" pitchFamily="2" charset="0"/>
              </a:rPr>
              <a:t>يابند.</a:t>
            </a:r>
          </a:p>
          <a:p>
            <a:pPr algn="just" rtl="1">
              <a:lnSpc>
                <a:spcPct val="90000"/>
              </a:lnSpc>
            </a:pPr>
            <a:r>
              <a:rPr lang="ar-SA" altLang="en-US" dirty="0">
                <a:cs typeface="Koodak" pitchFamily="2" charset="0"/>
              </a:rPr>
              <a:t>آن</a:t>
            </a:r>
            <a:r>
              <a:rPr lang="ar-SA" altLang="en-US" dirty="0"/>
              <a:t>‌</a:t>
            </a:r>
            <a:r>
              <a:rPr lang="ar-SA" altLang="en-US" dirty="0">
                <a:cs typeface="Koodak" pitchFamily="2" charset="0"/>
              </a:rPr>
              <a:t>ها افکار و احساسات خودشان را خود انگيخته و صريح بيان مي</a:t>
            </a:r>
            <a:r>
              <a:rPr lang="ar-SA" altLang="en-US" dirty="0"/>
              <a:t>‌</a:t>
            </a:r>
            <a:r>
              <a:rPr lang="ar-SA" altLang="en-US" dirty="0">
                <a:cs typeface="Koodak" pitchFamily="2" charset="0"/>
              </a:rPr>
              <a:t>کنند. اين آدم</a:t>
            </a:r>
            <a:r>
              <a:rPr lang="ar-SA" altLang="en-US" dirty="0"/>
              <a:t>‌</a:t>
            </a:r>
            <a:r>
              <a:rPr lang="ar-SA" altLang="en-US" dirty="0">
                <a:cs typeface="Koodak" pitchFamily="2" charset="0"/>
              </a:rPr>
              <a:t>ها در عين حال افرادي مورداعتماد، پذيرا و شنونده نيز هستند. آن</a:t>
            </a:r>
            <a:r>
              <a:rPr lang="ar-SA" altLang="en-US" dirty="0"/>
              <a:t>‌</a:t>
            </a:r>
            <a:r>
              <a:rPr lang="ar-SA" altLang="en-US" dirty="0">
                <a:cs typeface="Koodak" pitchFamily="2" charset="0"/>
              </a:rPr>
              <a:t>ها اگر با شما مخالف باشند بدون اين</a:t>
            </a:r>
            <a:r>
              <a:rPr lang="ar-SA" altLang="en-US" dirty="0"/>
              <a:t>‌</a:t>
            </a:r>
            <a:r>
              <a:rPr lang="ar-SA" altLang="en-US" dirty="0">
                <a:cs typeface="Koodak" pitchFamily="2" charset="0"/>
              </a:rPr>
              <a:t>که بي</a:t>
            </a:r>
            <a:r>
              <a:rPr lang="ar-SA" altLang="en-US" dirty="0"/>
              <a:t>‌</a:t>
            </a:r>
            <a:r>
              <a:rPr lang="ar-SA" altLang="en-US" dirty="0">
                <a:cs typeface="Koodak" pitchFamily="2" charset="0"/>
              </a:rPr>
              <a:t>احترامي</a:t>
            </a:r>
            <a:r>
              <a:rPr lang="ar-SA" altLang="en-US" dirty="0"/>
              <a:t>‌</a:t>
            </a:r>
            <a:r>
              <a:rPr lang="ar-SA" altLang="en-US" dirty="0">
                <a:cs typeface="Koodak" pitchFamily="2" charset="0"/>
              </a:rPr>
              <a:t> کنند نظرشان را مي</a:t>
            </a:r>
            <a:r>
              <a:rPr lang="ar-SA" altLang="en-US" dirty="0"/>
              <a:t>‌</a:t>
            </a:r>
            <a:r>
              <a:rPr lang="ar-SA" altLang="en-US" dirty="0">
                <a:cs typeface="Koodak" pitchFamily="2" charset="0"/>
              </a:rPr>
              <a:t>گويند.</a:t>
            </a:r>
            <a:endParaRPr lang="en-US" altLang="en-US" dirty="0">
              <a:cs typeface="Koodak" pitchFamily="2"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a:extLst>
              <a:ext uri="{FF2B5EF4-FFF2-40B4-BE49-F238E27FC236}">
                <a16:creationId xmlns:a16="http://schemas.microsoft.com/office/drawing/2014/main" id="{321CD2D3-A96F-97AA-0CBD-632D1D911C26}"/>
              </a:ext>
            </a:extLst>
          </p:cNvPr>
          <p:cNvSpPr>
            <a:spLocks noGrp="1" noChangeArrowheads="1"/>
          </p:cNvSpPr>
          <p:nvPr>
            <p:ph type="title"/>
          </p:nvPr>
        </p:nvSpPr>
        <p:spPr/>
        <p:txBody>
          <a:bodyPr/>
          <a:lstStyle/>
          <a:p>
            <a:pPr algn="r" rtl="1"/>
            <a:r>
              <a:rPr lang="ar-SA" altLang="en-US" dirty="0"/>
              <a:t>جرأت‌ورزي به چه درد مي‌خورد؟</a:t>
            </a:r>
            <a:endParaRPr lang="en-US" altLang="en-US" dirty="0"/>
          </a:p>
        </p:txBody>
      </p:sp>
      <p:sp>
        <p:nvSpPr>
          <p:cNvPr id="20483" name="Rectangle 3">
            <a:extLst>
              <a:ext uri="{FF2B5EF4-FFF2-40B4-BE49-F238E27FC236}">
                <a16:creationId xmlns:a16="http://schemas.microsoft.com/office/drawing/2014/main" id="{E732ABD8-8617-3FB3-3DFF-C53AF01C74E3}"/>
              </a:ext>
            </a:extLst>
          </p:cNvPr>
          <p:cNvSpPr>
            <a:spLocks noGrp="1" noChangeArrowheads="1"/>
          </p:cNvSpPr>
          <p:nvPr>
            <p:ph type="body" idx="1"/>
          </p:nvPr>
        </p:nvSpPr>
        <p:spPr>
          <a:xfrm>
            <a:off x="838200" y="2362200"/>
            <a:ext cx="8054280" cy="3724275"/>
          </a:xfrm>
        </p:spPr>
        <p:txBody>
          <a:bodyPr/>
          <a:lstStyle/>
          <a:p>
            <a:pPr algn="just" rtl="1">
              <a:lnSpc>
                <a:spcPct val="150000"/>
              </a:lnSpc>
            </a:pPr>
            <a:r>
              <a:rPr lang="ar-SA" altLang="en-US" sz="1800" dirty="0">
                <a:cs typeface="B Nazanin" panose="00000400000000000000" pitchFamily="2" charset="-78"/>
              </a:rPr>
              <a:t>حتما بارها اتفاق افتاده است که توي موقعيتي قرار بگيريد که از شما درخواستي شود که با آن موافق نيستيد. دوستي شما را براي تجارت شبکه‌اي پرزنت مي‌کند، کسي از شما مي‌خواهد الکل يا موادمخدر مصرف کنيد و يا فردي از جنس مخالف از شما تقاضاي ازدواج مي‌کند.</a:t>
            </a:r>
            <a:endParaRPr lang="en-US" altLang="en-US" sz="1800" dirty="0">
              <a:cs typeface="B Nazanin" panose="00000400000000000000" pitchFamily="2" charset="-78"/>
            </a:endParaRPr>
          </a:p>
          <a:p>
            <a:pPr algn="just" rtl="1">
              <a:lnSpc>
                <a:spcPct val="150000"/>
              </a:lnSpc>
            </a:pPr>
            <a:r>
              <a:rPr lang="ar-SA" altLang="en-US" sz="1800" dirty="0">
                <a:cs typeface="B Nazanin" panose="00000400000000000000" pitchFamily="2" charset="-78"/>
              </a:rPr>
              <a:t>جرأت‌ورزي به شما کمک مي‌کند که معقولانه اين تقاضاها را رد کنيد</a:t>
            </a:r>
            <a:r>
              <a:rPr lang="fa-IR" altLang="en-US" sz="1800" dirty="0">
                <a:cs typeface="B Nazanin" panose="00000400000000000000" pitchFamily="2" charset="-78"/>
              </a:rPr>
              <a:t>.</a:t>
            </a:r>
          </a:p>
          <a:p>
            <a:pPr algn="just" rtl="1">
              <a:lnSpc>
                <a:spcPct val="150000"/>
              </a:lnSpc>
            </a:pPr>
            <a:r>
              <a:rPr lang="ar-SA" altLang="en-US" sz="1800" dirty="0">
                <a:cs typeface="B Nazanin" panose="00000400000000000000" pitchFamily="2" charset="-78"/>
              </a:rPr>
              <a:t>علاوه بر اين جرأت‌ورزي در موقعيت‌هاي زير هم به دردتان مي‌خورد:</a:t>
            </a:r>
          </a:p>
          <a:p>
            <a:pPr algn="just" rtl="1">
              <a:lnSpc>
                <a:spcPct val="150000"/>
              </a:lnSpc>
            </a:pPr>
            <a:r>
              <a:rPr lang="ar-SA" altLang="en-US" sz="1800" dirty="0">
                <a:cs typeface="B Nazanin" panose="00000400000000000000" pitchFamily="2" charset="-78"/>
              </a:rPr>
              <a:t>1ـ تقاضاي معقول از ديگران    2ـ برخورد درست با مخالفت ديگران 3ـ جلوگيري از تعارضات پرخاشگرانة غيرضروري 4ـ اعلام موضع خود در تصميم‌هاي جمعي    5-جرأت‌ورزي در سه حرکت</a:t>
            </a:r>
            <a:endParaRPr lang="en-US" altLang="en-US" sz="1800" dirty="0">
              <a:cs typeface="B Nazanin" panose="00000400000000000000" pitchFamily="2"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a:extLst>
              <a:ext uri="{FF2B5EF4-FFF2-40B4-BE49-F238E27FC236}">
                <a16:creationId xmlns:a16="http://schemas.microsoft.com/office/drawing/2014/main" id="{C44F4790-8D8E-3AB3-0C15-079F308F9532}"/>
              </a:ext>
            </a:extLst>
          </p:cNvPr>
          <p:cNvSpPr>
            <a:spLocks noGrp="1" noChangeArrowheads="1"/>
          </p:cNvSpPr>
          <p:nvPr>
            <p:ph type="title"/>
          </p:nvPr>
        </p:nvSpPr>
        <p:spPr/>
        <p:txBody>
          <a:bodyPr/>
          <a:lstStyle/>
          <a:p>
            <a:pPr algn="ctr" rtl="1"/>
            <a:r>
              <a:rPr lang="ar-SA" altLang="en-US" sz="3200" dirty="0"/>
              <a:t>براي ورود به دنياي آدم‌هاي جرأت‌ورز لااقل بايد از سه مرحلة زير عبور کنيد:</a:t>
            </a:r>
            <a:endParaRPr lang="en-US" altLang="en-US" sz="3200" dirty="0"/>
          </a:p>
        </p:txBody>
      </p:sp>
      <p:sp>
        <p:nvSpPr>
          <p:cNvPr id="22531" name="Rectangle 3">
            <a:extLst>
              <a:ext uri="{FF2B5EF4-FFF2-40B4-BE49-F238E27FC236}">
                <a16:creationId xmlns:a16="http://schemas.microsoft.com/office/drawing/2014/main" id="{F7DD2E0C-9EBE-0976-FBEE-3BD0468042E9}"/>
              </a:ext>
            </a:extLst>
          </p:cNvPr>
          <p:cNvSpPr>
            <a:spLocks noGrp="1" noChangeArrowheads="1"/>
          </p:cNvSpPr>
          <p:nvPr>
            <p:ph type="body" idx="1"/>
          </p:nvPr>
        </p:nvSpPr>
        <p:spPr/>
        <p:txBody>
          <a:bodyPr/>
          <a:lstStyle/>
          <a:p>
            <a:pPr algn="r" rtl="1"/>
            <a:r>
              <a:rPr lang="ar-SA" altLang="en-US" sz="5400" dirty="0">
                <a:solidFill>
                  <a:srgbClr val="FF0000"/>
                </a:solidFill>
                <a:cs typeface="Koodak" pitchFamily="2" charset="0"/>
              </a:rPr>
              <a:t>پيش از اعلام موضع</a:t>
            </a:r>
            <a:endParaRPr lang="fa-IR" altLang="en-US" sz="5400" dirty="0">
              <a:solidFill>
                <a:srgbClr val="FF0000"/>
              </a:solidFill>
              <a:cs typeface="Koodak" pitchFamily="2" charset="0"/>
            </a:endParaRPr>
          </a:p>
          <a:p>
            <a:pPr algn="r" rtl="1"/>
            <a:r>
              <a:rPr lang="ar-SA" altLang="en-US" sz="5400" dirty="0">
                <a:solidFill>
                  <a:srgbClr val="FF0000"/>
                </a:solidFill>
                <a:cs typeface="Koodak" pitchFamily="2" charset="0"/>
              </a:rPr>
              <a:t>اعلام موضع با جمله سه بخشي</a:t>
            </a:r>
            <a:endParaRPr lang="fa-IR" altLang="en-US" sz="5400" dirty="0">
              <a:solidFill>
                <a:srgbClr val="FF0000"/>
              </a:solidFill>
              <a:cs typeface="Koodak" pitchFamily="2" charset="0"/>
            </a:endParaRPr>
          </a:p>
          <a:p>
            <a:pPr algn="r" rtl="1"/>
            <a:r>
              <a:rPr lang="ar-SA" altLang="en-US" sz="5400" dirty="0">
                <a:solidFill>
                  <a:srgbClr val="FF0000"/>
                </a:solidFill>
                <a:cs typeface="Koodak" pitchFamily="2" charset="0"/>
              </a:rPr>
              <a:t>اعلام موضع در شرايط خاص</a:t>
            </a:r>
            <a:endParaRPr lang="fa-IR" altLang="en-US" sz="5400" dirty="0">
              <a:solidFill>
                <a:srgbClr val="FF0000"/>
              </a:solidFill>
              <a:cs typeface="Koodak" pitchFamily="2" charset="0"/>
            </a:endParaRPr>
          </a:p>
          <a:p>
            <a:pPr algn="r" rtl="1"/>
            <a:endParaRPr lang="ar-SA" altLang="en-US" sz="5400" dirty="0">
              <a:solidFill>
                <a:srgbClr val="FF0000"/>
              </a:solidFill>
              <a:cs typeface="Koodak" pitchFamily="2"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a:extLst>
              <a:ext uri="{FF2B5EF4-FFF2-40B4-BE49-F238E27FC236}">
                <a16:creationId xmlns:a16="http://schemas.microsoft.com/office/drawing/2014/main" id="{DBF4FDE5-AB96-EB04-05C3-EEC4819C9D2C}"/>
              </a:ext>
            </a:extLst>
          </p:cNvPr>
          <p:cNvSpPr>
            <a:spLocks noGrp="1" noChangeArrowheads="1"/>
          </p:cNvSpPr>
          <p:nvPr>
            <p:ph type="title"/>
          </p:nvPr>
        </p:nvSpPr>
        <p:spPr/>
        <p:txBody>
          <a:bodyPr/>
          <a:lstStyle/>
          <a:p>
            <a:pPr algn="r" rtl="1"/>
            <a:r>
              <a:rPr lang="ar-SA" altLang="en-US" sz="4000">
                <a:solidFill>
                  <a:srgbClr val="FF0000"/>
                </a:solidFill>
                <a:cs typeface="Koodak" pitchFamily="2" charset="0"/>
              </a:rPr>
              <a:t>پيش از اعلام موضع</a:t>
            </a:r>
            <a:endParaRPr lang="en-US" altLang="en-US" sz="4000">
              <a:solidFill>
                <a:srgbClr val="FF0000"/>
              </a:solidFill>
              <a:cs typeface="Koodak" pitchFamily="2" charset="0"/>
            </a:endParaRPr>
          </a:p>
        </p:txBody>
      </p:sp>
      <p:sp>
        <p:nvSpPr>
          <p:cNvPr id="23555" name="Rectangle 3">
            <a:extLst>
              <a:ext uri="{FF2B5EF4-FFF2-40B4-BE49-F238E27FC236}">
                <a16:creationId xmlns:a16="http://schemas.microsoft.com/office/drawing/2014/main" id="{BC4C7F2F-445F-E529-B4D0-076052C88AF3}"/>
              </a:ext>
            </a:extLst>
          </p:cNvPr>
          <p:cNvSpPr>
            <a:spLocks noGrp="1" noChangeArrowheads="1"/>
          </p:cNvSpPr>
          <p:nvPr>
            <p:ph type="body" idx="1"/>
          </p:nvPr>
        </p:nvSpPr>
        <p:spPr/>
        <p:txBody>
          <a:bodyPr/>
          <a:lstStyle/>
          <a:p>
            <a:pPr algn="just" rtl="1"/>
            <a:endParaRPr lang="ar-SA" altLang="en-US" dirty="0">
              <a:solidFill>
                <a:srgbClr val="FF0000"/>
              </a:solidFill>
              <a:cs typeface="Koodak" pitchFamily="2" charset="0"/>
            </a:endParaRPr>
          </a:p>
          <a:p>
            <a:pPr algn="just" rtl="1"/>
            <a:r>
              <a:rPr lang="ar-SA" altLang="en-US" dirty="0">
                <a:cs typeface="Koodak" pitchFamily="2" charset="0"/>
              </a:rPr>
              <a:t>1ـ ابتدا از موضع خود مطمئن شويد، يعني مشخص كنيد كه مي</a:t>
            </a:r>
            <a:r>
              <a:rPr lang="ar-SA" altLang="en-US" dirty="0"/>
              <a:t>‌</a:t>
            </a:r>
            <a:r>
              <a:rPr lang="ar-SA" altLang="en-US" dirty="0">
                <a:cs typeface="Koodak" pitchFamily="2" charset="0"/>
              </a:rPr>
              <a:t>خواهيد بگوييد بله يا خير. اگر مطمئن نيستيد، بگوييد كه براي پاسخ دادن بايد كمي فكر كنيد. به شخص مقابل بگوييد كه بداند چه زماني پاسخ خواهيد گفت.</a:t>
            </a:r>
            <a:endParaRPr lang="en-US" altLang="en-US" dirty="0">
              <a:cs typeface="Koodak" pitchFamily="2" charset="0"/>
            </a:endParaRPr>
          </a:p>
          <a:p>
            <a:pPr algn="just" rtl="1"/>
            <a:r>
              <a:rPr lang="ar-SA" altLang="en-US" dirty="0">
                <a:cs typeface="Koodak" pitchFamily="2" charset="0"/>
              </a:rPr>
              <a:t>2ـ اگر شما كاملا متوجه نشده</a:t>
            </a:r>
            <a:r>
              <a:rPr lang="ar-SA" altLang="en-US" dirty="0"/>
              <a:t>‌</a:t>
            </a:r>
            <a:r>
              <a:rPr lang="ar-SA" altLang="en-US" dirty="0">
                <a:cs typeface="Koodak" pitchFamily="2" charset="0"/>
              </a:rPr>
              <a:t>ايد كه فرد مقابل از شما چه تقاضايي دارد، از او توضيح روشني بخواهيد</a:t>
            </a:r>
            <a:r>
              <a:rPr lang="en-US" altLang="en-US" dirty="0">
                <a:cs typeface="Koodak" pitchFamily="2" charset="0"/>
              </a:rPr>
              <a:t> </a:t>
            </a:r>
          </a:p>
          <a:p>
            <a:pPr algn="just"/>
            <a:endParaRPr lang="en-US" alt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a:extLst>
              <a:ext uri="{FF2B5EF4-FFF2-40B4-BE49-F238E27FC236}">
                <a16:creationId xmlns:a16="http://schemas.microsoft.com/office/drawing/2014/main" id="{E4D002FB-EBB1-A352-A247-0B4717A1E918}"/>
              </a:ext>
            </a:extLst>
          </p:cNvPr>
          <p:cNvSpPr>
            <a:spLocks noGrp="1" noChangeArrowheads="1"/>
          </p:cNvSpPr>
          <p:nvPr>
            <p:ph type="title"/>
          </p:nvPr>
        </p:nvSpPr>
        <p:spPr/>
        <p:txBody>
          <a:bodyPr/>
          <a:lstStyle/>
          <a:p>
            <a:pPr algn="r" rtl="1"/>
            <a:r>
              <a:rPr lang="ar-SA" altLang="en-US"/>
              <a:t>اعلام موضع با جمله سه بخشي</a:t>
            </a:r>
            <a:endParaRPr lang="en-US" altLang="en-US"/>
          </a:p>
        </p:txBody>
      </p:sp>
      <p:sp>
        <p:nvSpPr>
          <p:cNvPr id="24579" name="Rectangle 3">
            <a:extLst>
              <a:ext uri="{FF2B5EF4-FFF2-40B4-BE49-F238E27FC236}">
                <a16:creationId xmlns:a16="http://schemas.microsoft.com/office/drawing/2014/main" id="{2F78CD79-9047-6C7D-0C83-A60061AF0815}"/>
              </a:ext>
            </a:extLst>
          </p:cNvPr>
          <p:cNvSpPr>
            <a:spLocks noGrp="1" noChangeArrowheads="1"/>
          </p:cNvSpPr>
          <p:nvPr>
            <p:ph type="body" idx="1"/>
          </p:nvPr>
        </p:nvSpPr>
        <p:spPr>
          <a:xfrm>
            <a:off x="838200" y="2362200"/>
            <a:ext cx="7924800" cy="4163144"/>
          </a:xfrm>
        </p:spPr>
        <p:txBody>
          <a:bodyPr/>
          <a:lstStyle/>
          <a:p>
            <a:pPr algn="just" rtl="1"/>
            <a:r>
              <a:rPr lang="fa-IR" altLang="en-US" sz="2000" dirty="0">
                <a:cs typeface="Koodak" pitchFamily="2" charset="0"/>
              </a:rPr>
              <a:t>1</a:t>
            </a:r>
            <a:r>
              <a:rPr lang="ar-SA" altLang="en-US" sz="2000" dirty="0">
                <a:cs typeface="Koodak" pitchFamily="2" charset="0"/>
              </a:rPr>
              <a:t>ـ بخش همدلانه يا بازخورد مثبت: اين بخش که با کلمة «من» شروع مي</a:t>
            </a:r>
            <a:r>
              <a:rPr lang="ar-SA" altLang="en-US" sz="2000" dirty="0"/>
              <a:t>‌</a:t>
            </a:r>
            <a:r>
              <a:rPr lang="ar-SA" altLang="en-US" sz="2000" dirty="0">
                <a:cs typeface="Koodak" pitchFamily="2" charset="0"/>
              </a:rPr>
              <a:t>شود فضا را دوستانه مي</a:t>
            </a:r>
            <a:r>
              <a:rPr lang="ar-SA" altLang="en-US" sz="2000" dirty="0"/>
              <a:t>‌</a:t>
            </a:r>
            <a:r>
              <a:rPr lang="ar-SA" altLang="en-US" sz="2000" dirty="0">
                <a:cs typeface="Koodak" pitchFamily="2" charset="0"/>
              </a:rPr>
              <a:t>کند و از پرخاشگرانه بودن جمله</a:t>
            </a:r>
            <a:r>
              <a:rPr lang="ar-SA" altLang="en-US" sz="2000" dirty="0"/>
              <a:t>‌</a:t>
            </a:r>
            <a:r>
              <a:rPr lang="ar-SA" altLang="en-US" sz="2000" dirty="0">
                <a:cs typeface="Koodak" pitchFamily="2" charset="0"/>
              </a:rPr>
              <a:t>تان جلوگيري مي</a:t>
            </a:r>
            <a:r>
              <a:rPr lang="ar-SA" altLang="en-US" sz="2000" dirty="0"/>
              <a:t>‌</a:t>
            </a:r>
            <a:r>
              <a:rPr lang="ar-SA" altLang="en-US" sz="2000" dirty="0">
                <a:cs typeface="Koodak" pitchFamily="2" charset="0"/>
              </a:rPr>
              <a:t>کند. همچنين طرف مقابل معمولا مي</a:t>
            </a:r>
            <a:r>
              <a:rPr lang="ar-SA" altLang="en-US" sz="2000" dirty="0"/>
              <a:t>‌</a:t>
            </a:r>
            <a:r>
              <a:rPr lang="ar-SA" altLang="en-US" sz="2000" dirty="0">
                <a:cs typeface="Koodak" pitchFamily="2" charset="0"/>
              </a:rPr>
              <a:t>فهمد که شما علت درخواست و مشکل او را درک کرده</a:t>
            </a:r>
            <a:r>
              <a:rPr lang="ar-SA" altLang="en-US" sz="2000" dirty="0"/>
              <a:t>‌</a:t>
            </a:r>
            <a:r>
              <a:rPr lang="ar-SA" altLang="en-US" sz="2000" dirty="0">
                <a:cs typeface="Koodak" pitchFamily="2" charset="0"/>
              </a:rPr>
              <a:t>ايد: «من مي</a:t>
            </a:r>
            <a:r>
              <a:rPr lang="ar-SA" altLang="en-US" sz="2000" dirty="0"/>
              <a:t>‌</a:t>
            </a:r>
            <a:r>
              <a:rPr lang="ar-SA" altLang="en-US" sz="2000" dirty="0">
                <a:cs typeface="Koodak" pitchFamily="2" charset="0"/>
              </a:rPr>
              <a:t>دونم که تو واکمن من رو لازم داري...»</a:t>
            </a:r>
            <a:endParaRPr lang="fa-IR" altLang="en-US" sz="2000" dirty="0">
              <a:cs typeface="Koodak" pitchFamily="2" charset="0"/>
            </a:endParaRPr>
          </a:p>
          <a:p>
            <a:pPr algn="just" rtl="1"/>
            <a:r>
              <a:rPr lang="ar-SA" altLang="en-US" sz="2000" dirty="0">
                <a:cs typeface="Koodak" pitchFamily="2" charset="0"/>
              </a:rPr>
              <a:t>2ـ بخش استدلالي: در اين بخش دليل يا دلايل تصميم خودمان را اعلام مي</a:t>
            </a:r>
            <a:r>
              <a:rPr lang="ar-SA" altLang="en-US" sz="2000" dirty="0"/>
              <a:t>‌</a:t>
            </a:r>
            <a:r>
              <a:rPr lang="ar-SA" altLang="en-US" sz="2000" dirty="0">
                <a:cs typeface="Koodak" pitchFamily="2" charset="0"/>
              </a:rPr>
              <a:t>کنيم. اين دلايل بايد تا حد ممکن کوتاه، واضح و روشن باشند. يادتان باشد آوردن دليل اضافي به ضرر خودتان تمام مي</a:t>
            </a:r>
            <a:r>
              <a:rPr lang="ar-SA" altLang="en-US" sz="2000" dirty="0"/>
              <a:t>‌</a:t>
            </a:r>
            <a:r>
              <a:rPr lang="ar-SA" altLang="en-US" sz="2000" dirty="0">
                <a:cs typeface="Koodak" pitchFamily="2" charset="0"/>
              </a:rPr>
              <a:t>شود: «اما چون تصميم گرفتم واکمنم رو به کسي قرض ندهم/ يا/ چون در طول روز به واکمنم احتياج پيدا مي</a:t>
            </a:r>
            <a:r>
              <a:rPr lang="ar-SA" altLang="en-US" sz="2000" dirty="0"/>
              <a:t>‌</a:t>
            </a:r>
            <a:r>
              <a:rPr lang="ar-SA" altLang="en-US" sz="2000" dirty="0">
                <a:cs typeface="Koodak" pitchFamily="2" charset="0"/>
              </a:rPr>
              <a:t>کنم...»</a:t>
            </a:r>
            <a:r>
              <a:rPr lang="en-US" altLang="en-US" sz="2000" dirty="0">
                <a:cs typeface="Koodak" pitchFamily="2" charset="0"/>
              </a:rPr>
              <a:t> </a:t>
            </a:r>
            <a:endParaRPr lang="fa-IR" altLang="en-US" sz="2000" dirty="0">
              <a:cs typeface="Koodak" pitchFamily="2" charset="0"/>
            </a:endParaRPr>
          </a:p>
          <a:p>
            <a:pPr algn="just" rtl="1"/>
            <a:r>
              <a:rPr lang="ar-SA" altLang="en-US" sz="2000" dirty="0">
                <a:cs typeface="Koodak" pitchFamily="2" charset="0"/>
              </a:rPr>
              <a:t>3ـ بخش قاطع اعلام تصميم: خيلي</a:t>
            </a:r>
            <a:r>
              <a:rPr lang="ar-SA" altLang="en-US" sz="2000" dirty="0"/>
              <a:t>‌</a:t>
            </a:r>
            <a:r>
              <a:rPr lang="ar-SA" altLang="en-US" sz="2000" dirty="0">
                <a:cs typeface="Koodak" pitchFamily="2" charset="0"/>
              </a:rPr>
              <a:t>ها به اين بخش نمي</a:t>
            </a:r>
            <a:r>
              <a:rPr lang="ar-SA" altLang="en-US" sz="2000" dirty="0"/>
              <a:t>‌</a:t>
            </a:r>
            <a:r>
              <a:rPr lang="ar-SA" altLang="en-US" sz="2000" dirty="0">
                <a:cs typeface="Koodak" pitchFamily="2" charset="0"/>
              </a:rPr>
              <a:t>رسند و به همين خاطر جملة ناتمام</a:t>
            </a:r>
            <a:r>
              <a:rPr lang="ar-SA" altLang="en-US" sz="2000" dirty="0"/>
              <a:t>‌</a:t>
            </a:r>
            <a:r>
              <a:rPr lang="ar-SA" altLang="en-US" sz="2000" dirty="0">
                <a:cs typeface="Koodak" pitchFamily="2" charset="0"/>
              </a:rPr>
              <a:t>شان موجب مي</a:t>
            </a:r>
            <a:r>
              <a:rPr lang="ar-SA" altLang="en-US" sz="2000" dirty="0"/>
              <a:t>‌</a:t>
            </a:r>
            <a:r>
              <a:rPr lang="ar-SA" altLang="en-US" sz="2000" dirty="0">
                <a:cs typeface="Koodak" pitchFamily="2" charset="0"/>
              </a:rPr>
              <a:t>شود طرف مقابل سوء استفاده کند و سکوت در اين بخش را دليل بر رضايت بگيرد. در اين بخش ما تصميممان را بدون تعارف اعلام مي</a:t>
            </a:r>
            <a:r>
              <a:rPr lang="ar-SA" altLang="en-US" sz="2000" dirty="0"/>
              <a:t>‌</a:t>
            </a:r>
            <a:r>
              <a:rPr lang="ar-SA" altLang="en-US" sz="2000" dirty="0">
                <a:cs typeface="Koodak" pitchFamily="2" charset="0"/>
              </a:rPr>
              <a:t>کنيم: «واکمنم رو به</a:t>
            </a:r>
            <a:r>
              <a:rPr lang="ar-SA" altLang="en-US" sz="2000" dirty="0"/>
              <a:t>‌</a:t>
            </a:r>
            <a:r>
              <a:rPr lang="ar-SA" altLang="en-US" sz="2000" dirty="0">
                <a:cs typeface="Koodak" pitchFamily="2" charset="0"/>
              </a:rPr>
              <a:t>ات نمي</a:t>
            </a:r>
            <a:r>
              <a:rPr lang="ar-SA" altLang="en-US" sz="2000" dirty="0"/>
              <a:t>‌‌</a:t>
            </a:r>
            <a:r>
              <a:rPr lang="ar-SA" altLang="en-US" sz="2000" dirty="0">
                <a:cs typeface="Koodak" pitchFamily="2" charset="0"/>
              </a:rPr>
              <a:t>دم.»</a:t>
            </a:r>
            <a:endParaRPr lang="en-US" altLang="en-US" sz="2000" dirty="0">
              <a:cs typeface="Koodak" pitchFamily="2"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a:extLst>
              <a:ext uri="{FF2B5EF4-FFF2-40B4-BE49-F238E27FC236}">
                <a16:creationId xmlns:a16="http://schemas.microsoft.com/office/drawing/2014/main" id="{F2DD6774-540E-226A-AADD-F95787061BB2}"/>
              </a:ext>
            </a:extLst>
          </p:cNvPr>
          <p:cNvSpPr>
            <a:spLocks noGrp="1" noChangeArrowheads="1"/>
          </p:cNvSpPr>
          <p:nvPr>
            <p:ph type="title"/>
          </p:nvPr>
        </p:nvSpPr>
        <p:spPr/>
        <p:txBody>
          <a:bodyPr/>
          <a:lstStyle/>
          <a:p>
            <a:pPr algn="r" rtl="1"/>
            <a:r>
              <a:rPr lang="ar-SA" altLang="en-US"/>
              <a:t>اعلام موضع در شرايط خاص</a:t>
            </a:r>
            <a:endParaRPr lang="en-US" altLang="en-US"/>
          </a:p>
        </p:txBody>
      </p:sp>
      <p:sp>
        <p:nvSpPr>
          <p:cNvPr id="25603" name="Rectangle 3">
            <a:extLst>
              <a:ext uri="{FF2B5EF4-FFF2-40B4-BE49-F238E27FC236}">
                <a16:creationId xmlns:a16="http://schemas.microsoft.com/office/drawing/2014/main" id="{E09C8278-E078-773D-7B1A-1CC114AAC438}"/>
              </a:ext>
            </a:extLst>
          </p:cNvPr>
          <p:cNvSpPr>
            <a:spLocks noGrp="1" noChangeArrowheads="1"/>
          </p:cNvSpPr>
          <p:nvPr>
            <p:ph type="body" idx="1"/>
          </p:nvPr>
        </p:nvSpPr>
        <p:spPr/>
        <p:txBody>
          <a:bodyPr/>
          <a:lstStyle/>
          <a:p>
            <a:pPr algn="r" rtl="1"/>
            <a:r>
              <a:rPr lang="ar-SA" altLang="en-US" sz="3200">
                <a:cs typeface="Koodak" pitchFamily="2" charset="0"/>
              </a:rPr>
              <a:t>اگر طرف خيلي سمج بود مي</a:t>
            </a:r>
            <a:r>
              <a:rPr lang="ar-SA" altLang="en-US" sz="3200"/>
              <a:t>‌</a:t>
            </a:r>
            <a:r>
              <a:rPr lang="ar-SA" altLang="en-US" sz="3200">
                <a:cs typeface="Koodak" pitchFamily="2" charset="0"/>
              </a:rPr>
              <a:t>توانيد از تکنيک</a:t>
            </a:r>
            <a:r>
              <a:rPr lang="ar-SA" altLang="en-US" sz="3200"/>
              <a:t>‌</a:t>
            </a:r>
            <a:r>
              <a:rPr lang="ar-SA" altLang="en-US" sz="3200">
                <a:cs typeface="Koodak" pitchFamily="2" charset="0"/>
              </a:rPr>
              <a:t>هاي خاص استفاده کنيد:</a:t>
            </a:r>
            <a:endParaRPr lang="fa-IR" altLang="en-US" sz="3200">
              <a:cs typeface="Koodak" pitchFamily="2" charset="0"/>
            </a:endParaRPr>
          </a:p>
          <a:p>
            <a:pPr algn="r" rtl="1"/>
            <a:r>
              <a:rPr lang="ar-SA" altLang="en-US" sz="3200">
                <a:cs typeface="Koodak" pitchFamily="2" charset="0"/>
              </a:rPr>
              <a:t>1ـ سي</a:t>
            </a:r>
            <a:r>
              <a:rPr lang="ar-SA" altLang="en-US" sz="3200"/>
              <a:t>‌</a:t>
            </a:r>
            <a:r>
              <a:rPr lang="ar-SA" altLang="en-US" sz="3200">
                <a:cs typeface="Koodak" pitchFamily="2" charset="0"/>
              </a:rPr>
              <a:t>دي خش</a:t>
            </a:r>
            <a:r>
              <a:rPr lang="ar-SA" altLang="en-US" sz="3200"/>
              <a:t>‌</a:t>
            </a:r>
            <a:r>
              <a:rPr lang="ar-SA" altLang="en-US" sz="3200">
                <a:cs typeface="Koodak" pitchFamily="2" charset="0"/>
              </a:rPr>
              <a:t>دار:</a:t>
            </a:r>
            <a:endParaRPr lang="fa-IR" altLang="en-US" sz="3200">
              <a:cs typeface="Koodak" pitchFamily="2" charset="0"/>
            </a:endParaRPr>
          </a:p>
          <a:p>
            <a:pPr algn="r" rtl="1"/>
            <a:r>
              <a:rPr lang="ar-SA" altLang="en-US" sz="3200">
                <a:cs typeface="Koodak" pitchFamily="2" charset="0"/>
              </a:rPr>
              <a:t>2ـ قاطعيت پيش</a:t>
            </a:r>
            <a:r>
              <a:rPr lang="ar-SA" altLang="en-US" sz="3200"/>
              <a:t>‌</a:t>
            </a:r>
            <a:r>
              <a:rPr lang="ar-SA" altLang="en-US" sz="3200">
                <a:cs typeface="Koodak" pitchFamily="2" charset="0"/>
              </a:rPr>
              <a:t>رونده</a:t>
            </a:r>
            <a:endParaRPr lang="fa-IR" altLang="en-US" sz="3200">
              <a:cs typeface="Koodak" pitchFamily="2" charset="0"/>
            </a:endParaRPr>
          </a:p>
          <a:p>
            <a:pPr algn="r" rtl="1"/>
            <a:r>
              <a:rPr lang="ar-SA" altLang="en-US" sz="3200">
                <a:cs typeface="Koodak" pitchFamily="2" charset="0"/>
              </a:rPr>
              <a:t>3ـ خلع سلاح:</a:t>
            </a:r>
            <a:endParaRPr lang="fa-IR" altLang="en-US" sz="3200">
              <a:cs typeface="Koodak" pitchFamily="2" charset="0"/>
            </a:endParaRPr>
          </a:p>
          <a:p>
            <a:pPr algn="r" rtl="1"/>
            <a:r>
              <a:rPr lang="ar-SA" altLang="en-US" sz="3200">
                <a:cs typeface="Koodak" pitchFamily="2" charset="0"/>
              </a:rPr>
              <a:t>4ـ خود را به خنگي زدن</a:t>
            </a:r>
            <a:endParaRPr lang="fa-IR" altLang="en-US" sz="3200">
              <a:cs typeface="Koodak" pitchFamily="2" charset="0"/>
            </a:endParaRPr>
          </a:p>
          <a:p>
            <a:pPr algn="r" rtl="1"/>
            <a:r>
              <a:rPr lang="ar-SA" altLang="en-US" sz="3200">
                <a:cs typeface="Koodak" pitchFamily="2" charset="0"/>
              </a:rPr>
              <a:t>5 ـ عوض کردن موضوع صحبت:</a:t>
            </a:r>
            <a:endParaRPr lang="fa-IR" altLang="en-US" sz="3200">
              <a:cs typeface="Koodak" pitchFamily="2" charset="0"/>
            </a:endParaRPr>
          </a:p>
          <a:p>
            <a:pPr algn="r" rtl="1"/>
            <a:endParaRPr lang="en-US" altLang="en-US" sz="3200">
              <a:cs typeface="Koodak" pitchFamily="2"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a:extLst>
              <a:ext uri="{FF2B5EF4-FFF2-40B4-BE49-F238E27FC236}">
                <a16:creationId xmlns:a16="http://schemas.microsoft.com/office/drawing/2014/main" id="{038DC24D-2BB7-ED72-E924-4AF588370A66}"/>
              </a:ext>
            </a:extLst>
          </p:cNvPr>
          <p:cNvSpPr>
            <a:spLocks noGrp="1" noChangeArrowheads="1"/>
          </p:cNvSpPr>
          <p:nvPr>
            <p:ph type="title"/>
          </p:nvPr>
        </p:nvSpPr>
        <p:spPr/>
        <p:txBody>
          <a:bodyPr/>
          <a:lstStyle/>
          <a:p>
            <a:pPr algn="r" rtl="1"/>
            <a:r>
              <a:rPr lang="ar-SA" altLang="en-US">
                <a:cs typeface="Koodak" pitchFamily="2" charset="0"/>
              </a:rPr>
              <a:t>1ـ سي</a:t>
            </a:r>
            <a:r>
              <a:rPr lang="ar-SA" altLang="en-US"/>
              <a:t>‌</a:t>
            </a:r>
            <a:r>
              <a:rPr lang="ar-SA" altLang="en-US">
                <a:cs typeface="Koodak" pitchFamily="2" charset="0"/>
              </a:rPr>
              <a:t>دي خش</a:t>
            </a:r>
            <a:r>
              <a:rPr lang="ar-SA" altLang="en-US"/>
              <a:t>‌</a:t>
            </a:r>
            <a:r>
              <a:rPr lang="ar-SA" altLang="en-US">
                <a:cs typeface="Koodak" pitchFamily="2" charset="0"/>
              </a:rPr>
              <a:t>دار:</a:t>
            </a:r>
            <a:endParaRPr lang="en-US" altLang="en-US">
              <a:cs typeface="Koodak" pitchFamily="2" charset="0"/>
            </a:endParaRPr>
          </a:p>
        </p:txBody>
      </p:sp>
      <p:sp>
        <p:nvSpPr>
          <p:cNvPr id="26627" name="Rectangle 3">
            <a:extLst>
              <a:ext uri="{FF2B5EF4-FFF2-40B4-BE49-F238E27FC236}">
                <a16:creationId xmlns:a16="http://schemas.microsoft.com/office/drawing/2014/main" id="{6AB82CC2-9EE6-ABF4-0EBB-29E9EE4528EF}"/>
              </a:ext>
            </a:extLst>
          </p:cNvPr>
          <p:cNvSpPr>
            <a:spLocks noGrp="1" noChangeArrowheads="1"/>
          </p:cNvSpPr>
          <p:nvPr>
            <p:ph type="body" idx="1"/>
          </p:nvPr>
        </p:nvSpPr>
        <p:spPr/>
        <p:txBody>
          <a:bodyPr/>
          <a:lstStyle/>
          <a:p>
            <a:pPr algn="just" rtl="1"/>
            <a:r>
              <a:rPr lang="ar-SA" altLang="en-US" sz="2400" dirty="0">
                <a:cs typeface="Koodak" pitchFamily="2" charset="0"/>
              </a:rPr>
              <a:t>در اين تکنيک که به آن «صفحة خط افتاده» هم مي</a:t>
            </a:r>
            <a:r>
              <a:rPr lang="ar-SA" altLang="en-US" sz="2400" dirty="0"/>
              <a:t>‌</a:t>
            </a:r>
            <a:r>
              <a:rPr lang="ar-SA" altLang="en-US" sz="2400" dirty="0">
                <a:cs typeface="Koodak" pitchFamily="2" charset="0"/>
              </a:rPr>
              <a:t>گويند ما دقيقا مثل يک سي</a:t>
            </a:r>
            <a:r>
              <a:rPr lang="ar-SA" altLang="en-US" sz="2400" dirty="0"/>
              <a:t>‌</a:t>
            </a:r>
            <a:r>
              <a:rPr lang="ar-SA" altLang="en-US" sz="2400" dirty="0">
                <a:cs typeface="Koodak" pitchFamily="2" charset="0"/>
              </a:rPr>
              <a:t>دي آسيب ديده مرتب يک جمله را بي</a:t>
            </a:r>
            <a:r>
              <a:rPr lang="ar-SA" altLang="en-US" sz="2400" dirty="0"/>
              <a:t>‌</a:t>
            </a:r>
            <a:r>
              <a:rPr lang="ar-SA" altLang="en-US" sz="2400" dirty="0">
                <a:cs typeface="Koodak" pitchFamily="2" charset="0"/>
              </a:rPr>
              <a:t>کم و زياد تکرار مي</a:t>
            </a:r>
            <a:r>
              <a:rPr lang="ar-SA" altLang="en-US" sz="2400" dirty="0"/>
              <a:t>‌</a:t>
            </a:r>
            <a:r>
              <a:rPr lang="ar-SA" altLang="en-US" sz="2400" dirty="0">
                <a:cs typeface="Koodak" pitchFamily="2" charset="0"/>
              </a:rPr>
              <a:t>کنيم.</a:t>
            </a:r>
          </a:p>
          <a:p>
            <a:pPr algn="just" rtl="1"/>
            <a:r>
              <a:rPr lang="ar-SA" altLang="en-US" sz="2400" dirty="0">
                <a:cs typeface="Koodak" pitchFamily="2" charset="0"/>
              </a:rPr>
              <a:t>اين جمله در ابتدا همان بخش دوم و سوم مرحله قبل است و بعد مي</a:t>
            </a:r>
            <a:r>
              <a:rPr lang="ar-SA" altLang="en-US" sz="2400" dirty="0"/>
              <a:t>‌</a:t>
            </a:r>
            <a:r>
              <a:rPr lang="ar-SA" altLang="en-US" sz="2400" dirty="0">
                <a:cs typeface="Koodak" pitchFamily="2" charset="0"/>
              </a:rPr>
              <a:t>توانيد فقط به بخش آخر اکتفا کنيد. يادتان باشد که شما هيچ چيزي نمي</a:t>
            </a:r>
            <a:r>
              <a:rPr lang="ar-SA" altLang="en-US" sz="2400" dirty="0"/>
              <a:t>‌</a:t>
            </a:r>
            <a:r>
              <a:rPr lang="ar-SA" altLang="en-US" sz="2400" dirty="0">
                <a:cs typeface="Koodak" pitchFamily="2" charset="0"/>
              </a:rPr>
              <a:t>شنويد. شما يک سي</a:t>
            </a:r>
            <a:r>
              <a:rPr lang="ar-SA" altLang="en-US" sz="2400" dirty="0"/>
              <a:t>‌</a:t>
            </a:r>
            <a:r>
              <a:rPr lang="ar-SA" altLang="en-US" sz="2400" dirty="0">
                <a:cs typeface="Koodak" pitchFamily="2" charset="0"/>
              </a:rPr>
              <a:t>دي خش</a:t>
            </a:r>
            <a:r>
              <a:rPr lang="ar-SA" altLang="en-US" sz="2400" dirty="0"/>
              <a:t>‌</a:t>
            </a:r>
            <a:r>
              <a:rPr lang="ar-SA" altLang="en-US" sz="2400" dirty="0">
                <a:cs typeface="Koodak" pitchFamily="2" charset="0"/>
              </a:rPr>
              <a:t>دار هستيد که هيچ استدلالي را نمي</a:t>
            </a:r>
            <a:r>
              <a:rPr lang="ar-SA" altLang="en-US" sz="2400" dirty="0"/>
              <a:t>‌</a:t>
            </a:r>
            <a:r>
              <a:rPr lang="ar-SA" altLang="en-US" sz="2400" dirty="0">
                <a:cs typeface="Koodak" pitchFamily="2" charset="0"/>
              </a:rPr>
              <a:t>شنويد. زبان بدن شما بايد قاطعانه و بدون تغيير باشد.</a:t>
            </a:r>
            <a:endParaRPr lang="en-US" altLang="en-US" sz="2400" dirty="0">
              <a:cs typeface="Koodak" pitchFamily="2" charset="0"/>
            </a:endParaRPr>
          </a:p>
          <a:p>
            <a:pPr algn="just" rtl="1"/>
            <a:r>
              <a:rPr lang="ar-SA" altLang="en-US" sz="2400" dirty="0">
                <a:cs typeface="Koodak" pitchFamily="2" charset="0"/>
              </a:rPr>
              <a:t>شما اگر جاي طرف مقابل باشيد، از اين همه تکرار خسته نمي</a:t>
            </a:r>
            <a:r>
              <a:rPr lang="ar-SA" altLang="en-US" sz="2400" dirty="0"/>
              <a:t>‌</a:t>
            </a:r>
            <a:r>
              <a:rPr lang="ar-SA" altLang="en-US" sz="2400" dirty="0">
                <a:cs typeface="Koodak" pitchFamily="2" charset="0"/>
              </a:rPr>
              <a:t>شويد؟ خب، هدف ما هم همين است</a:t>
            </a:r>
            <a:r>
              <a:rPr lang="en-US" altLang="en-US" sz="2400" dirty="0">
                <a:cs typeface="Koodak" pitchFamily="2" charset="0"/>
              </a:rPr>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a:extLst>
              <a:ext uri="{FF2B5EF4-FFF2-40B4-BE49-F238E27FC236}">
                <a16:creationId xmlns:a16="http://schemas.microsoft.com/office/drawing/2014/main" id="{A155E68C-E0EC-4322-A7C2-3A1AE929BF3D}"/>
              </a:ext>
            </a:extLst>
          </p:cNvPr>
          <p:cNvSpPr>
            <a:spLocks noGrp="1" noChangeArrowheads="1"/>
          </p:cNvSpPr>
          <p:nvPr>
            <p:ph type="title"/>
          </p:nvPr>
        </p:nvSpPr>
        <p:spPr/>
        <p:txBody>
          <a:bodyPr/>
          <a:lstStyle/>
          <a:p>
            <a:pPr algn="r" rtl="1"/>
            <a:r>
              <a:rPr lang="ar-SA" altLang="en-US" sz="4000">
                <a:cs typeface="Koodak" pitchFamily="2" charset="0"/>
              </a:rPr>
              <a:t>2ـ قاطعيت پيش</a:t>
            </a:r>
            <a:r>
              <a:rPr lang="ar-SA" altLang="en-US" sz="4000"/>
              <a:t>‌</a:t>
            </a:r>
            <a:r>
              <a:rPr lang="ar-SA" altLang="en-US" sz="4000">
                <a:cs typeface="Koodak" pitchFamily="2" charset="0"/>
              </a:rPr>
              <a:t>رونده</a:t>
            </a:r>
            <a:endParaRPr lang="en-US" altLang="en-US" sz="4000">
              <a:cs typeface="Koodak" pitchFamily="2" charset="0"/>
            </a:endParaRPr>
          </a:p>
        </p:txBody>
      </p:sp>
      <p:sp>
        <p:nvSpPr>
          <p:cNvPr id="27651" name="Rectangle 3">
            <a:extLst>
              <a:ext uri="{FF2B5EF4-FFF2-40B4-BE49-F238E27FC236}">
                <a16:creationId xmlns:a16="http://schemas.microsoft.com/office/drawing/2014/main" id="{9E7FD451-6C07-F9A8-DF5F-14BD866D3CC6}"/>
              </a:ext>
            </a:extLst>
          </p:cNvPr>
          <p:cNvSpPr>
            <a:spLocks noGrp="1" noChangeArrowheads="1"/>
          </p:cNvSpPr>
          <p:nvPr>
            <p:ph type="body" idx="1"/>
          </p:nvPr>
        </p:nvSpPr>
        <p:spPr/>
        <p:txBody>
          <a:bodyPr/>
          <a:lstStyle/>
          <a:p>
            <a:pPr algn="just" rtl="1"/>
            <a:r>
              <a:rPr lang="en-US" altLang="en-US" sz="3200" dirty="0">
                <a:cs typeface="Koodak" pitchFamily="2" charset="0"/>
              </a:rPr>
              <a:t>:</a:t>
            </a:r>
            <a:r>
              <a:rPr lang="ar-SA" altLang="en-US" sz="3200" dirty="0">
                <a:cs typeface="Koodak" pitchFamily="2" charset="0"/>
              </a:rPr>
              <a:t> شما مي</a:t>
            </a:r>
            <a:r>
              <a:rPr lang="ar-SA" altLang="en-US" sz="3200" dirty="0"/>
              <a:t>‌</a:t>
            </a:r>
            <a:r>
              <a:rPr lang="ar-SA" altLang="en-US" sz="3200" dirty="0">
                <a:cs typeface="Koodak" pitchFamily="2" charset="0"/>
              </a:rPr>
              <a:t>توانيد از يک جملة سه بخشي محترمانه شروع کنيد و در صورت ادامه، مرتب زبان بدن و لحن و محتواي جمله</a:t>
            </a:r>
            <a:r>
              <a:rPr lang="ar-SA" altLang="en-US" sz="3200" dirty="0"/>
              <a:t>‌</a:t>
            </a:r>
            <a:r>
              <a:rPr lang="ar-SA" altLang="en-US" sz="3200" dirty="0">
                <a:cs typeface="Koodak" pitchFamily="2" charset="0"/>
              </a:rPr>
              <a:t>تان را قاطعانه</a:t>
            </a:r>
            <a:r>
              <a:rPr lang="ar-SA" altLang="en-US" sz="3200" dirty="0"/>
              <a:t>‌</a:t>
            </a:r>
            <a:r>
              <a:rPr lang="ar-SA" altLang="en-US" sz="3200" dirty="0">
                <a:cs typeface="Koodak" pitchFamily="2" charset="0"/>
              </a:rPr>
              <a:t>تر کنيد و اگر جواب نداد محيط را ترک کنيد. اين تکنيک براي ايستادگي در مقابل دعوت به سيگار و مشروب و موادمخدر توصيه مي</a:t>
            </a:r>
            <a:r>
              <a:rPr lang="ar-SA" altLang="en-US" sz="3200" dirty="0"/>
              <a:t>‌</a:t>
            </a:r>
            <a:r>
              <a:rPr lang="ar-SA" altLang="en-US" sz="3200" dirty="0">
                <a:cs typeface="Koodak" pitchFamily="2" charset="0"/>
              </a:rPr>
              <a:t>شود. به اين روش جرأت</a:t>
            </a:r>
            <a:r>
              <a:rPr lang="ar-SA" altLang="en-US" sz="3200" dirty="0"/>
              <a:t>‌</a:t>
            </a:r>
            <a:r>
              <a:rPr lang="ar-SA" altLang="en-US" sz="3200" dirty="0">
                <a:cs typeface="Koodak" pitchFamily="2" charset="0"/>
              </a:rPr>
              <a:t>مندي فزاينده هم گفته مي</a:t>
            </a:r>
            <a:r>
              <a:rPr lang="ar-SA" altLang="en-US" sz="3200" dirty="0"/>
              <a:t>‌</a:t>
            </a:r>
            <a:r>
              <a:rPr lang="ar-SA" altLang="en-US" sz="3200" dirty="0">
                <a:cs typeface="Koodak" pitchFamily="2" charset="0"/>
              </a:rPr>
              <a:t>شود</a:t>
            </a:r>
            <a:r>
              <a:rPr lang="en-US" altLang="en-US" sz="3200" dirty="0">
                <a:cs typeface="Koodak" pitchFamily="2" charset="0"/>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a:extLst>
              <a:ext uri="{FF2B5EF4-FFF2-40B4-BE49-F238E27FC236}">
                <a16:creationId xmlns:a16="http://schemas.microsoft.com/office/drawing/2014/main" id="{95759F58-6AA2-27E2-368C-F2483158EBB2}"/>
              </a:ext>
            </a:extLst>
          </p:cNvPr>
          <p:cNvSpPr>
            <a:spLocks noGrp="1" noChangeArrowheads="1"/>
          </p:cNvSpPr>
          <p:nvPr>
            <p:ph type="title"/>
          </p:nvPr>
        </p:nvSpPr>
        <p:spPr/>
        <p:txBody>
          <a:bodyPr/>
          <a:lstStyle/>
          <a:p>
            <a:pPr algn="r"/>
            <a:r>
              <a:rPr lang="fa-IR" altLang="en-US"/>
              <a:t>جرات ورزی </a:t>
            </a:r>
            <a:endParaRPr lang="en-US" altLang="en-US"/>
          </a:p>
        </p:txBody>
      </p:sp>
      <p:sp>
        <p:nvSpPr>
          <p:cNvPr id="5123" name="Rectangle 3">
            <a:extLst>
              <a:ext uri="{FF2B5EF4-FFF2-40B4-BE49-F238E27FC236}">
                <a16:creationId xmlns:a16="http://schemas.microsoft.com/office/drawing/2014/main" id="{6498769A-B021-775F-DA3D-3899C15C3D32}"/>
              </a:ext>
            </a:extLst>
          </p:cNvPr>
          <p:cNvSpPr>
            <a:spLocks noGrp="1" noChangeArrowheads="1"/>
          </p:cNvSpPr>
          <p:nvPr>
            <p:ph type="body" idx="1"/>
          </p:nvPr>
        </p:nvSpPr>
        <p:spPr/>
        <p:txBody>
          <a:bodyPr/>
          <a:lstStyle/>
          <a:p>
            <a:pPr algn="just" rtl="1"/>
            <a:r>
              <a:rPr lang="ar-SA" altLang="en-US" dirty="0">
                <a:cs typeface="Koodak" pitchFamily="2" charset="0"/>
              </a:rPr>
              <a:t>جرأت</a:t>
            </a:r>
            <a:r>
              <a:rPr lang="ar-SA" altLang="en-US" dirty="0"/>
              <a:t>‌</a:t>
            </a:r>
            <a:r>
              <a:rPr lang="ar-SA" altLang="en-US" dirty="0">
                <a:cs typeface="Koodak" pitchFamily="2" charset="0"/>
              </a:rPr>
              <a:t>ورزي يکي از مهم</a:t>
            </a:r>
            <a:r>
              <a:rPr lang="ar-SA" altLang="en-US" dirty="0"/>
              <a:t>‌‌‌</a:t>
            </a:r>
            <a:r>
              <a:rPr lang="ar-SA" altLang="en-US" dirty="0">
                <a:cs typeface="Koodak" pitchFamily="2" charset="0"/>
              </a:rPr>
              <a:t>ترين مهارت</a:t>
            </a:r>
            <a:r>
              <a:rPr lang="ar-SA" altLang="en-US" dirty="0"/>
              <a:t>‌</a:t>
            </a:r>
            <a:r>
              <a:rPr lang="ar-SA" altLang="en-US" dirty="0">
                <a:cs typeface="Koodak" pitchFamily="2" charset="0"/>
              </a:rPr>
              <a:t>هاي زندگي است که به افزايش اعتماد به نفس خودمان و جلب احترام ديگران منجر مي</a:t>
            </a:r>
            <a:r>
              <a:rPr lang="ar-SA" altLang="en-US" dirty="0"/>
              <a:t>‌</a:t>
            </a:r>
            <a:r>
              <a:rPr lang="ar-SA" altLang="en-US" dirty="0">
                <a:cs typeface="Koodak" pitchFamily="2" charset="0"/>
              </a:rPr>
              <a:t>شود.</a:t>
            </a:r>
          </a:p>
          <a:p>
            <a:pPr algn="just" rtl="1"/>
            <a:r>
              <a:rPr lang="ar-SA" altLang="en-US" dirty="0">
                <a:cs typeface="Koodak" pitchFamily="2" charset="0"/>
              </a:rPr>
              <a:t>خيلي از آدم</a:t>
            </a:r>
            <a:r>
              <a:rPr lang="ar-SA" altLang="en-US" dirty="0"/>
              <a:t>‌</a:t>
            </a:r>
            <a:r>
              <a:rPr lang="ar-SA" altLang="en-US" dirty="0">
                <a:cs typeface="Koodak" pitchFamily="2" charset="0"/>
              </a:rPr>
              <a:t>ها در رويارويي با مشکلات زندگي ناتوان</a:t>
            </a:r>
            <a:r>
              <a:rPr lang="ar-SA" altLang="en-US" dirty="0"/>
              <a:t>‌</a:t>
            </a:r>
            <a:r>
              <a:rPr lang="ar-SA" altLang="en-US" dirty="0">
                <a:cs typeface="Koodak" pitchFamily="2" charset="0"/>
              </a:rPr>
              <a:t>اند و در مقابل، عدة ديگري مي</a:t>
            </a:r>
            <a:r>
              <a:rPr lang="ar-SA" altLang="en-US" dirty="0"/>
              <a:t>‌</a:t>
            </a:r>
            <a:r>
              <a:rPr lang="ar-SA" altLang="en-US" dirty="0">
                <a:cs typeface="Koodak" pitchFamily="2" charset="0"/>
              </a:rPr>
              <a:t>توانند از اين مشکلات به آساني عبور کنند و به کساني تبديل شوند که ما به آن</a:t>
            </a:r>
            <a:r>
              <a:rPr lang="ar-SA" altLang="en-US" dirty="0"/>
              <a:t>‌</a:t>
            </a:r>
            <a:r>
              <a:rPr lang="ar-SA" altLang="en-US" dirty="0">
                <a:cs typeface="Koodak" pitchFamily="2" charset="0"/>
              </a:rPr>
              <a:t>ها مي</a:t>
            </a:r>
            <a:r>
              <a:rPr lang="ar-SA" altLang="en-US" dirty="0"/>
              <a:t>‌</a:t>
            </a:r>
            <a:r>
              <a:rPr lang="ar-SA" altLang="en-US" dirty="0">
                <a:cs typeface="Koodak" pitchFamily="2" charset="0"/>
              </a:rPr>
              <a:t>گوييم آدم</a:t>
            </a:r>
            <a:r>
              <a:rPr lang="ar-SA" altLang="en-US" dirty="0"/>
              <a:t>‌</a:t>
            </a:r>
            <a:r>
              <a:rPr lang="ar-SA" altLang="en-US" dirty="0">
                <a:cs typeface="Koodak" pitchFamily="2" charset="0"/>
              </a:rPr>
              <a:t>هاي موفق.</a:t>
            </a:r>
            <a:endParaRPr lang="en-US" altLang="en-US" dirty="0">
              <a:cs typeface="Koodak" pitchFamily="2"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a:extLst>
              <a:ext uri="{FF2B5EF4-FFF2-40B4-BE49-F238E27FC236}">
                <a16:creationId xmlns:a16="http://schemas.microsoft.com/office/drawing/2014/main" id="{0A7E039E-F620-E685-5516-BD3C1C7AD30D}"/>
              </a:ext>
            </a:extLst>
          </p:cNvPr>
          <p:cNvSpPr>
            <a:spLocks noGrp="1" noChangeArrowheads="1"/>
          </p:cNvSpPr>
          <p:nvPr>
            <p:ph type="title"/>
          </p:nvPr>
        </p:nvSpPr>
        <p:spPr/>
        <p:txBody>
          <a:bodyPr/>
          <a:lstStyle/>
          <a:p>
            <a:pPr algn="r" rtl="1"/>
            <a:r>
              <a:rPr lang="ar-SA" altLang="en-US">
                <a:cs typeface="Koodak" pitchFamily="2" charset="0"/>
              </a:rPr>
              <a:t>3ـ خلع سلاح:</a:t>
            </a:r>
            <a:endParaRPr lang="en-US" altLang="en-US">
              <a:cs typeface="Koodak" pitchFamily="2" charset="0"/>
            </a:endParaRPr>
          </a:p>
        </p:txBody>
      </p:sp>
      <p:sp>
        <p:nvSpPr>
          <p:cNvPr id="28675" name="Rectangle 3">
            <a:extLst>
              <a:ext uri="{FF2B5EF4-FFF2-40B4-BE49-F238E27FC236}">
                <a16:creationId xmlns:a16="http://schemas.microsoft.com/office/drawing/2014/main" id="{AFFA8FFE-7012-905A-48C1-84B6D3805783}"/>
              </a:ext>
            </a:extLst>
          </p:cNvPr>
          <p:cNvSpPr>
            <a:spLocks noGrp="1" noChangeArrowheads="1"/>
          </p:cNvSpPr>
          <p:nvPr>
            <p:ph type="body" idx="1"/>
          </p:nvPr>
        </p:nvSpPr>
        <p:spPr/>
        <p:txBody>
          <a:bodyPr/>
          <a:lstStyle/>
          <a:p>
            <a:pPr algn="just" rtl="1"/>
            <a:r>
              <a:rPr lang="ar-SA" altLang="en-US" dirty="0">
                <a:cs typeface="Koodak" pitchFamily="2" charset="0"/>
              </a:rPr>
              <a:t>همان</a:t>
            </a:r>
            <a:r>
              <a:rPr lang="ar-SA" altLang="en-US" dirty="0"/>
              <a:t>‌</a:t>
            </a:r>
            <a:r>
              <a:rPr lang="ar-SA" altLang="en-US" dirty="0">
                <a:cs typeface="Koodak" pitchFamily="2" charset="0"/>
              </a:rPr>
              <a:t>طور که گفتيم افراد پرخاشگر با برچسب زدن و جريحه</a:t>
            </a:r>
            <a:r>
              <a:rPr lang="ar-SA" altLang="en-US" dirty="0"/>
              <a:t>‌</a:t>
            </a:r>
            <a:r>
              <a:rPr lang="ar-SA" altLang="en-US" dirty="0">
                <a:cs typeface="Koodak" pitchFamily="2" charset="0"/>
              </a:rPr>
              <a:t>دار کردن احساساتتان مي</a:t>
            </a:r>
            <a:r>
              <a:rPr lang="ar-SA" altLang="en-US" dirty="0"/>
              <a:t>‌</a:t>
            </a:r>
            <a:r>
              <a:rPr lang="ar-SA" altLang="en-US" dirty="0">
                <a:cs typeface="Koodak" pitchFamily="2" charset="0"/>
              </a:rPr>
              <a:t>خواهند به هدفشان برسند. شما بعد از به کار بردن جملة سه بخشي در مقابل اين افراد معمولا مي</a:t>
            </a:r>
            <a:r>
              <a:rPr lang="ar-SA" altLang="en-US" dirty="0"/>
              <a:t>‌</a:t>
            </a:r>
            <a:r>
              <a:rPr lang="ar-SA" altLang="en-US" dirty="0">
                <a:cs typeface="Koodak" pitchFamily="2" charset="0"/>
              </a:rPr>
              <a:t>شنويد: «خيلي خودخواهي»</a:t>
            </a:r>
          </a:p>
          <a:p>
            <a:pPr algn="just" rtl="1"/>
            <a:r>
              <a:rPr lang="ar-SA" altLang="en-US" dirty="0">
                <a:cs typeface="Koodak" pitchFamily="2" charset="0"/>
              </a:rPr>
              <a:t>بهترين راه در مقابل اين افراد اين است که بگوييد «اگه اين کار خودخواهيه آره من خودخواه</a:t>
            </a:r>
            <a:r>
              <a:rPr lang="ar-SA" altLang="en-US" dirty="0"/>
              <a:t>‌</a:t>
            </a:r>
            <a:r>
              <a:rPr lang="ar-SA" altLang="en-US" dirty="0">
                <a:cs typeface="Koodak" pitchFamily="2" charset="0"/>
              </a:rPr>
              <a:t>ام» و او سلاحش را از دست داده است! البته يادتان باشد حتما مطمئن باشيد طرف مي</a:t>
            </a:r>
            <a:r>
              <a:rPr lang="ar-SA" altLang="en-US" dirty="0"/>
              <a:t>‌</a:t>
            </a:r>
            <a:r>
              <a:rPr lang="ar-SA" altLang="en-US" dirty="0">
                <a:cs typeface="Koodak" pitchFamily="2" charset="0"/>
              </a:rPr>
              <a:t>خواهد سوء استفاده کند.</a:t>
            </a:r>
            <a:endParaRPr lang="en-US" altLang="en-US" dirty="0">
              <a:cs typeface="Koodak" pitchFamily="2"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a:extLst>
              <a:ext uri="{FF2B5EF4-FFF2-40B4-BE49-F238E27FC236}">
                <a16:creationId xmlns:a16="http://schemas.microsoft.com/office/drawing/2014/main" id="{0339FB24-9E1E-F2B4-1D7C-C1A9E1BE6EAD}"/>
              </a:ext>
            </a:extLst>
          </p:cNvPr>
          <p:cNvSpPr>
            <a:spLocks noGrp="1" noChangeArrowheads="1"/>
          </p:cNvSpPr>
          <p:nvPr>
            <p:ph type="title"/>
          </p:nvPr>
        </p:nvSpPr>
        <p:spPr/>
        <p:txBody>
          <a:bodyPr/>
          <a:lstStyle/>
          <a:p>
            <a:pPr algn="r" rtl="1"/>
            <a:r>
              <a:rPr lang="ar-SA" altLang="en-US" sz="4000">
                <a:cs typeface="Koodak" pitchFamily="2" charset="0"/>
              </a:rPr>
              <a:t>4ـ خود را به خنگي زدن</a:t>
            </a:r>
            <a:endParaRPr lang="en-US" altLang="en-US" sz="4000">
              <a:cs typeface="Koodak" pitchFamily="2" charset="0"/>
            </a:endParaRPr>
          </a:p>
        </p:txBody>
      </p:sp>
      <p:sp>
        <p:nvSpPr>
          <p:cNvPr id="29699" name="Rectangle 3">
            <a:extLst>
              <a:ext uri="{FF2B5EF4-FFF2-40B4-BE49-F238E27FC236}">
                <a16:creationId xmlns:a16="http://schemas.microsoft.com/office/drawing/2014/main" id="{948C8E18-2938-9241-0A01-E611A55CEF4B}"/>
              </a:ext>
            </a:extLst>
          </p:cNvPr>
          <p:cNvSpPr>
            <a:spLocks noGrp="1" noChangeArrowheads="1"/>
          </p:cNvSpPr>
          <p:nvPr>
            <p:ph type="body" idx="1"/>
          </p:nvPr>
        </p:nvSpPr>
        <p:spPr/>
        <p:txBody>
          <a:bodyPr/>
          <a:lstStyle/>
          <a:p>
            <a:pPr algn="just" rtl="1"/>
            <a:r>
              <a:rPr lang="ar-SA" altLang="en-US" sz="3200" dirty="0">
                <a:cs typeface="Koodak" pitchFamily="2" charset="0"/>
              </a:rPr>
              <a:t>: اين تکنيک در مقابل انتقادهاي زياده از حد کاربرد دارد. در مقابل اين موقعيت خود را به خنگي بزنيد. مثلا اگر کسي به نحوة کار کردن شما ايرادي غير منطقي گرفت و گفت «تو کار خودتو بلد نيستي» مي</a:t>
            </a:r>
            <a:r>
              <a:rPr lang="ar-SA" altLang="en-US" sz="3200" dirty="0"/>
              <a:t>‌</a:t>
            </a:r>
            <a:r>
              <a:rPr lang="ar-SA" altLang="en-US" sz="3200" dirty="0">
                <a:cs typeface="Koodak" pitchFamily="2" charset="0"/>
              </a:rPr>
              <a:t>توانيد زبان بدن ساده</a:t>
            </a:r>
            <a:r>
              <a:rPr lang="ar-SA" altLang="en-US" sz="3200" dirty="0"/>
              <a:t>‌</a:t>
            </a:r>
            <a:r>
              <a:rPr lang="ar-SA" altLang="en-US" sz="3200" dirty="0">
                <a:cs typeface="Koodak" pitchFamily="2" charset="0"/>
              </a:rPr>
              <a:t>لوحانه به خودتان بگيريد، يک لبخند احمقانه بزنيد و بگوييد: «آره اتفاقا خودمم فکر مي</a:t>
            </a:r>
            <a:r>
              <a:rPr lang="ar-SA" altLang="en-US" sz="3200" dirty="0"/>
              <a:t>‌</a:t>
            </a:r>
            <a:r>
              <a:rPr lang="ar-SA" altLang="en-US" sz="3200" dirty="0">
                <a:cs typeface="Koodak" pitchFamily="2" charset="0"/>
              </a:rPr>
              <a:t>کنم کارمو بلد نيستم!»</a:t>
            </a:r>
            <a:endParaRPr lang="en-US" altLang="en-US" sz="3200" dirty="0">
              <a:cs typeface="Koodak" pitchFamily="2"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a:extLst>
              <a:ext uri="{FF2B5EF4-FFF2-40B4-BE49-F238E27FC236}">
                <a16:creationId xmlns:a16="http://schemas.microsoft.com/office/drawing/2014/main" id="{C7FC6BC3-F57A-E0D0-1AA4-C066A19FDF7D}"/>
              </a:ext>
            </a:extLst>
          </p:cNvPr>
          <p:cNvSpPr>
            <a:spLocks noGrp="1" noChangeArrowheads="1"/>
          </p:cNvSpPr>
          <p:nvPr>
            <p:ph type="title"/>
          </p:nvPr>
        </p:nvSpPr>
        <p:spPr/>
        <p:txBody>
          <a:bodyPr/>
          <a:lstStyle/>
          <a:p>
            <a:pPr algn="r" rtl="1"/>
            <a:r>
              <a:rPr lang="ar-SA" altLang="en-US" sz="4000">
                <a:cs typeface="Koodak" pitchFamily="2" charset="0"/>
              </a:rPr>
              <a:t>5 ـ عوض کردن موضوع صحبت:</a:t>
            </a:r>
            <a:endParaRPr lang="en-US" altLang="en-US" sz="4000">
              <a:cs typeface="Koodak" pitchFamily="2" charset="0"/>
            </a:endParaRPr>
          </a:p>
        </p:txBody>
      </p:sp>
      <p:sp>
        <p:nvSpPr>
          <p:cNvPr id="30723" name="Rectangle 3">
            <a:extLst>
              <a:ext uri="{FF2B5EF4-FFF2-40B4-BE49-F238E27FC236}">
                <a16:creationId xmlns:a16="http://schemas.microsoft.com/office/drawing/2014/main" id="{C6E47236-A06A-310A-AF2D-289C5E168A0F}"/>
              </a:ext>
            </a:extLst>
          </p:cNvPr>
          <p:cNvSpPr>
            <a:spLocks noGrp="1" noChangeArrowheads="1"/>
          </p:cNvSpPr>
          <p:nvPr>
            <p:ph type="body" idx="1"/>
          </p:nvPr>
        </p:nvSpPr>
        <p:spPr/>
        <p:txBody>
          <a:bodyPr/>
          <a:lstStyle/>
          <a:p>
            <a:pPr algn="just" rtl="1"/>
            <a:r>
              <a:rPr lang="ar-SA" altLang="en-US" sz="4800" dirty="0">
                <a:cs typeface="Koodak" pitchFamily="2" charset="0"/>
              </a:rPr>
              <a:t>وقتي شما با چند بار گفتن جملة سه بخشي نتيجه نگرفته</a:t>
            </a:r>
            <a:r>
              <a:rPr lang="ar-SA" altLang="en-US" sz="4800" dirty="0"/>
              <a:t>‌</a:t>
            </a:r>
            <a:r>
              <a:rPr lang="ar-SA" altLang="en-US" sz="4800" dirty="0">
                <a:cs typeface="Koodak" pitchFamily="2" charset="0"/>
              </a:rPr>
              <a:t>ايد موضوع صحبت را عوض کنيد.</a:t>
            </a:r>
            <a:endParaRPr lang="en-US" altLang="en-US" sz="4800" dirty="0">
              <a:cs typeface="Koodak" pitchFamily="2"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9" name="Rectangle 11"/>
          <p:cNvSpPr>
            <a:spLocks noGrp="1" noChangeAspect="1" noChangeArrowheads="1"/>
          </p:cNvSpPr>
          <p:nvPr>
            <p:ph type="title" idx="4294967295"/>
          </p:nvPr>
        </p:nvSpPr>
        <p:spPr>
          <a:xfrm>
            <a:off x="0" y="71438"/>
            <a:ext cx="8229600" cy="796925"/>
          </a:xfrm>
        </p:spPr>
        <p:txBody>
          <a:bodyPr/>
          <a:lstStyle/>
          <a:p>
            <a:r>
              <a:rPr lang="en-GB" altLang="en-US" dirty="0"/>
              <a:t>Conditions o use</a:t>
            </a:r>
          </a:p>
        </p:txBody>
      </p:sp>
      <p:sp>
        <p:nvSpPr>
          <p:cNvPr id="62466" name="Rectangle 2"/>
          <p:cNvSpPr>
            <a:spLocks noChangeAspect="1" noChangeArrowheads="1"/>
          </p:cNvSpPr>
          <p:nvPr/>
        </p:nvSpPr>
        <p:spPr bwMode="auto">
          <a:xfrm>
            <a:off x="-19050" y="0"/>
            <a:ext cx="9144000" cy="6858000"/>
          </a:xfrm>
          <a:prstGeom prst="rect">
            <a:avLst/>
          </a:prstGeom>
          <a:gradFill>
            <a:gsLst>
              <a:gs pos="0">
                <a:schemeClr val="lt1">
                  <a:tint val="40000"/>
                  <a:satMod val="350000"/>
                </a:schemeClr>
              </a:gs>
              <a:gs pos="40000">
                <a:schemeClr val="lt1">
                  <a:tint val="45000"/>
                  <a:shade val="99000"/>
                  <a:satMod val="350000"/>
                </a:schemeClr>
              </a:gs>
              <a:gs pos="100000">
                <a:schemeClr val="bg1">
                  <a:lumMod val="85000"/>
                </a:schemeClr>
              </a:gs>
            </a:gsLst>
            <a:path path="circle">
              <a:fillToRect l="50000" t="-80000" r="50000" b="180000"/>
            </a:path>
          </a:gradFill>
          <a:ln w="9525">
            <a:solidFill>
              <a:schemeClr val="bg1"/>
            </a:solidFill>
            <a:miter lim="800000"/>
            <a:headEnd/>
            <a:tailEnd/>
          </a:ln>
          <a:effectLst/>
        </p:spPr>
        <p:style>
          <a:lnRef idx="0">
            <a:scrgbClr r="0" g="0" b="0"/>
          </a:lnRef>
          <a:fillRef idx="1002">
            <a:schemeClr val="lt1"/>
          </a:fillRef>
          <a:effectRef idx="0">
            <a:scrgbClr r="0" g="0" b="0"/>
          </a:effectRef>
          <a:fontRef idx="major"/>
        </p:style>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Verdana"/>
              <a:ea typeface="+mj-ea"/>
              <a:cs typeface="Arial"/>
            </a:endParaRPr>
          </a:p>
        </p:txBody>
      </p:sp>
      <p:sp>
        <p:nvSpPr>
          <p:cNvPr id="41993" name="Line 8"/>
          <p:cNvSpPr>
            <a:spLocks noChangeShapeType="1"/>
          </p:cNvSpPr>
          <p:nvPr/>
        </p:nvSpPr>
        <p:spPr bwMode="auto">
          <a:xfrm>
            <a:off x="3348038" y="1390650"/>
            <a:ext cx="0" cy="4464050"/>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1994" name="Rectangle 10"/>
          <p:cNvSpPr>
            <a:spLocks noChangeArrowheads="1"/>
          </p:cNvSpPr>
          <p:nvPr/>
        </p:nvSpPr>
        <p:spPr bwMode="auto">
          <a:xfrm>
            <a:off x="5025592" y="3789382"/>
            <a:ext cx="2026517"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hlinkClick r:id="rId3"/>
              </a:rPr>
              <a:t>http://www.ravanpoint.ir</a:t>
            </a:r>
            <a:endParaRPr kumimoji="0" lang="fa-I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rPr>
              <a:t>Contact: info@ravanpoint.ir </a:t>
            </a:r>
          </a:p>
        </p:txBody>
      </p:sp>
      <p:sp>
        <p:nvSpPr>
          <p:cNvPr id="3" name="Rectangle 2"/>
          <p:cNvSpPr/>
          <p:nvPr/>
        </p:nvSpPr>
        <p:spPr>
          <a:xfrm>
            <a:off x="250825" y="3919537"/>
            <a:ext cx="2736850" cy="423863"/>
          </a:xfrm>
          <a:prstGeom prst="rect">
            <a:avLst/>
          </a:prstGeom>
          <a:ln/>
        </p:spPr>
        <p:style>
          <a:lnRef idx="3">
            <a:schemeClr val="lt1"/>
          </a:lnRef>
          <a:fillRef idx="1">
            <a:schemeClr val="accent5"/>
          </a:fillRef>
          <a:effectRef idx="1">
            <a:schemeClr val="accent5"/>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Verdana"/>
              <a:ea typeface="+mn-ea"/>
              <a:cs typeface="Arial"/>
            </a:endParaRPr>
          </a:p>
        </p:txBody>
      </p:sp>
      <p:sp>
        <p:nvSpPr>
          <p:cNvPr id="62480" name="Rectangle 16"/>
          <p:cNvSpPr>
            <a:spLocks noChangeArrowheads="1"/>
          </p:cNvSpPr>
          <p:nvPr/>
        </p:nvSpPr>
        <p:spPr bwMode="auto">
          <a:xfrm>
            <a:off x="250825" y="2582614"/>
            <a:ext cx="2832100" cy="1754326"/>
          </a:xfrm>
          <a:prstGeom prst="rect">
            <a:avLst/>
          </a:prstGeom>
          <a:noFill/>
          <a:ln w="9525">
            <a:noFill/>
            <a:miter lim="800000"/>
            <a:headEnd/>
            <a:tailEnd/>
          </a:ln>
          <a:effectLst/>
        </p:spPr>
        <p:txBody>
          <a:bodyPr>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fa-IR"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B Nazanin" panose="00000400000000000000" pitchFamily="2" charset="-78"/>
              </a:rPr>
              <a:t>دانلود رایگان پاورپوینت های روانشناسی</a:t>
            </a:r>
            <a:endParaRPr kumimoji="0" lang="en-GB"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B Nazanin" panose="00000400000000000000"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800" b="1" i="0" u="none" strike="noStrike" kern="1200" cap="none" spc="0" normalizeH="0" baseline="0" noProof="0" dirty="0">
              <a:ln>
                <a:noFill/>
              </a:ln>
              <a:solidFill>
                <a:prstClr val="black"/>
              </a:solidFill>
              <a:effectLst/>
              <a:uLnTx/>
              <a:uFillTx/>
              <a:latin typeface="Verdana" panose="020B060403050404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srgbClr val="C00000"/>
              </a:solidFill>
              <a:effectLst/>
              <a:uLnTx/>
              <a:uFillTx/>
              <a:latin typeface="Verdana" panose="020B060403050404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br>
              <a:rPr kumimoji="0" lang="en-US" sz="16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br>
            <a:r>
              <a:rPr kumimoji="0" lang="en-US" sz="18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t>© Copyright Ravanpoint.ir</a:t>
            </a:r>
            <a:endParaRPr kumimoji="0" lang="en-GB" sz="1800" b="1"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05486" y="2368159"/>
            <a:ext cx="3866728" cy="1397884"/>
          </a:xfrm>
          <a:prstGeom prst="rect">
            <a:avLst/>
          </a:prstGeom>
        </p:spPr>
      </p:pic>
    </p:spTree>
    <p:extLst>
      <p:ext uri="{BB962C8B-B14F-4D97-AF65-F5344CB8AC3E}">
        <p14:creationId xmlns:p14="http://schemas.microsoft.com/office/powerpoint/2010/main" val="637298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1989"/>
                                        </p:tgtEl>
                                        <p:attrNameLst>
                                          <p:attrName>style.visibility</p:attrName>
                                        </p:attrNameLst>
                                      </p:cBhvr>
                                      <p:to>
                                        <p:strVal val="visible"/>
                                      </p:to>
                                    </p:set>
                                    <p:animEffect transition="in" filter="fade">
                                      <p:cBhvr>
                                        <p:cTn id="7" dur="1000"/>
                                        <p:tgtEl>
                                          <p:spTgt spid="41989"/>
                                        </p:tgtEl>
                                      </p:cBhvr>
                                    </p:animEffect>
                                    <p:anim calcmode="lin" valueType="num">
                                      <p:cBhvr>
                                        <p:cTn id="8" dur="1000" fill="hold"/>
                                        <p:tgtEl>
                                          <p:spTgt spid="41989"/>
                                        </p:tgtEl>
                                        <p:attrNameLst>
                                          <p:attrName>ppt_x</p:attrName>
                                        </p:attrNameLst>
                                      </p:cBhvr>
                                      <p:tavLst>
                                        <p:tav tm="0">
                                          <p:val>
                                            <p:strVal val="#ppt_x"/>
                                          </p:val>
                                        </p:tav>
                                        <p:tav tm="100000">
                                          <p:val>
                                            <p:strVal val="#ppt_x"/>
                                          </p:val>
                                        </p:tav>
                                      </p:tavLst>
                                    </p:anim>
                                    <p:anim calcmode="lin" valueType="num">
                                      <p:cBhvr>
                                        <p:cTn id="9" dur="898" decel="100000" fill="hold"/>
                                        <p:tgtEl>
                                          <p:spTgt spid="41989"/>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198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a:extLst>
              <a:ext uri="{FF2B5EF4-FFF2-40B4-BE49-F238E27FC236}">
                <a16:creationId xmlns:a16="http://schemas.microsoft.com/office/drawing/2014/main" id="{0B6B2588-7A62-2EB6-F91D-2B0DDA40C684}"/>
              </a:ext>
            </a:extLst>
          </p:cNvPr>
          <p:cNvSpPr>
            <a:spLocks noGrp="1" noChangeArrowheads="1"/>
          </p:cNvSpPr>
          <p:nvPr>
            <p:ph type="title"/>
          </p:nvPr>
        </p:nvSpPr>
        <p:spPr/>
        <p:txBody>
          <a:bodyPr/>
          <a:lstStyle/>
          <a:p>
            <a:r>
              <a:rPr lang="fa-IR" altLang="en-US" dirty="0"/>
              <a:t>آیا جرات ورزی قابل آموزش است؟؟؟!!! </a:t>
            </a:r>
            <a:endParaRPr lang="en-US" altLang="en-US" dirty="0"/>
          </a:p>
        </p:txBody>
      </p:sp>
      <p:sp>
        <p:nvSpPr>
          <p:cNvPr id="6147" name="Rectangle 3">
            <a:extLst>
              <a:ext uri="{FF2B5EF4-FFF2-40B4-BE49-F238E27FC236}">
                <a16:creationId xmlns:a16="http://schemas.microsoft.com/office/drawing/2014/main" id="{99ABDAC5-21FC-E42F-6EA0-A4E88E726011}"/>
              </a:ext>
            </a:extLst>
          </p:cNvPr>
          <p:cNvSpPr>
            <a:spLocks noGrp="1" noChangeArrowheads="1"/>
          </p:cNvSpPr>
          <p:nvPr>
            <p:ph type="body" idx="1"/>
          </p:nvPr>
        </p:nvSpPr>
        <p:spPr/>
        <p:txBody>
          <a:bodyPr/>
          <a:lstStyle/>
          <a:p>
            <a:pPr algn="just" rtl="1"/>
            <a:r>
              <a:rPr lang="ar-SA" altLang="en-US" sz="4000" dirty="0">
                <a:cs typeface="Koodak" pitchFamily="2" charset="0"/>
              </a:rPr>
              <a:t>روان</a:t>
            </a:r>
            <a:r>
              <a:rPr lang="ar-SA" altLang="en-US" sz="4000" dirty="0"/>
              <a:t>‌</a:t>
            </a:r>
            <a:r>
              <a:rPr lang="ar-SA" altLang="en-US" sz="4000" dirty="0">
                <a:cs typeface="Koodak" pitchFamily="2" charset="0"/>
              </a:rPr>
              <a:t>شناسان با بررسي زندگي همين آدم</a:t>
            </a:r>
            <a:r>
              <a:rPr lang="ar-SA" altLang="en-US" sz="4000" dirty="0"/>
              <a:t>‌</a:t>
            </a:r>
            <a:r>
              <a:rPr lang="ar-SA" altLang="en-US" sz="4000" dirty="0">
                <a:cs typeface="Koodak" pitchFamily="2" charset="0"/>
              </a:rPr>
              <a:t>ها به فرايندهاي مشابهي دست پيدا کردند تحت عنوان «راهبردهاي مقابله</a:t>
            </a:r>
            <a:r>
              <a:rPr lang="ar-SA" altLang="en-US" sz="4000" dirty="0"/>
              <a:t>‌</a:t>
            </a:r>
            <a:r>
              <a:rPr lang="ar-SA" altLang="en-US" sz="4000" dirty="0">
                <a:cs typeface="Koodak" pitchFamily="2" charset="0"/>
              </a:rPr>
              <a:t>اي» و مشاهده کردند که اين راهبردها يک ويژگي مهم دارند:</a:t>
            </a:r>
            <a:endParaRPr lang="en-US" altLang="en-US" sz="4000" dirty="0">
              <a:cs typeface="Koodak" pitchFamily="2" charset="0"/>
            </a:endParaRPr>
          </a:p>
          <a:p>
            <a:pPr algn="just" rtl="1"/>
            <a:r>
              <a:rPr lang="ar-SA" altLang="en-US" sz="4000" dirty="0">
                <a:solidFill>
                  <a:srgbClr val="FF0000"/>
                </a:solidFill>
                <a:cs typeface="Koodak" pitchFamily="2" charset="0"/>
              </a:rPr>
              <a:t>مي</a:t>
            </a:r>
            <a:r>
              <a:rPr lang="ar-SA" altLang="en-US" sz="4000" dirty="0">
                <a:solidFill>
                  <a:srgbClr val="FF0000"/>
                </a:solidFill>
              </a:rPr>
              <a:t>‌</a:t>
            </a:r>
            <a:r>
              <a:rPr lang="ar-SA" altLang="en-US" sz="4000" dirty="0">
                <a:solidFill>
                  <a:srgbClr val="FF0000"/>
                </a:solidFill>
                <a:cs typeface="Koodak" pitchFamily="2" charset="0"/>
              </a:rPr>
              <a:t>شود آن</a:t>
            </a:r>
            <a:r>
              <a:rPr lang="ar-SA" altLang="en-US" sz="4000" dirty="0">
                <a:solidFill>
                  <a:srgbClr val="FF0000"/>
                </a:solidFill>
              </a:rPr>
              <a:t>‌</a:t>
            </a:r>
            <a:r>
              <a:rPr lang="ar-SA" altLang="en-US" sz="4000" dirty="0">
                <a:solidFill>
                  <a:srgbClr val="FF0000"/>
                </a:solidFill>
                <a:cs typeface="Koodak" pitchFamily="2" charset="0"/>
              </a:rPr>
              <a:t>ها را آموزش داد</a:t>
            </a:r>
            <a:r>
              <a:rPr lang="en-US" altLang="en-US" sz="4000" dirty="0">
                <a:solidFill>
                  <a:srgbClr val="FF0000"/>
                </a:solidFill>
                <a:cs typeface="Koodak" pitchFamily="2"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a:extLst>
              <a:ext uri="{FF2B5EF4-FFF2-40B4-BE49-F238E27FC236}">
                <a16:creationId xmlns:a16="http://schemas.microsoft.com/office/drawing/2014/main" id="{51DAC05F-A8EB-454E-ED3C-ED3F90123743}"/>
              </a:ext>
            </a:extLst>
          </p:cNvPr>
          <p:cNvSpPr>
            <a:spLocks noGrp="1" noChangeArrowheads="1"/>
          </p:cNvSpPr>
          <p:nvPr>
            <p:ph type="title"/>
          </p:nvPr>
        </p:nvSpPr>
        <p:spPr/>
        <p:txBody>
          <a:bodyPr/>
          <a:lstStyle/>
          <a:p>
            <a:pPr algn="ctr" rtl="1"/>
            <a:r>
              <a:rPr lang="fa-IR" altLang="en-US"/>
              <a:t>مهارت نه گفتن   یا  جرات ورزی </a:t>
            </a:r>
            <a:endParaRPr lang="en-US" altLang="en-US"/>
          </a:p>
        </p:txBody>
      </p:sp>
      <p:sp>
        <p:nvSpPr>
          <p:cNvPr id="7171" name="Rectangle 3">
            <a:extLst>
              <a:ext uri="{FF2B5EF4-FFF2-40B4-BE49-F238E27FC236}">
                <a16:creationId xmlns:a16="http://schemas.microsoft.com/office/drawing/2014/main" id="{67E385E0-C70C-D291-A574-8C1650FBBC7A}"/>
              </a:ext>
            </a:extLst>
          </p:cNvPr>
          <p:cNvSpPr>
            <a:spLocks noGrp="1" noChangeArrowheads="1"/>
          </p:cNvSpPr>
          <p:nvPr>
            <p:ph type="body" idx="1"/>
          </p:nvPr>
        </p:nvSpPr>
        <p:spPr/>
        <p:txBody>
          <a:bodyPr/>
          <a:lstStyle/>
          <a:p>
            <a:pPr algn="just" rtl="1"/>
            <a:r>
              <a:rPr lang="ar-SA" altLang="en-US" sz="3200" dirty="0">
                <a:cs typeface="Koodak" pitchFamily="2" charset="0"/>
              </a:rPr>
              <a:t>يکي از جذاب</a:t>
            </a:r>
            <a:r>
              <a:rPr lang="ar-SA" altLang="en-US" sz="3200" dirty="0"/>
              <a:t>‌</a:t>
            </a:r>
            <a:r>
              <a:rPr lang="ar-SA" altLang="en-US" sz="3200" dirty="0">
                <a:cs typeface="Koodak" pitchFamily="2" charset="0"/>
              </a:rPr>
              <a:t>ترين و کاراترين مهارت</a:t>
            </a:r>
            <a:r>
              <a:rPr lang="ar-SA" altLang="en-US" sz="3200" dirty="0"/>
              <a:t>‌</a:t>
            </a:r>
            <a:r>
              <a:rPr lang="ar-SA" altLang="en-US" sz="3200" dirty="0">
                <a:cs typeface="Koodak" pitchFamily="2" charset="0"/>
              </a:rPr>
              <a:t>هاي مقابله</a:t>
            </a:r>
            <a:r>
              <a:rPr lang="ar-SA" altLang="en-US" sz="3200" dirty="0"/>
              <a:t>‌</a:t>
            </a:r>
            <a:r>
              <a:rPr lang="ar-SA" altLang="en-US" sz="3200" dirty="0">
                <a:cs typeface="Koodak" pitchFamily="2" charset="0"/>
              </a:rPr>
              <a:t>اي، جرأت</a:t>
            </a:r>
            <a:r>
              <a:rPr lang="ar-SA" altLang="en-US" sz="3200" dirty="0"/>
              <a:t>‌</a:t>
            </a:r>
            <a:r>
              <a:rPr lang="ar-SA" altLang="en-US" sz="3200" dirty="0">
                <a:cs typeface="Koodak" pitchFamily="2" charset="0"/>
              </a:rPr>
              <a:t>ورزي است. جرأت</a:t>
            </a:r>
            <a:r>
              <a:rPr lang="ar-SA" altLang="en-US" sz="3200" dirty="0"/>
              <a:t>‌</a:t>
            </a:r>
            <a:r>
              <a:rPr lang="ar-SA" altLang="en-US" sz="3200" dirty="0">
                <a:cs typeface="Koodak" pitchFamily="2" charset="0"/>
              </a:rPr>
              <a:t>ورزي ترجمة کلمة انگليسي </a:t>
            </a:r>
            <a:r>
              <a:rPr lang="en-US" altLang="en-US" sz="3200" dirty="0">
                <a:cs typeface="Koodak" pitchFamily="2" charset="0"/>
              </a:rPr>
              <a:t>Assertiveness</a:t>
            </a:r>
            <a:r>
              <a:rPr lang="ar-SA" altLang="en-US" sz="3200" dirty="0">
                <a:cs typeface="Koodak" pitchFamily="2" charset="0"/>
              </a:rPr>
              <a:t> است. متأسفانه اين کلمه در زبان فارسي و در کتاب</a:t>
            </a:r>
            <a:r>
              <a:rPr lang="ar-SA" altLang="en-US" sz="3200" dirty="0"/>
              <a:t>‌</a:t>
            </a:r>
            <a:r>
              <a:rPr lang="ar-SA" altLang="en-US" sz="3200" dirty="0">
                <a:cs typeface="Koodak" pitchFamily="2" charset="0"/>
              </a:rPr>
              <a:t>هاي مختلف، به شکل</a:t>
            </a:r>
            <a:r>
              <a:rPr lang="ar-SA" altLang="en-US" sz="3200" dirty="0"/>
              <a:t>‌</a:t>
            </a:r>
            <a:r>
              <a:rPr lang="ar-SA" altLang="en-US" sz="3200" dirty="0">
                <a:cs typeface="Koodak" pitchFamily="2" charset="0"/>
              </a:rPr>
              <a:t>هاي مختلفي آمده است: جرأت</a:t>
            </a:r>
            <a:r>
              <a:rPr lang="ar-SA" altLang="en-US" sz="3200" dirty="0"/>
              <a:t>‌</a:t>
            </a:r>
            <a:r>
              <a:rPr lang="ar-SA" altLang="en-US" sz="3200" dirty="0">
                <a:cs typeface="Koodak" pitchFamily="2" charset="0"/>
              </a:rPr>
              <a:t>ورزي، جرأت</a:t>
            </a:r>
            <a:r>
              <a:rPr lang="ar-SA" altLang="en-US" sz="3200" dirty="0"/>
              <a:t>‌</a:t>
            </a:r>
            <a:r>
              <a:rPr lang="ar-SA" altLang="en-US" sz="3200" dirty="0">
                <a:cs typeface="Koodak" pitchFamily="2" charset="0"/>
              </a:rPr>
              <a:t>مندي، ابراز وجود، قاطعيت و... بعضي</a:t>
            </a:r>
            <a:r>
              <a:rPr lang="ar-SA" altLang="en-US" sz="3200" dirty="0"/>
              <a:t>‌</a:t>
            </a:r>
            <a:r>
              <a:rPr lang="ar-SA" altLang="en-US" sz="3200" dirty="0">
                <a:cs typeface="Koodak" pitchFamily="2" charset="0"/>
              </a:rPr>
              <a:t>ها هم خودشان را راحت کرده</a:t>
            </a:r>
            <a:r>
              <a:rPr lang="ar-SA" altLang="en-US" sz="3200" dirty="0"/>
              <a:t>‌</a:t>
            </a:r>
            <a:r>
              <a:rPr lang="ar-SA" altLang="en-US" sz="3200" dirty="0">
                <a:cs typeface="Koodak" pitchFamily="2" charset="0"/>
              </a:rPr>
              <a:t>اند و گفته</a:t>
            </a:r>
            <a:r>
              <a:rPr lang="ar-SA" altLang="en-US" sz="3200" dirty="0"/>
              <a:t>‌</a:t>
            </a:r>
            <a:r>
              <a:rPr lang="ar-SA" altLang="en-US" sz="3200" dirty="0">
                <a:cs typeface="Koodak" pitchFamily="2" charset="0"/>
              </a:rPr>
              <a:t>اند: «مهارت نه گفتن». به نظر مي</a:t>
            </a:r>
            <a:r>
              <a:rPr lang="ar-SA" altLang="en-US" sz="3200" dirty="0"/>
              <a:t>‌</a:t>
            </a:r>
            <a:r>
              <a:rPr lang="ar-SA" altLang="en-US" sz="3200" dirty="0">
                <a:cs typeface="Koodak" pitchFamily="2" charset="0"/>
              </a:rPr>
              <a:t>رسد جرأت</a:t>
            </a:r>
            <a:r>
              <a:rPr lang="ar-SA" altLang="en-US" sz="3200" dirty="0"/>
              <a:t>‌</a:t>
            </a:r>
            <a:r>
              <a:rPr lang="ar-SA" altLang="en-US" sz="3200" dirty="0">
                <a:cs typeface="Koodak" pitchFamily="2" charset="0"/>
              </a:rPr>
              <a:t>ورزي، بهتر ابعاد اين مهارت را منتقل مي</a:t>
            </a:r>
            <a:r>
              <a:rPr lang="ar-SA" altLang="en-US" sz="3200" dirty="0"/>
              <a:t>‌</a:t>
            </a:r>
            <a:r>
              <a:rPr lang="ar-SA" altLang="en-US" sz="3200" dirty="0">
                <a:cs typeface="Koodak" pitchFamily="2" charset="0"/>
              </a:rPr>
              <a:t>کند.</a:t>
            </a:r>
            <a:endParaRPr lang="en-US" altLang="en-US" sz="3200" dirty="0">
              <a:cs typeface="Koodak" pitchFamily="2"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a:extLst>
              <a:ext uri="{FF2B5EF4-FFF2-40B4-BE49-F238E27FC236}">
                <a16:creationId xmlns:a16="http://schemas.microsoft.com/office/drawing/2014/main" id="{FE06A4D7-9F8C-3B81-0C1E-894903099AE9}"/>
              </a:ext>
            </a:extLst>
          </p:cNvPr>
          <p:cNvSpPr>
            <a:spLocks noGrp="1" noChangeArrowheads="1"/>
          </p:cNvSpPr>
          <p:nvPr>
            <p:ph type="title"/>
          </p:nvPr>
        </p:nvSpPr>
        <p:spPr/>
        <p:txBody>
          <a:bodyPr/>
          <a:lstStyle/>
          <a:p>
            <a:pPr algn="ctr"/>
            <a:r>
              <a:rPr lang="fa-IR" altLang="en-US" dirty="0"/>
              <a:t>جرات ورزی چیست ؟؟</a:t>
            </a:r>
            <a:endParaRPr lang="en-US" altLang="en-US" dirty="0"/>
          </a:p>
        </p:txBody>
      </p:sp>
      <p:sp>
        <p:nvSpPr>
          <p:cNvPr id="8195" name="Rectangle 3">
            <a:extLst>
              <a:ext uri="{FF2B5EF4-FFF2-40B4-BE49-F238E27FC236}">
                <a16:creationId xmlns:a16="http://schemas.microsoft.com/office/drawing/2014/main" id="{456A02CB-C5D5-9338-2DB7-B90591758E98}"/>
              </a:ext>
            </a:extLst>
          </p:cNvPr>
          <p:cNvSpPr>
            <a:spLocks noGrp="1" noChangeArrowheads="1"/>
          </p:cNvSpPr>
          <p:nvPr>
            <p:ph type="body" idx="1"/>
          </p:nvPr>
        </p:nvSpPr>
        <p:spPr>
          <a:xfrm>
            <a:off x="838200" y="2362200"/>
            <a:ext cx="8198296" cy="3724275"/>
          </a:xfrm>
        </p:spPr>
        <p:txBody>
          <a:bodyPr/>
          <a:lstStyle/>
          <a:p>
            <a:pPr algn="just" rtl="1">
              <a:lnSpc>
                <a:spcPct val="90000"/>
              </a:lnSpc>
            </a:pPr>
            <a:r>
              <a:rPr lang="ar-SA" altLang="en-US" dirty="0">
                <a:cs typeface="Koodak" pitchFamily="2" charset="0"/>
              </a:rPr>
              <a:t>جرأت</a:t>
            </a:r>
            <a:r>
              <a:rPr lang="ar-SA" altLang="en-US" dirty="0"/>
              <a:t>‌</a:t>
            </a:r>
            <a:r>
              <a:rPr lang="ar-SA" altLang="en-US" dirty="0">
                <a:cs typeface="Koodak" pitchFamily="2" charset="0"/>
              </a:rPr>
              <a:t>ورزي توانايي ابراز خود و احقاق حقوق خود بدون تجاوز به حقوق ديگران است. عمل به شيوة جرأت</a:t>
            </a:r>
            <a:r>
              <a:rPr lang="ar-SA" altLang="en-US" dirty="0"/>
              <a:t>‌</a:t>
            </a:r>
            <a:r>
              <a:rPr lang="ar-SA" altLang="en-US" dirty="0">
                <a:cs typeface="Koodak" pitchFamily="2" charset="0"/>
              </a:rPr>
              <a:t>ورزانه به شما اجازه مي</a:t>
            </a:r>
            <a:r>
              <a:rPr lang="ar-SA" altLang="en-US" dirty="0"/>
              <a:t>‌</a:t>
            </a:r>
            <a:r>
              <a:rPr lang="ar-SA" altLang="en-US" dirty="0">
                <a:cs typeface="Koodak" pitchFamily="2" charset="0"/>
              </a:rPr>
              <a:t>دهد تا اعتماد به نفس را در خود حس كنيد و موجب برانگيختن حس احترام دوستان و آشنايان شويد.</a:t>
            </a:r>
            <a:endParaRPr lang="en-US" altLang="en-US" dirty="0">
              <a:cs typeface="Koodak" pitchFamily="2" charset="0"/>
            </a:endParaRPr>
          </a:p>
          <a:p>
            <a:pPr algn="just" rtl="1">
              <a:lnSpc>
                <a:spcPct val="90000"/>
              </a:lnSpc>
            </a:pPr>
            <a:r>
              <a:rPr lang="ar-SA" altLang="en-US" dirty="0">
                <a:cs typeface="Koodak" pitchFamily="2" charset="0"/>
              </a:rPr>
              <a:t>جرأت</a:t>
            </a:r>
            <a:r>
              <a:rPr lang="ar-SA" altLang="en-US" dirty="0"/>
              <a:t>‌</a:t>
            </a:r>
            <a:r>
              <a:rPr lang="ar-SA" altLang="en-US" dirty="0">
                <a:cs typeface="Koodak" pitchFamily="2" charset="0"/>
              </a:rPr>
              <a:t>مندي امكان دستيابي به روابط صادقانه را افزايش مي</a:t>
            </a:r>
            <a:r>
              <a:rPr lang="ar-SA" altLang="en-US" dirty="0"/>
              <a:t>‌</a:t>
            </a:r>
            <a:r>
              <a:rPr lang="ar-SA" altLang="en-US" dirty="0">
                <a:cs typeface="Koodak" pitchFamily="2" charset="0"/>
              </a:rPr>
              <a:t>دهد و به شما كمك مي</a:t>
            </a:r>
            <a:r>
              <a:rPr lang="ar-SA" altLang="en-US" dirty="0"/>
              <a:t>‌</a:t>
            </a:r>
            <a:r>
              <a:rPr lang="ar-SA" altLang="en-US" dirty="0">
                <a:cs typeface="Koodak" pitchFamily="2" charset="0"/>
              </a:rPr>
              <a:t>كند تا دربارة خودتان احساس بهتري داشته باشيد و بر موقعيت</a:t>
            </a:r>
            <a:r>
              <a:rPr lang="ar-SA" altLang="en-US" dirty="0"/>
              <a:t>‌</a:t>
            </a:r>
            <a:r>
              <a:rPr lang="ar-SA" altLang="en-US" dirty="0">
                <a:cs typeface="Koodak" pitchFamily="2" charset="0"/>
              </a:rPr>
              <a:t>هاي روزمره، تسلط بيشتري پيدا کنيد. جرأت</a:t>
            </a:r>
            <a:r>
              <a:rPr lang="ar-SA" altLang="en-US" dirty="0"/>
              <a:t>‌</a:t>
            </a:r>
            <a:r>
              <a:rPr lang="ar-SA" altLang="en-US" dirty="0">
                <a:cs typeface="Koodak" pitchFamily="2" charset="0"/>
              </a:rPr>
              <a:t>ورزي رابطة تنگاتنگي دارد با حقوقي که ما به</a:t>
            </a:r>
            <a:r>
              <a:rPr lang="ar-SA" altLang="en-US" dirty="0"/>
              <a:t>‌</a:t>
            </a:r>
            <a:r>
              <a:rPr lang="ar-SA" altLang="en-US" dirty="0">
                <a:cs typeface="Koodak" pitchFamily="2" charset="0"/>
              </a:rPr>
              <a:t>عنوان يک فرد براي خودمان در نظر مي</a:t>
            </a:r>
            <a:r>
              <a:rPr lang="ar-SA" altLang="en-US" dirty="0"/>
              <a:t>‌</a:t>
            </a:r>
            <a:r>
              <a:rPr lang="ar-SA" altLang="en-US" dirty="0">
                <a:cs typeface="Koodak" pitchFamily="2" charset="0"/>
              </a:rPr>
              <a:t>گيريم</a:t>
            </a:r>
            <a:r>
              <a:rPr lang="en-US" altLang="en-US" dirty="0">
                <a:cs typeface="Koodak" pitchFamily="2"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a:extLst>
              <a:ext uri="{FF2B5EF4-FFF2-40B4-BE49-F238E27FC236}">
                <a16:creationId xmlns:a16="http://schemas.microsoft.com/office/drawing/2014/main" id="{08299046-3C25-3A67-86A3-F92DBFBAF5B5}"/>
              </a:ext>
            </a:extLst>
          </p:cNvPr>
          <p:cNvSpPr>
            <a:spLocks noGrp="1" noChangeArrowheads="1"/>
          </p:cNvSpPr>
          <p:nvPr>
            <p:ph type="title"/>
          </p:nvPr>
        </p:nvSpPr>
        <p:spPr/>
        <p:txBody>
          <a:bodyPr/>
          <a:lstStyle/>
          <a:p>
            <a:pPr algn="r"/>
            <a:r>
              <a:rPr lang="fa-IR" altLang="en-US" dirty="0"/>
              <a:t>من حق دارم که ......</a:t>
            </a:r>
            <a:endParaRPr lang="en-US" altLang="en-US" dirty="0"/>
          </a:p>
        </p:txBody>
      </p:sp>
      <p:sp>
        <p:nvSpPr>
          <p:cNvPr id="12291" name="Rectangle 3">
            <a:extLst>
              <a:ext uri="{FF2B5EF4-FFF2-40B4-BE49-F238E27FC236}">
                <a16:creationId xmlns:a16="http://schemas.microsoft.com/office/drawing/2014/main" id="{A46F5358-F1E1-57AA-D031-5275813EF8E2}"/>
              </a:ext>
            </a:extLst>
          </p:cNvPr>
          <p:cNvSpPr>
            <a:spLocks noGrp="1" noChangeArrowheads="1"/>
          </p:cNvSpPr>
          <p:nvPr>
            <p:ph type="body" idx="1"/>
          </p:nvPr>
        </p:nvSpPr>
        <p:spPr>
          <a:xfrm>
            <a:off x="838200" y="2362200"/>
            <a:ext cx="8126288" cy="4235152"/>
          </a:xfrm>
        </p:spPr>
        <p:txBody>
          <a:bodyPr/>
          <a:lstStyle/>
          <a:p>
            <a:pPr algn="just" rtl="1"/>
            <a:r>
              <a:rPr lang="ar-SA" altLang="en-US" sz="2000" dirty="0">
                <a:cs typeface="B Nazanin" panose="00000400000000000000" pitchFamily="2" charset="-78"/>
              </a:rPr>
              <a:t>من حق دارم به ديگران بگويم دوست دارم با من چگونه رفتار شود.</a:t>
            </a:r>
            <a:endParaRPr lang="fa-IR" altLang="en-US" sz="2000" dirty="0">
              <a:cs typeface="B Nazanin" panose="00000400000000000000" pitchFamily="2" charset="-78"/>
            </a:endParaRPr>
          </a:p>
          <a:p>
            <a:pPr algn="just" rtl="1"/>
            <a:r>
              <a:rPr lang="ar-SA" altLang="en-US" sz="2000" dirty="0">
                <a:cs typeface="B Nazanin" panose="00000400000000000000" pitchFamily="2" charset="-78"/>
              </a:rPr>
              <a:t>من حق دارم بگويم «نه»، «من نمي‌دانم»، «من نمي‌فهمم» يا حتي «من اهميت نمي‌دهم» و البته حق دارم قبل از ابراز آن‌ها زماني براي فکر کردن در موردشان داشته باشم.</a:t>
            </a:r>
            <a:endParaRPr lang="en-US" altLang="en-US" sz="2000" dirty="0">
              <a:cs typeface="B Nazanin" panose="00000400000000000000" pitchFamily="2" charset="-78"/>
            </a:endParaRPr>
          </a:p>
          <a:p>
            <a:pPr algn="just" rtl="1"/>
            <a:r>
              <a:rPr lang="ar-SA" altLang="en-US" sz="2000" dirty="0">
                <a:cs typeface="B Nazanin" panose="00000400000000000000" pitchFamily="2" charset="-78"/>
              </a:rPr>
              <a:t>من حق دارم از ديگران درخواست اطلاعات يا كمك کنم بدون اين كه به خاطر نيازهاي خود دستخوش احساسات منفي شوم</a:t>
            </a:r>
            <a:r>
              <a:rPr lang="en-US" altLang="en-US" sz="2000" dirty="0">
                <a:cs typeface="B Nazanin" panose="00000400000000000000" pitchFamily="2" charset="-78"/>
              </a:rPr>
              <a:t> </a:t>
            </a:r>
            <a:endParaRPr lang="fa-IR" altLang="en-US" sz="2000" dirty="0">
              <a:cs typeface="B Nazanin" panose="00000400000000000000" pitchFamily="2" charset="-78"/>
            </a:endParaRPr>
          </a:p>
          <a:p>
            <a:pPr algn="just" rtl="1">
              <a:lnSpc>
                <a:spcPct val="90000"/>
              </a:lnSpc>
            </a:pPr>
            <a:r>
              <a:rPr lang="ar-SA" altLang="en-US" sz="2000" dirty="0">
                <a:cs typeface="B Nazanin" panose="00000400000000000000" pitchFamily="2" charset="-78"/>
              </a:rPr>
              <a:t>من حق دارم افکارم را تغيير دهم، اشتباه کنم و گاه غيرمنطقي عمل کنم و البته پيامدهاي آن عمل را كاملا مي‌پذيرم.</a:t>
            </a:r>
          </a:p>
          <a:p>
            <a:pPr algn="just" rtl="1">
              <a:lnSpc>
                <a:spcPct val="90000"/>
              </a:lnSpc>
            </a:pPr>
            <a:r>
              <a:rPr lang="ar-SA" altLang="en-US" sz="2000" dirty="0">
                <a:cs typeface="B Nazanin" panose="00000400000000000000" pitchFamily="2" charset="-78"/>
              </a:rPr>
              <a:t>من حق دارم خودم را دوست بدارم، هر چند مي‌دانم كامل نيستم و گاهي كارها را پايين‌تر از حد توانايي كامل خود انجام مي‌دهم.</a:t>
            </a:r>
          </a:p>
          <a:p>
            <a:pPr algn="just" rtl="1">
              <a:lnSpc>
                <a:spcPct val="90000"/>
              </a:lnSpc>
            </a:pPr>
            <a:r>
              <a:rPr lang="ar-SA" altLang="en-US" sz="2000" dirty="0">
                <a:cs typeface="B Nazanin" panose="00000400000000000000" pitchFamily="2" charset="-78"/>
              </a:rPr>
              <a:t>من حق دارم روابط مثبت و رضايت‌بخش برقرار کنم. روابطي كه در آن احساس آرامش کنم و آزادم صادقانه احساسم را بيان کنم و حق دارم روابط خود را اگر نيازهايم را برآورده نسازد، تغيير يا خاتمه دهم.</a:t>
            </a:r>
          </a:p>
          <a:p>
            <a:pPr algn="r" rtl="1"/>
            <a:endParaRPr lang="en-US" altLang="en-US" sz="1800" dirty="0">
              <a:cs typeface="B Nazanin" panose="00000400000000000000"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a:extLst>
              <a:ext uri="{FF2B5EF4-FFF2-40B4-BE49-F238E27FC236}">
                <a16:creationId xmlns:a16="http://schemas.microsoft.com/office/drawing/2014/main" id="{4A959DC5-6966-9CF1-22C4-54154C4F7865}"/>
              </a:ext>
            </a:extLst>
          </p:cNvPr>
          <p:cNvSpPr>
            <a:spLocks noGrp="1" noChangeArrowheads="1"/>
          </p:cNvSpPr>
          <p:nvPr>
            <p:ph type="title"/>
          </p:nvPr>
        </p:nvSpPr>
        <p:spPr/>
        <p:txBody>
          <a:bodyPr/>
          <a:lstStyle/>
          <a:p>
            <a:pPr algn="r" rtl="1"/>
            <a:r>
              <a:rPr lang="fa-IR" altLang="en-US"/>
              <a:t>من حق دارم که ...</a:t>
            </a:r>
            <a:endParaRPr lang="en-US" altLang="en-US"/>
          </a:p>
        </p:txBody>
      </p:sp>
      <p:sp>
        <p:nvSpPr>
          <p:cNvPr id="14339" name="Rectangle 3">
            <a:extLst>
              <a:ext uri="{FF2B5EF4-FFF2-40B4-BE49-F238E27FC236}">
                <a16:creationId xmlns:a16="http://schemas.microsoft.com/office/drawing/2014/main" id="{E8228093-BDED-CDF1-56CD-694F7AE6C1FC}"/>
              </a:ext>
            </a:extLst>
          </p:cNvPr>
          <p:cNvSpPr>
            <a:spLocks noGrp="1" noChangeArrowheads="1"/>
          </p:cNvSpPr>
          <p:nvPr>
            <p:ph type="body" idx="1"/>
          </p:nvPr>
        </p:nvSpPr>
        <p:spPr/>
        <p:txBody>
          <a:bodyPr/>
          <a:lstStyle/>
          <a:p>
            <a:pPr algn="just" rtl="1"/>
            <a:r>
              <a:rPr lang="ar-SA" altLang="en-US" sz="3600" dirty="0">
                <a:cs typeface="Koodak" pitchFamily="2" charset="0"/>
              </a:rPr>
              <a:t>من حق دارم زندگي خود را به هر شيو</a:t>
            </a:r>
            <a:r>
              <a:rPr lang="ar-SA" altLang="en-US" sz="3600" dirty="0"/>
              <a:t>‌</a:t>
            </a:r>
            <a:r>
              <a:rPr lang="ar-SA" altLang="en-US" sz="3600" dirty="0">
                <a:cs typeface="Koodak" pitchFamily="2" charset="0"/>
              </a:rPr>
              <a:t>ه</a:t>
            </a:r>
            <a:r>
              <a:rPr lang="ar-SA" altLang="en-US" sz="3600" dirty="0"/>
              <a:t>‌</a:t>
            </a:r>
            <a:r>
              <a:rPr lang="ar-SA" altLang="en-US" sz="3600" dirty="0">
                <a:cs typeface="Koodak" pitchFamily="2" charset="0"/>
              </a:rPr>
              <a:t>اي كه خودم مي</a:t>
            </a:r>
            <a:r>
              <a:rPr lang="ar-SA" altLang="en-US" sz="3600" dirty="0"/>
              <a:t>‌</a:t>
            </a:r>
            <a:r>
              <a:rPr lang="ar-SA" altLang="en-US" sz="3600" dirty="0">
                <a:cs typeface="Koodak" pitchFamily="2" charset="0"/>
              </a:rPr>
              <a:t>خواهم تغيير و تحول دهم.</a:t>
            </a:r>
          </a:p>
          <a:p>
            <a:pPr algn="just" rtl="1"/>
            <a:r>
              <a:rPr lang="ar-SA" altLang="en-US" sz="3600" dirty="0">
                <a:cs typeface="Koodak" pitchFamily="2" charset="0"/>
              </a:rPr>
              <a:t>من حق دارم مسؤول مشکلات ديگران نباشم.</a:t>
            </a:r>
          </a:p>
          <a:p>
            <a:pPr algn="just" rtl="1"/>
            <a:r>
              <a:rPr lang="ar-SA" altLang="en-US" sz="3600" dirty="0">
                <a:cs typeface="Koodak" pitchFamily="2" charset="0"/>
              </a:rPr>
              <a:t>من حق دارم انتخاب</a:t>
            </a:r>
            <a:r>
              <a:rPr lang="ar-SA" altLang="en-US" sz="3600" dirty="0"/>
              <a:t>‌</a:t>
            </a:r>
            <a:r>
              <a:rPr lang="ar-SA" altLang="en-US" sz="3600" dirty="0">
                <a:cs typeface="Koodak" pitchFamily="2" charset="0"/>
              </a:rPr>
              <a:t>هاي خاص خودم را داشته باشم و دليلي براي توجيه همة آن</a:t>
            </a:r>
            <a:r>
              <a:rPr lang="ar-SA" altLang="en-US" sz="3600" dirty="0"/>
              <a:t>‌</a:t>
            </a:r>
            <a:r>
              <a:rPr lang="ar-SA" altLang="en-US" sz="3600" dirty="0">
                <a:cs typeface="Koodak" pitchFamily="2" charset="0"/>
              </a:rPr>
              <a:t>ها به ديگران وجود ندارد.</a:t>
            </a:r>
            <a:endParaRPr lang="en-US" altLang="en-US" sz="3600" dirty="0">
              <a:cs typeface="Koodak" pitchFamily="2"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a:extLst>
              <a:ext uri="{FF2B5EF4-FFF2-40B4-BE49-F238E27FC236}">
                <a16:creationId xmlns:a16="http://schemas.microsoft.com/office/drawing/2014/main" id="{AC42DFCF-BD55-C74E-2CCF-EB2E3A64CC26}"/>
              </a:ext>
            </a:extLst>
          </p:cNvPr>
          <p:cNvSpPr>
            <a:spLocks noGrp="1" noChangeArrowheads="1"/>
          </p:cNvSpPr>
          <p:nvPr>
            <p:ph type="title"/>
          </p:nvPr>
        </p:nvSpPr>
        <p:spPr/>
        <p:txBody>
          <a:bodyPr/>
          <a:lstStyle/>
          <a:p>
            <a:pPr algn="r" rtl="1"/>
            <a:r>
              <a:rPr lang="ar-SA" altLang="en-US" dirty="0"/>
              <a:t>جرأ‌ت‌ها و آدم‌ها</a:t>
            </a:r>
            <a:endParaRPr lang="en-US" altLang="en-US" dirty="0"/>
          </a:p>
        </p:txBody>
      </p:sp>
      <p:sp>
        <p:nvSpPr>
          <p:cNvPr id="15363" name="Rectangle 3">
            <a:extLst>
              <a:ext uri="{FF2B5EF4-FFF2-40B4-BE49-F238E27FC236}">
                <a16:creationId xmlns:a16="http://schemas.microsoft.com/office/drawing/2014/main" id="{C129E198-6670-732B-1B49-D79A491F1F5B}"/>
              </a:ext>
            </a:extLst>
          </p:cNvPr>
          <p:cNvSpPr>
            <a:spLocks noGrp="1" noChangeArrowheads="1"/>
          </p:cNvSpPr>
          <p:nvPr>
            <p:ph type="body" idx="1"/>
          </p:nvPr>
        </p:nvSpPr>
        <p:spPr/>
        <p:txBody>
          <a:bodyPr/>
          <a:lstStyle/>
          <a:p>
            <a:pPr marL="0" indent="0" algn="ctr" rtl="1">
              <a:buNone/>
            </a:pPr>
            <a:r>
              <a:rPr lang="ar-SA" altLang="en-US" sz="5400" dirty="0">
                <a:cs typeface="Koodak" pitchFamily="2" charset="0"/>
              </a:rPr>
              <a:t>با کمي آسان</a:t>
            </a:r>
            <a:r>
              <a:rPr lang="ar-SA" altLang="en-US" sz="5400" dirty="0"/>
              <a:t>‌</a:t>
            </a:r>
            <a:r>
              <a:rPr lang="ar-SA" altLang="en-US" sz="5400" dirty="0">
                <a:cs typeface="Koodak" pitchFamily="2" charset="0"/>
              </a:rPr>
              <a:t>گيري مي</a:t>
            </a:r>
            <a:r>
              <a:rPr lang="ar-SA" altLang="en-US" sz="5400" dirty="0"/>
              <a:t>‌</a:t>
            </a:r>
            <a:r>
              <a:rPr lang="ar-SA" altLang="en-US" sz="5400" dirty="0">
                <a:cs typeface="Koodak" pitchFamily="2" charset="0"/>
              </a:rPr>
              <a:t>توانيم بگوييم آدم</a:t>
            </a:r>
            <a:r>
              <a:rPr lang="ar-SA" altLang="en-US" sz="5400" dirty="0"/>
              <a:t>‌</a:t>
            </a:r>
            <a:r>
              <a:rPr lang="ar-SA" altLang="en-US" sz="5400" dirty="0">
                <a:cs typeface="Koodak" pitchFamily="2" charset="0"/>
              </a:rPr>
              <a:t>ها در مورد ابراز حقوقشان در روابط اجتماعي چهار دسته</a:t>
            </a:r>
            <a:r>
              <a:rPr lang="ar-SA" altLang="en-US" sz="5400" dirty="0"/>
              <a:t>‌</a:t>
            </a:r>
            <a:r>
              <a:rPr lang="ar-SA" altLang="en-US" sz="5400" dirty="0">
                <a:cs typeface="Koodak" pitchFamily="2" charset="0"/>
              </a:rPr>
              <a:t>اند</a:t>
            </a:r>
            <a:r>
              <a:rPr lang="fa-IR" altLang="en-US" sz="5400" dirty="0">
                <a:cs typeface="Koodak" pitchFamily="2" charset="0"/>
              </a:rPr>
              <a:t>:</a:t>
            </a:r>
            <a:endParaRPr lang="en-US" altLang="en-US" sz="5400" dirty="0">
              <a:cs typeface="Koodak" pitchFamily="2"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a:extLst>
              <a:ext uri="{FF2B5EF4-FFF2-40B4-BE49-F238E27FC236}">
                <a16:creationId xmlns:a16="http://schemas.microsoft.com/office/drawing/2014/main" id="{798E0240-0EDE-E3A4-98E2-699FAC0B7708}"/>
              </a:ext>
            </a:extLst>
          </p:cNvPr>
          <p:cNvSpPr>
            <a:spLocks noGrp="1" noChangeArrowheads="1"/>
          </p:cNvSpPr>
          <p:nvPr>
            <p:ph type="title"/>
          </p:nvPr>
        </p:nvSpPr>
        <p:spPr/>
        <p:txBody>
          <a:bodyPr/>
          <a:lstStyle/>
          <a:p>
            <a:pPr algn="r" rtl="1"/>
            <a:r>
              <a:rPr lang="fa-IR" altLang="en-US"/>
              <a:t>1- منفعل</a:t>
            </a:r>
            <a:endParaRPr lang="en-US" altLang="en-US"/>
          </a:p>
        </p:txBody>
      </p:sp>
      <p:sp>
        <p:nvSpPr>
          <p:cNvPr id="16387" name="Rectangle 3">
            <a:extLst>
              <a:ext uri="{FF2B5EF4-FFF2-40B4-BE49-F238E27FC236}">
                <a16:creationId xmlns:a16="http://schemas.microsoft.com/office/drawing/2014/main" id="{9CD687AA-DB71-7E9F-E4F5-64D81C9F28A4}"/>
              </a:ext>
            </a:extLst>
          </p:cNvPr>
          <p:cNvSpPr>
            <a:spLocks noGrp="1" noChangeArrowheads="1"/>
          </p:cNvSpPr>
          <p:nvPr>
            <p:ph type="body" idx="1"/>
          </p:nvPr>
        </p:nvSpPr>
        <p:spPr/>
        <p:txBody>
          <a:bodyPr/>
          <a:lstStyle/>
          <a:p>
            <a:pPr algn="just" rtl="1"/>
            <a:r>
              <a:rPr lang="ar-SA" altLang="en-US" sz="3200" dirty="0">
                <a:cs typeface="Koodak" pitchFamily="2" charset="0"/>
              </a:rPr>
              <a:t>اين آدم</a:t>
            </a:r>
            <a:r>
              <a:rPr lang="ar-SA" altLang="en-US" sz="3200" dirty="0"/>
              <a:t>‌</a:t>
            </a:r>
            <a:r>
              <a:rPr lang="ar-SA" altLang="en-US" sz="3200" dirty="0">
                <a:cs typeface="Koodak" pitchFamily="2" charset="0"/>
              </a:rPr>
              <a:t>ها معمولا سبک ارتباطي منفعلانه</a:t>
            </a:r>
            <a:r>
              <a:rPr lang="ar-SA" altLang="en-US" sz="3200" dirty="0"/>
              <a:t>‌</a:t>
            </a:r>
            <a:r>
              <a:rPr lang="ar-SA" altLang="en-US" sz="3200" dirty="0">
                <a:cs typeface="Koodak" pitchFamily="2" charset="0"/>
              </a:rPr>
              <a:t>اي دارند. اگر بخواهيم کلمة صريح</a:t>
            </a:r>
            <a:r>
              <a:rPr lang="ar-SA" altLang="en-US" sz="3200" dirty="0"/>
              <a:t>‌</a:t>
            </a:r>
            <a:r>
              <a:rPr lang="ar-SA" altLang="en-US" sz="3200" dirty="0">
                <a:cs typeface="Koodak" pitchFamily="2" charset="0"/>
              </a:rPr>
              <a:t>تري به جاي صفت اين افراد بگذاريم «بي</a:t>
            </a:r>
            <a:r>
              <a:rPr lang="ar-SA" altLang="en-US" sz="3200" dirty="0"/>
              <a:t>‌</a:t>
            </a:r>
            <a:r>
              <a:rPr lang="ar-SA" altLang="en-US" sz="3200" dirty="0">
                <a:cs typeface="Koodak" pitchFamily="2" charset="0"/>
              </a:rPr>
              <a:t>جرأت» بهترين گزينه است. ما در ظاهر اين افراد را فروتن، صبور، از خود گذشته و مهربان مي</a:t>
            </a:r>
            <a:r>
              <a:rPr lang="ar-SA" altLang="en-US" sz="3200" dirty="0"/>
              <a:t>‌</a:t>
            </a:r>
            <a:r>
              <a:rPr lang="ar-SA" altLang="en-US" sz="3200" dirty="0">
                <a:cs typeface="Koodak" pitchFamily="2" charset="0"/>
              </a:rPr>
              <a:t>بينيم اما آن</a:t>
            </a:r>
            <a:r>
              <a:rPr lang="ar-SA" altLang="en-US" sz="3200" dirty="0"/>
              <a:t>‌</a:t>
            </a:r>
            <a:r>
              <a:rPr lang="ar-SA" altLang="en-US" sz="3200" dirty="0">
                <a:cs typeface="Koodak" pitchFamily="2" charset="0"/>
              </a:rPr>
              <a:t>ها به خاطر اين که به ديگران اجازه مي</a:t>
            </a:r>
            <a:r>
              <a:rPr lang="ar-SA" altLang="en-US" sz="3200" dirty="0"/>
              <a:t>‌</a:t>
            </a:r>
            <a:r>
              <a:rPr lang="ar-SA" altLang="en-US" sz="3200" dirty="0">
                <a:cs typeface="Koodak" pitchFamily="2" charset="0"/>
              </a:rPr>
              <a:t>دهند به راحتي حقوق و احساساتشان را ناديده بگيرند، هميشه در درون خود ناراحت</a:t>
            </a:r>
            <a:r>
              <a:rPr lang="ar-SA" altLang="en-US" sz="3200" dirty="0"/>
              <a:t>‌</a:t>
            </a:r>
            <a:r>
              <a:rPr lang="ar-SA" altLang="en-US" sz="3200" dirty="0">
                <a:cs typeface="Koodak" pitchFamily="2" charset="0"/>
              </a:rPr>
              <a:t>اند و با خودشان کلنجار مي</a:t>
            </a:r>
            <a:r>
              <a:rPr lang="ar-SA" altLang="en-US" sz="3200" dirty="0"/>
              <a:t>‌</a:t>
            </a:r>
            <a:r>
              <a:rPr lang="ar-SA" altLang="en-US" sz="3200" dirty="0">
                <a:cs typeface="Koodak" pitchFamily="2" charset="0"/>
              </a:rPr>
              <a:t>روند.</a:t>
            </a:r>
            <a:endParaRPr lang="en-US" altLang="en-US" sz="3200" dirty="0">
              <a:cs typeface="Koodak" pitchFamily="2" charset="0"/>
            </a:endParaRPr>
          </a:p>
        </p:txBody>
      </p:sp>
    </p:spTree>
  </p:cSld>
  <p:clrMapOvr>
    <a:masterClrMapping/>
  </p:clrMapOvr>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Capsules</Template>
  <TotalTime>57</TotalTime>
  <Words>1696</Words>
  <Application>Microsoft Office PowerPoint</Application>
  <PresentationFormat>On-screen Show (4:3)</PresentationFormat>
  <Paragraphs>84</Paragraphs>
  <Slides>23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IranNastaliq</vt:lpstr>
      <vt:lpstr>Times New Roman</vt:lpstr>
      <vt:lpstr>Verdana</vt:lpstr>
      <vt:lpstr>Wingdings</vt:lpstr>
      <vt:lpstr>Capsules</vt:lpstr>
      <vt:lpstr>مهارت نه گفتن</vt:lpstr>
      <vt:lpstr>جرات ورزی </vt:lpstr>
      <vt:lpstr>آیا جرات ورزی قابل آموزش است؟؟؟!!! </vt:lpstr>
      <vt:lpstr>مهارت نه گفتن   یا  جرات ورزی </vt:lpstr>
      <vt:lpstr>جرات ورزی چیست ؟؟</vt:lpstr>
      <vt:lpstr>من حق دارم که ......</vt:lpstr>
      <vt:lpstr>من حق دارم که ...</vt:lpstr>
      <vt:lpstr>جرأ‌ت‌ها و آدم‌ها</vt:lpstr>
      <vt:lpstr>1- منفعل</vt:lpstr>
      <vt:lpstr>2- پرخاشگر</vt:lpstr>
      <vt:lpstr>3 ـ پرخاشگر منفعل:</vt:lpstr>
      <vt:lpstr>4 ـ جرأت‌ورز:</vt:lpstr>
      <vt:lpstr>جرأت‌ورزي به چه درد مي‌خورد؟</vt:lpstr>
      <vt:lpstr>براي ورود به دنياي آدم‌هاي جرأت‌ورز لااقل بايد از سه مرحلة زير عبور کنيد:</vt:lpstr>
      <vt:lpstr>پيش از اعلام موضع</vt:lpstr>
      <vt:lpstr>اعلام موضع با جمله سه بخشي</vt:lpstr>
      <vt:lpstr>اعلام موضع در شرايط خاص</vt:lpstr>
      <vt:lpstr>1ـ سي‌دي خش‌دار:</vt:lpstr>
      <vt:lpstr>2ـ قاطعيت پيش‌رونده</vt:lpstr>
      <vt:lpstr>3ـ خلع سلاح:</vt:lpstr>
      <vt:lpstr>4ـ خود را به خنگي زدن</vt:lpstr>
      <vt:lpstr>5 ـ عوض کردن موضوع صحبت:</vt:lpstr>
      <vt:lpstr>Conditions o use</vt:lpstr>
    </vt:vector>
  </TitlesOfParts>
  <Company>bonab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مهارت نه گفتن</dc:title>
  <dc:creator>2008</dc:creator>
  <cp:lastModifiedBy>Classic</cp:lastModifiedBy>
  <cp:revision>6</cp:revision>
  <dcterms:created xsi:type="dcterms:W3CDTF">2009-01-01T21:45:05Z</dcterms:created>
  <dcterms:modified xsi:type="dcterms:W3CDTF">2023-09-30T19:28:19Z</dcterms:modified>
</cp:coreProperties>
</file>