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notesMasterIdLst>
    <p:notesMasterId r:id="rId29"/>
  </p:notesMasterIdLst>
  <p:sldIdLst>
    <p:sldId id="257" r:id="rId2"/>
    <p:sldId id="258" r:id="rId3"/>
    <p:sldId id="259" r:id="rId4"/>
    <p:sldId id="261" r:id="rId5"/>
    <p:sldId id="262" r:id="rId6"/>
    <p:sldId id="263" r:id="rId7"/>
    <p:sldId id="264" r:id="rId8"/>
    <p:sldId id="266" r:id="rId9"/>
    <p:sldId id="267" r:id="rId10"/>
    <p:sldId id="268" r:id="rId11"/>
    <p:sldId id="269" r:id="rId12"/>
    <p:sldId id="270" r:id="rId13"/>
    <p:sldId id="271" r:id="rId14"/>
    <p:sldId id="272" r:id="rId15"/>
    <p:sldId id="275" r:id="rId16"/>
    <p:sldId id="276" r:id="rId17"/>
    <p:sldId id="277" r:id="rId18"/>
    <p:sldId id="278" r:id="rId19"/>
    <p:sldId id="273" r:id="rId20"/>
    <p:sldId id="280" r:id="rId21"/>
    <p:sldId id="282" r:id="rId22"/>
    <p:sldId id="284" r:id="rId23"/>
    <p:sldId id="286" r:id="rId24"/>
    <p:sldId id="288" r:id="rId25"/>
    <p:sldId id="290" r:id="rId26"/>
    <p:sldId id="291" r:id="rId27"/>
    <p:sldId id="305" r:id="rId2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779" autoAdjust="0"/>
    <p:restoredTop sz="94688" autoAdjust="0"/>
  </p:normalViewPr>
  <p:slideViewPr>
    <p:cSldViewPr>
      <p:cViewPr varScale="1">
        <p:scale>
          <a:sx n="68" d="100"/>
          <a:sy n="68" d="100"/>
        </p:scale>
        <p:origin x="145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96C7D-6B5E-43C7-BA4F-48C7A0048933}" type="datetimeFigureOut">
              <a:rPr lang="en-US" smtClean="0"/>
              <a:t>2024-01-04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4860CE-0DBB-418D-8F1C-98FEEE6D89B3}" type="slidenum">
              <a:rPr lang="en-US" smtClean="0"/>
              <a:t>‹#›</a:t>
            </a:fld>
            <a:endParaRPr lang="en-US"/>
          </a:p>
        </p:txBody>
      </p:sp>
    </p:spTree>
    <p:extLst>
      <p:ext uri="{BB962C8B-B14F-4D97-AF65-F5344CB8AC3E}">
        <p14:creationId xmlns:p14="http://schemas.microsoft.com/office/powerpoint/2010/main" val="311919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584C2A6E-7F82-07D1-99AF-ED25DCAA08C2}"/>
              </a:ext>
            </a:extLst>
          </p:cNvPr>
          <p:cNvGrpSpPr>
            <a:grpSpLocks/>
          </p:cNvGrpSpPr>
          <p:nvPr/>
        </p:nvGrpSpPr>
        <p:grpSpPr bwMode="auto">
          <a:xfrm>
            <a:off x="0" y="3902075"/>
            <a:ext cx="3400425" cy="2949575"/>
            <a:chOff x="0" y="2458"/>
            <a:chExt cx="2142" cy="1858"/>
          </a:xfrm>
        </p:grpSpPr>
        <p:sp>
          <p:nvSpPr>
            <p:cNvPr id="3" name="Freeform 3">
              <a:extLst>
                <a:ext uri="{FF2B5EF4-FFF2-40B4-BE49-F238E27FC236}">
                  <a16:creationId xmlns:a16="http://schemas.microsoft.com/office/drawing/2014/main" id="{C35CA0CB-9E22-B4DB-85B6-7C0BCEB92C9F}"/>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fa-IR"/>
            </a:p>
          </p:txBody>
        </p:sp>
        <p:sp>
          <p:nvSpPr>
            <p:cNvPr id="4" name="Freeform 4">
              <a:extLst>
                <a:ext uri="{FF2B5EF4-FFF2-40B4-BE49-F238E27FC236}">
                  <a16:creationId xmlns:a16="http://schemas.microsoft.com/office/drawing/2014/main" id="{047BD375-9CD5-8C95-936C-99E85F17CC57}"/>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fa-IR"/>
            </a:p>
          </p:txBody>
        </p:sp>
        <p:sp>
          <p:nvSpPr>
            <p:cNvPr id="5" name="Freeform 5">
              <a:extLst>
                <a:ext uri="{FF2B5EF4-FFF2-40B4-BE49-F238E27FC236}">
                  <a16:creationId xmlns:a16="http://schemas.microsoft.com/office/drawing/2014/main" id="{85A3490D-2D72-1B6E-CD88-712E9BD4957E}"/>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fa-IR"/>
            </a:p>
          </p:txBody>
        </p:sp>
        <p:sp>
          <p:nvSpPr>
            <p:cNvPr id="6" name="Freeform 6">
              <a:extLst>
                <a:ext uri="{FF2B5EF4-FFF2-40B4-BE49-F238E27FC236}">
                  <a16:creationId xmlns:a16="http://schemas.microsoft.com/office/drawing/2014/main" id="{B0BA5158-64CC-FBB9-CECF-240BBFF7A9F3}"/>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fa-IR"/>
            </a:p>
          </p:txBody>
        </p:sp>
        <p:sp>
          <p:nvSpPr>
            <p:cNvPr id="7" name="Oval 7">
              <a:extLst>
                <a:ext uri="{FF2B5EF4-FFF2-40B4-BE49-F238E27FC236}">
                  <a16:creationId xmlns:a16="http://schemas.microsoft.com/office/drawing/2014/main" id="{7762A8A8-4470-0EF2-7987-6E3377A86745}"/>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fa-IR"/>
            </a:p>
          </p:txBody>
        </p:sp>
        <p:sp>
          <p:nvSpPr>
            <p:cNvPr id="8" name="Oval 8">
              <a:extLst>
                <a:ext uri="{FF2B5EF4-FFF2-40B4-BE49-F238E27FC236}">
                  <a16:creationId xmlns:a16="http://schemas.microsoft.com/office/drawing/2014/main" id="{2B04F3DC-2B1D-3F23-1F9C-A19E9A79578D}"/>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fa-IR"/>
            </a:p>
          </p:txBody>
        </p:sp>
        <p:sp>
          <p:nvSpPr>
            <p:cNvPr id="9" name="Oval 9">
              <a:extLst>
                <a:ext uri="{FF2B5EF4-FFF2-40B4-BE49-F238E27FC236}">
                  <a16:creationId xmlns:a16="http://schemas.microsoft.com/office/drawing/2014/main" id="{4825B981-6A44-E6EB-E082-3EA3442FB1D2}"/>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fa-IR"/>
            </a:p>
          </p:txBody>
        </p:sp>
      </p:grpSp>
      <p:sp>
        <p:nvSpPr>
          <p:cNvPr id="50186"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5018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 name="Rectangle 12">
            <a:extLst>
              <a:ext uri="{FF2B5EF4-FFF2-40B4-BE49-F238E27FC236}">
                <a16:creationId xmlns:a16="http://schemas.microsoft.com/office/drawing/2014/main" id="{2300F1FA-8FF5-21EE-D50E-22DA9523B1CA}"/>
              </a:ext>
            </a:extLst>
          </p:cNvPr>
          <p:cNvSpPr>
            <a:spLocks noGrp="1" noChangeArrowheads="1"/>
          </p:cNvSpPr>
          <p:nvPr>
            <p:ph type="dt" sz="quarter" idx="10"/>
          </p:nvPr>
        </p:nvSpPr>
        <p:spPr/>
        <p:txBody>
          <a:bodyPr/>
          <a:lstStyle>
            <a:lvl1pPr>
              <a:defRPr/>
            </a:lvl1pPr>
          </a:lstStyle>
          <a:p>
            <a:pPr>
              <a:defRPr/>
            </a:pPr>
            <a:endParaRPr lang="en-US"/>
          </a:p>
        </p:txBody>
      </p:sp>
      <p:sp>
        <p:nvSpPr>
          <p:cNvPr id="11" name="Rectangle 13">
            <a:extLst>
              <a:ext uri="{FF2B5EF4-FFF2-40B4-BE49-F238E27FC236}">
                <a16:creationId xmlns:a16="http://schemas.microsoft.com/office/drawing/2014/main" id="{3E2B6566-67A3-9996-EB0F-ED32662E4045}"/>
              </a:ext>
            </a:extLst>
          </p:cNvPr>
          <p:cNvSpPr>
            <a:spLocks noGrp="1" noChangeArrowheads="1"/>
          </p:cNvSpPr>
          <p:nvPr>
            <p:ph type="ftr" sz="quarter" idx="11"/>
          </p:nvPr>
        </p:nvSpPr>
        <p:spPr/>
        <p:txBody>
          <a:bodyPr/>
          <a:lstStyle>
            <a:lvl1pPr>
              <a:defRPr/>
            </a:lvl1pPr>
          </a:lstStyle>
          <a:p>
            <a:pPr>
              <a:defRPr/>
            </a:pPr>
            <a:endParaRPr lang="en-US"/>
          </a:p>
        </p:txBody>
      </p:sp>
      <p:sp>
        <p:nvSpPr>
          <p:cNvPr id="12" name="Rectangle 14">
            <a:extLst>
              <a:ext uri="{FF2B5EF4-FFF2-40B4-BE49-F238E27FC236}">
                <a16:creationId xmlns:a16="http://schemas.microsoft.com/office/drawing/2014/main" id="{A94B2054-16ED-A614-9A42-F560AE597CDC}"/>
              </a:ext>
            </a:extLst>
          </p:cNvPr>
          <p:cNvSpPr>
            <a:spLocks noGrp="1" noChangeArrowheads="1"/>
          </p:cNvSpPr>
          <p:nvPr>
            <p:ph type="sldNum" sz="quarter" idx="12"/>
          </p:nvPr>
        </p:nvSpPr>
        <p:spPr/>
        <p:txBody>
          <a:bodyPr/>
          <a:lstStyle>
            <a:lvl1pPr>
              <a:defRPr/>
            </a:lvl1pPr>
          </a:lstStyle>
          <a:p>
            <a:fld id="{DD8455A7-4667-4711-B49F-10FC5605C998}" type="slidenum">
              <a:rPr lang="ar-SA" altLang="en-US"/>
              <a:pPr/>
              <a:t>‹#›</a:t>
            </a:fld>
            <a:endParaRPr lang="en-US" altLang="en-US"/>
          </a:p>
        </p:txBody>
      </p:sp>
      <p:sp>
        <p:nvSpPr>
          <p:cNvPr id="13" name="Rectangle 12">
            <a:extLst>
              <a:ext uri="{FF2B5EF4-FFF2-40B4-BE49-F238E27FC236}">
                <a16:creationId xmlns:a16="http://schemas.microsoft.com/office/drawing/2014/main" id="{86451C75-C19F-8173-066E-E33797E0249D}"/>
              </a:ext>
            </a:extLst>
          </p:cNvPr>
          <p:cNvSpPr/>
          <p:nvPr userDrawn="1"/>
        </p:nvSpPr>
        <p:spPr>
          <a:xfrm rot="5400000">
            <a:off x="8588188" y="5506108"/>
            <a:ext cx="2088232" cy="615553"/>
          </a:xfrm>
          <a:prstGeom prst="rect">
            <a:avLst/>
          </a:prstGeom>
        </p:spPr>
        <p:txBody>
          <a:bodyPr wrap="square">
            <a:spAutoFit/>
          </a:bodyPr>
          <a:lstStyle/>
          <a:p>
            <a:pPr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4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2">
            <a:extLst>
              <a:ext uri="{FF2B5EF4-FFF2-40B4-BE49-F238E27FC236}">
                <a16:creationId xmlns:a16="http://schemas.microsoft.com/office/drawing/2014/main" id="{2FB3C968-452C-E9F1-934B-59CC72FAB9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2D49D9BB-30F1-B194-19EB-CE1832F6D5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8D66AB34-9429-B4D5-A145-59FF29FBD827}"/>
              </a:ext>
            </a:extLst>
          </p:cNvPr>
          <p:cNvSpPr>
            <a:spLocks noGrp="1" noChangeArrowheads="1"/>
          </p:cNvSpPr>
          <p:nvPr>
            <p:ph type="sldNum" sz="quarter" idx="12"/>
          </p:nvPr>
        </p:nvSpPr>
        <p:spPr>
          <a:ln/>
        </p:spPr>
        <p:txBody>
          <a:bodyPr/>
          <a:lstStyle>
            <a:lvl1pPr>
              <a:defRPr/>
            </a:lvl1pPr>
          </a:lstStyle>
          <a:p>
            <a:fld id="{CD5E826D-460B-49C4-B4E2-7C3100A1A537}" type="slidenum">
              <a:rPr lang="ar-SA" altLang="en-US"/>
              <a:pPr/>
              <a:t>‹#›</a:t>
            </a:fld>
            <a:endParaRPr lang="en-US" altLang="en-US"/>
          </a:p>
        </p:txBody>
      </p:sp>
    </p:spTree>
    <p:extLst>
      <p:ext uri="{BB962C8B-B14F-4D97-AF65-F5344CB8AC3E}">
        <p14:creationId xmlns:p14="http://schemas.microsoft.com/office/powerpoint/2010/main" val="219705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2">
            <a:extLst>
              <a:ext uri="{FF2B5EF4-FFF2-40B4-BE49-F238E27FC236}">
                <a16:creationId xmlns:a16="http://schemas.microsoft.com/office/drawing/2014/main" id="{0B1E00F3-D835-2F33-4DF9-6D00BD6C37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7A192B6B-719B-A15F-0EF0-824017E86A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3150DD78-53CB-B1B7-CCF7-A57BFF690733}"/>
              </a:ext>
            </a:extLst>
          </p:cNvPr>
          <p:cNvSpPr>
            <a:spLocks noGrp="1" noChangeArrowheads="1"/>
          </p:cNvSpPr>
          <p:nvPr>
            <p:ph type="sldNum" sz="quarter" idx="12"/>
          </p:nvPr>
        </p:nvSpPr>
        <p:spPr>
          <a:ln/>
        </p:spPr>
        <p:txBody>
          <a:bodyPr/>
          <a:lstStyle>
            <a:lvl1pPr>
              <a:defRPr/>
            </a:lvl1pPr>
          </a:lstStyle>
          <a:p>
            <a:fld id="{3DCC8B1B-46DB-445A-86E7-2B18180ECA7A}" type="slidenum">
              <a:rPr lang="ar-SA" altLang="en-US"/>
              <a:pPr/>
              <a:t>‹#›</a:t>
            </a:fld>
            <a:endParaRPr lang="en-US" altLang="en-US"/>
          </a:p>
        </p:txBody>
      </p:sp>
    </p:spTree>
    <p:extLst>
      <p:ext uri="{BB962C8B-B14F-4D97-AF65-F5344CB8AC3E}">
        <p14:creationId xmlns:p14="http://schemas.microsoft.com/office/powerpoint/2010/main" val="281387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12">
            <a:extLst>
              <a:ext uri="{FF2B5EF4-FFF2-40B4-BE49-F238E27FC236}">
                <a16:creationId xmlns:a16="http://schemas.microsoft.com/office/drawing/2014/main" id="{295D9B93-D6B7-C8F0-9853-AE88C79D458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F23EAA9F-BDBB-FAB3-F78C-E638F43CFD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A1C11C0F-599C-5BA4-7490-B2B3DDFE946E}"/>
              </a:ext>
            </a:extLst>
          </p:cNvPr>
          <p:cNvSpPr>
            <a:spLocks noGrp="1" noChangeArrowheads="1"/>
          </p:cNvSpPr>
          <p:nvPr>
            <p:ph type="sldNum" sz="quarter" idx="12"/>
          </p:nvPr>
        </p:nvSpPr>
        <p:spPr>
          <a:ln/>
        </p:spPr>
        <p:txBody>
          <a:bodyPr/>
          <a:lstStyle>
            <a:lvl1pPr>
              <a:defRPr/>
            </a:lvl1pPr>
          </a:lstStyle>
          <a:p>
            <a:fld id="{3631D049-919B-4542-92AB-23987873DA88}" type="slidenum">
              <a:rPr lang="ar-SA" altLang="en-US"/>
              <a:pPr/>
              <a:t>‹#›</a:t>
            </a:fld>
            <a:endParaRPr lang="en-US" altLang="en-US"/>
          </a:p>
        </p:txBody>
      </p:sp>
    </p:spTree>
    <p:extLst>
      <p:ext uri="{BB962C8B-B14F-4D97-AF65-F5344CB8AC3E}">
        <p14:creationId xmlns:p14="http://schemas.microsoft.com/office/powerpoint/2010/main" val="115978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B9D2D581-B74E-8CE8-56A6-C52FB7D47D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0DF506CF-E119-1121-C4BE-9512EC8E59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0BF780E8-C134-3CB9-4BB4-B605DB68BECD}"/>
              </a:ext>
            </a:extLst>
          </p:cNvPr>
          <p:cNvSpPr>
            <a:spLocks noGrp="1" noChangeArrowheads="1"/>
          </p:cNvSpPr>
          <p:nvPr>
            <p:ph type="sldNum" sz="quarter" idx="12"/>
          </p:nvPr>
        </p:nvSpPr>
        <p:spPr>
          <a:ln/>
        </p:spPr>
        <p:txBody>
          <a:bodyPr/>
          <a:lstStyle>
            <a:lvl1pPr>
              <a:defRPr/>
            </a:lvl1pPr>
          </a:lstStyle>
          <a:p>
            <a:fld id="{156615EA-9D82-4120-A712-59F527F30F45}" type="slidenum">
              <a:rPr lang="ar-SA" altLang="en-US"/>
              <a:pPr/>
              <a:t>‹#›</a:t>
            </a:fld>
            <a:endParaRPr lang="en-US" altLang="en-US"/>
          </a:p>
        </p:txBody>
      </p:sp>
    </p:spTree>
    <p:extLst>
      <p:ext uri="{BB962C8B-B14F-4D97-AF65-F5344CB8AC3E}">
        <p14:creationId xmlns:p14="http://schemas.microsoft.com/office/powerpoint/2010/main" val="299523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Rectangle 12">
            <a:extLst>
              <a:ext uri="{FF2B5EF4-FFF2-40B4-BE49-F238E27FC236}">
                <a16:creationId xmlns:a16="http://schemas.microsoft.com/office/drawing/2014/main" id="{F3C7DA28-FBB5-2AE6-169B-0EFBD5661B0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66BD2098-CF96-5196-F8E9-65B8C1BF6F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CE42B9E8-11E6-B333-C6E4-5A94420B988E}"/>
              </a:ext>
            </a:extLst>
          </p:cNvPr>
          <p:cNvSpPr>
            <a:spLocks noGrp="1" noChangeArrowheads="1"/>
          </p:cNvSpPr>
          <p:nvPr>
            <p:ph type="sldNum" sz="quarter" idx="12"/>
          </p:nvPr>
        </p:nvSpPr>
        <p:spPr>
          <a:ln/>
        </p:spPr>
        <p:txBody>
          <a:bodyPr/>
          <a:lstStyle>
            <a:lvl1pPr>
              <a:defRPr/>
            </a:lvl1pPr>
          </a:lstStyle>
          <a:p>
            <a:fld id="{A44E2337-9084-43B4-9AD0-21C143F28106}" type="slidenum">
              <a:rPr lang="ar-SA" altLang="en-US"/>
              <a:pPr/>
              <a:t>‹#›</a:t>
            </a:fld>
            <a:endParaRPr lang="en-US" altLang="en-US"/>
          </a:p>
        </p:txBody>
      </p:sp>
    </p:spTree>
    <p:extLst>
      <p:ext uri="{BB962C8B-B14F-4D97-AF65-F5344CB8AC3E}">
        <p14:creationId xmlns:p14="http://schemas.microsoft.com/office/powerpoint/2010/main" val="87859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Rectangle 12">
            <a:extLst>
              <a:ext uri="{FF2B5EF4-FFF2-40B4-BE49-F238E27FC236}">
                <a16:creationId xmlns:a16="http://schemas.microsoft.com/office/drawing/2014/main" id="{1702276D-0064-EAC4-74C4-30ADFCADBB2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3">
            <a:extLst>
              <a:ext uri="{FF2B5EF4-FFF2-40B4-BE49-F238E27FC236}">
                <a16:creationId xmlns:a16="http://schemas.microsoft.com/office/drawing/2014/main" id="{EDAC6752-5E95-0D71-39CE-F79B8C73A8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4">
            <a:extLst>
              <a:ext uri="{FF2B5EF4-FFF2-40B4-BE49-F238E27FC236}">
                <a16:creationId xmlns:a16="http://schemas.microsoft.com/office/drawing/2014/main" id="{C74B8608-AFCA-DA9A-E7E6-3D1AD165FC27}"/>
              </a:ext>
            </a:extLst>
          </p:cNvPr>
          <p:cNvSpPr>
            <a:spLocks noGrp="1" noChangeArrowheads="1"/>
          </p:cNvSpPr>
          <p:nvPr>
            <p:ph type="sldNum" sz="quarter" idx="12"/>
          </p:nvPr>
        </p:nvSpPr>
        <p:spPr>
          <a:ln/>
        </p:spPr>
        <p:txBody>
          <a:bodyPr/>
          <a:lstStyle>
            <a:lvl1pPr>
              <a:defRPr/>
            </a:lvl1pPr>
          </a:lstStyle>
          <a:p>
            <a:fld id="{9B13014B-1C17-40F6-A9F5-87E7BBD93D5E}" type="slidenum">
              <a:rPr lang="ar-SA" altLang="en-US"/>
              <a:pPr/>
              <a:t>‹#›</a:t>
            </a:fld>
            <a:endParaRPr lang="en-US" altLang="en-US"/>
          </a:p>
        </p:txBody>
      </p:sp>
    </p:spTree>
    <p:extLst>
      <p:ext uri="{BB962C8B-B14F-4D97-AF65-F5344CB8AC3E}">
        <p14:creationId xmlns:p14="http://schemas.microsoft.com/office/powerpoint/2010/main" val="405737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Rectangle 12">
            <a:extLst>
              <a:ext uri="{FF2B5EF4-FFF2-40B4-BE49-F238E27FC236}">
                <a16:creationId xmlns:a16="http://schemas.microsoft.com/office/drawing/2014/main" id="{37440BE4-1066-52DF-C38F-8A304D3F009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BF7D13FC-59D1-3E7B-8587-4D1A9D850D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A59EE37F-39CC-F98A-6BF8-A15B8719B4EF}"/>
              </a:ext>
            </a:extLst>
          </p:cNvPr>
          <p:cNvSpPr>
            <a:spLocks noGrp="1" noChangeArrowheads="1"/>
          </p:cNvSpPr>
          <p:nvPr>
            <p:ph type="sldNum" sz="quarter" idx="12"/>
          </p:nvPr>
        </p:nvSpPr>
        <p:spPr>
          <a:ln/>
        </p:spPr>
        <p:txBody>
          <a:bodyPr/>
          <a:lstStyle>
            <a:lvl1pPr>
              <a:defRPr/>
            </a:lvl1pPr>
          </a:lstStyle>
          <a:p>
            <a:fld id="{B1153695-2FA8-4BCF-87DB-474DB14A2175}" type="slidenum">
              <a:rPr lang="ar-SA" altLang="en-US"/>
              <a:pPr/>
              <a:t>‹#›</a:t>
            </a:fld>
            <a:endParaRPr lang="en-US" altLang="en-US"/>
          </a:p>
        </p:txBody>
      </p:sp>
    </p:spTree>
    <p:extLst>
      <p:ext uri="{BB962C8B-B14F-4D97-AF65-F5344CB8AC3E}">
        <p14:creationId xmlns:p14="http://schemas.microsoft.com/office/powerpoint/2010/main" val="3515862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F1CBFCD4-290D-8660-BF7D-BB9DA8E8A8C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3">
            <a:extLst>
              <a:ext uri="{FF2B5EF4-FFF2-40B4-BE49-F238E27FC236}">
                <a16:creationId xmlns:a16="http://schemas.microsoft.com/office/drawing/2014/main" id="{E4F3B2B3-2605-9129-43E4-F741E1EB63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04A2AD47-4CFE-6276-F7D6-A5204ED9BF44}"/>
              </a:ext>
            </a:extLst>
          </p:cNvPr>
          <p:cNvSpPr>
            <a:spLocks noGrp="1" noChangeArrowheads="1"/>
          </p:cNvSpPr>
          <p:nvPr>
            <p:ph type="sldNum" sz="quarter" idx="12"/>
          </p:nvPr>
        </p:nvSpPr>
        <p:spPr>
          <a:ln/>
        </p:spPr>
        <p:txBody>
          <a:bodyPr/>
          <a:lstStyle>
            <a:lvl1pPr>
              <a:defRPr/>
            </a:lvl1pPr>
          </a:lstStyle>
          <a:p>
            <a:fld id="{CC6B271E-5355-4FBA-BE6E-3A228E49B6F0}" type="slidenum">
              <a:rPr lang="ar-SA" altLang="en-US"/>
              <a:pPr/>
              <a:t>‹#›</a:t>
            </a:fld>
            <a:endParaRPr lang="en-US" altLang="en-US"/>
          </a:p>
        </p:txBody>
      </p:sp>
    </p:spTree>
    <p:extLst>
      <p:ext uri="{BB962C8B-B14F-4D97-AF65-F5344CB8AC3E}">
        <p14:creationId xmlns:p14="http://schemas.microsoft.com/office/powerpoint/2010/main" val="116386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6E832AF0-483C-9040-6D4A-449B80E82BC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CBD8527F-6CBA-AD23-2E19-E50818470A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3A202A89-BC23-E687-8FB4-CFA05BBC974B}"/>
              </a:ext>
            </a:extLst>
          </p:cNvPr>
          <p:cNvSpPr>
            <a:spLocks noGrp="1" noChangeArrowheads="1"/>
          </p:cNvSpPr>
          <p:nvPr>
            <p:ph type="sldNum" sz="quarter" idx="12"/>
          </p:nvPr>
        </p:nvSpPr>
        <p:spPr>
          <a:ln/>
        </p:spPr>
        <p:txBody>
          <a:bodyPr/>
          <a:lstStyle>
            <a:lvl1pPr>
              <a:defRPr/>
            </a:lvl1pPr>
          </a:lstStyle>
          <a:p>
            <a:fld id="{FF94E337-FE4F-4C6F-8782-E9DB7D500C8A}" type="slidenum">
              <a:rPr lang="ar-SA" altLang="en-US"/>
              <a:pPr/>
              <a:t>‹#›</a:t>
            </a:fld>
            <a:endParaRPr lang="en-US" altLang="en-US"/>
          </a:p>
        </p:txBody>
      </p:sp>
    </p:spTree>
    <p:extLst>
      <p:ext uri="{BB962C8B-B14F-4D97-AF65-F5344CB8AC3E}">
        <p14:creationId xmlns:p14="http://schemas.microsoft.com/office/powerpoint/2010/main" val="3014958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629F686B-14A3-06CD-52B8-AEFF380796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FD8ACED6-9E60-726B-724A-2BB381A72F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2D5A3AEE-B041-B0C5-BFFF-6F9FD9486CB4}"/>
              </a:ext>
            </a:extLst>
          </p:cNvPr>
          <p:cNvSpPr>
            <a:spLocks noGrp="1" noChangeArrowheads="1"/>
          </p:cNvSpPr>
          <p:nvPr>
            <p:ph type="sldNum" sz="quarter" idx="12"/>
          </p:nvPr>
        </p:nvSpPr>
        <p:spPr>
          <a:ln/>
        </p:spPr>
        <p:txBody>
          <a:bodyPr/>
          <a:lstStyle>
            <a:lvl1pPr>
              <a:defRPr/>
            </a:lvl1pPr>
          </a:lstStyle>
          <a:p>
            <a:fld id="{0A032063-F9E3-473C-8EE3-31763420EAB0}" type="slidenum">
              <a:rPr lang="ar-SA" altLang="en-US"/>
              <a:pPr/>
              <a:t>‹#›</a:t>
            </a:fld>
            <a:endParaRPr lang="en-US" altLang="en-US"/>
          </a:p>
        </p:txBody>
      </p:sp>
    </p:spTree>
    <p:extLst>
      <p:ext uri="{BB962C8B-B14F-4D97-AF65-F5344CB8AC3E}">
        <p14:creationId xmlns:p14="http://schemas.microsoft.com/office/powerpoint/2010/main" val="277939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4FD0A55C-240E-2A62-0F0E-B070FBC2B428}"/>
              </a:ext>
            </a:extLst>
          </p:cNvPr>
          <p:cNvGrpSpPr>
            <a:grpSpLocks/>
          </p:cNvGrpSpPr>
          <p:nvPr/>
        </p:nvGrpSpPr>
        <p:grpSpPr bwMode="auto">
          <a:xfrm>
            <a:off x="0" y="3902075"/>
            <a:ext cx="3400425" cy="2949575"/>
            <a:chOff x="0" y="2458"/>
            <a:chExt cx="2142" cy="1858"/>
          </a:xfrm>
        </p:grpSpPr>
        <p:sp>
          <p:nvSpPr>
            <p:cNvPr id="49155" name="Freeform 3">
              <a:extLst>
                <a:ext uri="{FF2B5EF4-FFF2-40B4-BE49-F238E27FC236}">
                  <a16:creationId xmlns:a16="http://schemas.microsoft.com/office/drawing/2014/main" id="{2DD70A81-869F-1F22-DAAC-843A2D521873}"/>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fa-IR"/>
            </a:p>
          </p:txBody>
        </p:sp>
        <p:sp>
          <p:nvSpPr>
            <p:cNvPr id="49156" name="Freeform 4">
              <a:extLst>
                <a:ext uri="{FF2B5EF4-FFF2-40B4-BE49-F238E27FC236}">
                  <a16:creationId xmlns:a16="http://schemas.microsoft.com/office/drawing/2014/main" id="{0009ED3B-5B88-CDF0-7F68-E8CEB6978EB1}"/>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fa-IR"/>
            </a:p>
          </p:txBody>
        </p:sp>
        <p:sp>
          <p:nvSpPr>
            <p:cNvPr id="49157" name="Freeform 5">
              <a:extLst>
                <a:ext uri="{FF2B5EF4-FFF2-40B4-BE49-F238E27FC236}">
                  <a16:creationId xmlns:a16="http://schemas.microsoft.com/office/drawing/2014/main" id="{6D2A85EF-6D1F-16FD-843D-1D20D62AC730}"/>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fa-IR"/>
            </a:p>
          </p:txBody>
        </p:sp>
        <p:sp>
          <p:nvSpPr>
            <p:cNvPr id="49158" name="Freeform 6">
              <a:extLst>
                <a:ext uri="{FF2B5EF4-FFF2-40B4-BE49-F238E27FC236}">
                  <a16:creationId xmlns:a16="http://schemas.microsoft.com/office/drawing/2014/main" id="{FA5222D5-30F7-08BB-207B-1CC1DAA417DB}"/>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fa-IR"/>
            </a:p>
          </p:txBody>
        </p:sp>
        <p:sp>
          <p:nvSpPr>
            <p:cNvPr id="49159" name="Oval 7">
              <a:extLst>
                <a:ext uri="{FF2B5EF4-FFF2-40B4-BE49-F238E27FC236}">
                  <a16:creationId xmlns:a16="http://schemas.microsoft.com/office/drawing/2014/main" id="{0640CF44-D6E9-A3B9-267D-FFCDC4710898}"/>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fa-IR"/>
            </a:p>
          </p:txBody>
        </p:sp>
        <p:sp>
          <p:nvSpPr>
            <p:cNvPr id="49160" name="Oval 8">
              <a:extLst>
                <a:ext uri="{FF2B5EF4-FFF2-40B4-BE49-F238E27FC236}">
                  <a16:creationId xmlns:a16="http://schemas.microsoft.com/office/drawing/2014/main" id="{C57C2FA6-7706-90C8-73EE-7EFB6CF03EA8}"/>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fa-IR"/>
            </a:p>
          </p:txBody>
        </p:sp>
        <p:sp>
          <p:nvSpPr>
            <p:cNvPr id="49161" name="Oval 9">
              <a:extLst>
                <a:ext uri="{FF2B5EF4-FFF2-40B4-BE49-F238E27FC236}">
                  <a16:creationId xmlns:a16="http://schemas.microsoft.com/office/drawing/2014/main" id="{9FE9AD15-B00C-5582-ED3C-D82A9F2390AF}"/>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fa-IR"/>
            </a:p>
          </p:txBody>
        </p:sp>
      </p:grpSp>
      <p:sp>
        <p:nvSpPr>
          <p:cNvPr id="49162" name="Rectangle 10">
            <a:extLst>
              <a:ext uri="{FF2B5EF4-FFF2-40B4-BE49-F238E27FC236}">
                <a16:creationId xmlns:a16="http://schemas.microsoft.com/office/drawing/2014/main" id="{FE0C3F61-9600-B7BD-E827-B9FF0B661ECC}"/>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9163" name="Rectangle 11">
            <a:extLst>
              <a:ext uri="{FF2B5EF4-FFF2-40B4-BE49-F238E27FC236}">
                <a16:creationId xmlns:a16="http://schemas.microsoft.com/office/drawing/2014/main" id="{C96E2490-12E8-A02F-0100-1F237F63708E}"/>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9164" name="Rectangle 12">
            <a:extLst>
              <a:ext uri="{FF2B5EF4-FFF2-40B4-BE49-F238E27FC236}">
                <a16:creationId xmlns:a16="http://schemas.microsoft.com/office/drawing/2014/main" id="{7295B4E9-4FBD-9A47-345E-1A9E354F15E5}"/>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10199"/>
                  </a:outerShdw>
                </a:effectLst>
                <a:latin typeface="Arial" pitchFamily="34" charset="0"/>
                <a:cs typeface="Arial" pitchFamily="34" charset="0"/>
              </a:defRPr>
            </a:lvl1pPr>
          </a:lstStyle>
          <a:p>
            <a:pPr>
              <a:defRPr/>
            </a:pPr>
            <a:endParaRPr lang="en-US"/>
          </a:p>
        </p:txBody>
      </p:sp>
      <p:sp>
        <p:nvSpPr>
          <p:cNvPr id="49165" name="Rectangle 13">
            <a:extLst>
              <a:ext uri="{FF2B5EF4-FFF2-40B4-BE49-F238E27FC236}">
                <a16:creationId xmlns:a16="http://schemas.microsoft.com/office/drawing/2014/main" id="{A7EF448A-9E7A-3C8B-575E-CA193502C9B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10199"/>
                  </a:outerShdw>
                </a:effectLst>
                <a:latin typeface="Arial" pitchFamily="34" charset="0"/>
                <a:cs typeface="Arial" pitchFamily="34" charset="0"/>
              </a:defRPr>
            </a:lvl1pPr>
          </a:lstStyle>
          <a:p>
            <a:pPr>
              <a:defRPr/>
            </a:pPr>
            <a:endParaRPr lang="en-US"/>
          </a:p>
        </p:txBody>
      </p:sp>
      <p:sp>
        <p:nvSpPr>
          <p:cNvPr id="49166" name="Rectangle 14">
            <a:extLst>
              <a:ext uri="{FF2B5EF4-FFF2-40B4-BE49-F238E27FC236}">
                <a16:creationId xmlns:a16="http://schemas.microsoft.com/office/drawing/2014/main" id="{D6161973-32F6-FF2F-9453-362B5385B926}"/>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fld id="{D198DDF9-7828-4032-888B-A2A7BB150E35}" type="slidenum">
              <a:rPr lang="ar-SA" altLang="en-US"/>
              <a:pPr/>
              <a:t>‹#›</a:t>
            </a:fld>
            <a:endParaRPr lang="en-US" altLang="en-US"/>
          </a:p>
        </p:txBody>
      </p:sp>
      <p:sp>
        <p:nvSpPr>
          <p:cNvPr id="2" name="Rectangle 1">
            <a:extLst>
              <a:ext uri="{FF2B5EF4-FFF2-40B4-BE49-F238E27FC236}">
                <a16:creationId xmlns:a16="http://schemas.microsoft.com/office/drawing/2014/main" id="{1E448F9D-66DE-0E13-62C4-37CDCB863996}"/>
              </a:ext>
            </a:extLst>
          </p:cNvPr>
          <p:cNvSpPr/>
          <p:nvPr userDrawn="1"/>
        </p:nvSpPr>
        <p:spPr>
          <a:xfrm rot="5400000">
            <a:off x="8588188" y="5506108"/>
            <a:ext cx="2088232" cy="615553"/>
          </a:xfrm>
          <a:prstGeom prst="rect">
            <a:avLst/>
          </a:prstGeom>
        </p:spPr>
        <p:txBody>
          <a:bodyPr wrap="square">
            <a:spAutoFit/>
          </a:bodyPr>
          <a:lstStyle/>
          <a:p>
            <a:pPr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49162"/>
                                        </p:tgtEl>
                                        <p:attrNameLst>
                                          <p:attrName>style.visibility</p:attrName>
                                        </p:attrNameLst>
                                      </p:cBhvr>
                                      <p:to>
                                        <p:strVal val="visible"/>
                                      </p:to>
                                    </p:set>
                                    <p:anim calcmode="lin" valueType="num">
                                      <p:cBhvr>
                                        <p:cTn id="7" dur="500" fill="hold"/>
                                        <p:tgtEl>
                                          <p:spTgt spid="49162"/>
                                        </p:tgtEl>
                                        <p:attrNameLst>
                                          <p:attrName>ppt_w</p:attrName>
                                        </p:attrNameLst>
                                      </p:cBhvr>
                                      <p:tavLst>
                                        <p:tav tm="0">
                                          <p:val>
                                            <p:fltVal val="0"/>
                                          </p:val>
                                        </p:tav>
                                        <p:tav tm="100000">
                                          <p:val>
                                            <p:strVal val="#ppt_w"/>
                                          </p:val>
                                        </p:tav>
                                      </p:tavLst>
                                    </p:anim>
                                    <p:anim calcmode="lin" valueType="num">
                                      <p:cBhvr>
                                        <p:cTn id="8" dur="500" fill="hold"/>
                                        <p:tgtEl>
                                          <p:spTgt spid="4916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9163">
                                            <p:txEl>
                                              <p:pRg st="0" end="0"/>
                                            </p:txEl>
                                          </p:spTgt>
                                        </p:tgtEl>
                                        <p:attrNameLst>
                                          <p:attrName>style.visibility</p:attrName>
                                        </p:attrNameLst>
                                      </p:cBhvr>
                                      <p:to>
                                        <p:strVal val="visible"/>
                                      </p:to>
                                    </p:set>
                                    <p:anim calcmode="lin" valueType="num">
                                      <p:cBhvr>
                                        <p:cTn id="13" dur="500" fill="hold"/>
                                        <p:tgtEl>
                                          <p:spTgt spid="4916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916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49163">
                                            <p:txEl>
                                              <p:pRg st="1" end="1"/>
                                            </p:txEl>
                                          </p:spTgt>
                                        </p:tgtEl>
                                        <p:attrNameLst>
                                          <p:attrName>style.visibility</p:attrName>
                                        </p:attrNameLst>
                                      </p:cBhvr>
                                      <p:to>
                                        <p:strVal val="visible"/>
                                      </p:to>
                                    </p:set>
                                    <p:anim calcmode="lin" valueType="num">
                                      <p:cBhvr>
                                        <p:cTn id="17" dur="500" fill="hold"/>
                                        <p:tgtEl>
                                          <p:spTgt spid="4916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916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49163">
                                            <p:txEl>
                                              <p:pRg st="2" end="2"/>
                                            </p:txEl>
                                          </p:spTgt>
                                        </p:tgtEl>
                                        <p:attrNameLst>
                                          <p:attrName>style.visibility</p:attrName>
                                        </p:attrNameLst>
                                      </p:cBhvr>
                                      <p:to>
                                        <p:strVal val="visible"/>
                                      </p:to>
                                    </p:set>
                                    <p:anim calcmode="lin" valueType="num">
                                      <p:cBhvr>
                                        <p:cTn id="21" dur="500" fill="hold"/>
                                        <p:tgtEl>
                                          <p:spTgt spid="4916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916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49163">
                                            <p:txEl>
                                              <p:pRg st="3" end="3"/>
                                            </p:txEl>
                                          </p:spTgt>
                                        </p:tgtEl>
                                        <p:attrNameLst>
                                          <p:attrName>style.visibility</p:attrName>
                                        </p:attrNameLst>
                                      </p:cBhvr>
                                      <p:to>
                                        <p:strVal val="visible"/>
                                      </p:to>
                                    </p:set>
                                    <p:anim calcmode="lin" valueType="num">
                                      <p:cBhvr>
                                        <p:cTn id="25" dur="500" fill="hold"/>
                                        <p:tgtEl>
                                          <p:spTgt spid="491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916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49163">
                                            <p:txEl>
                                              <p:pRg st="4" end="4"/>
                                            </p:txEl>
                                          </p:spTgt>
                                        </p:tgtEl>
                                        <p:attrNameLst>
                                          <p:attrName>style.visibility</p:attrName>
                                        </p:attrNameLst>
                                      </p:cBhvr>
                                      <p:to>
                                        <p:strVal val="visible"/>
                                      </p:to>
                                    </p:set>
                                    <p:anim calcmode="lin" valueType="num">
                                      <p:cBhvr>
                                        <p:cTn id="29" dur="500" fill="hold"/>
                                        <p:tgtEl>
                                          <p:spTgt spid="4916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4916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2" grpId="0"/>
      <p:bldP spid="49163" grpId="0" build="p">
        <p:tmplLst>
          <p:tmpl lvl="1">
            <p:tnLst>
              <p:par>
                <p:cTn presetID="23" presetClass="entr" presetSubtype="16" fill="hold" nodeType="clickEffect">
                  <p:stCondLst>
                    <p:cond delay="0"/>
                  </p:stCondLst>
                  <p:childTnLst>
                    <p:set>
                      <p:cBhvr>
                        <p:cTn dur="1" fill="hold">
                          <p:stCondLst>
                            <p:cond delay="0"/>
                          </p:stCondLst>
                        </p:cTn>
                        <p:tgtEl>
                          <p:spTgt spid="49163"/>
                        </p:tgtEl>
                        <p:attrNameLst>
                          <p:attrName>style.visibility</p:attrName>
                        </p:attrNameLst>
                      </p:cBhvr>
                      <p:to>
                        <p:strVal val="visible"/>
                      </p:to>
                    </p:set>
                    <p:anim calcmode="lin" valueType="num">
                      <p:cBhvr>
                        <p:cTn dur="500" fill="hold"/>
                        <p:tgtEl>
                          <p:spTgt spid="49163"/>
                        </p:tgtEl>
                        <p:attrNameLst>
                          <p:attrName>ppt_w</p:attrName>
                        </p:attrNameLst>
                      </p:cBhvr>
                      <p:tavLst>
                        <p:tav tm="0">
                          <p:val>
                            <p:fltVal val="0"/>
                          </p:val>
                        </p:tav>
                        <p:tav tm="100000">
                          <p:val>
                            <p:strVal val="#ppt_w"/>
                          </p:val>
                        </p:tav>
                      </p:tavLst>
                    </p:anim>
                    <p:anim calcmode="lin" valueType="num">
                      <p:cBhvr>
                        <p:cTn dur="500" fill="hold"/>
                        <p:tgtEl>
                          <p:spTgt spid="49163"/>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49163"/>
                        </p:tgtEl>
                        <p:attrNameLst>
                          <p:attrName>style.visibility</p:attrName>
                        </p:attrNameLst>
                      </p:cBhvr>
                      <p:to>
                        <p:strVal val="visible"/>
                      </p:to>
                    </p:set>
                    <p:anim calcmode="lin" valueType="num">
                      <p:cBhvr>
                        <p:cTn dur="500" fill="hold"/>
                        <p:tgtEl>
                          <p:spTgt spid="49163"/>
                        </p:tgtEl>
                        <p:attrNameLst>
                          <p:attrName>ppt_w</p:attrName>
                        </p:attrNameLst>
                      </p:cBhvr>
                      <p:tavLst>
                        <p:tav tm="0">
                          <p:val>
                            <p:fltVal val="0"/>
                          </p:val>
                        </p:tav>
                        <p:tav tm="100000">
                          <p:val>
                            <p:strVal val="#ppt_w"/>
                          </p:val>
                        </p:tav>
                      </p:tavLst>
                    </p:anim>
                    <p:anim calcmode="lin" valueType="num">
                      <p:cBhvr>
                        <p:cTn dur="500" fill="hold"/>
                        <p:tgtEl>
                          <p:spTgt spid="49163"/>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49163"/>
                        </p:tgtEl>
                        <p:attrNameLst>
                          <p:attrName>style.visibility</p:attrName>
                        </p:attrNameLst>
                      </p:cBhvr>
                      <p:to>
                        <p:strVal val="visible"/>
                      </p:to>
                    </p:set>
                    <p:anim calcmode="lin" valueType="num">
                      <p:cBhvr>
                        <p:cTn dur="500" fill="hold"/>
                        <p:tgtEl>
                          <p:spTgt spid="49163"/>
                        </p:tgtEl>
                        <p:attrNameLst>
                          <p:attrName>ppt_w</p:attrName>
                        </p:attrNameLst>
                      </p:cBhvr>
                      <p:tavLst>
                        <p:tav tm="0">
                          <p:val>
                            <p:fltVal val="0"/>
                          </p:val>
                        </p:tav>
                        <p:tav tm="100000">
                          <p:val>
                            <p:strVal val="#ppt_w"/>
                          </p:val>
                        </p:tav>
                      </p:tavLst>
                    </p:anim>
                    <p:anim calcmode="lin" valueType="num">
                      <p:cBhvr>
                        <p:cTn dur="500" fill="hold"/>
                        <p:tgtEl>
                          <p:spTgt spid="49163"/>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49163"/>
                        </p:tgtEl>
                        <p:attrNameLst>
                          <p:attrName>style.visibility</p:attrName>
                        </p:attrNameLst>
                      </p:cBhvr>
                      <p:to>
                        <p:strVal val="visible"/>
                      </p:to>
                    </p:set>
                    <p:anim calcmode="lin" valueType="num">
                      <p:cBhvr>
                        <p:cTn dur="500" fill="hold"/>
                        <p:tgtEl>
                          <p:spTgt spid="49163"/>
                        </p:tgtEl>
                        <p:attrNameLst>
                          <p:attrName>ppt_w</p:attrName>
                        </p:attrNameLst>
                      </p:cBhvr>
                      <p:tavLst>
                        <p:tav tm="0">
                          <p:val>
                            <p:fltVal val="0"/>
                          </p:val>
                        </p:tav>
                        <p:tav tm="100000">
                          <p:val>
                            <p:strVal val="#ppt_w"/>
                          </p:val>
                        </p:tav>
                      </p:tavLst>
                    </p:anim>
                    <p:anim calcmode="lin" valueType="num">
                      <p:cBhvr>
                        <p:cTn dur="500" fill="hold"/>
                        <p:tgtEl>
                          <p:spTgt spid="49163"/>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49163"/>
                        </p:tgtEl>
                        <p:attrNameLst>
                          <p:attrName>style.visibility</p:attrName>
                        </p:attrNameLst>
                      </p:cBhvr>
                      <p:to>
                        <p:strVal val="visible"/>
                      </p:to>
                    </p:set>
                    <p:anim calcmode="lin" valueType="num">
                      <p:cBhvr>
                        <p:cTn dur="500" fill="hold"/>
                        <p:tgtEl>
                          <p:spTgt spid="49163"/>
                        </p:tgtEl>
                        <p:attrNameLst>
                          <p:attrName>ppt_w</p:attrName>
                        </p:attrNameLst>
                      </p:cBhvr>
                      <p:tavLst>
                        <p:tav tm="0">
                          <p:val>
                            <p:fltVal val="0"/>
                          </p:val>
                        </p:tav>
                        <p:tav tm="100000">
                          <p:val>
                            <p:strVal val="#ppt_w"/>
                          </p:val>
                        </p:tav>
                      </p:tavLst>
                    </p:anim>
                    <p:anim calcmode="lin" valueType="num">
                      <p:cBhvr>
                        <p:cTn dur="500" fill="hold"/>
                        <p:tgtEl>
                          <p:spTgt spid="49163"/>
                        </p:tgtEl>
                        <p:attrNameLst>
                          <p:attrName>ppt_h</p:attrName>
                        </p:attrNameLst>
                      </p:cBhvr>
                      <p:tavLst>
                        <p:tav tm="0">
                          <p:val>
                            <p:fltVal val="0"/>
                          </p:val>
                        </p:tav>
                        <p:tav tm="100000">
                          <p:val>
                            <p:strVal val="#ppt_h"/>
                          </p:val>
                        </p:tav>
                      </p:tavLst>
                    </p:anim>
                  </p:childTnLst>
                </p:cTn>
              </p:par>
            </p:tnLst>
          </p:tmpl>
        </p:tmplLst>
      </p:bldP>
    </p:bldLst>
  </p:timing>
  <p:txStyles>
    <p:titleStyle>
      <a:lvl1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FFFFFF"/>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FFFFFF"/>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FFFFFF"/>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FFFFFF"/>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r" rtl="1"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r" rtl="1"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r" rtl="1"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r" rtl="1"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r" rtl="1"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r" rtl="1"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r" rtl="1"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r" rtl="1"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Rectangle 9">
            <a:extLst>
              <a:ext uri="{FF2B5EF4-FFF2-40B4-BE49-F238E27FC236}">
                <a16:creationId xmlns:a16="http://schemas.microsoft.com/office/drawing/2014/main" id="{B2E78913-BBC0-C22D-44F9-99D329989740}"/>
              </a:ext>
            </a:extLst>
          </p:cNvPr>
          <p:cNvSpPr>
            <a:spLocks noGrp="1" noChangeArrowheads="1"/>
          </p:cNvSpPr>
          <p:nvPr>
            <p:ph type="title"/>
          </p:nvPr>
        </p:nvSpPr>
        <p:spPr>
          <a:xfrm>
            <a:off x="445049" y="1562943"/>
            <a:ext cx="8229600" cy="425897"/>
          </a:xfrm>
        </p:spPr>
        <p:txBody>
          <a:bodyPr/>
          <a:lstStyle/>
          <a:p>
            <a:pPr eaLnBrk="1" hangingPunct="1">
              <a:defRPr/>
            </a:pPr>
            <a:r>
              <a:rPr lang="ar-SA" altLang="zh-CN" sz="4000" dirty="0"/>
              <a:t>اهميت مدرسه :</a:t>
            </a:r>
            <a:br>
              <a:rPr lang="en-US" altLang="zh-CN" sz="4000" dirty="0">
                <a:ea typeface="宋体" charset="-122"/>
              </a:rPr>
            </a:br>
            <a:endParaRPr lang="en-US" sz="4000" dirty="0"/>
          </a:p>
        </p:txBody>
      </p:sp>
      <p:sp>
        <p:nvSpPr>
          <p:cNvPr id="3082" name="Rectangle 10">
            <a:extLst>
              <a:ext uri="{FF2B5EF4-FFF2-40B4-BE49-F238E27FC236}">
                <a16:creationId xmlns:a16="http://schemas.microsoft.com/office/drawing/2014/main" id="{C18A7FAE-6778-EE39-57F9-D0488FD2462D}"/>
              </a:ext>
            </a:extLst>
          </p:cNvPr>
          <p:cNvSpPr>
            <a:spLocks noGrp="1" noChangeArrowheads="1"/>
          </p:cNvSpPr>
          <p:nvPr>
            <p:ph type="body" idx="1"/>
          </p:nvPr>
        </p:nvSpPr>
        <p:spPr>
          <a:xfrm>
            <a:off x="457200" y="1988840"/>
            <a:ext cx="8229600" cy="4142085"/>
          </a:xfrm>
        </p:spPr>
        <p:txBody>
          <a:bodyPr/>
          <a:lstStyle/>
          <a:p>
            <a:pPr algn="justLow" eaLnBrk="1" hangingPunct="1">
              <a:defRPr/>
            </a:pPr>
            <a:r>
              <a:rPr lang="ar-SA" altLang="zh-CN" dirty="0"/>
              <a:t>كشورايران داراي يكي ازجوانترين جمعيتهاي عصرحاضراست ، تقريباَ نيمي ازجمعيت راگروههاي سني زير20 سال تشكيل مي دهند، كه دانش آموزان عمدتاَ دراين رده سني قراردارند.</a:t>
            </a:r>
            <a:endParaRPr lang="en-US" altLang="zh-CN" dirty="0">
              <a:ea typeface="宋体" charset="-122"/>
            </a:endParaRPr>
          </a:p>
          <a:p>
            <a:pPr eaLnBrk="1" hangingPunct="1">
              <a:defRPr/>
            </a:pPr>
            <a:r>
              <a:rPr lang="ar-SA" altLang="zh-CN" dirty="0"/>
              <a:t>به دليل كشرت جمعيت دانش آموزي ، آسيب پذيري بيشتربخصوص ازنظرعاطفي ، رواني ودردسترس بودن اين قشروتجمع آنان </a:t>
            </a:r>
            <a:r>
              <a:rPr lang="fa-IR" altLang="zh-CN" dirty="0"/>
              <a:t>در</a:t>
            </a:r>
            <a:r>
              <a:rPr lang="ar-SA" altLang="zh-CN" dirty="0"/>
              <a:t> مدرسه توجه بيش ازپيش مسئولين به اين گروه </a:t>
            </a:r>
            <a:r>
              <a:rPr lang="fa-IR" altLang="zh-CN" dirty="0"/>
              <a:t>لازم است</a:t>
            </a:r>
            <a:r>
              <a:rPr lang="ar-SA" altLang="zh-CN" dirty="0"/>
              <a:t>.</a:t>
            </a:r>
            <a:endParaRPr lang="en-US" dirty="0"/>
          </a:p>
        </p:txBody>
      </p:sp>
      <p:sp>
        <p:nvSpPr>
          <p:cNvPr id="3" name="TextBox 2">
            <a:extLst>
              <a:ext uri="{FF2B5EF4-FFF2-40B4-BE49-F238E27FC236}">
                <a16:creationId xmlns:a16="http://schemas.microsoft.com/office/drawing/2014/main" id="{AC15F322-EA3C-D378-67B8-E64ABB70A9BD}"/>
              </a:ext>
            </a:extLst>
          </p:cNvPr>
          <p:cNvSpPr txBox="1"/>
          <p:nvPr/>
        </p:nvSpPr>
        <p:spPr>
          <a:xfrm>
            <a:off x="2051720" y="226680"/>
            <a:ext cx="4572000" cy="769441"/>
          </a:xfrm>
          <a:prstGeom prst="rect">
            <a:avLst/>
          </a:prstGeom>
          <a:noFill/>
        </p:spPr>
        <p:txBody>
          <a:bodyPr wrap="square">
            <a:spAutoFit/>
          </a:bodyPr>
          <a:lstStyle/>
          <a:p>
            <a:pPr algn="ctr"/>
            <a:r>
              <a:rPr lang="fa-IR" sz="4400" dirty="0">
                <a:solidFill>
                  <a:schemeClr val="folHlink"/>
                </a:solidFill>
                <a:cs typeface="B Titr" panose="00000700000000000000" pitchFamily="2" charset="-78"/>
              </a:rPr>
              <a:t>بحران در مدارس</a:t>
            </a:r>
            <a:endParaRPr lang="en-US" sz="4400" dirty="0">
              <a:cs typeface="B Titr" panose="00000700000000000000" pitchFamily="2" charset="-78"/>
            </a:endParaRPr>
          </a:p>
        </p:txBody>
      </p:sp>
      <p:pic>
        <p:nvPicPr>
          <p:cNvPr id="4" name="Picture 3">
            <a:extLst>
              <a:ext uri="{FF2B5EF4-FFF2-40B4-BE49-F238E27FC236}">
                <a16:creationId xmlns:a16="http://schemas.microsoft.com/office/drawing/2014/main" id="{5D372B78-8CEF-0160-0C74-F99B3DEA2C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0033" y="331305"/>
            <a:ext cx="1408970" cy="13939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DD1AF0C-AB02-30E4-FE7E-629DF1543207}"/>
              </a:ext>
            </a:extLst>
          </p:cNvPr>
          <p:cNvSpPr>
            <a:spLocks noGrp="1" noChangeArrowheads="1"/>
          </p:cNvSpPr>
          <p:nvPr>
            <p:ph type="title"/>
          </p:nvPr>
        </p:nvSpPr>
        <p:spPr/>
        <p:txBody>
          <a:bodyPr/>
          <a:lstStyle/>
          <a:p>
            <a:pPr eaLnBrk="1" hangingPunct="1">
              <a:defRPr/>
            </a:pPr>
            <a:r>
              <a:rPr lang="ar-SA" altLang="zh-CN"/>
              <a:t>قبل ازرخداد</a:t>
            </a:r>
            <a:r>
              <a:rPr lang="fa-IR" altLang="zh-CN"/>
              <a:t>ه</a:t>
            </a:r>
            <a:r>
              <a:rPr lang="ar-SA" altLang="zh-CN"/>
              <a:t>ــا :</a:t>
            </a:r>
            <a:r>
              <a:rPr lang="en-US" altLang="zh-CN">
                <a:ea typeface="宋体" charset="-122"/>
              </a:rPr>
              <a:t> </a:t>
            </a:r>
            <a:endParaRPr lang="en-US"/>
          </a:p>
        </p:txBody>
      </p:sp>
      <p:sp>
        <p:nvSpPr>
          <p:cNvPr id="20483" name="Rectangle 3">
            <a:extLst>
              <a:ext uri="{FF2B5EF4-FFF2-40B4-BE49-F238E27FC236}">
                <a16:creationId xmlns:a16="http://schemas.microsoft.com/office/drawing/2014/main" id="{3FF5EBDC-6625-906E-BE3F-F90D68FAB452}"/>
              </a:ext>
            </a:extLst>
          </p:cNvPr>
          <p:cNvSpPr>
            <a:spLocks noGrp="1" noChangeArrowheads="1"/>
          </p:cNvSpPr>
          <p:nvPr>
            <p:ph type="body" idx="1"/>
          </p:nvPr>
        </p:nvSpPr>
        <p:spPr/>
        <p:txBody>
          <a:bodyPr/>
          <a:lstStyle/>
          <a:p>
            <a:pPr eaLnBrk="1" hangingPunct="1">
              <a:defRPr/>
            </a:pPr>
            <a:r>
              <a:rPr lang="ar-SA" altLang="zh-CN" sz="2800"/>
              <a:t>هدف كلي : كاهش عوارض ناشي ازرخدادبلاياي طبيعي درگروه سني مدارس </a:t>
            </a:r>
          </a:p>
          <a:p>
            <a:pPr eaLnBrk="1" hangingPunct="1">
              <a:defRPr/>
            </a:pPr>
            <a:r>
              <a:rPr lang="ar-SA" altLang="zh-CN" sz="2800"/>
              <a:t>اهداف اختصاصي :</a:t>
            </a:r>
          </a:p>
          <a:p>
            <a:pPr eaLnBrk="1" hangingPunct="1">
              <a:defRPr/>
            </a:pPr>
            <a:r>
              <a:rPr lang="ar-SA" altLang="zh-CN" sz="2800"/>
              <a:t>افزايش ايمني درمدارس درخصوص رخدادبلاياي طبيعي </a:t>
            </a:r>
          </a:p>
          <a:p>
            <a:pPr eaLnBrk="1" hangingPunct="1">
              <a:defRPr/>
            </a:pPr>
            <a:r>
              <a:rPr lang="ar-SA" altLang="zh-CN" sz="2800"/>
              <a:t> كاهش شدت آسيب درهنگام رخدادبلاياي طبيعي </a:t>
            </a:r>
          </a:p>
          <a:p>
            <a:pPr eaLnBrk="1" hangingPunct="1">
              <a:defRPr/>
            </a:pPr>
            <a:r>
              <a:rPr lang="ar-SA" altLang="zh-CN" sz="2800"/>
              <a:t> افزايش سهولت دسترسي به خدمات بهداشتي </a:t>
            </a:r>
          </a:p>
          <a:p>
            <a:pPr eaLnBrk="1" hangingPunct="1">
              <a:defRPr/>
            </a:pPr>
            <a:r>
              <a:rPr lang="ar-SA" altLang="zh-CN" sz="2800"/>
              <a:t> افزايش آگاهي ، تغييرنگرش وعملكرددانش آموزان درخصوص آمادگي برخوردبابلاياي طبيعي .</a:t>
            </a:r>
            <a:endParaRPr lang="en-US" altLang="zh-CN" sz="2800">
              <a:ea typeface="宋体" charset="-122"/>
            </a:endParaRPr>
          </a:p>
          <a:p>
            <a:pPr algn="ctr" eaLnBrk="1" hangingPunct="1">
              <a:buFont typeface="Wingdings" panose="05000000000000000000" pitchFamily="2" charset="2"/>
              <a:buNone/>
              <a:defRPr/>
            </a:pPr>
            <a:r>
              <a:rPr lang="fa-IR" sz="2800"/>
              <a:t>اين كار با تشكيل كميته بحران عملي خواهد شد</a:t>
            </a: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267A907-2228-ED28-92CE-5E86E83BF223}"/>
              </a:ext>
            </a:extLst>
          </p:cNvPr>
          <p:cNvSpPr>
            <a:spLocks noGrp="1" noChangeArrowheads="1"/>
          </p:cNvSpPr>
          <p:nvPr>
            <p:ph type="title"/>
          </p:nvPr>
        </p:nvSpPr>
        <p:spPr/>
        <p:txBody>
          <a:bodyPr/>
          <a:lstStyle/>
          <a:p>
            <a:pPr eaLnBrk="1" hangingPunct="1">
              <a:defRPr/>
            </a:pPr>
            <a:r>
              <a:rPr lang="ar-SA" altLang="zh-CN" u="sng"/>
              <a:t>تشكيل كميتة بحران</a:t>
            </a:r>
            <a:r>
              <a:rPr lang="ar-SA" altLang="zh-CN"/>
              <a:t> </a:t>
            </a:r>
            <a:endParaRPr lang="en-US"/>
          </a:p>
        </p:txBody>
      </p:sp>
      <p:sp>
        <p:nvSpPr>
          <p:cNvPr id="21507" name="Rectangle 3">
            <a:extLst>
              <a:ext uri="{FF2B5EF4-FFF2-40B4-BE49-F238E27FC236}">
                <a16:creationId xmlns:a16="http://schemas.microsoft.com/office/drawing/2014/main" id="{C8963C30-B730-CE49-F97F-B1414211BEF5}"/>
              </a:ext>
            </a:extLst>
          </p:cNvPr>
          <p:cNvSpPr>
            <a:spLocks noGrp="1" noChangeArrowheads="1"/>
          </p:cNvSpPr>
          <p:nvPr>
            <p:ph type="body" idx="1"/>
          </p:nvPr>
        </p:nvSpPr>
        <p:spPr/>
        <p:txBody>
          <a:bodyPr/>
          <a:lstStyle/>
          <a:p>
            <a:pPr eaLnBrk="1" hangingPunct="1">
              <a:defRPr/>
            </a:pPr>
            <a:r>
              <a:rPr lang="ar-SA" altLang="zh-CN"/>
              <a:t>هدف :	</a:t>
            </a:r>
            <a:r>
              <a:rPr lang="ar-SA" altLang="zh-CN" sz="2000"/>
              <a:t>كاهش عوارض ناشي ازبلايابهنگام بروزبلايادرگروه سني مدارس </a:t>
            </a:r>
          </a:p>
          <a:p>
            <a:pPr eaLnBrk="1" hangingPunct="1">
              <a:defRPr/>
            </a:pPr>
            <a:r>
              <a:rPr lang="ar-SA" altLang="zh-CN"/>
              <a:t>اعضاي كميته </a:t>
            </a:r>
            <a:endParaRPr lang="fa-IR" altLang="zh-CN"/>
          </a:p>
          <a:p>
            <a:pPr eaLnBrk="1" hangingPunct="1">
              <a:buFont typeface="Wingdings" panose="05000000000000000000" pitchFamily="2" charset="2"/>
              <a:buNone/>
              <a:defRPr/>
            </a:pPr>
            <a:r>
              <a:rPr lang="ar-SA" altLang="zh-CN" sz="2800"/>
              <a:t>كارشناس مسئول بهداشت مدارس </a:t>
            </a:r>
            <a:r>
              <a:rPr lang="en-US" altLang="zh-CN" sz="2800">
                <a:ea typeface="宋体" charset="-122"/>
              </a:rPr>
              <a:t>–</a:t>
            </a:r>
            <a:r>
              <a:rPr lang="ar-SA" altLang="zh-CN" sz="2800"/>
              <a:t> مديرگر</a:t>
            </a:r>
            <a:r>
              <a:rPr lang="en-US" altLang="zh-CN" sz="2800">
                <a:ea typeface="宋体" charset="-122"/>
              </a:rPr>
              <a:t> </a:t>
            </a:r>
            <a:r>
              <a:rPr lang="fa-IR" altLang="zh-CN" sz="2800"/>
              <a:t>وه مدارس</a:t>
            </a:r>
            <a:r>
              <a:rPr lang="en-US" altLang="zh-CN" sz="2800">
                <a:ea typeface="宋体" charset="-122"/>
              </a:rPr>
              <a:t> </a:t>
            </a:r>
            <a:r>
              <a:rPr lang="ar-SA" altLang="zh-CN" sz="2800"/>
              <a:t> </a:t>
            </a:r>
            <a:r>
              <a:rPr lang="en-US" altLang="zh-CN" sz="2800">
                <a:ea typeface="宋体" charset="-122"/>
              </a:rPr>
              <a:t>–</a:t>
            </a:r>
            <a:r>
              <a:rPr lang="ar-SA" altLang="zh-CN" sz="2800"/>
              <a:t> كارشناس مسئول تغذيه </a:t>
            </a:r>
            <a:r>
              <a:rPr lang="fa-IR" altLang="zh-CN" sz="2800"/>
              <a:t>،</a:t>
            </a:r>
            <a:r>
              <a:rPr lang="ar-SA" altLang="zh-CN" sz="2800"/>
              <a:t> نماينده آموزش وپرورش </a:t>
            </a:r>
            <a:r>
              <a:rPr lang="en-US" altLang="zh-CN" sz="2800">
                <a:ea typeface="宋体" charset="-122"/>
              </a:rPr>
              <a:t>–</a:t>
            </a:r>
            <a:r>
              <a:rPr lang="ar-SA" altLang="zh-CN" sz="2800"/>
              <a:t> نماينده اداره تجهيزات ونوسازي مدارس</a:t>
            </a:r>
            <a:r>
              <a:rPr lang="fa-IR" altLang="zh-CN" sz="2800"/>
              <a:t> ،</a:t>
            </a:r>
            <a:r>
              <a:rPr lang="ar-SA" altLang="zh-CN" sz="2800"/>
              <a:t>نماينده هلال</a:t>
            </a:r>
            <a:r>
              <a:rPr lang="fa-IR" altLang="zh-CN" sz="2800"/>
              <a:t> احمر</a:t>
            </a:r>
            <a:r>
              <a:rPr lang="ar-SA" altLang="zh-CN" sz="2800"/>
              <a:t> </a:t>
            </a:r>
            <a:r>
              <a:rPr lang="en-US" altLang="zh-CN" sz="2800">
                <a:ea typeface="宋体" charset="-122"/>
              </a:rPr>
              <a:t>–</a:t>
            </a:r>
            <a:r>
              <a:rPr lang="ar-SA" altLang="zh-CN" sz="2800"/>
              <a:t> نماينده معاونت درمان </a:t>
            </a:r>
            <a:r>
              <a:rPr lang="fa-IR" altLang="zh-CN" sz="2800"/>
              <a:t>،</a:t>
            </a:r>
            <a:r>
              <a:rPr lang="ar-SA" altLang="zh-CN" sz="2800"/>
              <a:t> روانپزشك </a:t>
            </a:r>
            <a:r>
              <a:rPr lang="en-US" altLang="zh-CN" sz="2800">
                <a:ea typeface="宋体" charset="-122"/>
              </a:rPr>
              <a:t>–</a:t>
            </a:r>
            <a:r>
              <a:rPr lang="ar-SA" altLang="zh-CN" sz="2800"/>
              <a:t> مسئول سازمان دانش آموزي </a:t>
            </a:r>
            <a:r>
              <a:rPr lang="fa-IR" altLang="zh-CN" sz="2800"/>
              <a:t>،</a:t>
            </a:r>
            <a:r>
              <a:rPr lang="ar-SA" altLang="zh-CN" sz="2800"/>
              <a:t> مسئول انجمن اولياء ومربيان </a:t>
            </a:r>
            <a:endParaRPr lang="fa-IR" altLang="zh-CN"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AC77816-1DD1-E616-FC91-AD2AC7EC0441}"/>
              </a:ext>
            </a:extLst>
          </p:cNvPr>
          <p:cNvSpPr>
            <a:spLocks noGrp="1" noChangeArrowheads="1"/>
          </p:cNvSpPr>
          <p:nvPr>
            <p:ph type="title"/>
          </p:nvPr>
        </p:nvSpPr>
        <p:spPr/>
        <p:txBody>
          <a:bodyPr/>
          <a:lstStyle/>
          <a:p>
            <a:pPr eaLnBrk="1" hangingPunct="1">
              <a:defRPr/>
            </a:pPr>
            <a:r>
              <a:rPr lang="ar-SA" altLang="zh-CN"/>
              <a:t>وظايف كميته :</a:t>
            </a:r>
            <a:endParaRPr lang="en-US"/>
          </a:p>
        </p:txBody>
      </p:sp>
      <p:sp>
        <p:nvSpPr>
          <p:cNvPr id="22531" name="Rectangle 3">
            <a:extLst>
              <a:ext uri="{FF2B5EF4-FFF2-40B4-BE49-F238E27FC236}">
                <a16:creationId xmlns:a16="http://schemas.microsoft.com/office/drawing/2014/main" id="{2C9D7E37-5D94-0536-0A1E-5D7AD79513E8}"/>
              </a:ext>
            </a:extLst>
          </p:cNvPr>
          <p:cNvSpPr>
            <a:spLocks noGrp="1" noChangeArrowheads="1"/>
          </p:cNvSpPr>
          <p:nvPr>
            <p:ph type="body" idx="1"/>
          </p:nvPr>
        </p:nvSpPr>
        <p:spPr/>
        <p:txBody>
          <a:bodyPr/>
          <a:lstStyle/>
          <a:p>
            <a:pPr eaLnBrk="1" hangingPunct="1">
              <a:lnSpc>
                <a:spcPct val="80000"/>
              </a:lnSpc>
              <a:defRPr/>
            </a:pPr>
            <a:r>
              <a:rPr lang="ar-SA" altLang="zh-CN" sz="1800"/>
              <a:t>تدوين متون آموزشي وبازنگري متون ( پمفلت ونشريه و</a:t>
            </a:r>
            <a:r>
              <a:rPr lang="en-US" altLang="zh-CN" sz="1800">
                <a:ea typeface="宋体" charset="-122"/>
              </a:rPr>
              <a:t>…</a:t>
            </a:r>
            <a:r>
              <a:rPr lang="ar-SA" altLang="zh-CN" sz="1800"/>
              <a:t> )</a:t>
            </a:r>
          </a:p>
          <a:p>
            <a:pPr eaLnBrk="1" hangingPunct="1">
              <a:lnSpc>
                <a:spcPct val="80000"/>
              </a:lnSpc>
              <a:defRPr/>
            </a:pPr>
            <a:r>
              <a:rPr lang="ar-SA" altLang="zh-CN" sz="1800"/>
              <a:t> برگزاري كارگاه آموزشي ( همه ساله يك دوره آموزشي ، كمكهاي اوّليه ، احياء و</a:t>
            </a:r>
            <a:r>
              <a:rPr lang="en-US" altLang="zh-CN" sz="1800">
                <a:ea typeface="宋体" charset="-122"/>
              </a:rPr>
              <a:t>…</a:t>
            </a:r>
            <a:r>
              <a:rPr lang="ar-SA" altLang="zh-CN" sz="1800"/>
              <a:t> ) </a:t>
            </a:r>
          </a:p>
          <a:p>
            <a:pPr eaLnBrk="1" hangingPunct="1">
              <a:lnSpc>
                <a:spcPct val="80000"/>
              </a:lnSpc>
              <a:defRPr/>
            </a:pPr>
            <a:r>
              <a:rPr lang="ar-SA" altLang="zh-CN" sz="1800"/>
              <a:t> بررسي راهكارهاي </a:t>
            </a:r>
            <a:r>
              <a:rPr lang="fa-IR" altLang="zh-CN" sz="1800"/>
              <a:t>ج</a:t>
            </a:r>
            <a:r>
              <a:rPr lang="ar-SA" altLang="zh-CN" sz="1800"/>
              <a:t>ديدمقابله بابحران ازطريق منابع اطلاعاتي </a:t>
            </a:r>
          </a:p>
          <a:p>
            <a:pPr eaLnBrk="1" hangingPunct="1">
              <a:lnSpc>
                <a:spcPct val="80000"/>
              </a:lnSpc>
              <a:defRPr/>
            </a:pPr>
            <a:r>
              <a:rPr lang="ar-SA" altLang="zh-CN" sz="1800"/>
              <a:t> تشكيل جلسات كميته درسطح استان ( حداكثرسه جلسه درسال )</a:t>
            </a:r>
          </a:p>
          <a:p>
            <a:pPr eaLnBrk="1" hangingPunct="1">
              <a:lnSpc>
                <a:spcPct val="80000"/>
              </a:lnSpc>
              <a:defRPr/>
            </a:pPr>
            <a:r>
              <a:rPr lang="ar-SA" altLang="zh-CN" sz="1800"/>
              <a:t> ارتباط باكميتة كشوري بحران وتبادل اطلاعات</a:t>
            </a:r>
          </a:p>
          <a:p>
            <a:pPr eaLnBrk="1" hangingPunct="1">
              <a:lnSpc>
                <a:spcPct val="80000"/>
              </a:lnSpc>
              <a:defRPr/>
            </a:pPr>
            <a:r>
              <a:rPr lang="ar-SA" altLang="zh-CN" sz="1800"/>
              <a:t> هماهنگي جهت اجراي برنامه هاي آموزشي </a:t>
            </a:r>
          </a:p>
          <a:p>
            <a:pPr eaLnBrk="1" hangingPunct="1">
              <a:lnSpc>
                <a:spcPct val="80000"/>
              </a:lnSpc>
              <a:defRPr/>
            </a:pPr>
            <a:r>
              <a:rPr lang="ar-SA" altLang="zh-CN" sz="1800"/>
              <a:t> هماهنگي جهت اجراي مانوردرمدارس </a:t>
            </a:r>
          </a:p>
          <a:p>
            <a:pPr eaLnBrk="1" hangingPunct="1">
              <a:lnSpc>
                <a:spcPct val="80000"/>
              </a:lnSpc>
              <a:defRPr/>
            </a:pPr>
            <a:r>
              <a:rPr lang="ar-SA" altLang="zh-CN" sz="1800"/>
              <a:t> ارتباط باسازمانهاي غيردولتي داوطلب .</a:t>
            </a:r>
          </a:p>
          <a:p>
            <a:pPr eaLnBrk="1" hangingPunct="1">
              <a:lnSpc>
                <a:spcPct val="80000"/>
              </a:lnSpc>
              <a:defRPr/>
            </a:pPr>
            <a:r>
              <a:rPr lang="ar-SA" altLang="zh-CN" sz="1800"/>
              <a:t> جلب حمايتهاي مالي انجمنها، سازمانهاو</a:t>
            </a:r>
            <a:r>
              <a:rPr lang="en-US" altLang="zh-CN" sz="1800">
                <a:ea typeface="宋体" charset="-122"/>
              </a:rPr>
              <a:t>…</a:t>
            </a:r>
            <a:endParaRPr lang="ar-SA" altLang="zh-CN" sz="1800"/>
          </a:p>
          <a:p>
            <a:pPr eaLnBrk="1" hangingPunct="1">
              <a:lnSpc>
                <a:spcPct val="80000"/>
              </a:lnSpc>
              <a:defRPr/>
            </a:pPr>
            <a:r>
              <a:rPr lang="ar-SA" altLang="zh-CN" sz="1800"/>
              <a:t> به كارگيري روشهاي مقاوم سازي درمدارس و</a:t>
            </a:r>
            <a:r>
              <a:rPr lang="en-US" altLang="zh-CN" sz="1800">
                <a:ea typeface="宋体" charset="-122"/>
              </a:rPr>
              <a:t>…</a:t>
            </a:r>
            <a:endParaRPr lang="ar-SA" altLang="zh-CN" sz="1800"/>
          </a:p>
          <a:p>
            <a:pPr eaLnBrk="1" hangingPunct="1">
              <a:lnSpc>
                <a:spcPct val="80000"/>
              </a:lnSpc>
              <a:defRPr/>
            </a:pPr>
            <a:r>
              <a:rPr lang="ar-SA" altLang="zh-CN" sz="1800"/>
              <a:t> تعيين شاخصهاي مدارس ايمن </a:t>
            </a:r>
          </a:p>
          <a:p>
            <a:pPr eaLnBrk="1" hangingPunct="1">
              <a:lnSpc>
                <a:spcPct val="80000"/>
              </a:lnSpc>
              <a:defRPr/>
            </a:pPr>
            <a:r>
              <a:rPr lang="ar-SA" altLang="zh-CN" sz="1800"/>
              <a:t> پيش بيني نيروي انساني موردنيازولوازم وتجهيزات موردنيازدرموقع بلايا</a:t>
            </a:r>
          </a:p>
          <a:p>
            <a:pPr eaLnBrk="1" hangingPunct="1">
              <a:lnSpc>
                <a:spcPct val="80000"/>
              </a:lnSpc>
              <a:defRPr/>
            </a:pPr>
            <a:r>
              <a:rPr lang="ar-SA" altLang="zh-CN" sz="1800"/>
              <a:t> ايجادمهارت موردنيازدرهنگام رخدادبلايادرپرسنل بهداشتي </a:t>
            </a:r>
          </a:p>
          <a:p>
            <a:pPr eaLnBrk="1" hangingPunct="1">
              <a:lnSpc>
                <a:spcPct val="80000"/>
              </a:lnSpc>
              <a:defRPr/>
            </a:pPr>
            <a:r>
              <a:rPr lang="ar-SA" altLang="zh-CN" sz="1800"/>
              <a:t> تهية الگوي موادغذايي مناسب به تفكيك گروههاي سني وجنسي دردانش آموزان به هنگام بروزبلايا.</a:t>
            </a:r>
            <a:endParaRPr 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096440F-DB73-1C95-EADB-557C25F58FAE}"/>
              </a:ext>
            </a:extLst>
          </p:cNvPr>
          <p:cNvSpPr>
            <a:spLocks noGrp="1" noChangeArrowheads="1"/>
          </p:cNvSpPr>
          <p:nvPr>
            <p:ph type="title"/>
          </p:nvPr>
        </p:nvSpPr>
        <p:spPr/>
        <p:txBody>
          <a:bodyPr/>
          <a:lstStyle/>
          <a:p>
            <a:pPr eaLnBrk="1" hangingPunct="1">
              <a:defRPr/>
            </a:pPr>
            <a:r>
              <a:rPr lang="fa-IR" altLang="zh-CN" dirty="0"/>
              <a:t>اهداف اختصاصي </a:t>
            </a:r>
            <a:r>
              <a:rPr lang="ar-SA" altLang="zh-CN" dirty="0"/>
              <a:t>درزمان اضطرار :</a:t>
            </a:r>
            <a:endParaRPr lang="en-US" dirty="0"/>
          </a:p>
        </p:txBody>
      </p:sp>
      <p:sp>
        <p:nvSpPr>
          <p:cNvPr id="23555" name="Rectangle 3">
            <a:extLst>
              <a:ext uri="{FF2B5EF4-FFF2-40B4-BE49-F238E27FC236}">
                <a16:creationId xmlns:a16="http://schemas.microsoft.com/office/drawing/2014/main" id="{01C8C9D5-C6E6-1F5A-D556-F9838E37D4EB}"/>
              </a:ext>
            </a:extLst>
          </p:cNvPr>
          <p:cNvSpPr>
            <a:spLocks noGrp="1" noChangeArrowheads="1"/>
          </p:cNvSpPr>
          <p:nvPr>
            <p:ph type="body" idx="1"/>
          </p:nvPr>
        </p:nvSpPr>
        <p:spPr/>
        <p:txBody>
          <a:bodyPr/>
          <a:lstStyle/>
          <a:p>
            <a:pPr eaLnBrk="1" hangingPunct="1">
              <a:defRPr/>
            </a:pPr>
            <a:r>
              <a:rPr lang="ar-SA" altLang="zh-CN"/>
              <a:t>كاهش شدت آسيب درهنگام رخدادبلايا</a:t>
            </a:r>
          </a:p>
          <a:p>
            <a:pPr eaLnBrk="1" hangingPunct="1">
              <a:defRPr/>
            </a:pPr>
            <a:r>
              <a:rPr lang="ar-SA" altLang="zh-CN"/>
              <a:t> افزايش سهولت دسترسي به خدمات بهداشتي </a:t>
            </a:r>
            <a:endParaRPr lang="fa-IR" altLang="zh-CN"/>
          </a:p>
          <a:p>
            <a:pPr eaLnBrk="1" hangingPunct="1">
              <a:buFont typeface="Wingdings" panose="05000000000000000000" pitchFamily="2" charset="2"/>
              <a:buNone/>
              <a:defRPr/>
            </a:pPr>
            <a:r>
              <a:rPr lang="ar-SA" altLang="zh-CN"/>
              <a:t>راهكار:</a:t>
            </a:r>
            <a:r>
              <a:rPr lang="en-US" altLang="zh-CN">
                <a:ea typeface="宋体" charset="-122"/>
              </a:rPr>
              <a:t> </a:t>
            </a:r>
            <a:endParaRPr lang="fa-IR" altLang="zh-CN"/>
          </a:p>
          <a:p>
            <a:pPr eaLnBrk="1" hangingPunct="1">
              <a:defRPr/>
            </a:pPr>
            <a:r>
              <a:rPr lang="ar-SA" altLang="zh-CN"/>
              <a:t>تشكيل كميته اجرايي </a:t>
            </a:r>
          </a:p>
          <a:p>
            <a:pPr eaLnBrk="1" hangingPunct="1">
              <a:defRPr/>
            </a:pPr>
            <a:r>
              <a:rPr lang="ar-SA" altLang="zh-CN"/>
              <a:t>: برنامه ريزي </a:t>
            </a:r>
          </a:p>
          <a:p>
            <a:pPr eaLnBrk="1" hangingPunct="1">
              <a:defRPr/>
            </a:pPr>
            <a:r>
              <a:rPr lang="ar-SA" altLang="zh-CN"/>
              <a:t> احياء وكمك رساني بموقع ومناسب </a:t>
            </a:r>
          </a:p>
          <a:p>
            <a:pPr eaLnBrk="1" hangingPunct="1">
              <a:defRPr/>
            </a:pPr>
            <a:r>
              <a:rPr lang="ar-SA" altLang="zh-CN"/>
              <a:t> ارزشيابي خدمات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C6DF6E6-CE66-BBBF-C8D2-959CAA618FE1}"/>
              </a:ext>
            </a:extLst>
          </p:cNvPr>
          <p:cNvSpPr>
            <a:spLocks noGrp="1" noChangeArrowheads="1"/>
          </p:cNvSpPr>
          <p:nvPr>
            <p:ph type="title"/>
          </p:nvPr>
        </p:nvSpPr>
        <p:spPr>
          <a:xfrm>
            <a:off x="457200" y="277814"/>
            <a:ext cx="8229600" cy="449262"/>
          </a:xfrm>
        </p:spPr>
        <p:txBody>
          <a:bodyPr/>
          <a:lstStyle/>
          <a:p>
            <a:pPr eaLnBrk="1" hangingPunct="1">
              <a:defRPr/>
            </a:pPr>
            <a:r>
              <a:rPr lang="fa-IR" dirty="0"/>
              <a:t>چه بايد بكنيم</a:t>
            </a:r>
            <a:endParaRPr lang="en-US" dirty="0"/>
          </a:p>
        </p:txBody>
      </p:sp>
      <p:sp>
        <p:nvSpPr>
          <p:cNvPr id="24579" name="Rectangle 3">
            <a:extLst>
              <a:ext uri="{FF2B5EF4-FFF2-40B4-BE49-F238E27FC236}">
                <a16:creationId xmlns:a16="http://schemas.microsoft.com/office/drawing/2014/main" id="{CA27FF32-2490-2153-45A1-514CC439D3A2}"/>
              </a:ext>
            </a:extLst>
          </p:cNvPr>
          <p:cNvSpPr>
            <a:spLocks noGrp="1" noChangeArrowheads="1"/>
          </p:cNvSpPr>
          <p:nvPr>
            <p:ph type="body" idx="1"/>
          </p:nvPr>
        </p:nvSpPr>
        <p:spPr>
          <a:xfrm>
            <a:off x="179512" y="908720"/>
            <a:ext cx="8856984" cy="5671466"/>
          </a:xfrm>
        </p:spPr>
        <p:txBody>
          <a:bodyPr/>
          <a:lstStyle/>
          <a:p>
            <a:pPr eaLnBrk="1" hangingPunct="1">
              <a:defRPr/>
            </a:pPr>
            <a:r>
              <a:rPr lang="ar-SA" altLang="zh-CN" sz="2800" dirty="0"/>
              <a:t>افزايش حمايت رواني دانش آموزان بعدازحادثه</a:t>
            </a:r>
          </a:p>
          <a:p>
            <a:pPr eaLnBrk="1" hangingPunct="1">
              <a:defRPr/>
            </a:pPr>
            <a:r>
              <a:rPr lang="ar-SA" altLang="zh-CN" sz="2800" dirty="0"/>
              <a:t> افزايش حمايت اجتماعي دانش آموزان بعدازحادثه</a:t>
            </a:r>
          </a:p>
          <a:p>
            <a:pPr eaLnBrk="1" hangingPunct="1">
              <a:defRPr/>
            </a:pPr>
            <a:r>
              <a:rPr lang="ar-SA" altLang="zh-CN" sz="2800" dirty="0"/>
              <a:t> افزايش سهولت دسترسي به خدمات بهداشتي درگروه هدف</a:t>
            </a:r>
          </a:p>
          <a:p>
            <a:pPr eaLnBrk="1" hangingPunct="1">
              <a:defRPr/>
            </a:pPr>
            <a:r>
              <a:rPr lang="ar-SA" altLang="zh-CN" sz="2800" dirty="0"/>
              <a:t> ساماندهي مدارس موقت .</a:t>
            </a:r>
            <a:endParaRPr lang="fa-IR" altLang="zh-CN" sz="2800" dirty="0"/>
          </a:p>
          <a:p>
            <a:pPr eaLnBrk="1" hangingPunct="1">
              <a:lnSpc>
                <a:spcPct val="80000"/>
              </a:lnSpc>
              <a:defRPr/>
            </a:pPr>
            <a:r>
              <a:rPr lang="ar-SA" altLang="zh-CN" sz="2800" dirty="0"/>
              <a:t>ارزيابي نيازهاي آموزشي </a:t>
            </a:r>
          </a:p>
          <a:p>
            <a:pPr eaLnBrk="1" hangingPunct="1">
              <a:lnSpc>
                <a:spcPct val="80000"/>
              </a:lnSpc>
              <a:defRPr/>
            </a:pPr>
            <a:r>
              <a:rPr lang="ar-SA" altLang="zh-CN" sz="2800" dirty="0"/>
              <a:t> آموزش درخصوص پيشگيري ازبيماريهاي شايع به دانش آموزان واولياء</a:t>
            </a:r>
          </a:p>
          <a:p>
            <a:pPr eaLnBrk="1" hangingPunct="1">
              <a:lnSpc>
                <a:spcPct val="80000"/>
              </a:lnSpc>
              <a:defRPr/>
            </a:pPr>
            <a:r>
              <a:rPr lang="ar-SA" altLang="zh-CN" sz="2800" dirty="0"/>
              <a:t> انجام معاينات دوره اي </a:t>
            </a:r>
          </a:p>
          <a:p>
            <a:pPr eaLnBrk="1" hangingPunct="1">
              <a:lnSpc>
                <a:spcPct val="80000"/>
              </a:lnSpc>
              <a:defRPr/>
            </a:pPr>
            <a:r>
              <a:rPr lang="ar-SA" altLang="zh-CN" sz="2800" dirty="0"/>
              <a:t> ارزيابي ميزان بيماريها( سوء تغذيه ، بيماريهاي واگيروغيرواگير )</a:t>
            </a:r>
            <a:r>
              <a:rPr lang="fa-IR" altLang="zh-CN" sz="2800" dirty="0"/>
              <a:t>-بدليل استرسهاي وارده اشتهاي دانش آموزان كاهش و لذا بيشتر در معرض آسيب هستند و توجه ويژه را مي طلبد.</a:t>
            </a:r>
            <a:endParaRPr lang="ar-SA" altLang="zh-CN" sz="2800" dirty="0"/>
          </a:p>
          <a:p>
            <a:pPr eaLnBrk="1" hangingPunct="1">
              <a:lnSpc>
                <a:spcPct val="80000"/>
              </a:lnSpc>
              <a:defRPr/>
            </a:pPr>
            <a:r>
              <a:rPr lang="ar-SA" altLang="zh-CN" sz="2800" dirty="0"/>
              <a:t> آماده سازي مدارس وتجهيزآنهاازطريق تشكيل كميتة احياي مدارس ومشاركت دانش آموزان .</a:t>
            </a:r>
          </a:p>
          <a:p>
            <a:pPr eaLnBrk="1" hangingPunct="1">
              <a:lnSpc>
                <a:spcPct val="80000"/>
              </a:lnSpc>
              <a:defRPr/>
            </a:pPr>
            <a:r>
              <a:rPr lang="ar-SA" altLang="zh-CN" sz="2800" dirty="0"/>
              <a:t> ارزشيابي برنامه هاي مداخله اي </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1696014-07A0-AF43-934D-56C9268FBF25}"/>
              </a:ext>
            </a:extLst>
          </p:cNvPr>
          <p:cNvSpPr>
            <a:spLocks noGrp="1" noChangeArrowheads="1"/>
          </p:cNvSpPr>
          <p:nvPr>
            <p:ph type="title"/>
          </p:nvPr>
        </p:nvSpPr>
        <p:spPr/>
        <p:txBody>
          <a:bodyPr/>
          <a:lstStyle/>
          <a:p>
            <a:pPr eaLnBrk="1" hangingPunct="1">
              <a:defRPr/>
            </a:pPr>
            <a:r>
              <a:rPr lang="fa-IR" altLang="zh-CN" sz="4000"/>
              <a:t>در صورتی می توان بعد از وقوع حادثه آسانتر به فعالیت های آموزشی بازگشت که :</a:t>
            </a:r>
            <a:endParaRPr lang="en-US" sz="4000"/>
          </a:p>
        </p:txBody>
      </p:sp>
      <p:sp>
        <p:nvSpPr>
          <p:cNvPr id="27651" name="Rectangle 3">
            <a:extLst>
              <a:ext uri="{FF2B5EF4-FFF2-40B4-BE49-F238E27FC236}">
                <a16:creationId xmlns:a16="http://schemas.microsoft.com/office/drawing/2014/main" id="{AE2EC71F-DDDB-8303-8605-AD40BD6060BC}"/>
              </a:ext>
            </a:extLst>
          </p:cNvPr>
          <p:cNvSpPr>
            <a:spLocks noGrp="1" noChangeArrowheads="1"/>
          </p:cNvSpPr>
          <p:nvPr>
            <p:ph type="body" idx="1"/>
          </p:nvPr>
        </p:nvSpPr>
        <p:spPr/>
        <p:txBody>
          <a:bodyPr/>
          <a:lstStyle/>
          <a:p>
            <a:pPr eaLnBrk="1" hangingPunct="1">
              <a:lnSpc>
                <a:spcPct val="90000"/>
              </a:lnSpc>
              <a:defRPr/>
            </a:pPr>
            <a:r>
              <a:rPr lang="fa-IR" altLang="zh-CN" sz="2800"/>
              <a:t>ابتدا به کودکان کمک شود تا این تجربه را به خوبی پشت سر بگذارند </a:t>
            </a:r>
          </a:p>
          <a:p>
            <a:pPr eaLnBrk="1" hangingPunct="1">
              <a:lnSpc>
                <a:spcPct val="90000"/>
              </a:lnSpc>
              <a:defRPr/>
            </a:pPr>
            <a:r>
              <a:rPr lang="fa-IR" altLang="zh-CN" sz="2800"/>
              <a:t>می توان در ابتدا ، دوره ای را به آماده سازی برای بازگشت به زندگی مدرسه اختصاص داد </a:t>
            </a:r>
          </a:p>
          <a:p>
            <a:pPr eaLnBrk="1" hangingPunct="1">
              <a:lnSpc>
                <a:spcPct val="90000"/>
              </a:lnSpc>
              <a:defRPr/>
            </a:pPr>
            <a:r>
              <a:rPr lang="fa-IR" altLang="zh-CN" sz="2800"/>
              <a:t>همان برنامه درسی آشنا حفظ گردیده اما ساعتهای درسی کوتاهتر شود و درسها با سرعت کمتری دنبال می شوند مثل همیشه تکلیف داده می شوداما کمتر . می توان دانش آموزان را راهنمایی کرد تا دریابند که تغییراتی راکه در انگیزه ها و استعداد یادگیری خود حس می کنند امری متعارف و واکنشهایی موقت نسبت به واقعه هستند و این وضعیت تدریجا به حالت عادی برمیگردد .</a:t>
            </a:r>
            <a:endParaRPr 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0582E75C-FCB7-FB37-7B3A-F646CF018ACC}"/>
              </a:ext>
            </a:extLst>
          </p:cNvPr>
          <p:cNvSpPr>
            <a:spLocks noGrp="1" noChangeArrowheads="1"/>
          </p:cNvSpPr>
          <p:nvPr>
            <p:ph type="body" idx="1"/>
          </p:nvPr>
        </p:nvSpPr>
        <p:spPr/>
        <p:txBody>
          <a:bodyPr/>
          <a:lstStyle/>
          <a:p>
            <a:pPr eaLnBrk="1" hangingPunct="1">
              <a:lnSpc>
                <a:spcPct val="90000"/>
              </a:lnSpc>
              <a:defRPr/>
            </a:pPr>
            <a:r>
              <a:rPr lang="fa-IR" altLang="zh-CN" sz="2800"/>
              <a:t>معلمان باید روشن کنند که رفتارهای مختل کننده یا پرخاشگرانه ، تحمل نخواهد شد و در عین حال توضیح دهند که در این شرایط ، کنترل رفتارها ممکن است دشوارتر باشد . معلمان می توانند علاقه خود را مبنی بر این که در صورت تمایل شاگردان ، می توانند نزد آنان بمانند ابراز نمایند.</a:t>
            </a:r>
          </a:p>
          <a:p>
            <a:pPr eaLnBrk="1" hangingPunct="1">
              <a:lnSpc>
                <a:spcPct val="90000"/>
              </a:lnSpc>
              <a:defRPr/>
            </a:pPr>
            <a:r>
              <a:rPr lang="fa-IR" altLang="zh-CN" sz="2800"/>
              <a:t>تا مدتی هر هفته باید وقتی را به بحث و گفتگوی بیشتر و انجام فعالیت هایی که بهبودی را تسریع می کند ، اختصاص داد . از این اوقات می توان برای فعال کردن گروه در زمینه چگونگی کمک به یکدیگر یا دیگران ، پس از بروز واقعه ، نیز استفاده کرد . </a:t>
            </a:r>
          </a:p>
          <a:p>
            <a:pPr eaLnBrk="1" hangingPunct="1">
              <a:lnSpc>
                <a:spcPct val="90000"/>
              </a:lnSpc>
              <a:defRPr/>
            </a:pPr>
            <a:r>
              <a:rPr lang="fa-IR" altLang="zh-CN" sz="2800"/>
              <a:t>به شاگردانی که به نظر می رسد دچار مشکلات آموزشی شدیدتری شده اند باید کمکهای ویژه ارائه داد. </a:t>
            </a:r>
            <a:endParaRPr 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C9C7D73-DE87-7BA7-66A7-63CB1277CCD9}"/>
              </a:ext>
            </a:extLst>
          </p:cNvPr>
          <p:cNvSpPr>
            <a:spLocks noGrp="1" noChangeArrowheads="1"/>
          </p:cNvSpPr>
          <p:nvPr>
            <p:ph type="title"/>
          </p:nvPr>
        </p:nvSpPr>
        <p:spPr/>
        <p:txBody>
          <a:bodyPr/>
          <a:lstStyle/>
          <a:p>
            <a:pPr eaLnBrk="1" hangingPunct="1">
              <a:defRPr/>
            </a:pPr>
            <a:r>
              <a:rPr lang="fa-IR" altLang="zh-CN" dirty="0"/>
              <a:t>روشهایی برای کمک به بازیابی آموزشی :</a:t>
            </a:r>
            <a:endParaRPr lang="en-US" dirty="0"/>
          </a:p>
        </p:txBody>
      </p:sp>
      <p:sp>
        <p:nvSpPr>
          <p:cNvPr id="29699" name="Rectangle 3">
            <a:extLst>
              <a:ext uri="{FF2B5EF4-FFF2-40B4-BE49-F238E27FC236}">
                <a16:creationId xmlns:a16="http://schemas.microsoft.com/office/drawing/2014/main" id="{A5B5A2CC-C0E0-5264-6BCB-0D622FB13828}"/>
              </a:ext>
            </a:extLst>
          </p:cNvPr>
          <p:cNvSpPr>
            <a:spLocks noGrp="1" noChangeArrowheads="1"/>
          </p:cNvSpPr>
          <p:nvPr>
            <p:ph type="body" idx="1"/>
          </p:nvPr>
        </p:nvSpPr>
        <p:spPr/>
        <p:txBody>
          <a:bodyPr/>
          <a:lstStyle/>
          <a:p>
            <a:pPr eaLnBrk="1" hangingPunct="1">
              <a:defRPr/>
            </a:pPr>
            <a:r>
              <a:rPr lang="fa-IR" altLang="zh-CN"/>
              <a:t>به دانش آموزان روش دستیابی به آرامش(</a:t>
            </a:r>
            <a:r>
              <a:rPr lang="en-US" altLang="zh-CN">
                <a:ea typeface="宋体" charset="-122"/>
              </a:rPr>
              <a:t>(relaxation</a:t>
            </a:r>
            <a:r>
              <a:rPr lang="fa-IR" altLang="zh-CN"/>
              <a:t>را آموزش دهید.</a:t>
            </a:r>
          </a:p>
          <a:p>
            <a:pPr eaLnBrk="1" hangingPunct="1">
              <a:defRPr/>
            </a:pPr>
            <a:r>
              <a:rPr lang="fa-IR" altLang="zh-CN"/>
              <a:t>دانش آموزان را از نظر جسمی فعال کنید .</a:t>
            </a:r>
          </a:p>
          <a:p>
            <a:pPr eaLnBrk="1" hangingPunct="1">
              <a:defRPr/>
            </a:pPr>
            <a:r>
              <a:rPr lang="fa-IR" altLang="zh-CN"/>
              <a:t>به تدریج انتظارات انجام تکالیف را مجددا برقرار کنید .</a:t>
            </a:r>
          </a:p>
          <a:p>
            <a:pPr eaLnBrk="1" hangingPunct="1">
              <a:defRPr/>
            </a:pPr>
            <a:r>
              <a:rPr lang="fa-IR" altLang="zh-CN"/>
              <a:t>مواظب باشید که به کودکان بیش از اندازه تکلیف خانه ندهید .</a:t>
            </a:r>
          </a:p>
          <a:p>
            <a:pPr eaLnBrk="1" hangingPunct="1">
              <a:defRPr/>
            </a:pPr>
            <a:r>
              <a:rPr lang="fa-IR" altLang="zh-CN"/>
              <a:t>برای حل مشکلات مربوط به حافظه ، دستورالعملها را تکرار و  کنترل کنید که تکالیف را انجام داده باشند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2DC086E2-DEC1-5154-522E-01712B81A5F1}"/>
              </a:ext>
            </a:extLst>
          </p:cNvPr>
          <p:cNvSpPr>
            <a:spLocks noGrp="1" noChangeArrowheads="1"/>
          </p:cNvSpPr>
          <p:nvPr>
            <p:ph type="body" idx="1"/>
          </p:nvPr>
        </p:nvSpPr>
        <p:spPr/>
        <p:txBody>
          <a:bodyPr/>
          <a:lstStyle/>
          <a:p>
            <a:pPr eaLnBrk="1" hangingPunct="1">
              <a:defRPr/>
            </a:pPr>
            <a:r>
              <a:rPr lang="fa-IR" altLang="zh-CN"/>
              <a:t>آنان را به دلیل انجام تکالیف تمجید کنید . در اولین دوره پس از رویداد ، از انتقاد کردن خودداری کنید </a:t>
            </a:r>
          </a:p>
          <a:p>
            <a:pPr eaLnBrk="1" hangingPunct="1">
              <a:defRPr/>
            </a:pPr>
            <a:r>
              <a:rPr lang="fa-IR" altLang="zh-CN"/>
              <a:t>کارها را به بخشهای کوچکتر تقسیم کنید ( مثلا به جای دو صفحه ، هر دفعه یک صفحه مشق به آنها بدهید )</a:t>
            </a:r>
          </a:p>
          <a:p>
            <a:pPr eaLnBrk="1" hangingPunct="1">
              <a:defRPr/>
            </a:pPr>
            <a:r>
              <a:rPr lang="fa-IR" altLang="zh-CN"/>
              <a:t>راه کارهای شفاهی رابا کمکهای بصری تکمیل کنید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8ABC072-5A0C-C0FB-D785-DE8562D441F3}"/>
              </a:ext>
            </a:extLst>
          </p:cNvPr>
          <p:cNvSpPr>
            <a:spLocks noGrp="1" noChangeArrowheads="1"/>
          </p:cNvSpPr>
          <p:nvPr>
            <p:ph type="title"/>
          </p:nvPr>
        </p:nvSpPr>
        <p:spPr/>
        <p:txBody>
          <a:bodyPr/>
          <a:lstStyle/>
          <a:p>
            <a:pPr eaLnBrk="1" hangingPunct="1">
              <a:defRPr/>
            </a:pPr>
            <a:r>
              <a:rPr lang="fa-IR" altLang="zh-CN" dirty="0"/>
              <a:t>کمک های اولیه عاطفی</a:t>
            </a:r>
            <a:endParaRPr lang="en-US" dirty="0"/>
          </a:p>
        </p:txBody>
      </p:sp>
      <p:sp>
        <p:nvSpPr>
          <p:cNvPr id="25603" name="Rectangle 3">
            <a:extLst>
              <a:ext uri="{FF2B5EF4-FFF2-40B4-BE49-F238E27FC236}">
                <a16:creationId xmlns:a16="http://schemas.microsoft.com/office/drawing/2014/main" id="{15144200-0896-FA10-B1B5-9D2F4AF0C781}"/>
              </a:ext>
            </a:extLst>
          </p:cNvPr>
          <p:cNvSpPr>
            <a:spLocks noGrp="1" noChangeArrowheads="1"/>
          </p:cNvSpPr>
          <p:nvPr>
            <p:ph type="body" idx="1"/>
          </p:nvPr>
        </p:nvSpPr>
        <p:spPr/>
        <p:txBody>
          <a:bodyPr/>
          <a:lstStyle/>
          <a:p>
            <a:pPr eaLnBrk="1" hangingPunct="1">
              <a:defRPr/>
            </a:pPr>
            <a:r>
              <a:rPr lang="fa-IR" altLang="zh-CN" sz="2800" dirty="0"/>
              <a:t>الف- اطمینان حاصل کنید که فضای مدرسه حاکی از مراقبت،درك،پذيرش و پشتيباني باشد</a:t>
            </a:r>
          </a:p>
          <a:p>
            <a:pPr eaLnBrk="1" hangingPunct="1">
              <a:defRPr/>
            </a:pPr>
            <a:r>
              <a:rPr lang="fa-IR" altLang="zh-CN" sz="2800" dirty="0"/>
              <a:t>ب- اطلاعات و شواهد واقعی ارائه دهید </a:t>
            </a:r>
          </a:p>
          <a:p>
            <a:pPr eaLnBrk="1" hangingPunct="1">
              <a:buFont typeface="Wingdings" panose="05000000000000000000" pitchFamily="2" charset="2"/>
              <a:buNone/>
              <a:defRPr/>
            </a:pPr>
            <a:r>
              <a:rPr lang="fa-IR" sz="2800" dirty="0"/>
              <a:t>                </a:t>
            </a:r>
            <a:r>
              <a:rPr lang="fa-IR" altLang="zh-CN" sz="2800" dirty="0"/>
              <a:t>-چه اتفاقاتی افتاده است و چه زمانی ؟</a:t>
            </a:r>
          </a:p>
          <a:p>
            <a:pPr eaLnBrk="1" hangingPunct="1">
              <a:buFont typeface="Wingdings" panose="05000000000000000000" pitchFamily="2" charset="2"/>
              <a:buNone/>
              <a:defRPr/>
            </a:pPr>
            <a:r>
              <a:rPr lang="fa-IR" altLang="zh-CN" sz="2800" dirty="0"/>
              <a:t>                 -پس از این چه خواهد شد ؟</a:t>
            </a:r>
          </a:p>
          <a:p>
            <a:pPr eaLnBrk="1" hangingPunct="1">
              <a:buFont typeface="Wingdings" panose="05000000000000000000" pitchFamily="2" charset="2"/>
              <a:buNone/>
              <a:defRPr/>
            </a:pPr>
            <a:r>
              <a:rPr lang="fa-IR" altLang="zh-CN" sz="2800" dirty="0"/>
              <a:t>ج- زمانی را برای گوش دادن و حمایت کردن اختصاص دهید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5778ACCD-CF8A-91BC-DD9D-F8AB01588F4F}"/>
              </a:ext>
            </a:extLst>
          </p:cNvPr>
          <p:cNvSpPr>
            <a:spLocks noGrp="1" noChangeArrowheads="1"/>
          </p:cNvSpPr>
          <p:nvPr>
            <p:ph type="body" idx="1"/>
          </p:nvPr>
        </p:nvSpPr>
        <p:spPr/>
        <p:txBody>
          <a:bodyPr/>
          <a:lstStyle/>
          <a:p>
            <a:pPr eaLnBrk="1" hangingPunct="1">
              <a:lnSpc>
                <a:spcPct val="90000"/>
              </a:lnSpc>
              <a:defRPr/>
            </a:pPr>
            <a:r>
              <a:rPr lang="ar-SA" altLang="zh-CN" dirty="0"/>
              <a:t>ازويژگي ويرانگرانة بلايا، اينكه ‹‹ بــلا ›› خبرنميدهد، تاكنون علم بشري نتوانسته است بروز بلاياراازقبل پيش بيني كند. بهمين دليل آمادگي بهنگام مواجهه با‹‹ بــلايا ›› وبهينه سازي شرايط جهت مقاومت دررخدادآن ، امري ضروري واجتناب ناپذيرمي باش</a:t>
            </a:r>
            <a:r>
              <a:rPr lang="fa-IR" altLang="zh-CN" dirty="0"/>
              <a:t>د .</a:t>
            </a:r>
          </a:p>
          <a:p>
            <a:pPr eaLnBrk="1" hangingPunct="1">
              <a:lnSpc>
                <a:spcPct val="90000"/>
              </a:lnSpc>
              <a:defRPr/>
            </a:pPr>
            <a:r>
              <a:rPr lang="fa-IR" altLang="zh-CN" dirty="0"/>
              <a:t>ایران یکی از ده کشور بلاخیز جهان است و در طول 8 سال گذشته 924 زلزله 3 تا 3/7 ریشتری در این کشور به وقوع پیوسته است که در اثر آن 2500 بیلیون ریال خسارت و 275 هزار خانه آسیب ديده به جا مانده است .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603B681-09A2-FB45-5270-FC95AD4571CC}"/>
              </a:ext>
            </a:extLst>
          </p:cNvPr>
          <p:cNvSpPr>
            <a:spLocks noGrp="1" noChangeArrowheads="1"/>
          </p:cNvSpPr>
          <p:nvPr>
            <p:ph type="title"/>
          </p:nvPr>
        </p:nvSpPr>
        <p:spPr/>
        <p:txBody>
          <a:bodyPr/>
          <a:lstStyle/>
          <a:p>
            <a:pPr eaLnBrk="1" hangingPunct="1">
              <a:defRPr/>
            </a:pPr>
            <a:r>
              <a:rPr lang="fa-IR" altLang="zh-CN" sz="4000"/>
              <a:t>د- از بیان جملاتی مانند جملات زیر خودداری کنید .</a:t>
            </a:r>
            <a:endParaRPr lang="en-US" sz="4000"/>
          </a:p>
        </p:txBody>
      </p:sp>
      <p:sp>
        <p:nvSpPr>
          <p:cNvPr id="32771" name="Rectangle 3">
            <a:extLst>
              <a:ext uri="{FF2B5EF4-FFF2-40B4-BE49-F238E27FC236}">
                <a16:creationId xmlns:a16="http://schemas.microsoft.com/office/drawing/2014/main" id="{141ADD9A-5059-6BA4-8E5C-AB0878DB975D}"/>
              </a:ext>
            </a:extLst>
          </p:cNvPr>
          <p:cNvSpPr>
            <a:spLocks noGrp="1" noChangeArrowheads="1"/>
          </p:cNvSpPr>
          <p:nvPr>
            <p:ph type="body" idx="1"/>
          </p:nvPr>
        </p:nvSpPr>
        <p:spPr/>
        <p:txBody>
          <a:bodyPr/>
          <a:lstStyle/>
          <a:p>
            <a:pPr eaLnBrk="1" hangingPunct="1">
              <a:defRPr/>
            </a:pPr>
            <a:r>
              <a:rPr lang="fa-IR" altLang="zh-CN" sz="2800" dirty="0"/>
              <a:t>-(( زمان همه زخمها را درمان می کند ))</a:t>
            </a:r>
          </a:p>
          <a:p>
            <a:pPr eaLnBrk="1" hangingPunct="1">
              <a:defRPr/>
            </a:pPr>
            <a:r>
              <a:rPr lang="fa-IR" altLang="zh-CN" sz="2800" dirty="0"/>
              <a:t>- (( می فهمم که باید چه احساسی داشته باشی ))</a:t>
            </a:r>
          </a:p>
          <a:p>
            <a:pPr eaLnBrk="1" hangingPunct="1">
              <a:defRPr/>
            </a:pPr>
            <a:r>
              <a:rPr lang="fa-IR" altLang="zh-CN" sz="2800" dirty="0"/>
              <a:t>-(( ممکن بود از این هم بدتر شود ))</a:t>
            </a:r>
          </a:p>
          <a:p>
            <a:pPr eaLnBrk="1" hangingPunct="1">
              <a:buFont typeface="Wingdings" panose="05000000000000000000" pitchFamily="2" charset="2"/>
              <a:buNone/>
              <a:defRPr/>
            </a:pPr>
            <a:r>
              <a:rPr lang="fa-IR" altLang="zh-CN" sz="2800" dirty="0"/>
              <a:t>ه- قولی ندهید که نتوانید به آن عمل کنید .</a:t>
            </a:r>
          </a:p>
          <a:p>
            <a:pPr eaLnBrk="1" hangingPunct="1">
              <a:buFont typeface="Wingdings" panose="05000000000000000000" pitchFamily="2" charset="2"/>
              <a:buNone/>
              <a:defRPr/>
            </a:pPr>
            <a:r>
              <a:rPr lang="fa-IR" altLang="zh-CN" sz="2800" dirty="0"/>
              <a:t>و- دانش آموزان را در برابر عوامل تنش زای غیر ضروری زیر محافظت کنید :</a:t>
            </a:r>
          </a:p>
          <a:p>
            <a:pPr eaLnBrk="1" hangingPunct="1">
              <a:defRPr/>
            </a:pPr>
            <a:r>
              <a:rPr lang="fa-IR" altLang="zh-CN" sz="2800" dirty="0"/>
              <a:t>- مطبوعات و رسانه ها </a:t>
            </a:r>
          </a:p>
          <a:p>
            <a:pPr eaLnBrk="1" hangingPunct="1">
              <a:defRPr/>
            </a:pPr>
            <a:r>
              <a:rPr lang="fa-IR" altLang="zh-CN" sz="2800" dirty="0"/>
              <a:t>- تاثیرات حسی شدید</a:t>
            </a:r>
          </a:p>
          <a:p>
            <a:pPr eaLnBrk="1" hangingPunct="1">
              <a:defRPr/>
            </a:pPr>
            <a:r>
              <a:rPr lang="fa-IR" altLang="zh-CN" sz="2800" dirty="0"/>
              <a:t>- کمک کنندگانی که بیش از اندازه فعالیت می کنند </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5CA70DE-684C-DE7E-B318-F92CFBC4CD76}"/>
              </a:ext>
            </a:extLst>
          </p:cNvPr>
          <p:cNvSpPr>
            <a:spLocks noGrp="1" noChangeArrowheads="1"/>
          </p:cNvSpPr>
          <p:nvPr>
            <p:ph type="title"/>
          </p:nvPr>
        </p:nvSpPr>
        <p:spPr>
          <a:xfrm>
            <a:off x="457200" y="277813"/>
            <a:ext cx="8229600" cy="774923"/>
          </a:xfrm>
        </p:spPr>
        <p:txBody>
          <a:bodyPr/>
          <a:lstStyle/>
          <a:p>
            <a:pPr eaLnBrk="1" hangingPunct="1">
              <a:defRPr/>
            </a:pPr>
            <a:r>
              <a:rPr lang="fa-IR" altLang="zh-CN" dirty="0"/>
              <a:t>برقراری ارتباط با کودکان</a:t>
            </a:r>
            <a:endParaRPr lang="en-US" dirty="0"/>
          </a:p>
        </p:txBody>
      </p:sp>
      <p:sp>
        <p:nvSpPr>
          <p:cNvPr id="34819" name="Rectangle 3">
            <a:extLst>
              <a:ext uri="{FF2B5EF4-FFF2-40B4-BE49-F238E27FC236}">
                <a16:creationId xmlns:a16="http://schemas.microsoft.com/office/drawing/2014/main" id="{988C0722-DC74-19F0-30AC-FD7EAD18E8A8}"/>
              </a:ext>
            </a:extLst>
          </p:cNvPr>
          <p:cNvSpPr>
            <a:spLocks noGrp="1" noChangeArrowheads="1"/>
          </p:cNvSpPr>
          <p:nvPr>
            <p:ph type="body" idx="1"/>
          </p:nvPr>
        </p:nvSpPr>
        <p:spPr>
          <a:xfrm>
            <a:off x="323528" y="1268760"/>
            <a:ext cx="8640960" cy="5472608"/>
          </a:xfrm>
        </p:spPr>
        <p:txBody>
          <a:bodyPr/>
          <a:lstStyle/>
          <a:p>
            <a:pPr eaLnBrk="1" hangingPunct="1">
              <a:buFont typeface="Wingdings" panose="05000000000000000000" pitchFamily="2" charset="2"/>
              <a:buNone/>
              <a:defRPr/>
            </a:pPr>
            <a:r>
              <a:rPr lang="fa-IR" altLang="zh-CN" sz="2400" dirty="0"/>
              <a:t>الف-با آنها روراست و صادق باشید .</a:t>
            </a:r>
          </a:p>
          <a:p>
            <a:pPr eaLnBrk="1" hangingPunct="1">
              <a:defRPr/>
            </a:pPr>
            <a:r>
              <a:rPr lang="fa-IR" altLang="zh-CN" sz="2400" dirty="0"/>
              <a:t>توضیحاتی ارائه کنید که به تناسب سن آنها تنظیم شده باشد .</a:t>
            </a:r>
          </a:p>
          <a:p>
            <a:pPr eaLnBrk="1" hangingPunct="1">
              <a:defRPr/>
            </a:pPr>
            <a:r>
              <a:rPr lang="fa-IR" altLang="zh-CN" sz="2400" dirty="0"/>
              <a:t>از ارائه توضیحات انتزاعی خودداری کنید .</a:t>
            </a:r>
          </a:p>
          <a:p>
            <a:pPr eaLnBrk="1" hangingPunct="1">
              <a:defRPr/>
            </a:pPr>
            <a:r>
              <a:rPr lang="fa-IR" altLang="zh-CN" sz="2400" dirty="0"/>
              <a:t>مرگ را با خواب یا سفر توضیح ندهید ، این کار آنان را هنگام خواب یا سفر دچار مشکل می کند.</a:t>
            </a:r>
          </a:p>
          <a:p>
            <a:pPr eaLnBrk="1" hangingPunct="1">
              <a:buFont typeface="Wingdings" panose="05000000000000000000" pitchFamily="2" charset="2"/>
              <a:buNone/>
              <a:defRPr/>
            </a:pPr>
            <a:r>
              <a:rPr lang="fa-IR" altLang="zh-CN" sz="2400" dirty="0"/>
              <a:t>ب- به آنها فرصت بدهید تا نسبت به وضعيت موجود تطابق  لازم را  پيدا كنند. .</a:t>
            </a:r>
          </a:p>
          <a:p>
            <a:pPr eaLnBrk="1" hangingPunct="1">
              <a:defRPr/>
            </a:pPr>
            <a:r>
              <a:rPr lang="fa-IR" altLang="zh-CN" sz="2400" dirty="0"/>
              <a:t>سوالات و گفتگوهای مربوط به رویداد را بپذیرید .</a:t>
            </a:r>
          </a:p>
          <a:p>
            <a:pPr eaLnBrk="1" hangingPunct="1">
              <a:defRPr/>
            </a:pPr>
            <a:r>
              <a:rPr lang="fa-IR" altLang="zh-CN" sz="2400" dirty="0"/>
              <a:t>گفتگوها درباره رویداد کوتاه باشد .</a:t>
            </a:r>
          </a:p>
          <a:p>
            <a:pPr eaLnBrk="1" hangingPunct="1">
              <a:defRPr/>
            </a:pPr>
            <a:r>
              <a:rPr lang="fa-IR" altLang="zh-CN" sz="2400" dirty="0"/>
              <a:t>آلبوم های عکس و عکسها را ببینید .</a:t>
            </a:r>
          </a:p>
          <a:p>
            <a:pPr eaLnBrk="1" hangingPunct="1">
              <a:defRPr/>
            </a:pPr>
            <a:r>
              <a:rPr lang="fa-IR" altLang="zh-CN" sz="2400" dirty="0"/>
              <a:t>بازیهای مرتبط با رویداد را بپذیرید .</a:t>
            </a:r>
            <a:endParaRPr lang="en-US" sz="2400" dirty="0"/>
          </a:p>
          <a:p>
            <a:pPr eaLnBrk="1" hangingPunct="1">
              <a:defRPr/>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B5F36602-5405-4A12-1958-1C7C15D7F255}"/>
              </a:ext>
            </a:extLst>
          </p:cNvPr>
          <p:cNvSpPr>
            <a:spLocks noGrp="1" noChangeArrowheads="1"/>
          </p:cNvSpPr>
          <p:nvPr>
            <p:ph type="body" idx="1"/>
          </p:nvPr>
        </p:nvSpPr>
        <p:spPr>
          <a:xfrm>
            <a:off x="457200" y="908720"/>
            <a:ext cx="8229600" cy="4530725"/>
          </a:xfrm>
        </p:spPr>
        <p:txBody>
          <a:bodyPr/>
          <a:lstStyle/>
          <a:p>
            <a:pPr eaLnBrk="1" hangingPunct="1">
              <a:buFont typeface="Wingdings" panose="05000000000000000000" pitchFamily="2" charset="2"/>
              <a:buNone/>
              <a:defRPr/>
            </a:pPr>
            <a:r>
              <a:rPr lang="fa-IR" altLang="zh-CN" dirty="0"/>
              <a:t>ج- بگذارید دانش آموزان بدانند که واکنش ، امری طبیعی است .</a:t>
            </a:r>
          </a:p>
          <a:p>
            <a:pPr eaLnBrk="1" hangingPunct="1">
              <a:defRPr/>
            </a:pPr>
            <a:r>
              <a:rPr lang="fa-IR" altLang="zh-CN" dirty="0"/>
              <a:t>- درباره واکنشهای متداول اطلاعاتی به آنها بدهید .</a:t>
            </a:r>
          </a:p>
          <a:p>
            <a:pPr eaLnBrk="1" hangingPunct="1">
              <a:defRPr/>
            </a:pPr>
            <a:r>
              <a:rPr lang="fa-IR" altLang="zh-CN" dirty="0"/>
              <a:t>- واکنشهای آنان را انکار نکنید .</a:t>
            </a:r>
          </a:p>
          <a:p>
            <a:pPr eaLnBrk="1" hangingPunct="1">
              <a:defRPr/>
            </a:pPr>
            <a:r>
              <a:rPr lang="fa-IR" altLang="zh-CN" dirty="0"/>
              <a:t>- بگذارید بدانند که واکنشها هر چند دردناک باشند ، ابراز آن سودمند است.</a:t>
            </a:r>
          </a:p>
          <a:p>
            <a:pPr eaLnBrk="1" hangingPunct="1">
              <a:buFont typeface="Wingdings" panose="05000000000000000000" pitchFamily="2" charset="2"/>
              <a:buNone/>
              <a:defRPr/>
            </a:pPr>
            <a:r>
              <a:rPr lang="fa-IR" altLang="zh-CN" dirty="0"/>
              <a:t>د – روشهایی برای ابراز عواطف به آنها پیشنهاد کنید .</a:t>
            </a:r>
          </a:p>
          <a:p>
            <a:pPr eaLnBrk="1" hangingPunct="1">
              <a:defRPr/>
            </a:pPr>
            <a:r>
              <a:rPr lang="fa-IR" altLang="zh-CN" dirty="0"/>
              <a:t>- از نقاشی ، قصه ، اشعار و خاطره نویسی استفاده کنید.</a:t>
            </a:r>
          </a:p>
          <a:p>
            <a:pPr eaLnBrk="1" hangingPunct="1">
              <a:defRPr/>
            </a:pPr>
            <a:r>
              <a:rPr lang="fa-IR" altLang="zh-CN" dirty="0"/>
              <a:t>- گفتگو </a:t>
            </a:r>
          </a:p>
          <a:p>
            <a:pPr eaLnBrk="1" hangingPunct="1">
              <a:defRPr/>
            </a:pPr>
            <a:r>
              <a:rPr lang="fa-IR" altLang="zh-CN" dirty="0"/>
              <a:t>- ایفای نقشهای نمایش</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CA741EA4-D3B5-5605-7C53-40DEF03E9904}"/>
              </a:ext>
            </a:extLst>
          </p:cNvPr>
          <p:cNvSpPr>
            <a:spLocks noGrp="1" noChangeArrowheads="1"/>
          </p:cNvSpPr>
          <p:nvPr>
            <p:ph type="body" idx="1"/>
          </p:nvPr>
        </p:nvSpPr>
        <p:spPr>
          <a:xfrm>
            <a:off x="179512" y="404664"/>
            <a:ext cx="8640960" cy="6192688"/>
          </a:xfrm>
        </p:spPr>
        <p:txBody>
          <a:bodyPr/>
          <a:lstStyle/>
          <a:p>
            <a:pPr eaLnBrk="1" hangingPunct="1">
              <a:buFont typeface="Wingdings" panose="05000000000000000000" pitchFamily="2" charset="2"/>
              <a:buNone/>
              <a:defRPr/>
            </a:pPr>
            <a:r>
              <a:rPr lang="fa-IR" altLang="zh-CN" dirty="0"/>
              <a:t>ه- پس از وقوع مرگ ، مسئله را به نحوی واقعی مطرح کنید .</a:t>
            </a:r>
          </a:p>
          <a:p>
            <a:pPr eaLnBrk="1" hangingPunct="1">
              <a:defRPr/>
            </a:pPr>
            <a:r>
              <a:rPr lang="fa-IR" altLang="zh-CN" dirty="0"/>
              <a:t>- احساسات خود را پنهان نکنید .</a:t>
            </a:r>
          </a:p>
          <a:p>
            <a:pPr eaLnBrk="1" hangingPunct="1">
              <a:defRPr/>
            </a:pPr>
            <a:r>
              <a:rPr lang="fa-IR" altLang="zh-CN" dirty="0"/>
              <a:t>- اجازه دهید که دانش آموزان در مراسم شرکت کنند .</a:t>
            </a:r>
          </a:p>
          <a:p>
            <a:pPr eaLnBrk="1" hangingPunct="1">
              <a:defRPr/>
            </a:pPr>
            <a:r>
              <a:rPr lang="fa-IR" altLang="zh-CN" dirty="0"/>
              <a:t>- بگذارید اشیایی که یادآور افراد از دست رفته هستند( میز ، عکس ، نقاشی و غیره ) باقی بمانند.</a:t>
            </a:r>
          </a:p>
          <a:p>
            <a:pPr eaLnBrk="1" hangingPunct="1">
              <a:buFont typeface="Wingdings" panose="05000000000000000000" pitchFamily="2" charset="2"/>
              <a:buNone/>
              <a:defRPr/>
            </a:pPr>
            <a:r>
              <a:rPr lang="fa-IR" altLang="zh-CN" dirty="0"/>
              <a:t>فعالیتهای حمایتی روانی  اجتماعی :</a:t>
            </a:r>
          </a:p>
          <a:p>
            <a:pPr eaLnBrk="1" hangingPunct="1">
              <a:defRPr/>
            </a:pPr>
            <a:r>
              <a:rPr lang="fa-IR" altLang="zh-CN" dirty="0"/>
              <a:t>فعالیتهایی که به کودکان امکان بیان احساسات و افکار بدهد .</a:t>
            </a:r>
          </a:p>
          <a:p>
            <a:pPr eaLnBrk="1" hangingPunct="1">
              <a:defRPr/>
            </a:pPr>
            <a:r>
              <a:rPr lang="fa-IR" altLang="zh-CN" dirty="0"/>
              <a:t>فعالیتهایی که همکاری، احساس مسئولیت و شراکت را تشویق کند.</a:t>
            </a:r>
          </a:p>
          <a:p>
            <a:pPr eaLnBrk="1" hangingPunct="1">
              <a:defRPr/>
            </a:pPr>
            <a:r>
              <a:rPr lang="fa-IR" altLang="zh-CN" dirty="0"/>
              <a:t>فعالتهایی که کودکان امکان شرکت در آن را داشته باشند .</a:t>
            </a:r>
            <a:endParaRPr lang="en-US" dirty="0"/>
          </a:p>
          <a:p>
            <a:pPr marL="0" indent="0" eaLnBrk="1" hangingPunct="1">
              <a:buNone/>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ED60934-D2D3-A986-AC77-2E10DC683BB4}"/>
              </a:ext>
            </a:extLst>
          </p:cNvPr>
          <p:cNvSpPr>
            <a:spLocks noGrp="1" noChangeArrowheads="1"/>
          </p:cNvSpPr>
          <p:nvPr>
            <p:ph type="title"/>
          </p:nvPr>
        </p:nvSpPr>
        <p:spPr/>
        <p:txBody>
          <a:bodyPr/>
          <a:lstStyle/>
          <a:p>
            <a:pPr eaLnBrk="1" hangingPunct="1">
              <a:defRPr/>
            </a:pPr>
            <a:r>
              <a:rPr lang="fa-IR" altLang="zh-CN" dirty="0"/>
              <a:t>نقش معلمان در بحران</a:t>
            </a:r>
            <a:endParaRPr lang="en-US" dirty="0"/>
          </a:p>
        </p:txBody>
      </p:sp>
      <p:sp>
        <p:nvSpPr>
          <p:cNvPr id="40963" name="Rectangle 3">
            <a:extLst>
              <a:ext uri="{FF2B5EF4-FFF2-40B4-BE49-F238E27FC236}">
                <a16:creationId xmlns:a16="http://schemas.microsoft.com/office/drawing/2014/main" id="{BC4F5A80-AB17-95FE-660C-6E518A6B7B78}"/>
              </a:ext>
            </a:extLst>
          </p:cNvPr>
          <p:cNvSpPr>
            <a:spLocks noGrp="1" noChangeArrowheads="1"/>
          </p:cNvSpPr>
          <p:nvPr>
            <p:ph type="body" idx="1"/>
          </p:nvPr>
        </p:nvSpPr>
        <p:spPr/>
        <p:txBody>
          <a:bodyPr/>
          <a:lstStyle/>
          <a:p>
            <a:pPr eaLnBrk="1" hangingPunct="1">
              <a:lnSpc>
                <a:spcPct val="90000"/>
              </a:lnSpc>
              <a:defRPr/>
            </a:pPr>
            <a:r>
              <a:rPr lang="fa-IR" altLang="zh-CN" sz="2400"/>
              <a:t>به کودکان اطمینان بدهند که واکنشهای آنان طبیعی است .</a:t>
            </a:r>
          </a:p>
          <a:p>
            <a:pPr eaLnBrk="1" hangingPunct="1">
              <a:lnSpc>
                <a:spcPct val="90000"/>
              </a:lnSpc>
              <a:defRPr/>
            </a:pPr>
            <a:r>
              <a:rPr lang="fa-IR" altLang="zh-CN" sz="2400"/>
              <a:t>از کلاس درس بعنوان محلی برای بیان احساسات و مشکلات کودکان استفاده کنند .</a:t>
            </a:r>
          </a:p>
          <a:p>
            <a:pPr eaLnBrk="1" hangingPunct="1">
              <a:lnSpc>
                <a:spcPct val="90000"/>
              </a:lnSpc>
              <a:defRPr/>
            </a:pPr>
            <a:r>
              <a:rPr lang="fa-IR" altLang="zh-CN" sz="2400"/>
              <a:t>فعالیتهای فوق برنامه را افزایش دهند .</a:t>
            </a:r>
          </a:p>
          <a:p>
            <a:pPr eaLnBrk="1" hangingPunct="1">
              <a:lnSpc>
                <a:spcPct val="90000"/>
              </a:lnSpc>
              <a:defRPr/>
            </a:pPr>
            <a:r>
              <a:rPr lang="fa-IR" altLang="zh-CN" sz="2400"/>
              <a:t>حداقل مقررات را در کلاس  اجرا کنند.</a:t>
            </a:r>
          </a:p>
          <a:p>
            <a:pPr eaLnBrk="1" hangingPunct="1">
              <a:lnSpc>
                <a:spcPct val="90000"/>
              </a:lnSpc>
              <a:defRPr/>
            </a:pPr>
            <a:r>
              <a:rPr lang="fa-IR" altLang="zh-CN" sz="2400"/>
              <a:t>توجه خاص به دانش آموزانی که احتیاج دارند.</a:t>
            </a:r>
          </a:p>
          <a:p>
            <a:pPr eaLnBrk="1" hangingPunct="1">
              <a:lnSpc>
                <a:spcPct val="90000"/>
              </a:lnSpc>
              <a:defRPr/>
            </a:pPr>
            <a:r>
              <a:rPr lang="fa-IR" altLang="zh-CN" sz="2400"/>
              <a:t>واکنشهای دانش آموزان را درک کنند .</a:t>
            </a:r>
          </a:p>
          <a:p>
            <a:pPr eaLnBrk="1" hangingPunct="1">
              <a:lnSpc>
                <a:spcPct val="90000"/>
              </a:lnSpc>
              <a:defRPr/>
            </a:pPr>
            <a:r>
              <a:rPr lang="fa-IR" altLang="zh-CN" sz="2400"/>
              <a:t>دلائل آن را مشخص کنند .</a:t>
            </a:r>
          </a:p>
          <a:p>
            <a:pPr eaLnBrk="1" hangingPunct="1">
              <a:lnSpc>
                <a:spcPct val="90000"/>
              </a:lnSpc>
              <a:defRPr/>
            </a:pPr>
            <a:r>
              <a:rPr lang="fa-IR" altLang="zh-CN" sz="2400"/>
              <a:t>به دانش آ موزان کمک کنند تا با مشکلات کنار بیایند .</a:t>
            </a:r>
          </a:p>
          <a:p>
            <a:pPr eaLnBrk="1" hangingPunct="1">
              <a:lnSpc>
                <a:spcPct val="90000"/>
              </a:lnSpc>
              <a:defRPr/>
            </a:pPr>
            <a:r>
              <a:rPr lang="fa-IR" altLang="zh-CN" sz="2400"/>
              <a:t>به دانش آموزان کمک کنند تا به تدریج به فعالیتهای روزانه عادی برگردند .</a:t>
            </a:r>
            <a:r>
              <a:rPr lang="en-US" altLang="zh-CN" sz="2400">
                <a:ea typeface="宋体" charset="-122"/>
              </a:rPr>
              <a:t> </a:t>
            </a:r>
            <a:endParaRPr lang="en-US" sz="2400"/>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7B0250A-093D-17C1-CB82-CD710DE5037E}"/>
              </a:ext>
            </a:extLst>
          </p:cNvPr>
          <p:cNvSpPr>
            <a:spLocks noGrp="1" noChangeArrowheads="1"/>
          </p:cNvSpPr>
          <p:nvPr>
            <p:ph type="title"/>
          </p:nvPr>
        </p:nvSpPr>
        <p:spPr/>
        <p:txBody>
          <a:bodyPr/>
          <a:lstStyle/>
          <a:p>
            <a:pPr eaLnBrk="1" hangingPunct="1">
              <a:defRPr/>
            </a:pPr>
            <a:r>
              <a:rPr lang="fa-IR" altLang="zh-CN" b="1"/>
              <a:t>نقش دانش آموزان در بحران :</a:t>
            </a:r>
            <a:endParaRPr lang="en-US" b="1"/>
          </a:p>
        </p:txBody>
      </p:sp>
      <p:sp>
        <p:nvSpPr>
          <p:cNvPr id="43011" name="Rectangle 3">
            <a:extLst>
              <a:ext uri="{FF2B5EF4-FFF2-40B4-BE49-F238E27FC236}">
                <a16:creationId xmlns:a16="http://schemas.microsoft.com/office/drawing/2014/main" id="{BAF8C76D-7ACE-C33F-A514-2AC1A181658E}"/>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fa-IR" altLang="zh-CN"/>
              <a:t>انتقال پيامهاي آموزشي مناسب به خانواده ها قبل  و بعداز وقوع بحران نظير :</a:t>
            </a:r>
          </a:p>
          <a:p>
            <a:pPr eaLnBrk="1" hangingPunct="1">
              <a:buFont typeface="Wingdings" panose="05000000000000000000" pitchFamily="2" charset="2"/>
              <a:buNone/>
              <a:defRPr/>
            </a:pPr>
            <a:r>
              <a:rPr lang="fa-IR" altLang="zh-CN"/>
              <a:t>   -سالم سازي آب آشاميدني(طرز تهيه كلر مادر،جوشيدن آب و...)</a:t>
            </a:r>
          </a:p>
          <a:p>
            <a:pPr lvl="1" eaLnBrk="1" hangingPunct="1">
              <a:defRPr/>
            </a:pPr>
            <a:r>
              <a:rPr lang="fa-IR" altLang="zh-CN"/>
              <a:t>شناسايي گروه هاي آسيب پذير منطقه</a:t>
            </a:r>
          </a:p>
          <a:p>
            <a:pPr lvl="1" eaLnBrk="1" hangingPunct="1">
              <a:defRPr/>
            </a:pPr>
            <a:r>
              <a:rPr lang="fa-IR" altLang="zh-CN"/>
              <a:t>مشارکت در انجام خدمات بهداشتي(داوطلب بهداشتي)</a:t>
            </a:r>
          </a:p>
          <a:p>
            <a:pPr lvl="1" eaLnBrk="1" hangingPunct="1">
              <a:defRPr/>
            </a:pPr>
            <a:r>
              <a:rPr lang="fa-IR" altLang="zh-CN"/>
              <a:t>همكاري در نظارت بر تهيه،نگهداري و توزيع مواد غذايي در فروشگاهها</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231D3A47-C4A6-2771-3EC3-E5FB6CC1225F}"/>
              </a:ext>
            </a:extLst>
          </p:cNvPr>
          <p:cNvSpPr>
            <a:spLocks noGrp="1" noChangeArrowheads="1"/>
          </p:cNvSpPr>
          <p:nvPr>
            <p:ph type="title"/>
          </p:nvPr>
        </p:nvSpPr>
        <p:spPr/>
        <p:txBody>
          <a:bodyPr/>
          <a:lstStyle/>
          <a:p>
            <a:pPr eaLnBrk="1" hangingPunct="1">
              <a:defRPr/>
            </a:pPr>
            <a:r>
              <a:rPr lang="fa-IR" altLang="zh-CN" sz="4000" b="1"/>
              <a:t>نقش کارشناسان بهداشت مدارس در بحران :</a:t>
            </a:r>
            <a:endParaRPr lang="en-US" sz="4000" b="1"/>
          </a:p>
        </p:txBody>
      </p:sp>
      <p:sp>
        <p:nvSpPr>
          <p:cNvPr id="44035" name="Rectangle 3">
            <a:extLst>
              <a:ext uri="{FF2B5EF4-FFF2-40B4-BE49-F238E27FC236}">
                <a16:creationId xmlns:a16="http://schemas.microsoft.com/office/drawing/2014/main" id="{D20B1B34-CC0B-821B-A79C-3D9C5856153A}"/>
              </a:ext>
            </a:extLst>
          </p:cNvPr>
          <p:cNvSpPr>
            <a:spLocks noGrp="1" noChangeArrowheads="1"/>
          </p:cNvSpPr>
          <p:nvPr>
            <p:ph type="body" idx="4294967295"/>
          </p:nvPr>
        </p:nvSpPr>
        <p:spPr>
          <a:xfrm>
            <a:off x="0" y="1600200"/>
            <a:ext cx="8229600" cy="4525963"/>
          </a:xfrm>
        </p:spPr>
        <p:txBody>
          <a:bodyPr/>
          <a:lstStyle/>
          <a:p>
            <a:pPr eaLnBrk="1" hangingPunct="1">
              <a:defRPr/>
            </a:pPr>
            <a:r>
              <a:rPr lang="fa-IR" altLang="zh-CN"/>
              <a:t>آموزش معلمين، دانش آموزان  و والدين آنان در مورد مسائل بهداشتي-تغذيه اي درمواقع بحران</a:t>
            </a:r>
          </a:p>
          <a:p>
            <a:pPr eaLnBrk="1" hangingPunct="1">
              <a:defRPr/>
            </a:pPr>
            <a:r>
              <a:rPr lang="fa-IR" altLang="zh-CN"/>
              <a:t>آشنايي با برنامه ها و مداخلات اجرايي در هنگام بحران </a:t>
            </a:r>
          </a:p>
          <a:p>
            <a:pPr eaLnBrk="1" hangingPunct="1">
              <a:defRPr/>
            </a:pPr>
            <a:r>
              <a:rPr lang="fa-IR" altLang="zh-CN"/>
              <a:t>همکاري در فعاليتهاي آموزشي برنامه هاي مشارکتي در بحران</a:t>
            </a:r>
          </a:p>
          <a:p>
            <a:pPr eaLnBrk="1" hangingPunct="1">
              <a:defRPr/>
            </a:pPr>
            <a:r>
              <a:rPr lang="fa-IR" altLang="zh-CN"/>
              <a:t>همكاري تنگاتنگ با بخشهاي درگير (بهداشت ،بهزيستي و...)</a:t>
            </a:r>
          </a:p>
          <a:p>
            <a:pPr eaLnBrk="1" hangingPunct="1">
              <a:buFont typeface="Wingdings" panose="05000000000000000000" pitchFamily="2" charset="2"/>
              <a:buNone/>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ppt_w</p:attrName>
                                        </p:attrNameLst>
                                      </p:cBhvr>
                                      <p:tavLst>
                                        <p:tav tm="0">
                                          <p:val>
                                            <p:fltVal val="0"/>
                                          </p:val>
                                        </p:tav>
                                        <p:tav tm="100000">
                                          <p:val>
                                            <p:strVal val="#ppt_w"/>
                                          </p:val>
                                        </p:tav>
                                      </p:tavLst>
                                    </p:anim>
                                    <p:anim calcmode="lin" valueType="num">
                                      <p:cBhvr>
                                        <p:cTn id="8" dur="500" fill="hold"/>
                                        <p:tgtEl>
                                          <p:spTgt spid="4403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 calcmode="lin" valueType="num">
                                      <p:cBhvr>
                                        <p:cTn id="13"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40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44035">
                                            <p:txEl>
                                              <p:pRg st="1" end="1"/>
                                            </p:txEl>
                                          </p:spTgt>
                                        </p:tgtEl>
                                        <p:attrNameLst>
                                          <p:attrName>style.visibility</p:attrName>
                                        </p:attrNameLst>
                                      </p:cBhvr>
                                      <p:to>
                                        <p:strVal val="visible"/>
                                      </p:to>
                                    </p:set>
                                    <p:anim calcmode="lin" valueType="num">
                                      <p:cBhvr>
                                        <p:cTn id="19"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403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4035">
                                            <p:txEl>
                                              <p:pRg st="2" end="2"/>
                                            </p:txEl>
                                          </p:spTgt>
                                        </p:tgtEl>
                                        <p:attrNameLst>
                                          <p:attrName>style.visibility</p:attrName>
                                        </p:attrNameLst>
                                      </p:cBhvr>
                                      <p:to>
                                        <p:strVal val="visible"/>
                                      </p:to>
                                    </p:set>
                                    <p:anim calcmode="lin" valueType="num">
                                      <p:cBhvr>
                                        <p:cTn id="25"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403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44035">
                                            <p:txEl>
                                              <p:pRg st="3" end="3"/>
                                            </p:txEl>
                                          </p:spTgt>
                                        </p:tgtEl>
                                        <p:attrNameLst>
                                          <p:attrName>style.visibility</p:attrName>
                                        </p:attrNameLst>
                                      </p:cBhvr>
                                      <p:to>
                                        <p:strVal val="visible"/>
                                      </p:to>
                                    </p:set>
                                    <p:anim calcmode="lin" valueType="num">
                                      <p:cBhvr>
                                        <p:cTn id="31"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403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388ECC0-B719-9EEB-9537-83B9FFB27937}"/>
              </a:ext>
            </a:extLst>
          </p:cNvPr>
          <p:cNvSpPr>
            <a:spLocks noGrp="1" noChangeArrowheads="1"/>
          </p:cNvSpPr>
          <p:nvPr>
            <p:ph type="title"/>
          </p:nvPr>
        </p:nvSpPr>
        <p:spPr>
          <a:xfrm>
            <a:off x="457200" y="277813"/>
            <a:ext cx="8229600" cy="702915"/>
          </a:xfrm>
        </p:spPr>
        <p:txBody>
          <a:bodyPr/>
          <a:lstStyle/>
          <a:p>
            <a:pPr eaLnBrk="1" hangingPunct="1">
              <a:defRPr/>
            </a:pPr>
            <a:r>
              <a:rPr lang="fa-IR" dirty="0"/>
              <a:t>بلايای مدرسه </a:t>
            </a:r>
            <a:endParaRPr lang="en-US" dirty="0"/>
          </a:p>
        </p:txBody>
      </p:sp>
      <p:sp>
        <p:nvSpPr>
          <p:cNvPr id="9219" name="Rectangle 3">
            <a:extLst>
              <a:ext uri="{FF2B5EF4-FFF2-40B4-BE49-F238E27FC236}">
                <a16:creationId xmlns:a16="http://schemas.microsoft.com/office/drawing/2014/main" id="{62237682-BEDA-BEF0-CD23-A009F17C53F1}"/>
              </a:ext>
            </a:extLst>
          </p:cNvPr>
          <p:cNvSpPr>
            <a:spLocks noGrp="1" noChangeArrowheads="1"/>
          </p:cNvSpPr>
          <p:nvPr>
            <p:ph type="body" idx="1"/>
          </p:nvPr>
        </p:nvSpPr>
        <p:spPr>
          <a:xfrm>
            <a:off x="457200" y="980728"/>
            <a:ext cx="8229600" cy="5688632"/>
          </a:xfrm>
        </p:spPr>
        <p:txBody>
          <a:bodyPr/>
          <a:lstStyle/>
          <a:p>
            <a:pPr algn="just" eaLnBrk="1" hangingPunct="1">
              <a:defRPr/>
            </a:pPr>
            <a:r>
              <a:rPr lang="fa-IR" altLang="zh-CN" sz="2400" dirty="0"/>
              <a:t>بر اساس تعریف سازمان جهانی بهداشت : بلا به در هم ریختگی شدید در شرایط زیست محیط روانی و جسمی گفته می شود . که در این به هم ریختگی فراتر  از ظرفیت انطباقی ، جامعه مبتلاست</a:t>
            </a:r>
            <a:endParaRPr lang="en-US" altLang="zh-CN" sz="2400" dirty="0">
              <a:ea typeface="宋体" charset="-122"/>
            </a:endParaRPr>
          </a:p>
          <a:p>
            <a:pPr algn="just" eaLnBrk="1" hangingPunct="1">
              <a:defRPr/>
            </a:pPr>
            <a:r>
              <a:rPr lang="fa-IR" altLang="zh-CN" sz="2400" dirty="0"/>
              <a:t>در بحران های طبیعی گستردگی مداخلات چشمگیر است و حیطه های وسیعی را شامل میشود لذا هماهنگی با واحدهای  ذیربط و جلب منابع انسانی و اقتصادی از اهمیت زیادی در این زمینه برخوردار است </a:t>
            </a:r>
            <a:r>
              <a:rPr lang="en-US" altLang="zh-CN" sz="2400" dirty="0">
                <a:ea typeface="宋体" charset="-122"/>
              </a:rPr>
              <a:t> </a:t>
            </a:r>
            <a:endParaRPr lang="fa-IR" altLang="zh-CN" sz="2400" dirty="0">
              <a:ea typeface="宋体" charset="-122"/>
            </a:endParaRPr>
          </a:p>
          <a:p>
            <a:pPr algn="just" eaLnBrk="1" hangingPunct="1">
              <a:lnSpc>
                <a:spcPct val="90000"/>
              </a:lnSpc>
              <a:defRPr/>
            </a:pPr>
            <a:r>
              <a:rPr lang="ar-SA" altLang="zh-CN" sz="2400" dirty="0"/>
              <a:t>به همين منظوربرنامه ريزي جامع تحت مديريت بحران ، نه تنهافعاليتهارابه صورت هماهنگ و</a:t>
            </a:r>
            <a:r>
              <a:rPr lang="fa-IR" altLang="zh-CN" sz="2400" dirty="0"/>
              <a:t> </a:t>
            </a:r>
            <a:r>
              <a:rPr lang="ar-SA" altLang="zh-CN" sz="2400" dirty="0"/>
              <a:t>بموقع به انجام ميرساند، بلكه ازهرج ومرج و</a:t>
            </a:r>
            <a:r>
              <a:rPr lang="fa-IR" altLang="zh-CN" sz="2400" dirty="0"/>
              <a:t> </a:t>
            </a:r>
            <a:r>
              <a:rPr lang="ar-SA" altLang="zh-CN" sz="2400" dirty="0"/>
              <a:t>سردرگمي و</a:t>
            </a:r>
            <a:r>
              <a:rPr lang="fa-IR" altLang="zh-CN" sz="2400" dirty="0"/>
              <a:t> </a:t>
            </a:r>
            <a:r>
              <a:rPr lang="ar-SA" altLang="zh-CN" sz="2400" dirty="0"/>
              <a:t>كارهاي موازي وحتي ندانم كاري و</a:t>
            </a:r>
            <a:r>
              <a:rPr lang="en-US" altLang="zh-CN" sz="2400" dirty="0">
                <a:ea typeface="宋体" charset="-122"/>
              </a:rPr>
              <a:t>…</a:t>
            </a:r>
            <a:r>
              <a:rPr lang="ar-SA" altLang="zh-CN" sz="2400" dirty="0"/>
              <a:t> جلوگيري مي گردد. وخدمات مناسب و</a:t>
            </a:r>
            <a:r>
              <a:rPr lang="fa-IR" altLang="zh-CN" sz="2400" dirty="0"/>
              <a:t> </a:t>
            </a:r>
            <a:r>
              <a:rPr lang="ar-SA" altLang="zh-CN" sz="2400" dirty="0"/>
              <a:t>بموقع و</a:t>
            </a:r>
            <a:r>
              <a:rPr lang="fa-IR" altLang="zh-CN" sz="2400" dirty="0"/>
              <a:t> </a:t>
            </a:r>
            <a:r>
              <a:rPr lang="ar-SA" altLang="zh-CN" sz="2400" dirty="0"/>
              <a:t>فوري به آسيب ديدگان ارائه ميگردد</a:t>
            </a:r>
            <a:r>
              <a:rPr lang="en-US" altLang="zh-CN" sz="2400" dirty="0">
                <a:ea typeface="宋体" charset="-122"/>
              </a:rPr>
              <a:t> </a:t>
            </a:r>
          </a:p>
          <a:p>
            <a:pPr algn="just" eaLnBrk="1" hangingPunct="1">
              <a:lnSpc>
                <a:spcPct val="90000"/>
              </a:lnSpc>
              <a:defRPr/>
            </a:pPr>
            <a:r>
              <a:rPr lang="ar-SA" altLang="zh-CN" sz="2400" dirty="0"/>
              <a:t>براي رسيدن به هدف فوق ضرورت دارد، برنامه ريزي به دوصورت قبل ازبروز</a:t>
            </a:r>
            <a:r>
              <a:rPr lang="fa-IR" altLang="zh-CN" sz="2400" dirty="0"/>
              <a:t> </a:t>
            </a:r>
            <a:r>
              <a:rPr lang="ar-SA" altLang="zh-CN" sz="2400" dirty="0"/>
              <a:t>بلايا</a:t>
            </a:r>
            <a:r>
              <a:rPr lang="fa-IR" altLang="zh-CN" sz="2400" dirty="0"/>
              <a:t> </a:t>
            </a:r>
            <a:r>
              <a:rPr lang="ar-SA" altLang="zh-CN" sz="2400" dirty="0"/>
              <a:t>وبعد</a:t>
            </a:r>
            <a:r>
              <a:rPr lang="fa-IR" altLang="zh-CN" sz="2400" dirty="0"/>
              <a:t> </a:t>
            </a:r>
            <a:r>
              <a:rPr lang="ar-SA" altLang="zh-CN" sz="2400" dirty="0"/>
              <a:t>ازآن طراحي وجهت تمام سطوح ارائه كنندگان خدمت ، تعريف گردد، تا</a:t>
            </a:r>
            <a:r>
              <a:rPr lang="fa-IR" altLang="zh-CN" sz="2400" dirty="0"/>
              <a:t> </a:t>
            </a:r>
            <a:r>
              <a:rPr lang="ar-SA" altLang="zh-CN" sz="2400" dirty="0"/>
              <a:t>آمادگي هاي لازم جهت كاهش آسيب</a:t>
            </a:r>
            <a:r>
              <a:rPr lang="fa-IR" altLang="zh-CN" sz="2400" dirty="0"/>
              <a:t> </a:t>
            </a:r>
            <a:r>
              <a:rPr lang="ar-SA" altLang="zh-CN" sz="2400" dirty="0"/>
              <a:t>هاي ناشي از</a:t>
            </a:r>
            <a:r>
              <a:rPr lang="fa-IR" altLang="zh-CN" sz="2400" dirty="0"/>
              <a:t> </a:t>
            </a:r>
            <a:r>
              <a:rPr lang="ar-SA" altLang="zh-CN" sz="2400" dirty="0"/>
              <a:t>بلايا</a:t>
            </a:r>
            <a:r>
              <a:rPr lang="fa-IR" altLang="zh-CN" sz="2400" dirty="0"/>
              <a:t> </a:t>
            </a:r>
            <a:r>
              <a:rPr lang="ar-SA" altLang="zh-CN" sz="2400" dirty="0"/>
              <a:t>حاصل گردد.</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A52BE3-5F2F-C0B2-34CB-89A5A4571A76}"/>
              </a:ext>
            </a:extLst>
          </p:cNvPr>
          <p:cNvSpPr>
            <a:spLocks noGrp="1" noChangeArrowheads="1"/>
          </p:cNvSpPr>
          <p:nvPr>
            <p:ph type="title"/>
          </p:nvPr>
        </p:nvSpPr>
        <p:spPr/>
        <p:txBody>
          <a:bodyPr/>
          <a:lstStyle/>
          <a:p>
            <a:pPr eaLnBrk="1" hangingPunct="1">
              <a:defRPr/>
            </a:pPr>
            <a:r>
              <a:rPr lang="fa-IR"/>
              <a:t>بحران چيست؟</a:t>
            </a:r>
            <a:endParaRPr lang="en-US"/>
          </a:p>
        </p:txBody>
      </p:sp>
      <p:sp>
        <p:nvSpPr>
          <p:cNvPr id="11267" name="Rectangle 3">
            <a:extLst>
              <a:ext uri="{FF2B5EF4-FFF2-40B4-BE49-F238E27FC236}">
                <a16:creationId xmlns:a16="http://schemas.microsoft.com/office/drawing/2014/main" id="{134884D4-B056-DC90-2550-EE8C5DDE551C}"/>
              </a:ext>
            </a:extLst>
          </p:cNvPr>
          <p:cNvSpPr>
            <a:spLocks noGrp="1" noChangeArrowheads="1"/>
          </p:cNvSpPr>
          <p:nvPr>
            <p:ph type="body" idx="1"/>
          </p:nvPr>
        </p:nvSpPr>
        <p:spPr/>
        <p:txBody>
          <a:bodyPr/>
          <a:lstStyle/>
          <a:p>
            <a:pPr eaLnBrk="1" hangingPunct="1">
              <a:defRPr/>
            </a:pPr>
            <a:r>
              <a:rPr lang="ar-SA" altLang="zh-CN"/>
              <a:t>شرايط اضطراري ( بحران ) شرايطي است كه به دنبال يك حادثه</a:t>
            </a:r>
            <a:r>
              <a:rPr lang="fa-IR" altLang="zh-CN"/>
              <a:t>،</a:t>
            </a:r>
            <a:r>
              <a:rPr lang="ar-SA" altLang="zh-CN"/>
              <a:t> موقعيت زندگي مردم دريك منطقه جغرافيائي خاص به خطرافتاده باشد. </a:t>
            </a:r>
            <a:endParaRPr lang="fa-IR" altLang="zh-CN"/>
          </a:p>
          <a:p>
            <a:pPr eaLnBrk="1" hangingPunct="1">
              <a:defRPr/>
            </a:pPr>
            <a:r>
              <a:rPr lang="ar-SA" altLang="zh-CN"/>
              <a:t>مواردي چون مرگ ، جراحت ، بيماري ، سوء تغذيه ، فشارهاي روحي ورواني ازنتايج شرايط اضطراري است ، كه </a:t>
            </a:r>
            <a:r>
              <a:rPr lang="fa-IR" altLang="zh-CN"/>
              <a:t>با يد بصورت درست هدايت شوند</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B02011A-8ADC-C065-9596-7DF4D6B1A770}"/>
              </a:ext>
            </a:extLst>
          </p:cNvPr>
          <p:cNvSpPr>
            <a:spLocks noGrp="1" noChangeArrowheads="1"/>
          </p:cNvSpPr>
          <p:nvPr>
            <p:ph type="title"/>
          </p:nvPr>
        </p:nvSpPr>
        <p:spPr/>
        <p:txBody>
          <a:bodyPr/>
          <a:lstStyle/>
          <a:p>
            <a:pPr eaLnBrk="1" hangingPunct="1">
              <a:defRPr/>
            </a:pPr>
            <a:r>
              <a:rPr lang="fa-IR" altLang="zh-CN"/>
              <a:t>اهمیت مدرسه در زمان بحران :</a:t>
            </a:r>
            <a:r>
              <a:rPr lang="en-US" altLang="zh-CN">
                <a:ea typeface="宋体" charset="-122"/>
              </a:rPr>
              <a:t> </a:t>
            </a:r>
            <a:endParaRPr lang="en-US"/>
          </a:p>
        </p:txBody>
      </p:sp>
      <p:sp>
        <p:nvSpPr>
          <p:cNvPr id="12291" name="Rectangle 3">
            <a:extLst>
              <a:ext uri="{FF2B5EF4-FFF2-40B4-BE49-F238E27FC236}">
                <a16:creationId xmlns:a16="http://schemas.microsoft.com/office/drawing/2014/main" id="{91B3F911-CD14-BE6B-7D36-7A078FACC9FD}"/>
              </a:ext>
            </a:extLst>
          </p:cNvPr>
          <p:cNvSpPr>
            <a:spLocks noGrp="1" noChangeArrowheads="1"/>
          </p:cNvSpPr>
          <p:nvPr>
            <p:ph type="body" idx="1"/>
          </p:nvPr>
        </p:nvSpPr>
        <p:spPr/>
        <p:txBody>
          <a:bodyPr/>
          <a:lstStyle/>
          <a:p>
            <a:pPr eaLnBrk="1" hangingPunct="1">
              <a:defRPr/>
            </a:pPr>
            <a:r>
              <a:rPr lang="fa-IR" altLang="zh-CN"/>
              <a:t>مدارس نماینده تداوم وثبات زندگی دانش آموزان هستند </a:t>
            </a:r>
          </a:p>
          <a:p>
            <a:pPr eaLnBrk="1" hangingPunct="1">
              <a:defRPr/>
            </a:pPr>
            <a:r>
              <a:rPr lang="fa-IR" altLang="zh-CN"/>
              <a:t>تداوم کار مدارس یعنی تداوم فعالیت های معمول دانش آموزی </a:t>
            </a:r>
          </a:p>
          <a:p>
            <a:pPr eaLnBrk="1" hangingPunct="1">
              <a:defRPr/>
            </a:pPr>
            <a:r>
              <a:rPr lang="fa-IR" altLang="zh-CN"/>
              <a:t>رفتن به مدرسه بیانگر چشم انداز آینده و نشانه امید است </a:t>
            </a:r>
          </a:p>
          <a:p>
            <a:pPr eaLnBrk="1" hangingPunct="1">
              <a:defRPr/>
            </a:pPr>
            <a:r>
              <a:rPr lang="fa-IR" altLang="zh-CN"/>
              <a:t>مدرسه محلی است که در آن امکان تحمل و سازگاری و همچنین بهبودی فراهم می شود .</a:t>
            </a:r>
          </a:p>
          <a:p>
            <a:pPr eaLnBrk="1" hangingPunct="1">
              <a:defRPr/>
            </a:pPr>
            <a:r>
              <a:rPr lang="fa-IR" altLang="zh-CN"/>
              <a:t>مدرسه محلی است که در آن امکان دسترسی سریعتر و ارائه خدمات حمایتی می باشد . </a:t>
            </a:r>
          </a:p>
          <a:p>
            <a:pPr eaLnBrk="1" hangingPunct="1">
              <a:defRPr/>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EEE9CAD-358E-78ED-F564-B14EC28290F6}"/>
              </a:ext>
            </a:extLst>
          </p:cNvPr>
          <p:cNvSpPr>
            <a:spLocks noGrp="1" noChangeArrowheads="1"/>
          </p:cNvSpPr>
          <p:nvPr>
            <p:ph type="title"/>
          </p:nvPr>
        </p:nvSpPr>
        <p:spPr/>
        <p:txBody>
          <a:bodyPr/>
          <a:lstStyle/>
          <a:p>
            <a:pPr eaLnBrk="1" hangingPunct="1">
              <a:defRPr/>
            </a:pPr>
            <a:r>
              <a:rPr lang="fa-IR" altLang="zh-CN" sz="4000" dirty="0"/>
              <a:t>طراحی برای اقدامت فوری بعد از فاجعه در مدارس :</a:t>
            </a:r>
            <a:endParaRPr lang="en-US" sz="4000" dirty="0"/>
          </a:p>
        </p:txBody>
      </p:sp>
      <p:sp>
        <p:nvSpPr>
          <p:cNvPr id="15363" name="Rectangle 3">
            <a:extLst>
              <a:ext uri="{FF2B5EF4-FFF2-40B4-BE49-F238E27FC236}">
                <a16:creationId xmlns:a16="http://schemas.microsoft.com/office/drawing/2014/main" id="{7918D787-01BD-9152-A7AE-53B204A53DAE}"/>
              </a:ext>
            </a:extLst>
          </p:cNvPr>
          <p:cNvSpPr>
            <a:spLocks noGrp="1" noChangeArrowheads="1"/>
          </p:cNvSpPr>
          <p:nvPr>
            <p:ph type="body" idx="1"/>
          </p:nvPr>
        </p:nvSpPr>
        <p:spPr/>
        <p:txBody>
          <a:bodyPr/>
          <a:lstStyle/>
          <a:p>
            <a:pPr marL="609600" indent="-609600" eaLnBrk="1" hangingPunct="1">
              <a:lnSpc>
                <a:spcPct val="80000"/>
              </a:lnSpc>
              <a:defRPr/>
            </a:pPr>
            <a:r>
              <a:rPr lang="fa-IR" altLang="zh-CN" sz="2000"/>
              <a:t>شناسایی وضعیت موجود و ارائه گزارش به مسئولین ذیربط </a:t>
            </a:r>
          </a:p>
          <a:p>
            <a:pPr marL="609600" indent="-609600" eaLnBrk="1" hangingPunct="1">
              <a:lnSpc>
                <a:spcPct val="80000"/>
              </a:lnSpc>
              <a:defRPr/>
            </a:pPr>
            <a:r>
              <a:rPr lang="fa-IR" altLang="zh-CN" sz="2000"/>
              <a:t>کمک پزشکی فوری در صورت نیاز </a:t>
            </a:r>
          </a:p>
          <a:p>
            <a:pPr marL="609600" indent="-609600" eaLnBrk="1" hangingPunct="1">
              <a:lnSpc>
                <a:spcPct val="80000"/>
              </a:lnSpc>
              <a:defRPr/>
            </a:pPr>
            <a:r>
              <a:rPr lang="fa-IR" altLang="zh-CN" sz="2000"/>
              <a:t>تخلیه مدرسه در صورت لزوم </a:t>
            </a:r>
          </a:p>
          <a:p>
            <a:pPr marL="609600" indent="-609600" eaLnBrk="1" hangingPunct="1">
              <a:lnSpc>
                <a:spcPct val="80000"/>
              </a:lnSpc>
              <a:defRPr/>
            </a:pPr>
            <a:r>
              <a:rPr lang="fa-IR" altLang="zh-CN" sz="2000"/>
              <a:t>هماهنگی با مدیریت مدرسه یا کمیته بحران مدرسه </a:t>
            </a:r>
          </a:p>
          <a:p>
            <a:pPr marL="609600" indent="-609600" eaLnBrk="1" hangingPunct="1">
              <a:lnSpc>
                <a:spcPct val="80000"/>
              </a:lnSpc>
              <a:defRPr/>
            </a:pPr>
            <a:r>
              <a:rPr lang="fa-IR" altLang="zh-CN" sz="2000"/>
              <a:t>هماهنگی مدیریت مدرسه با والدین / دانش آموزان و پرسنل بهداشتی و نیروهای انتظامی .</a:t>
            </a:r>
          </a:p>
          <a:p>
            <a:pPr marL="609600" indent="-609600" eaLnBrk="1" hangingPunct="1">
              <a:lnSpc>
                <a:spcPct val="80000"/>
              </a:lnSpc>
              <a:defRPr/>
            </a:pPr>
            <a:r>
              <a:rPr lang="fa-IR" altLang="zh-CN" sz="2000"/>
              <a:t>ایجاد توانایی تجزیه و تحلیل خطر قبل از وقوع حادثه و بعد از آن .</a:t>
            </a:r>
          </a:p>
          <a:p>
            <a:pPr marL="609600" indent="-609600" eaLnBrk="1" hangingPunct="1">
              <a:lnSpc>
                <a:spcPct val="80000"/>
              </a:lnSpc>
              <a:defRPr/>
            </a:pPr>
            <a:r>
              <a:rPr lang="fa-IR" altLang="zh-CN" sz="2000"/>
              <a:t>همراهی و هماهنگی با پرسنل بهداشتی در خصوص کشف سریع خطر همه گیری که نیازمند وجود یک سیستم مراقبتی است .</a:t>
            </a:r>
          </a:p>
          <a:p>
            <a:pPr marL="609600" indent="-609600" eaLnBrk="1" hangingPunct="1">
              <a:lnSpc>
                <a:spcPct val="80000"/>
              </a:lnSpc>
              <a:defRPr/>
            </a:pPr>
            <a:r>
              <a:rPr lang="fa-IR" altLang="zh-CN" sz="2000"/>
              <a:t>آموزش بهداشت مواد غذایی و جلوگیری از آلودگی غذا .</a:t>
            </a:r>
          </a:p>
          <a:p>
            <a:pPr marL="609600" indent="-609600" eaLnBrk="1" hangingPunct="1">
              <a:lnSpc>
                <a:spcPct val="80000"/>
              </a:lnSpc>
              <a:defRPr/>
            </a:pPr>
            <a:r>
              <a:rPr lang="fa-IR" altLang="zh-CN" sz="2000"/>
              <a:t>توصیه به رعایت بهداشت فردی .</a:t>
            </a:r>
          </a:p>
          <a:p>
            <a:pPr marL="609600" indent="-609600" eaLnBrk="1" hangingPunct="1">
              <a:lnSpc>
                <a:spcPct val="80000"/>
              </a:lnSpc>
              <a:defRPr/>
            </a:pPr>
            <a:r>
              <a:rPr lang="fa-IR" altLang="zh-CN" sz="2000"/>
              <a:t>توجه به اتفاقات غیرعادی از جمله غیبت دسته جمعی یا اکثریت دانش اموزان .</a:t>
            </a:r>
          </a:p>
          <a:p>
            <a:pPr marL="609600" indent="-609600" eaLnBrk="1" hangingPunct="1">
              <a:lnSpc>
                <a:spcPct val="80000"/>
              </a:lnSpc>
              <a:defRPr/>
            </a:pPr>
            <a:r>
              <a:rPr lang="fa-IR" altLang="zh-CN" sz="2000"/>
              <a:t>گزارش دهی به موقع هر نوع بیماری به کارشناس مربوطه .</a:t>
            </a: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3F6C841-2755-E396-B304-5403AB8B199E}"/>
              </a:ext>
            </a:extLst>
          </p:cNvPr>
          <p:cNvSpPr>
            <a:spLocks noGrp="1" noChangeArrowheads="1"/>
          </p:cNvSpPr>
          <p:nvPr>
            <p:ph type="title"/>
          </p:nvPr>
        </p:nvSpPr>
        <p:spPr/>
        <p:txBody>
          <a:bodyPr/>
          <a:lstStyle/>
          <a:p>
            <a:pPr eaLnBrk="1" hangingPunct="1">
              <a:defRPr/>
            </a:pPr>
            <a:r>
              <a:rPr lang="fa-IR" altLang="zh-CN" sz="4000"/>
              <a:t>طراحی برای اقدامت فوری بعد از فاجعه در مدارس :</a:t>
            </a:r>
            <a:endParaRPr lang="en-US" sz="4000"/>
          </a:p>
        </p:txBody>
      </p:sp>
      <p:sp>
        <p:nvSpPr>
          <p:cNvPr id="16387" name="Rectangle 3">
            <a:extLst>
              <a:ext uri="{FF2B5EF4-FFF2-40B4-BE49-F238E27FC236}">
                <a16:creationId xmlns:a16="http://schemas.microsoft.com/office/drawing/2014/main" id="{6235E3E0-0EC5-4851-ED10-6C6E35774982}"/>
              </a:ext>
            </a:extLst>
          </p:cNvPr>
          <p:cNvSpPr>
            <a:spLocks noGrp="1" noChangeArrowheads="1"/>
          </p:cNvSpPr>
          <p:nvPr>
            <p:ph type="body" idx="1"/>
          </p:nvPr>
        </p:nvSpPr>
        <p:spPr/>
        <p:txBody>
          <a:bodyPr/>
          <a:lstStyle/>
          <a:p>
            <a:pPr eaLnBrk="1" hangingPunct="1">
              <a:defRPr/>
            </a:pPr>
            <a:r>
              <a:rPr lang="fa-IR" altLang="zh-CN" sz="2400" dirty="0"/>
              <a:t>هدف کلی : </a:t>
            </a:r>
          </a:p>
          <a:p>
            <a:pPr eaLnBrk="1" hangingPunct="1">
              <a:buFont typeface="Wingdings" panose="05000000000000000000" pitchFamily="2" charset="2"/>
              <a:buNone/>
              <a:defRPr/>
            </a:pPr>
            <a:r>
              <a:rPr lang="fa-IR" altLang="zh-CN" sz="2400" dirty="0"/>
              <a:t>افزایش نظارت مداوم بر وضعیت تغذیه ، بیماری های شایع گروه سن 18-  6سال ، جمع آوری اطلاعات و استفاده از اطلاعات جمع آوری شده در سیاست گذاری ها و برنامه ریزی ها در بحران ها.</a:t>
            </a:r>
          </a:p>
          <a:p>
            <a:pPr marL="609600" indent="-609600" eaLnBrk="1" hangingPunct="1">
              <a:buFont typeface="Wingdings" panose="05000000000000000000" pitchFamily="2" charset="2"/>
              <a:buNone/>
              <a:defRPr/>
            </a:pPr>
            <a:r>
              <a:rPr lang="fa-IR" altLang="zh-CN" sz="2400" dirty="0"/>
              <a:t>اهداف اختصاصی : </a:t>
            </a:r>
          </a:p>
          <a:p>
            <a:pPr marL="609600" indent="-609600" eaLnBrk="1" hangingPunct="1">
              <a:defRPr/>
            </a:pPr>
            <a:r>
              <a:rPr lang="fa-IR" altLang="zh-CN" sz="2400" dirty="0"/>
              <a:t>تعیین اختلالات شایع گروه سنی 18-6 سال در بحران ها .</a:t>
            </a:r>
          </a:p>
          <a:p>
            <a:pPr marL="609600" indent="-609600" eaLnBrk="1" hangingPunct="1">
              <a:defRPr/>
            </a:pPr>
            <a:r>
              <a:rPr lang="fa-IR" altLang="zh-CN" sz="2400" dirty="0"/>
              <a:t>تعیین نیروی انسانی مورئ نیاز برای ارائه خدمت .</a:t>
            </a:r>
          </a:p>
          <a:p>
            <a:pPr marL="609600" indent="-609600" eaLnBrk="1" hangingPunct="1">
              <a:defRPr/>
            </a:pPr>
            <a:r>
              <a:rPr lang="fa-IR" altLang="zh-CN" sz="2400" dirty="0"/>
              <a:t>تعیین بودجه و منابع مالی .</a:t>
            </a:r>
          </a:p>
          <a:p>
            <a:pPr marL="609600" indent="-609600" eaLnBrk="1" hangingPunct="1">
              <a:defRPr/>
            </a:pPr>
            <a:r>
              <a:rPr lang="fa-IR" altLang="zh-CN" sz="2400" dirty="0"/>
              <a:t>افزایش جلب حمایت سایر بخش ها و سازمان ها .</a:t>
            </a:r>
          </a:p>
          <a:p>
            <a:pPr marL="609600" indent="-609600" eaLnBrk="1" hangingPunct="1">
              <a:defRPr/>
            </a:pPr>
            <a:r>
              <a:rPr lang="fa-IR" altLang="zh-CN" sz="2400" dirty="0"/>
              <a:t>تعیین و بررسی امکانات موجود برای کمک به گروههای آسیب پذیر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C6C1FE4-EF8B-18EC-D51A-E0B85F9A5F62}"/>
              </a:ext>
            </a:extLst>
          </p:cNvPr>
          <p:cNvSpPr>
            <a:spLocks noGrp="1" noChangeArrowheads="1"/>
          </p:cNvSpPr>
          <p:nvPr>
            <p:ph type="title"/>
          </p:nvPr>
        </p:nvSpPr>
        <p:spPr/>
        <p:txBody>
          <a:bodyPr/>
          <a:lstStyle/>
          <a:p>
            <a:pPr eaLnBrk="1" hangingPunct="1">
              <a:defRPr/>
            </a:pPr>
            <a:r>
              <a:rPr lang="ar-SA" altLang="zh-CN" sz="4000" b="1" dirty="0"/>
              <a:t>وظايف كارشناسان ستادي بهداشت مدارس درزمان قبل ازبلايا:</a:t>
            </a:r>
            <a:endParaRPr lang="en-US" sz="4000" b="1" dirty="0"/>
          </a:p>
        </p:txBody>
      </p:sp>
      <p:sp>
        <p:nvSpPr>
          <p:cNvPr id="18435" name="Rectangle 3">
            <a:extLst>
              <a:ext uri="{FF2B5EF4-FFF2-40B4-BE49-F238E27FC236}">
                <a16:creationId xmlns:a16="http://schemas.microsoft.com/office/drawing/2014/main" id="{A800835A-99A3-E0A3-DBE4-93ED6339FC6C}"/>
              </a:ext>
            </a:extLst>
          </p:cNvPr>
          <p:cNvSpPr>
            <a:spLocks noGrp="1" noChangeArrowheads="1"/>
          </p:cNvSpPr>
          <p:nvPr>
            <p:ph type="body" idx="1"/>
          </p:nvPr>
        </p:nvSpPr>
        <p:spPr/>
        <p:txBody>
          <a:bodyPr/>
          <a:lstStyle/>
          <a:p>
            <a:pPr marL="609600" indent="-609600" eaLnBrk="1" hangingPunct="1">
              <a:lnSpc>
                <a:spcPct val="90000"/>
              </a:lnSpc>
              <a:defRPr/>
            </a:pPr>
            <a:r>
              <a:rPr lang="fa-IR" altLang="zh-CN" sz="2400"/>
              <a:t>اجرای سیاست های ستاد و انتقال آن به کارشناسان محیطی</a:t>
            </a:r>
          </a:p>
          <a:p>
            <a:pPr marL="609600" indent="-609600" eaLnBrk="1" hangingPunct="1">
              <a:lnSpc>
                <a:spcPct val="90000"/>
              </a:lnSpc>
              <a:defRPr/>
            </a:pPr>
            <a:r>
              <a:rPr lang="fa-IR" altLang="zh-CN" sz="2400"/>
              <a:t>جمع آوری اطلاعات مورد نیاز در سطح استان در خصوص اختلالات شایع در مدارس به هنگام بحران و انتقال آن به ستاد استان </a:t>
            </a:r>
          </a:p>
          <a:p>
            <a:pPr marL="609600" indent="-609600" eaLnBrk="1" hangingPunct="1">
              <a:lnSpc>
                <a:spcPct val="90000"/>
              </a:lnSpc>
              <a:defRPr/>
            </a:pPr>
            <a:r>
              <a:rPr lang="fa-IR" altLang="zh-CN" sz="2400"/>
              <a:t>شرکت در فرایند ارزیابی سریع با هماهنگی مسئولین ذیربط به منظور ارزیابی وضعیت حادثه ، میزان تهدید بیماری های قابل انتشار و برآورد جمعیت در معرض خطر </a:t>
            </a:r>
          </a:p>
          <a:p>
            <a:pPr marL="609600" indent="-609600" eaLnBrk="1" hangingPunct="1">
              <a:lnSpc>
                <a:spcPct val="90000"/>
              </a:lnSpc>
              <a:defRPr/>
            </a:pPr>
            <a:r>
              <a:rPr lang="fa-IR" altLang="zh-CN" sz="2400"/>
              <a:t>تشریح حادثه </a:t>
            </a:r>
          </a:p>
          <a:p>
            <a:pPr marL="609600" indent="-609600" eaLnBrk="1" hangingPunct="1">
              <a:lnSpc>
                <a:spcPct val="90000"/>
              </a:lnSpc>
              <a:defRPr/>
            </a:pPr>
            <a:r>
              <a:rPr lang="fa-IR" altLang="zh-CN" sz="2400"/>
              <a:t>تشریح منطقه جغرافیایی </a:t>
            </a:r>
          </a:p>
          <a:p>
            <a:pPr marL="609600" indent="-609600" eaLnBrk="1" hangingPunct="1">
              <a:lnSpc>
                <a:spcPct val="90000"/>
              </a:lnSpc>
              <a:defRPr/>
            </a:pPr>
            <a:r>
              <a:rPr lang="fa-IR" altLang="zh-CN" sz="2400"/>
              <a:t>تهیه گزارش جامع در خصوص اقدامات انجام شده  </a:t>
            </a:r>
          </a:p>
          <a:p>
            <a:pPr marL="609600" indent="-609600" eaLnBrk="1" hangingPunct="1">
              <a:lnSpc>
                <a:spcPct val="90000"/>
              </a:lnSpc>
              <a:defRPr/>
            </a:pPr>
            <a:r>
              <a:rPr lang="ar-SA" altLang="zh-CN" sz="2400"/>
              <a:t>هماهنگي بين بخشي باسازمانهاي مرتبط ( آموزش وپرورش ، هلال احمرو</a:t>
            </a:r>
            <a:r>
              <a:rPr lang="en-US" altLang="zh-CN" sz="2400">
                <a:ea typeface="宋体" charset="-122"/>
              </a:rPr>
              <a:t>…</a:t>
            </a:r>
            <a:r>
              <a:rPr lang="ar-SA" altLang="zh-CN" sz="2400"/>
              <a:t> ) </a:t>
            </a: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94E8627-571F-2173-0016-8A4F4CC65DC4}"/>
              </a:ext>
            </a:extLst>
          </p:cNvPr>
          <p:cNvSpPr>
            <a:spLocks noGrp="1" noChangeArrowheads="1"/>
          </p:cNvSpPr>
          <p:nvPr>
            <p:ph type="title"/>
          </p:nvPr>
        </p:nvSpPr>
        <p:spPr/>
        <p:txBody>
          <a:bodyPr/>
          <a:lstStyle/>
          <a:p>
            <a:pPr eaLnBrk="1" hangingPunct="1">
              <a:defRPr/>
            </a:pPr>
            <a:r>
              <a:rPr lang="ar-SA" altLang="zh-CN" sz="4000" b="1" u="sng"/>
              <a:t>وظايف كارشناسان ستادي بهداشت مدارس درزمان قبل ازبلايا:</a:t>
            </a:r>
            <a:endParaRPr lang="en-US" sz="4000" b="1" u="sng"/>
          </a:p>
        </p:txBody>
      </p:sp>
      <p:sp>
        <p:nvSpPr>
          <p:cNvPr id="19459" name="Rectangle 3">
            <a:extLst>
              <a:ext uri="{FF2B5EF4-FFF2-40B4-BE49-F238E27FC236}">
                <a16:creationId xmlns:a16="http://schemas.microsoft.com/office/drawing/2014/main" id="{7844107B-42A5-DD45-E733-5E91B024560B}"/>
              </a:ext>
            </a:extLst>
          </p:cNvPr>
          <p:cNvSpPr>
            <a:spLocks noGrp="1" noChangeArrowheads="1"/>
          </p:cNvSpPr>
          <p:nvPr>
            <p:ph type="body" idx="1"/>
          </p:nvPr>
        </p:nvSpPr>
        <p:spPr/>
        <p:txBody>
          <a:bodyPr/>
          <a:lstStyle/>
          <a:p>
            <a:pPr eaLnBrk="1" hangingPunct="1">
              <a:lnSpc>
                <a:spcPct val="90000"/>
              </a:lnSpc>
              <a:defRPr/>
            </a:pPr>
            <a:r>
              <a:rPr lang="ar-SA" altLang="zh-CN"/>
              <a:t>تشكيل كميته بحران </a:t>
            </a:r>
            <a:endParaRPr lang="fa-IR" altLang="zh-CN"/>
          </a:p>
          <a:p>
            <a:pPr eaLnBrk="1" hangingPunct="1">
              <a:lnSpc>
                <a:spcPct val="90000"/>
              </a:lnSpc>
              <a:defRPr/>
            </a:pPr>
            <a:r>
              <a:rPr lang="ar-SA" altLang="zh-CN"/>
              <a:t>انجام تحقيقات كاربردي ( تعيين وضعيت موجودو</a:t>
            </a:r>
            <a:r>
              <a:rPr lang="en-US" altLang="zh-CN">
                <a:ea typeface="宋体" charset="-122"/>
              </a:rPr>
              <a:t>…</a:t>
            </a:r>
            <a:r>
              <a:rPr lang="ar-SA" altLang="zh-CN"/>
              <a:t> )</a:t>
            </a:r>
            <a:endParaRPr lang="fa-IR" altLang="zh-CN"/>
          </a:p>
          <a:p>
            <a:pPr eaLnBrk="1" hangingPunct="1">
              <a:lnSpc>
                <a:spcPct val="90000"/>
              </a:lnSpc>
              <a:defRPr/>
            </a:pPr>
            <a:r>
              <a:rPr lang="ar-SA" altLang="zh-CN"/>
              <a:t>استانداردسازي مدارس ايمن </a:t>
            </a:r>
            <a:endParaRPr lang="fa-IR" altLang="zh-CN"/>
          </a:p>
          <a:p>
            <a:pPr eaLnBrk="1" hangingPunct="1">
              <a:lnSpc>
                <a:spcPct val="90000"/>
              </a:lnSpc>
              <a:defRPr/>
            </a:pPr>
            <a:r>
              <a:rPr lang="ar-SA" altLang="zh-CN"/>
              <a:t>پيش بيني تجهيزات </a:t>
            </a:r>
            <a:r>
              <a:rPr lang="fa-IR" altLang="zh-CN"/>
              <a:t>و</a:t>
            </a:r>
            <a:r>
              <a:rPr lang="ar-SA" altLang="zh-CN"/>
              <a:t>وسايل لازم وتهية اقلام موردنياز</a:t>
            </a:r>
            <a:endParaRPr lang="fa-IR" altLang="zh-CN"/>
          </a:p>
          <a:p>
            <a:pPr eaLnBrk="1" hangingPunct="1">
              <a:lnSpc>
                <a:spcPct val="90000"/>
              </a:lnSpc>
              <a:defRPr/>
            </a:pPr>
            <a:r>
              <a:rPr lang="ar-SA" altLang="zh-CN"/>
              <a:t>تهية برنامه هاي آموزشي </a:t>
            </a:r>
            <a:endParaRPr lang="fa-IR" altLang="zh-CN"/>
          </a:p>
          <a:p>
            <a:pPr eaLnBrk="1" hangingPunct="1">
              <a:lnSpc>
                <a:spcPct val="90000"/>
              </a:lnSpc>
              <a:defRPr/>
            </a:pPr>
            <a:r>
              <a:rPr lang="ar-SA" altLang="zh-CN"/>
              <a:t>برگزاري كارگاه آموزشي جهت مسئولين شهرستاني </a:t>
            </a:r>
            <a:endParaRPr lang="fa-IR" altLang="zh-CN"/>
          </a:p>
          <a:p>
            <a:pPr eaLnBrk="1" hangingPunct="1">
              <a:lnSpc>
                <a:spcPct val="90000"/>
              </a:lnSpc>
              <a:defRPr/>
            </a:pPr>
            <a:r>
              <a:rPr lang="ar-SA" altLang="zh-CN"/>
              <a:t>تهية برنامه عملياتي </a:t>
            </a:r>
            <a:endParaRPr lang="fa-IR" altLang="zh-CN"/>
          </a:p>
          <a:p>
            <a:pPr eaLnBrk="1" hangingPunct="1">
              <a:lnSpc>
                <a:spcPct val="90000"/>
              </a:lnSpc>
              <a:defRPr/>
            </a:pPr>
            <a:r>
              <a:rPr lang="ar-SA" altLang="zh-CN"/>
              <a:t>برگزاري مانورهاي زلزله و</a:t>
            </a:r>
            <a:r>
              <a:rPr lang="en-US" altLang="zh-CN">
                <a:ea typeface="宋体" charset="-122"/>
              </a:rPr>
              <a:t>…. </a:t>
            </a:r>
            <a:endParaRPr lang="en-US"/>
          </a:p>
        </p:txBody>
      </p:sp>
    </p:spTree>
  </p:cSld>
  <p:clrMapOvr>
    <a:masterClrMapping/>
  </p:clrMapOvr>
</p:sld>
</file>

<file path=ppt/theme/theme1.xml><?xml version="1.0" encoding="utf-8"?>
<a:theme xmlns:a="http://schemas.openxmlformats.org/drawingml/2006/main" name="Orbit">
  <a:themeElements>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214</TotalTime>
  <Words>2203</Words>
  <Application>Microsoft Office PowerPoint</Application>
  <PresentationFormat>On-screen Show (4:3)</PresentationFormat>
  <Paragraphs>191</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Wingdings</vt:lpstr>
      <vt:lpstr>Calibri</vt:lpstr>
      <vt:lpstr>宋体</vt:lpstr>
      <vt:lpstr>Orbit</vt:lpstr>
      <vt:lpstr>اهميت مدرسه : </vt:lpstr>
      <vt:lpstr>PowerPoint Presentation</vt:lpstr>
      <vt:lpstr>بلايای مدرسه </vt:lpstr>
      <vt:lpstr>بحران چيست؟</vt:lpstr>
      <vt:lpstr>اهمیت مدرسه در زمان بحران : </vt:lpstr>
      <vt:lpstr>طراحی برای اقدامت فوری بعد از فاجعه در مدارس :</vt:lpstr>
      <vt:lpstr>طراحی برای اقدامت فوری بعد از فاجعه در مدارس :</vt:lpstr>
      <vt:lpstr>وظايف كارشناسان ستادي بهداشت مدارس درزمان قبل ازبلايا:</vt:lpstr>
      <vt:lpstr>وظايف كارشناسان ستادي بهداشت مدارس درزمان قبل ازبلايا:</vt:lpstr>
      <vt:lpstr>قبل ازرخدادهــا : </vt:lpstr>
      <vt:lpstr>تشكيل كميتة بحران </vt:lpstr>
      <vt:lpstr>وظايف كميته :</vt:lpstr>
      <vt:lpstr>اهداف اختصاصي درزمان اضطرار :</vt:lpstr>
      <vt:lpstr>چه بايد بكنيم</vt:lpstr>
      <vt:lpstr>در صورتی می توان بعد از وقوع حادثه آسانتر به فعالیت های آموزشی بازگشت که :</vt:lpstr>
      <vt:lpstr>PowerPoint Presentation</vt:lpstr>
      <vt:lpstr>روشهایی برای کمک به بازیابی آموزشی :</vt:lpstr>
      <vt:lpstr>PowerPoint Presentation</vt:lpstr>
      <vt:lpstr>کمک های اولیه عاطفی</vt:lpstr>
      <vt:lpstr>د- از بیان جملاتی مانند جملات زیر خودداری کنید .</vt:lpstr>
      <vt:lpstr>برقراری ارتباط با کودکان</vt:lpstr>
      <vt:lpstr>PowerPoint Presentation</vt:lpstr>
      <vt:lpstr>PowerPoint Presentation</vt:lpstr>
      <vt:lpstr>نقش معلمان در بحران</vt:lpstr>
      <vt:lpstr>نقش دانش آموزان در بحران :</vt:lpstr>
      <vt:lpstr>نقش کارشناسان بهداشت مدارس در بحران :</vt:lpstr>
      <vt:lpstr>Conditions o use</vt:lpstr>
    </vt:vector>
  </TitlesOfParts>
  <Company>yazd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بحران در مدارس</dc:title>
  <dc:creator>agcm</dc:creator>
  <cp:lastModifiedBy>Classic</cp:lastModifiedBy>
  <cp:revision>16</cp:revision>
  <dcterms:created xsi:type="dcterms:W3CDTF">2007-06-25T06:12:21Z</dcterms:created>
  <dcterms:modified xsi:type="dcterms:W3CDTF">2024-01-04T10:36:22Z</dcterms:modified>
</cp:coreProperties>
</file>