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57" r:id="rId5"/>
    <p:sldId id="260" r:id="rId6"/>
    <p:sldId id="266" r:id="rId7"/>
    <p:sldId id="259" r:id="rId8"/>
    <p:sldId id="273" r:id="rId9"/>
    <p:sldId id="274" r:id="rId10"/>
    <p:sldId id="267" r:id="rId11"/>
    <p:sldId id="268" r:id="rId12"/>
    <p:sldId id="269" r:id="rId13"/>
    <p:sldId id="270" r:id="rId14"/>
    <p:sldId id="271" r:id="rId15"/>
    <p:sldId id="272" r:id="rId16"/>
    <p:sldId id="276" r:id="rId17"/>
    <p:sldId id="279" r:id="rId18"/>
    <p:sldId id="28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00FF00"/>
    <a:srgbClr val="C0A391"/>
    <a:srgbClr val="D7BDA4"/>
    <a:srgbClr val="D8BCA6"/>
    <a:srgbClr val="FCF9D8"/>
    <a:srgbClr val="323232"/>
    <a:srgbClr val="EDF0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8A34-5A8A-4FF8-AA5C-42BAA612F1F0}" type="datetimeFigureOut">
              <a:rPr lang="en-US" smtClean="0"/>
              <a:t>2024-02-01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BCE2-534B-48C1-A333-7570C0B3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51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8A34-5A8A-4FF8-AA5C-42BAA612F1F0}" type="datetimeFigureOut">
              <a:rPr lang="en-US" smtClean="0"/>
              <a:t>2024-02-01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BCE2-534B-48C1-A333-7570C0B3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8A34-5A8A-4FF8-AA5C-42BAA612F1F0}" type="datetimeFigureOut">
              <a:rPr lang="en-US" smtClean="0"/>
              <a:t>2024-02-01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BCE2-534B-48C1-A333-7570C0B3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9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8A34-5A8A-4FF8-AA5C-42BAA612F1F0}" type="datetimeFigureOut">
              <a:rPr lang="en-US" smtClean="0"/>
              <a:t>2024-02-01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BCE2-534B-48C1-A333-7570C0B334B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3553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8A34-5A8A-4FF8-AA5C-42BAA612F1F0}" type="datetimeFigureOut">
              <a:rPr lang="en-US" smtClean="0"/>
              <a:t>2024-02-01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BCE2-534B-48C1-A333-7570C0B3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21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8A34-5A8A-4FF8-AA5C-42BAA612F1F0}" type="datetimeFigureOut">
              <a:rPr lang="en-US" smtClean="0"/>
              <a:t>2024-02-01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BCE2-534B-48C1-A333-7570C0B3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68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8A34-5A8A-4FF8-AA5C-42BAA612F1F0}" type="datetimeFigureOut">
              <a:rPr lang="en-US" smtClean="0"/>
              <a:t>2024-02-01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BCE2-534B-48C1-A333-7570C0B3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1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8A34-5A8A-4FF8-AA5C-42BAA612F1F0}" type="datetimeFigureOut">
              <a:rPr lang="en-US" smtClean="0"/>
              <a:t>2024-02-01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BCE2-534B-48C1-A333-7570C0B3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25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8A34-5A8A-4FF8-AA5C-42BAA612F1F0}" type="datetimeFigureOut">
              <a:rPr lang="en-US" smtClean="0"/>
              <a:t>2024-02-01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BCE2-534B-48C1-A333-7570C0B3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8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8A34-5A8A-4FF8-AA5C-42BAA612F1F0}" type="datetimeFigureOut">
              <a:rPr lang="en-US" smtClean="0"/>
              <a:t>2024-02-01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BCE2-534B-48C1-A333-7570C0B3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14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8A34-5A8A-4FF8-AA5C-42BAA612F1F0}" type="datetimeFigureOut">
              <a:rPr lang="en-US" smtClean="0"/>
              <a:t>2024-02-01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BCE2-534B-48C1-A333-7570C0B3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8A34-5A8A-4FF8-AA5C-42BAA612F1F0}" type="datetimeFigureOut">
              <a:rPr lang="en-US" smtClean="0"/>
              <a:t>2024-02-01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BCE2-534B-48C1-A333-7570C0B3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8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8A34-5A8A-4FF8-AA5C-42BAA612F1F0}" type="datetimeFigureOut">
              <a:rPr lang="en-US" smtClean="0"/>
              <a:t>2024-02-01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BCE2-534B-48C1-A333-7570C0B3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7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8A34-5A8A-4FF8-AA5C-42BAA612F1F0}" type="datetimeFigureOut">
              <a:rPr lang="en-US" smtClean="0"/>
              <a:t>2024-02-01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BCE2-534B-48C1-A333-7570C0B3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9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8A34-5A8A-4FF8-AA5C-42BAA612F1F0}" type="datetimeFigureOut">
              <a:rPr lang="en-US" smtClean="0"/>
              <a:t>2024-02-01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BCE2-534B-48C1-A333-7570C0B3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56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8A34-5A8A-4FF8-AA5C-42BAA612F1F0}" type="datetimeFigureOut">
              <a:rPr lang="en-US" smtClean="0"/>
              <a:t>2024-02-01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BCE2-534B-48C1-A333-7570C0B3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8A34-5A8A-4FF8-AA5C-42BAA612F1F0}" type="datetimeFigureOut">
              <a:rPr lang="en-US" smtClean="0"/>
              <a:t>2024-02-01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BCE2-534B-48C1-A333-7570C0B3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1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3E58A34-5A8A-4FF8-AA5C-42BAA612F1F0}" type="datetimeFigureOut">
              <a:rPr lang="en-US" smtClean="0"/>
              <a:t>2024-02-01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4BCE2-534B-48C1-A333-7570C0B3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527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تبلیغات چیست ؟ + انواع آن — 15 روش برای دیده شدن در 2022 – فرادرس - مجله‌">
            <a:extLst>
              <a:ext uri="{FF2B5EF4-FFF2-40B4-BE49-F238E27FC236}">
                <a16:creationId xmlns:a16="http://schemas.microsoft.com/office/drawing/2014/main" id="{E23C78E4-B1C8-32AA-808A-48B1C2354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ED75312-EC4D-DF4F-9053-1AFEB6BABA60}"/>
              </a:ext>
            </a:extLst>
          </p:cNvPr>
          <p:cNvSpPr txBox="1">
            <a:spLocks/>
          </p:cNvSpPr>
          <p:nvPr/>
        </p:nvSpPr>
        <p:spPr>
          <a:xfrm>
            <a:off x="4260166" y="5050302"/>
            <a:ext cx="3671668" cy="166475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4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Elham" panose="00000400000000000000" pitchFamily="2" charset="-78"/>
              </a:rPr>
              <a:t>روانشناسی تبلیغات، تغییر نگرش </a:t>
            </a:r>
          </a:p>
          <a:p>
            <a:r>
              <a:rPr lang="fa-IR" sz="4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Elham" panose="00000400000000000000" pitchFamily="2" charset="-78"/>
              </a:rPr>
              <a:t>و نفوذ اجتماعی</a:t>
            </a:r>
            <a:endParaRPr lang="en-US" sz="40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Elham" panose="00000400000000000000" pitchFamily="2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CBC4B94-C760-5414-2C70-107F2341BC1E}"/>
              </a:ext>
            </a:extLst>
          </p:cNvPr>
          <p:cNvSpPr txBox="1">
            <a:spLocks/>
          </p:cNvSpPr>
          <p:nvPr/>
        </p:nvSpPr>
        <p:spPr>
          <a:xfrm>
            <a:off x="393896" y="412188"/>
            <a:ext cx="4825219" cy="6800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روانشناسی تبلیغات و رسانه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062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66CF4-05B7-AB90-9F9A-E5F11C81E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B98463-45A6-3E55-9F4B-6EB391F85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7077C7-1667-0FD7-107D-665D6F02ADED}"/>
              </a:ext>
            </a:extLst>
          </p:cNvPr>
          <p:cNvSpPr txBox="1"/>
          <p:nvPr/>
        </p:nvSpPr>
        <p:spPr>
          <a:xfrm>
            <a:off x="838200" y="474549"/>
            <a:ext cx="4642631" cy="750975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ایمان</a:t>
            </a:r>
            <a:endParaRPr lang="ar-SA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F30EBF-4E26-9968-911A-02918B5A4526}"/>
              </a:ext>
            </a:extLst>
          </p:cNvPr>
          <p:cNvSpPr txBox="1"/>
          <p:nvPr/>
        </p:nvSpPr>
        <p:spPr>
          <a:xfrm>
            <a:off x="1397390" y="2305967"/>
            <a:ext cx="93972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4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یک حالت روحی و روانی که در هر انسانی ممکن است ایجاد شود و براساس سه مولفه‌ی باور و شناخت ، دلبستگی قلبی و عاطفی ، رفتار ظاهری بروز پیدا می‌کند.</a:t>
            </a:r>
          </a:p>
        </p:txBody>
      </p:sp>
    </p:spTree>
    <p:extLst>
      <p:ext uri="{BB962C8B-B14F-4D97-AF65-F5344CB8AC3E}">
        <p14:creationId xmlns:p14="http://schemas.microsoft.com/office/powerpoint/2010/main" val="3186058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F7FFAD-98D0-F77B-FCD4-9B4E27185E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11C8F5-2F38-2298-A190-2A358118E7EB}"/>
              </a:ext>
            </a:extLst>
          </p:cNvPr>
          <p:cNvSpPr txBox="1"/>
          <p:nvPr/>
        </p:nvSpPr>
        <p:spPr>
          <a:xfrm>
            <a:off x="2336408" y="532786"/>
            <a:ext cx="37595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accent1"/>
                </a:solidFill>
                <a:cs typeface="B Titr" panose="00000700000000000000" pitchFamily="2" charset="-78"/>
              </a:rPr>
              <a:t>ویژگی</a:t>
            </a:r>
            <a:r>
              <a:rPr lang="en-US" sz="2800" dirty="0">
                <a:solidFill>
                  <a:schemeClr val="accent1"/>
                </a:solidFill>
                <a:cs typeface="B Titr" panose="00000700000000000000" pitchFamily="2" charset="-78"/>
              </a:rPr>
              <a:t> نگرش</a:t>
            </a:r>
            <a:r>
              <a:rPr lang="fa-IR" sz="2800" dirty="0">
                <a:solidFill>
                  <a:schemeClr val="accent1"/>
                </a:solidFill>
                <a:cs typeface="B Titr" panose="00000700000000000000" pitchFamily="2" charset="-78"/>
              </a:rPr>
              <a:t>‌</a:t>
            </a:r>
            <a:r>
              <a:rPr lang="en-US" sz="2800" dirty="0">
                <a:solidFill>
                  <a:schemeClr val="accent1"/>
                </a:solidFill>
                <a:cs typeface="B Titr" panose="00000700000000000000" pitchFamily="2" charset="-78"/>
              </a:rPr>
              <a:t>های ایمانی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0EDAFE0-6B20-D291-FFCF-E1C209DCC411}"/>
              </a:ext>
            </a:extLst>
          </p:cNvPr>
          <p:cNvSpPr txBox="1">
            <a:spLocks/>
          </p:cNvSpPr>
          <p:nvPr/>
        </p:nvSpPr>
        <p:spPr>
          <a:xfrm>
            <a:off x="4514572" y="2159446"/>
            <a:ext cx="2842831" cy="10764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 rtl="1"/>
            <a:r>
              <a:rPr lang="fa-IR" sz="5400" dirty="0">
                <a:solidFill>
                  <a:srgbClr val="323232"/>
                </a:solidFill>
                <a:latin typeface="BZar"/>
                <a:cs typeface="B Titr" panose="00000700000000000000" pitchFamily="2" charset="-78"/>
              </a:rPr>
              <a:t>اکتسابی</a:t>
            </a:r>
            <a:endParaRPr lang="en-US" sz="5400" dirty="0">
              <a:solidFill>
                <a:srgbClr val="323232"/>
              </a:solidFill>
              <a:cs typeface="B Titr" panose="00000700000000000000" pitchFamily="2" charset="-78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96D7541-72D7-3BF9-20D7-68A9473A08BB}"/>
              </a:ext>
            </a:extLst>
          </p:cNvPr>
          <p:cNvSpPr txBox="1">
            <a:spLocks/>
          </p:cNvSpPr>
          <p:nvPr/>
        </p:nvSpPr>
        <p:spPr>
          <a:xfrm>
            <a:off x="1096124" y="4128595"/>
            <a:ext cx="2842831" cy="10764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 rtl="1"/>
            <a:r>
              <a:rPr lang="fa-IR" sz="5400" dirty="0">
                <a:solidFill>
                  <a:srgbClr val="323232"/>
                </a:solidFill>
                <a:latin typeface="BZar"/>
                <a:cs typeface="B Titr" panose="00000700000000000000" pitchFamily="2" charset="-78"/>
              </a:rPr>
              <a:t>تدریجی</a:t>
            </a:r>
            <a:endParaRPr lang="en-US" sz="5400" dirty="0">
              <a:solidFill>
                <a:srgbClr val="323232"/>
              </a:solidFill>
              <a:cs typeface="B Titr" panose="00000700000000000000" pitchFamily="2" charset="-78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3D47D3F-8CA1-BB88-A3FC-CFCD84B00A58}"/>
              </a:ext>
            </a:extLst>
          </p:cNvPr>
          <p:cNvSpPr txBox="1">
            <a:spLocks/>
          </p:cNvSpPr>
          <p:nvPr/>
        </p:nvSpPr>
        <p:spPr>
          <a:xfrm>
            <a:off x="7357403" y="4452152"/>
            <a:ext cx="2842831" cy="10764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 rtl="1"/>
            <a:r>
              <a:rPr lang="fa-IR" sz="6000" dirty="0">
                <a:solidFill>
                  <a:srgbClr val="323232"/>
                </a:solidFill>
                <a:latin typeface="BZar"/>
                <a:cs typeface="B Titr" panose="00000700000000000000" pitchFamily="2" charset="-78"/>
              </a:rPr>
              <a:t>اختیاری</a:t>
            </a:r>
            <a:endParaRPr lang="en-US" sz="6000" dirty="0">
              <a:solidFill>
                <a:srgbClr val="323232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5287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6240C4-CC65-84C8-D87F-9904D4C8E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A74A92-65C3-3BEB-A788-32BA7BBFC454}"/>
              </a:ext>
            </a:extLst>
          </p:cNvPr>
          <p:cNvSpPr txBox="1"/>
          <p:nvPr/>
        </p:nvSpPr>
        <p:spPr>
          <a:xfrm>
            <a:off x="4756050" y="3712084"/>
            <a:ext cx="37595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2800" dirty="0">
                <a:solidFill>
                  <a:schemeClr val="accent1"/>
                </a:solidFill>
                <a:cs typeface="B Titr" panose="00000700000000000000" pitchFamily="2" charset="-78"/>
              </a:rPr>
              <a:t>تأثیرات</a:t>
            </a:r>
            <a:r>
              <a:rPr lang="en-US" sz="2800" dirty="0">
                <a:solidFill>
                  <a:schemeClr val="accent1"/>
                </a:solidFill>
                <a:cs typeface="B Titr" panose="00000700000000000000" pitchFamily="2" charset="-78"/>
              </a:rPr>
              <a:t> نگرش</a:t>
            </a:r>
            <a:r>
              <a:rPr lang="fa-IR" sz="2800" dirty="0">
                <a:solidFill>
                  <a:schemeClr val="accent1"/>
                </a:solidFill>
                <a:cs typeface="B Titr" panose="00000700000000000000" pitchFamily="2" charset="-78"/>
              </a:rPr>
              <a:t>‌</a:t>
            </a:r>
            <a:r>
              <a:rPr lang="en-US" sz="2800" dirty="0">
                <a:solidFill>
                  <a:schemeClr val="accent1"/>
                </a:solidFill>
                <a:cs typeface="B Titr" panose="00000700000000000000" pitchFamily="2" charset="-78"/>
              </a:rPr>
              <a:t>های ایمانی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3816724-F508-5158-E09D-F4C45D768424}"/>
              </a:ext>
            </a:extLst>
          </p:cNvPr>
          <p:cNvSpPr/>
          <p:nvPr/>
        </p:nvSpPr>
        <p:spPr>
          <a:xfrm>
            <a:off x="7160455" y="2096086"/>
            <a:ext cx="5031545" cy="115355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EF6BDCE-F69F-6A62-A316-4D5684D50024}"/>
              </a:ext>
            </a:extLst>
          </p:cNvPr>
          <p:cNvSpPr txBox="1">
            <a:spLocks/>
          </p:cNvSpPr>
          <p:nvPr/>
        </p:nvSpPr>
        <p:spPr>
          <a:xfrm>
            <a:off x="168813" y="2496743"/>
            <a:ext cx="3615397" cy="10764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 rtl="1"/>
            <a:r>
              <a:rPr lang="fa-IR" sz="2800" dirty="0">
                <a:solidFill>
                  <a:srgbClr val="323232"/>
                </a:solidFill>
                <a:latin typeface="BZar"/>
                <a:cs typeface="B Titr" panose="00000700000000000000" pitchFamily="2" charset="-78"/>
              </a:rPr>
              <a:t>تاثیرات روان‌شناختی ایمان</a:t>
            </a:r>
            <a:endParaRPr lang="en-US" sz="2800" dirty="0">
              <a:solidFill>
                <a:srgbClr val="323232"/>
              </a:solidFill>
              <a:cs typeface="B Titr" panose="00000700000000000000" pitchFamily="2" charset="-78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552C5A1-B2DC-D7D9-95FA-49C069EE5D94}"/>
              </a:ext>
            </a:extLst>
          </p:cNvPr>
          <p:cNvSpPr txBox="1">
            <a:spLocks/>
          </p:cNvSpPr>
          <p:nvPr/>
        </p:nvSpPr>
        <p:spPr>
          <a:xfrm>
            <a:off x="924362" y="5169933"/>
            <a:ext cx="5711484" cy="10764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 rtl="1"/>
            <a:r>
              <a:rPr lang="fa-IR" sz="4400" dirty="0">
                <a:solidFill>
                  <a:srgbClr val="323232"/>
                </a:solidFill>
                <a:latin typeface="BZar"/>
                <a:cs typeface="B Titr" panose="00000700000000000000" pitchFamily="2" charset="-78"/>
              </a:rPr>
              <a:t>تاثیرات اخروی ایمان</a:t>
            </a:r>
            <a:endParaRPr lang="en-US" sz="4400" dirty="0">
              <a:solidFill>
                <a:srgbClr val="323232"/>
              </a:solidFill>
              <a:cs typeface="B Titr" panose="00000700000000000000" pitchFamily="2" charset="-78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B9FE2C2-6E8F-D0D4-4C15-54020E387F9E}"/>
              </a:ext>
            </a:extLst>
          </p:cNvPr>
          <p:cNvSpPr txBox="1">
            <a:spLocks/>
          </p:cNvSpPr>
          <p:nvPr/>
        </p:nvSpPr>
        <p:spPr>
          <a:xfrm>
            <a:off x="9114708" y="4502454"/>
            <a:ext cx="2842831" cy="10764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 rtl="1"/>
            <a:r>
              <a:rPr lang="fa-IR" sz="4000" dirty="0">
                <a:solidFill>
                  <a:srgbClr val="323232"/>
                </a:solidFill>
                <a:latin typeface="BZar"/>
                <a:cs typeface="B Titr" panose="00000700000000000000" pitchFamily="2" charset="-78"/>
              </a:rPr>
              <a:t>تاثیرات رفتاری ایمان</a:t>
            </a:r>
            <a:endParaRPr lang="en-US" sz="4000" dirty="0">
              <a:solidFill>
                <a:srgbClr val="323232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5686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70A6E97-3C29-01A2-BB69-93F91193F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1" b="18780"/>
          <a:stretch/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A296FA-D2DD-A5C1-986A-B15645F490FE}"/>
              </a:ext>
            </a:extLst>
          </p:cNvPr>
          <p:cNvSpPr txBox="1"/>
          <p:nvPr/>
        </p:nvSpPr>
        <p:spPr>
          <a:xfrm>
            <a:off x="2681068" y="713700"/>
            <a:ext cx="4642631" cy="750975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پیش‌داوری</a:t>
            </a:r>
            <a:endParaRPr lang="ar-SA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5DA83E-313F-3ED5-3059-38E96B866DBA}"/>
              </a:ext>
            </a:extLst>
          </p:cNvPr>
          <p:cNvSpPr txBox="1"/>
          <p:nvPr/>
        </p:nvSpPr>
        <p:spPr>
          <a:xfrm>
            <a:off x="1280160" y="2445993"/>
            <a:ext cx="9143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US" sz="3200" dirty="0">
                <a:solidFill>
                  <a:schemeClr val="bg1"/>
                </a:solidFill>
                <a:cs typeface="B Titr" panose="00000700000000000000" pitchFamily="2" charset="-78"/>
              </a:rPr>
              <a:t> قضاوت زودهنگام بدون در دست داشتن اطلاعات دقیق قبلی</a:t>
            </a:r>
          </a:p>
        </p:txBody>
      </p:sp>
      <p:pic>
        <p:nvPicPr>
          <p:cNvPr id="7170" name="Picture 2" descr="دوره پیش داوری و قضاوت تمام شد">
            <a:extLst>
              <a:ext uri="{FF2B5EF4-FFF2-40B4-BE49-F238E27FC236}">
                <a16:creationId xmlns:a16="http://schemas.microsoft.com/office/drawing/2014/main" id="{75DE89ED-122C-6DE3-492D-D36C91757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794" y="3625948"/>
            <a:ext cx="4943477" cy="2182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057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پیامدهای مضر پیش داوری در جامعه">
            <a:extLst>
              <a:ext uri="{FF2B5EF4-FFF2-40B4-BE49-F238E27FC236}">
                <a16:creationId xmlns:a16="http://schemas.microsoft.com/office/drawing/2014/main" id="{B7D8C3C8-202B-EDBB-39F3-46986454F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05D5E7-6ED7-8784-17CE-F41E64DB4C89}"/>
              </a:ext>
            </a:extLst>
          </p:cNvPr>
          <p:cNvSpPr/>
          <p:nvPr/>
        </p:nvSpPr>
        <p:spPr>
          <a:xfrm>
            <a:off x="276264" y="965043"/>
            <a:ext cx="4285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مقابله با پیش داوری با تقویت نگرش ها</a:t>
            </a:r>
            <a:endParaRPr lang="en-US" sz="2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FAFC776-34DE-6565-B54B-B781D095AED0}"/>
              </a:ext>
            </a:extLst>
          </p:cNvPr>
          <p:cNvCxnSpPr>
            <a:cxnSpLocks/>
          </p:cNvCxnSpPr>
          <p:nvPr/>
        </p:nvCxnSpPr>
        <p:spPr>
          <a:xfrm flipH="1">
            <a:off x="988220" y="1426709"/>
            <a:ext cx="1778000" cy="159020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A5235D0-812D-6A9D-CD19-706B8D0F6052}"/>
              </a:ext>
            </a:extLst>
          </p:cNvPr>
          <p:cNvCxnSpPr>
            <a:cxnSpLocks/>
          </p:cNvCxnSpPr>
          <p:nvPr/>
        </p:nvCxnSpPr>
        <p:spPr>
          <a:xfrm>
            <a:off x="2766220" y="1426708"/>
            <a:ext cx="1274686" cy="151344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tar: 12 Points 20">
            <a:extLst>
              <a:ext uri="{FF2B5EF4-FFF2-40B4-BE49-F238E27FC236}">
                <a16:creationId xmlns:a16="http://schemas.microsoft.com/office/drawing/2014/main" id="{7BAF3E15-5D18-A417-4CB6-210C05228A06}"/>
              </a:ext>
            </a:extLst>
          </p:cNvPr>
          <p:cNvSpPr/>
          <p:nvPr/>
        </p:nvSpPr>
        <p:spPr>
          <a:xfrm>
            <a:off x="2892831" y="2968283"/>
            <a:ext cx="2284083" cy="1513441"/>
          </a:xfrm>
          <a:prstGeom prst="star12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800" dirty="0">
                <a:solidFill>
                  <a:schemeClr val="bg1"/>
                </a:solidFill>
                <a:cs typeface="B Titr" panose="00000700000000000000" pitchFamily="2" charset="-78"/>
              </a:rPr>
              <a:t>برابری انسان</a:t>
            </a: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‌ها</a:t>
            </a:r>
            <a:endParaRPr lang="en-US" sz="28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22" name="Star: 12 Points 21">
            <a:extLst>
              <a:ext uri="{FF2B5EF4-FFF2-40B4-BE49-F238E27FC236}">
                <a16:creationId xmlns:a16="http://schemas.microsoft.com/office/drawing/2014/main" id="{432D6F85-DE54-9A76-60B4-0C4EC8CA8896}"/>
              </a:ext>
            </a:extLst>
          </p:cNvPr>
          <p:cNvSpPr/>
          <p:nvPr/>
        </p:nvSpPr>
        <p:spPr>
          <a:xfrm>
            <a:off x="52898" y="3045045"/>
            <a:ext cx="1986917" cy="1513440"/>
          </a:xfrm>
          <a:prstGeom prst="star12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تقوای الهی</a:t>
            </a:r>
            <a:endParaRPr lang="en-US" sz="2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1438D36-667D-F9C1-D453-EDBAD5DAC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795" y="4635246"/>
            <a:ext cx="2284083" cy="1713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13542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8BFBD-2598-73C5-2549-7F8FA77BA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2C2EE0-8A66-0A85-6B05-401243C2F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D92D8A-F18D-D968-206C-F2ABBC310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D9C30D9-ECA6-E143-CD08-0C8738BF06C6}"/>
              </a:ext>
            </a:extLst>
          </p:cNvPr>
          <p:cNvSpPr/>
          <p:nvPr/>
        </p:nvSpPr>
        <p:spPr>
          <a:xfrm>
            <a:off x="1103311" y="4709955"/>
            <a:ext cx="9109833" cy="2148045"/>
          </a:xfrm>
          <a:prstGeom prst="roundRect">
            <a:avLst/>
          </a:prstGeom>
          <a:solidFill>
            <a:srgbClr val="FCF9D8"/>
          </a:solidFill>
          <a:ln>
            <a:solidFill>
              <a:srgbClr val="FCF9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2396DA0-519E-DFD5-5B68-D78B20B3E9D9}"/>
              </a:ext>
            </a:extLst>
          </p:cNvPr>
          <p:cNvSpPr/>
          <p:nvPr/>
        </p:nvSpPr>
        <p:spPr>
          <a:xfrm>
            <a:off x="6110068" y="4233568"/>
            <a:ext cx="3554437" cy="1065317"/>
          </a:xfrm>
          <a:prstGeom prst="roundRect">
            <a:avLst/>
          </a:prstGeom>
          <a:solidFill>
            <a:srgbClr val="FCF9D8"/>
          </a:solidFill>
          <a:ln>
            <a:solidFill>
              <a:srgbClr val="FCF9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AF9D918-B224-53AB-1150-0E7A87792018}"/>
              </a:ext>
            </a:extLst>
          </p:cNvPr>
          <p:cNvSpPr/>
          <p:nvPr/>
        </p:nvSpPr>
        <p:spPr>
          <a:xfrm>
            <a:off x="5658227" y="28136"/>
            <a:ext cx="3554437" cy="1400530"/>
          </a:xfrm>
          <a:prstGeom prst="roundRect">
            <a:avLst/>
          </a:prstGeom>
          <a:solidFill>
            <a:srgbClr val="FCF9D8"/>
          </a:solidFill>
          <a:ln>
            <a:solidFill>
              <a:srgbClr val="FCF9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8158E02-6B18-8931-0FA2-8D71153DEBE0}"/>
              </a:ext>
            </a:extLst>
          </p:cNvPr>
          <p:cNvSpPr/>
          <p:nvPr/>
        </p:nvSpPr>
        <p:spPr>
          <a:xfrm>
            <a:off x="7240926" y="1200808"/>
            <a:ext cx="1292720" cy="1065317"/>
          </a:xfrm>
          <a:prstGeom prst="roundRect">
            <a:avLst/>
          </a:prstGeom>
          <a:solidFill>
            <a:srgbClr val="FCF9D8"/>
          </a:solidFill>
          <a:ln>
            <a:solidFill>
              <a:srgbClr val="FCF9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B243E5C-A3C5-EE0B-C74C-E94A841C2A5A}"/>
              </a:ext>
            </a:extLst>
          </p:cNvPr>
          <p:cNvSpPr/>
          <p:nvPr/>
        </p:nvSpPr>
        <p:spPr>
          <a:xfrm>
            <a:off x="8423743" y="1776784"/>
            <a:ext cx="1292720" cy="1065317"/>
          </a:xfrm>
          <a:prstGeom prst="roundRect">
            <a:avLst/>
          </a:prstGeom>
          <a:solidFill>
            <a:srgbClr val="FCF9D8"/>
          </a:solidFill>
          <a:ln>
            <a:solidFill>
              <a:srgbClr val="FCF9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5426086-0746-CF55-E978-F73E4D8EBAA7}"/>
              </a:ext>
            </a:extLst>
          </p:cNvPr>
          <p:cNvSpPr/>
          <p:nvPr/>
        </p:nvSpPr>
        <p:spPr>
          <a:xfrm>
            <a:off x="6789085" y="3945923"/>
            <a:ext cx="1292720" cy="1065317"/>
          </a:xfrm>
          <a:prstGeom prst="roundRect">
            <a:avLst/>
          </a:prstGeom>
          <a:solidFill>
            <a:srgbClr val="FCF9D8"/>
          </a:solidFill>
          <a:ln>
            <a:solidFill>
              <a:srgbClr val="FCF9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1FEE1F-7F13-D489-26C5-CEA8643EF64D}"/>
              </a:ext>
            </a:extLst>
          </p:cNvPr>
          <p:cNvSpPr txBox="1"/>
          <p:nvPr/>
        </p:nvSpPr>
        <p:spPr>
          <a:xfrm>
            <a:off x="8191668" y="3114926"/>
            <a:ext cx="35544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US" sz="2400" dirty="0">
                <a:solidFill>
                  <a:schemeClr val="bg1"/>
                </a:solidFill>
                <a:cs typeface="B Titr" panose="00000700000000000000" pitchFamily="2" charset="-78"/>
              </a:rPr>
              <a:t>شیوه های مقابله با پیش داوری در </a:t>
            </a:r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آ</a:t>
            </a:r>
            <a:r>
              <a:rPr lang="en-US" sz="2400" dirty="0">
                <a:solidFill>
                  <a:schemeClr val="bg1"/>
                </a:solidFill>
                <a:cs typeface="B Titr" panose="00000700000000000000" pitchFamily="2" charset="-78"/>
              </a:rPr>
              <a:t>موز</a:t>
            </a:r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ه‌</a:t>
            </a:r>
            <a:r>
              <a:rPr lang="en-US" sz="2400" dirty="0">
                <a:solidFill>
                  <a:schemeClr val="bg1"/>
                </a:solidFill>
                <a:cs typeface="B Titr" panose="00000700000000000000" pitchFamily="2" charset="-78"/>
              </a:rPr>
              <a:t>های اسلام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A28F66-25B3-A714-B814-B9EBEA25E8C3}"/>
              </a:ext>
            </a:extLst>
          </p:cNvPr>
          <p:cNvSpPr txBox="1"/>
          <p:nvPr/>
        </p:nvSpPr>
        <p:spPr>
          <a:xfrm>
            <a:off x="2614373" y="979197"/>
            <a:ext cx="26582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3200" dirty="0">
                <a:solidFill>
                  <a:schemeClr val="bg1"/>
                </a:solidFill>
                <a:cs typeface="B Titr" panose="00000700000000000000" pitchFamily="2" charset="-78"/>
              </a:rPr>
              <a:t>توصیه اخلاقی</a:t>
            </a:r>
            <a:endParaRPr lang="en-US" sz="32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870DC2-6CA1-E610-67A1-7C501E4B2171}"/>
              </a:ext>
            </a:extLst>
          </p:cNvPr>
          <p:cNvSpPr txBox="1"/>
          <p:nvPr/>
        </p:nvSpPr>
        <p:spPr>
          <a:xfrm>
            <a:off x="459672" y="2305966"/>
            <a:ext cx="27741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تاکید بر روابط اجتماعی</a:t>
            </a:r>
            <a:endParaRPr lang="en-US" sz="2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C40A7F-5ABC-E782-3095-915BCE7092DC}"/>
              </a:ext>
            </a:extLst>
          </p:cNvPr>
          <p:cNvSpPr txBox="1"/>
          <p:nvPr/>
        </p:nvSpPr>
        <p:spPr>
          <a:xfrm>
            <a:off x="671506" y="3571340"/>
            <a:ext cx="23505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قوانین مخالف تبعیض</a:t>
            </a:r>
            <a:endParaRPr lang="en-US" sz="2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578D964-0BB1-45EF-6D46-216BF7C46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921" y="4535917"/>
            <a:ext cx="4796251" cy="19121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4494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66CF4-05B7-AB90-9F9A-E5F11C81E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154312-6E37-6FDE-9C9C-7EE5D7E14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imple Spring Cute Promotion Planning Google Slide Theme And Powerpoint  Template - Slidedocs">
            <a:extLst>
              <a:ext uri="{FF2B5EF4-FFF2-40B4-BE49-F238E27FC236}">
                <a16:creationId xmlns:a16="http://schemas.microsoft.com/office/drawing/2014/main" id="{E351227E-CF46-EDD3-7BDD-B8065429F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DAC7DB-FC27-F2CD-E57D-A27C4657ED11}"/>
              </a:ext>
            </a:extLst>
          </p:cNvPr>
          <p:cNvSpPr txBox="1"/>
          <p:nvPr/>
        </p:nvSpPr>
        <p:spPr>
          <a:xfrm>
            <a:off x="3296383" y="681037"/>
            <a:ext cx="4642631" cy="553357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ماهیت نفوذ اجتماعی</a:t>
            </a:r>
            <a:endParaRPr lang="ar-SA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5FC7F3-07AE-3A68-4D7D-542967911906}"/>
              </a:ext>
            </a:extLst>
          </p:cNvPr>
          <p:cNvSpPr txBox="1"/>
          <p:nvPr/>
        </p:nvSpPr>
        <p:spPr>
          <a:xfrm>
            <a:off x="665357" y="2305615"/>
            <a:ext cx="990468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ar-SA" sz="2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به فرایندهای میان فردی که به تغییری در</a:t>
            </a:r>
            <a:r>
              <a:rPr lang="fa-IR" sz="2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sz="2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احساس و</a:t>
            </a:r>
            <a:r>
              <a:rPr lang="fa-IR" sz="2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sz="2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تفکر</a:t>
            </a:r>
            <a:r>
              <a:rPr lang="fa-IR" sz="2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sz="2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و</a:t>
            </a:r>
            <a:r>
              <a:rPr lang="fa-IR" sz="2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sz="2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رفتار</a:t>
            </a:r>
            <a:r>
              <a:rPr lang="fa-IR" sz="2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sz="2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منجر میشود</a:t>
            </a:r>
          </a:p>
          <a:p>
            <a:pPr algn="just" rtl="1"/>
            <a:endParaRPr lang="ar-SA" sz="28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r>
              <a:rPr lang="ar-SA" sz="2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تسهیل و</a:t>
            </a:r>
            <a:r>
              <a:rPr lang="fa-IR" sz="2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sz="2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بازداری اجتماعی </a:t>
            </a: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endParaRPr lang="ar-SA" sz="28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r>
              <a:rPr lang="ar-SA" sz="2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بطالت اجتماعی و</a:t>
            </a:r>
            <a:r>
              <a:rPr lang="fa-IR" sz="2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sz="2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بی تفاوتی تماشاگر</a:t>
            </a:r>
            <a:endParaRPr lang="en-US" sz="2800" dirty="0">
              <a:solidFill>
                <a:schemeClr val="bg2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8394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 1 16">
            <a:extLst>
              <a:ext uri="{FF2B5EF4-FFF2-40B4-BE49-F238E27FC236}">
                <a16:creationId xmlns:a16="http://schemas.microsoft.com/office/drawing/2014/main" id="{5F184043-5D60-E562-EA64-44D4E713BF55}"/>
              </a:ext>
            </a:extLst>
          </p:cNvPr>
          <p:cNvSpPr/>
          <p:nvPr/>
        </p:nvSpPr>
        <p:spPr>
          <a:xfrm>
            <a:off x="4092803" y="2337373"/>
            <a:ext cx="3602181" cy="2417969"/>
          </a:xfrm>
          <a:prstGeom prst="irregularSeal1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800" dirty="0">
                <a:cs typeface="B Titr" panose="00000700000000000000" pitchFamily="2" charset="-78"/>
              </a:rPr>
              <a:t>عوامل موثر بر همرنگی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7" name="6-Point Star 18">
            <a:extLst>
              <a:ext uri="{FF2B5EF4-FFF2-40B4-BE49-F238E27FC236}">
                <a16:creationId xmlns:a16="http://schemas.microsoft.com/office/drawing/2014/main" id="{AC656747-6EDF-CC81-DCC1-EEC23CEC7F47}"/>
              </a:ext>
            </a:extLst>
          </p:cNvPr>
          <p:cNvSpPr/>
          <p:nvPr/>
        </p:nvSpPr>
        <p:spPr>
          <a:xfrm>
            <a:off x="5838474" y="471351"/>
            <a:ext cx="2503154" cy="2019565"/>
          </a:xfrm>
          <a:prstGeom prst="star6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cs typeface="B Lotus" panose="00000400000000000000" pitchFamily="2" charset="-78"/>
              </a:rPr>
              <a:t>تفاوت های ناشی از تفاوت های فرهنگی</a:t>
            </a:r>
            <a:endParaRPr lang="en-US" sz="2000" b="1" dirty="0">
              <a:cs typeface="B Lotus" panose="00000400000000000000" pitchFamily="2" charset="-78"/>
            </a:endParaRPr>
          </a:p>
        </p:txBody>
      </p:sp>
      <p:sp>
        <p:nvSpPr>
          <p:cNvPr id="8" name="6-Point Star 25">
            <a:extLst>
              <a:ext uri="{FF2B5EF4-FFF2-40B4-BE49-F238E27FC236}">
                <a16:creationId xmlns:a16="http://schemas.microsoft.com/office/drawing/2014/main" id="{B88D212C-5B5F-000A-17C5-CE246436C4E1}"/>
              </a:ext>
            </a:extLst>
          </p:cNvPr>
          <p:cNvSpPr/>
          <p:nvPr/>
        </p:nvSpPr>
        <p:spPr>
          <a:xfrm>
            <a:off x="8028707" y="2583879"/>
            <a:ext cx="2169431" cy="1783205"/>
          </a:xfrm>
          <a:prstGeom prst="star6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dirty="0">
                <a:cs typeface="B Lotus" panose="00000400000000000000" pitchFamily="2" charset="-78"/>
              </a:rPr>
              <a:t>ترکیب گروه</a:t>
            </a:r>
            <a:endParaRPr lang="en-US" sz="3200" dirty="0">
              <a:cs typeface="B Lotus" panose="00000400000000000000" pitchFamily="2" charset="-78"/>
            </a:endParaRPr>
          </a:p>
        </p:txBody>
      </p:sp>
      <p:sp>
        <p:nvSpPr>
          <p:cNvPr id="9" name="6-Point Star 26">
            <a:extLst>
              <a:ext uri="{FF2B5EF4-FFF2-40B4-BE49-F238E27FC236}">
                <a16:creationId xmlns:a16="http://schemas.microsoft.com/office/drawing/2014/main" id="{529A041F-955E-6498-BF94-9B91C805B479}"/>
              </a:ext>
            </a:extLst>
          </p:cNvPr>
          <p:cNvSpPr/>
          <p:nvPr/>
        </p:nvSpPr>
        <p:spPr>
          <a:xfrm>
            <a:off x="6766729" y="4367084"/>
            <a:ext cx="2025579" cy="1783205"/>
          </a:xfrm>
          <a:prstGeom prst="star6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cs typeface="B Lotus" panose="00000400000000000000" pitchFamily="2" charset="-78"/>
              </a:rPr>
              <a:t>تفاوت‌های شخصیتی</a:t>
            </a:r>
            <a:endParaRPr lang="en-US" sz="2400" b="1" dirty="0">
              <a:cs typeface="B Lotus" panose="00000400000000000000" pitchFamily="2" charset="-78"/>
            </a:endParaRPr>
          </a:p>
        </p:txBody>
      </p:sp>
      <p:sp>
        <p:nvSpPr>
          <p:cNvPr id="11" name="6-Point Star 28">
            <a:extLst>
              <a:ext uri="{FF2B5EF4-FFF2-40B4-BE49-F238E27FC236}">
                <a16:creationId xmlns:a16="http://schemas.microsoft.com/office/drawing/2014/main" id="{22612173-E24F-3E8E-4D2D-CE73EDF2D6F0}"/>
              </a:ext>
            </a:extLst>
          </p:cNvPr>
          <p:cNvSpPr/>
          <p:nvPr/>
        </p:nvSpPr>
        <p:spPr>
          <a:xfrm>
            <a:off x="2156812" y="4212106"/>
            <a:ext cx="2874006" cy="1938183"/>
          </a:xfrm>
          <a:prstGeom prst="star6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cs typeface="B Lotus" panose="00000400000000000000" pitchFamily="2" charset="-78"/>
              </a:rPr>
              <a:t>اتفاق‌نظر اکثریت</a:t>
            </a:r>
            <a:endParaRPr lang="en-US" sz="2400" b="1" dirty="0">
              <a:cs typeface="B Lotus" panose="00000400000000000000" pitchFamily="2" charset="-78"/>
            </a:endParaRPr>
          </a:p>
        </p:txBody>
      </p:sp>
      <p:sp>
        <p:nvSpPr>
          <p:cNvPr id="12" name="6-Point Star 29">
            <a:extLst>
              <a:ext uri="{FF2B5EF4-FFF2-40B4-BE49-F238E27FC236}">
                <a16:creationId xmlns:a16="http://schemas.microsoft.com/office/drawing/2014/main" id="{72471565-4646-B6FC-9564-2D22672BE476}"/>
              </a:ext>
            </a:extLst>
          </p:cNvPr>
          <p:cNvSpPr/>
          <p:nvPr/>
        </p:nvSpPr>
        <p:spPr>
          <a:xfrm>
            <a:off x="1589649" y="1188932"/>
            <a:ext cx="2503154" cy="1783205"/>
          </a:xfrm>
          <a:prstGeom prst="star6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cs typeface="B Lotus" panose="00000400000000000000" pitchFamily="2" charset="-78"/>
              </a:rPr>
              <a:t>اندازه گروه</a:t>
            </a:r>
            <a:endParaRPr lang="en-US" sz="3200" b="1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0907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B609D-DE52-5FAD-C12B-7AA7F8031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26C86C-B523-3689-3172-DB39E1B65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621B39-95D2-1FEB-700F-0006DAD78F47}"/>
              </a:ext>
            </a:extLst>
          </p:cNvPr>
          <p:cNvSpPr txBox="1"/>
          <p:nvPr/>
        </p:nvSpPr>
        <p:spPr>
          <a:xfrm>
            <a:off x="7444155" y="77230"/>
            <a:ext cx="4642631" cy="7509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انواع همرنگی</a:t>
            </a:r>
            <a:endParaRPr lang="ar-SA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127EEE-DACD-E4E2-3A22-F9971F57ACDC}"/>
              </a:ext>
            </a:extLst>
          </p:cNvPr>
          <p:cNvSpPr txBox="1"/>
          <p:nvPr/>
        </p:nvSpPr>
        <p:spPr>
          <a:xfrm>
            <a:off x="1851660" y="2969784"/>
            <a:ext cx="32672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3200" dirty="0">
                <a:solidFill>
                  <a:schemeClr val="bg1"/>
                </a:solidFill>
                <a:cs typeface="B Titr" panose="00000700000000000000" pitchFamily="2" charset="-78"/>
              </a:rPr>
              <a:t>پذیرش (موافقت)</a:t>
            </a:r>
            <a:endParaRPr lang="en-US" sz="32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87859D-5C47-9CBD-627D-12A92A8F68C6}"/>
              </a:ext>
            </a:extLst>
          </p:cNvPr>
          <p:cNvSpPr txBox="1"/>
          <p:nvPr/>
        </p:nvSpPr>
        <p:spPr>
          <a:xfrm>
            <a:off x="6970541" y="2723563"/>
            <a:ext cx="36986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3200" dirty="0">
                <a:solidFill>
                  <a:schemeClr val="bg1"/>
                </a:solidFill>
                <a:cs typeface="B Titr" panose="00000700000000000000" pitchFamily="2" charset="-78"/>
              </a:rPr>
              <a:t>اطاعت</a:t>
            </a:r>
          </a:p>
          <a:p>
            <a:pPr algn="ctr"/>
            <a:r>
              <a:rPr lang="fa-IR" sz="3200" dirty="0">
                <a:solidFill>
                  <a:schemeClr val="bg1"/>
                </a:solidFill>
                <a:cs typeface="B Titr" panose="00000700000000000000" pitchFamily="2" charset="-78"/>
              </a:rPr>
              <a:t>(اثرگذاری پذیرش)</a:t>
            </a:r>
            <a:endParaRPr lang="en-US" sz="32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2BA6D9-6778-B6CA-B90F-456EC8F20851}"/>
              </a:ext>
            </a:extLst>
          </p:cNvPr>
          <p:cNvSpPr txBox="1"/>
          <p:nvPr/>
        </p:nvSpPr>
        <p:spPr>
          <a:xfrm>
            <a:off x="7444155" y="4794207"/>
            <a:ext cx="28522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3600" dirty="0">
                <a:solidFill>
                  <a:schemeClr val="bg1"/>
                </a:solidFill>
                <a:cs typeface="B Titr" panose="00000700000000000000" pitchFamily="2" charset="-78"/>
              </a:rPr>
              <a:t>حسن خلق</a:t>
            </a:r>
            <a:endParaRPr lang="en-US" sz="36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B21F45-2688-0969-0E47-29F4544D3083}"/>
              </a:ext>
            </a:extLst>
          </p:cNvPr>
          <p:cNvSpPr txBox="1"/>
          <p:nvPr/>
        </p:nvSpPr>
        <p:spPr>
          <a:xfrm>
            <a:off x="2103120" y="4794206"/>
            <a:ext cx="28522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3600" dirty="0">
                <a:solidFill>
                  <a:schemeClr val="bg1"/>
                </a:solidFill>
                <a:cs typeface="B Titr" panose="00000700000000000000" pitchFamily="2" charset="-78"/>
              </a:rPr>
              <a:t>تقابل</a:t>
            </a:r>
            <a:endParaRPr lang="en-US" sz="36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50D9C3-F969-B35C-96E5-DBC55236107C}"/>
              </a:ext>
            </a:extLst>
          </p:cNvPr>
          <p:cNvSpPr/>
          <p:nvPr/>
        </p:nvSpPr>
        <p:spPr>
          <a:xfrm>
            <a:off x="3704491" y="1038797"/>
            <a:ext cx="4783015" cy="11827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4000" dirty="0">
                <a:solidFill>
                  <a:schemeClr val="bg1"/>
                </a:solidFill>
                <a:cs typeface="B Titr" panose="00000700000000000000" pitchFamily="2" charset="-78"/>
              </a:rPr>
              <a:t>ارائه دلیل</a:t>
            </a:r>
            <a:endParaRPr lang="en-US" sz="40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4936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397AF-849B-2867-5D39-53B751EAB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4FB6A-4C6D-B6D2-B7CA-1230C8781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9B10561-F76A-B910-17C2-71ABD8F6A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5AAD32-1F50-28DB-317F-FA8AD02B63F9}"/>
              </a:ext>
            </a:extLst>
          </p:cNvPr>
          <p:cNvSpPr txBox="1"/>
          <p:nvPr/>
        </p:nvSpPr>
        <p:spPr>
          <a:xfrm>
            <a:off x="1768510" y="2559165"/>
            <a:ext cx="86549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US" sz="4000" dirty="0">
                <a:solidFill>
                  <a:schemeClr val="bg1"/>
                </a:solidFill>
                <a:cs typeface="B Titr" panose="00000700000000000000" pitchFamily="2" charset="-78"/>
              </a:rPr>
              <a:t>نگرش ؛</a:t>
            </a:r>
            <a:r>
              <a:rPr lang="fa-IR" sz="4000" dirty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en-US" sz="4000" dirty="0">
                <a:solidFill>
                  <a:schemeClr val="bg1"/>
                </a:solidFill>
                <a:cs typeface="B Titr" panose="00000700000000000000" pitchFamily="2" charset="-78"/>
              </a:rPr>
              <a:t>ارزیابی کلی فرد از موضوعات</a:t>
            </a:r>
            <a:r>
              <a:rPr lang="fa-IR" sz="4000" dirty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en-US" sz="4000" dirty="0">
                <a:solidFill>
                  <a:schemeClr val="bg1"/>
                </a:solidFill>
                <a:cs typeface="B Titr" panose="00000700000000000000" pitchFamily="2" charset="-78"/>
              </a:rPr>
              <a:t>مختلف</a:t>
            </a:r>
          </a:p>
          <a:p>
            <a:pPr algn="ctr" rtl="1"/>
            <a:r>
              <a:rPr lang="en-US" sz="4000" dirty="0">
                <a:solidFill>
                  <a:schemeClr val="bg1"/>
                </a:solidFill>
                <a:cs typeface="B Titr" panose="00000700000000000000" pitchFamily="2" charset="-78"/>
              </a:rPr>
              <a:t>موضوع ،</a:t>
            </a:r>
            <a:r>
              <a:rPr lang="fa-IR" sz="4000" dirty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en-US" sz="4000" dirty="0">
                <a:solidFill>
                  <a:schemeClr val="bg1"/>
                </a:solidFill>
                <a:cs typeface="B Titr" panose="00000700000000000000" pitchFamily="2" charset="-78"/>
              </a:rPr>
              <a:t>ارزیابی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C88E88-8EA4-21CB-BA6C-53C6D5C2B272}"/>
              </a:ext>
            </a:extLst>
          </p:cNvPr>
          <p:cNvSpPr txBox="1">
            <a:spLocks/>
          </p:cNvSpPr>
          <p:nvPr/>
        </p:nvSpPr>
        <p:spPr>
          <a:xfrm>
            <a:off x="3683390" y="1310237"/>
            <a:ext cx="4825219" cy="6800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4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نگرش چیست؟</a:t>
            </a:r>
            <a:endParaRPr lang="en-US" sz="4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14D81E-2559-569A-F842-FA03F0F7F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168" y="4150658"/>
            <a:ext cx="4017282" cy="2265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7584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1014-0E85-BCB9-A8D6-F56AB5594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AB7197-B586-8A9A-9549-674E46FBC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558887D-B6C9-B7FC-ECD9-8F337DA69CFD}"/>
              </a:ext>
            </a:extLst>
          </p:cNvPr>
          <p:cNvSpPr/>
          <p:nvPr/>
        </p:nvSpPr>
        <p:spPr>
          <a:xfrm>
            <a:off x="5359790" y="452718"/>
            <a:ext cx="3910820" cy="92591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D3F638-7532-475F-69A8-9C7D6ED09EF6}"/>
              </a:ext>
            </a:extLst>
          </p:cNvPr>
          <p:cNvSpPr txBox="1">
            <a:spLocks/>
          </p:cNvSpPr>
          <p:nvPr/>
        </p:nvSpPr>
        <p:spPr>
          <a:xfrm>
            <a:off x="5348472" y="452718"/>
            <a:ext cx="3910820" cy="6800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مؤلفه‌های تشکیل‌دهندۀ نگرش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CE5A44-15E5-5E90-C2FB-0ACD5A900E86}"/>
              </a:ext>
            </a:extLst>
          </p:cNvPr>
          <p:cNvSpPr txBox="1"/>
          <p:nvPr/>
        </p:nvSpPr>
        <p:spPr>
          <a:xfrm>
            <a:off x="8145193" y="3050903"/>
            <a:ext cx="2982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US" sz="2800" dirty="0">
                <a:cs typeface="B Titr" panose="00000700000000000000" pitchFamily="2" charset="-78"/>
              </a:rPr>
              <a:t>مولفه شناختی نگرش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7FE807-AD09-FC11-8933-EE299390E8AF}"/>
              </a:ext>
            </a:extLst>
          </p:cNvPr>
          <p:cNvSpPr txBox="1"/>
          <p:nvPr/>
        </p:nvSpPr>
        <p:spPr>
          <a:xfrm>
            <a:off x="3868614" y="4481533"/>
            <a:ext cx="2982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US" sz="2800" dirty="0">
                <a:cs typeface="B Titr" panose="00000700000000000000" pitchFamily="2" charset="-78"/>
              </a:rPr>
              <a:t>مولفه </a:t>
            </a:r>
            <a:r>
              <a:rPr lang="fa-IR" sz="2800" dirty="0">
                <a:cs typeface="B Titr" panose="00000700000000000000" pitchFamily="2" charset="-78"/>
              </a:rPr>
              <a:t>رفتاری</a:t>
            </a:r>
            <a:r>
              <a:rPr lang="en-US" sz="2800" dirty="0">
                <a:cs typeface="B Titr" panose="00000700000000000000" pitchFamily="2" charset="-78"/>
              </a:rPr>
              <a:t> نگرش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CBF33C-6E44-61B0-9CF8-665FE485CA60}"/>
              </a:ext>
            </a:extLst>
          </p:cNvPr>
          <p:cNvSpPr txBox="1"/>
          <p:nvPr/>
        </p:nvSpPr>
        <p:spPr>
          <a:xfrm>
            <a:off x="1446627" y="2131208"/>
            <a:ext cx="2982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US" sz="2800" dirty="0">
                <a:cs typeface="B Titr" panose="00000700000000000000" pitchFamily="2" charset="-78"/>
              </a:rPr>
              <a:t>مولفه </a:t>
            </a:r>
            <a:r>
              <a:rPr lang="fa-IR" sz="2800" dirty="0">
                <a:cs typeface="B Titr" panose="00000700000000000000" pitchFamily="2" charset="-78"/>
              </a:rPr>
              <a:t>عاطفی</a:t>
            </a:r>
            <a:r>
              <a:rPr lang="en-US" sz="2800" dirty="0">
                <a:cs typeface="B Titr" panose="00000700000000000000" pitchFamily="2" charset="-78"/>
              </a:rPr>
              <a:t> نگرش</a:t>
            </a:r>
          </a:p>
        </p:txBody>
      </p:sp>
    </p:spTree>
    <p:extLst>
      <p:ext uri="{BB962C8B-B14F-4D97-AF65-F5344CB8AC3E}">
        <p14:creationId xmlns:p14="http://schemas.microsoft.com/office/powerpoint/2010/main" val="1986472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>
            <a:extLst>
              <a:ext uri="{FF2B5EF4-FFF2-40B4-BE49-F238E27FC236}">
                <a16:creationId xmlns:a16="http://schemas.microsoft.com/office/drawing/2014/main" id="{C09678AF-C04F-7882-7BFA-D325A6CFB099}"/>
              </a:ext>
            </a:extLst>
          </p:cNvPr>
          <p:cNvSpPr/>
          <p:nvPr/>
        </p:nvSpPr>
        <p:spPr>
          <a:xfrm>
            <a:off x="8257902" y="2475400"/>
            <a:ext cx="2181497" cy="1374775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ویژگی‌های مؤلفه‌های نگرش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E6A9526-BF59-4BC3-5671-87CBD81C421F}"/>
              </a:ext>
            </a:extLst>
          </p:cNvPr>
          <p:cNvSpPr/>
          <p:nvPr/>
        </p:nvSpPr>
        <p:spPr>
          <a:xfrm>
            <a:off x="3643483" y="972687"/>
            <a:ext cx="2819034" cy="152454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>
                <a:cs typeface="B Titr" panose="00000700000000000000" pitchFamily="2" charset="-78"/>
              </a:rPr>
              <a:t>نیرومندی و جهت نگرش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BA37B6-2894-1032-4D69-33E0AE959563}"/>
              </a:ext>
            </a:extLst>
          </p:cNvPr>
          <p:cNvSpPr/>
          <p:nvPr/>
        </p:nvSpPr>
        <p:spPr>
          <a:xfrm>
            <a:off x="3896751" y="3902709"/>
            <a:ext cx="2817556" cy="182259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>
                <a:cs typeface="B Titr" panose="00000700000000000000" pitchFamily="2" charset="-78"/>
              </a:rPr>
              <a:t>درجه پیچیدگی نگرش</a:t>
            </a:r>
            <a:endParaRPr lang="en-US" sz="2400" dirty="0">
              <a:cs typeface="B Titr" panose="00000700000000000000" pitchFamily="2" charset="-78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AD6C666-1A59-6A00-51B2-BB01E8AA7DE9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6462517" y="1794363"/>
            <a:ext cx="1795385" cy="13684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DF1C63-D472-4709-E823-FE16DB9032E2}"/>
              </a:ext>
            </a:extLst>
          </p:cNvPr>
          <p:cNvCxnSpPr>
            <a:cxnSpLocks/>
            <a:stCxn id="5" idx="3"/>
            <a:endCxn id="8" idx="6"/>
          </p:cNvCxnSpPr>
          <p:nvPr/>
        </p:nvCxnSpPr>
        <p:spPr>
          <a:xfrm flipH="1">
            <a:off x="6714307" y="3162788"/>
            <a:ext cx="1543595" cy="16512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2" name="Picture 4" descr="نگرش در روانشناسی">
            <a:extLst>
              <a:ext uri="{FF2B5EF4-FFF2-40B4-BE49-F238E27FC236}">
                <a16:creationId xmlns:a16="http://schemas.microsoft.com/office/drawing/2014/main" id="{6487305B-5C55-113A-AEAA-500F4B9C1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91" y="928041"/>
            <a:ext cx="3105073" cy="27220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تاثیر نگرش افراد بر زندگی آنان">
            <a:extLst>
              <a:ext uri="{FF2B5EF4-FFF2-40B4-BE49-F238E27FC236}">
                <a16:creationId xmlns:a16="http://schemas.microsoft.com/office/drawing/2014/main" id="{071176BD-D235-AA58-2290-6D0CF78071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7" t="13193" r="17746"/>
          <a:stretch/>
        </p:blipFill>
        <p:spPr bwMode="auto">
          <a:xfrm>
            <a:off x="541203" y="4160850"/>
            <a:ext cx="3102280" cy="17691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88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70;p53">
            <a:extLst>
              <a:ext uri="{FF2B5EF4-FFF2-40B4-BE49-F238E27FC236}">
                <a16:creationId xmlns:a16="http://schemas.microsoft.com/office/drawing/2014/main" id="{151CA367-90B0-6A02-9314-BCCBBFF8DFEC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6734" r="8892" b="18300"/>
          <a:stretch/>
        </p:blipFill>
        <p:spPr>
          <a:xfrm>
            <a:off x="1608406" y="444237"/>
            <a:ext cx="8478129" cy="11980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8E040BEE-259A-B16E-D4C2-895085B2BF34}"/>
              </a:ext>
            </a:extLst>
          </p:cNvPr>
          <p:cNvSpPr txBox="1">
            <a:spLocks/>
          </p:cNvSpPr>
          <p:nvPr/>
        </p:nvSpPr>
        <p:spPr>
          <a:xfrm>
            <a:off x="3764573" y="697443"/>
            <a:ext cx="4366568" cy="7531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a-IR" sz="44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مفاهیم مرتبط با نگرش ها </a:t>
            </a:r>
            <a:endParaRPr lang="en-US" sz="4400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10" name="Google Shape;571;p53">
            <a:extLst>
              <a:ext uri="{FF2B5EF4-FFF2-40B4-BE49-F238E27FC236}">
                <a16:creationId xmlns:a16="http://schemas.microsoft.com/office/drawing/2014/main" id="{AA1E3513-F361-CFF1-843C-16D65B73EEE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661" y="1982886"/>
            <a:ext cx="2453901" cy="166691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47AE1D4-5C3F-4A4F-FE6C-BAF5BF939377}"/>
              </a:ext>
            </a:extLst>
          </p:cNvPr>
          <p:cNvSpPr txBox="1">
            <a:spLocks/>
          </p:cNvSpPr>
          <p:nvPr/>
        </p:nvSpPr>
        <p:spPr>
          <a:xfrm>
            <a:off x="280197" y="2609284"/>
            <a:ext cx="2842831" cy="10764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 rtl="1"/>
            <a:r>
              <a:rPr lang="fa-IR" sz="4400" dirty="0">
                <a:solidFill>
                  <a:srgbClr val="323232"/>
                </a:solidFill>
                <a:latin typeface="BZar"/>
                <a:cs typeface="B Titr" panose="00000700000000000000" pitchFamily="2" charset="-78"/>
              </a:rPr>
              <a:t>باورها</a:t>
            </a:r>
            <a:endParaRPr lang="en-US" sz="4400" dirty="0">
              <a:solidFill>
                <a:srgbClr val="323232"/>
              </a:solidFill>
              <a:cs typeface="B Titr" panose="00000700000000000000" pitchFamily="2" charset="-78"/>
            </a:endParaRPr>
          </a:p>
        </p:txBody>
      </p:sp>
      <p:pic>
        <p:nvPicPr>
          <p:cNvPr id="12" name="Google Shape;571;p53">
            <a:extLst>
              <a:ext uri="{FF2B5EF4-FFF2-40B4-BE49-F238E27FC236}">
                <a16:creationId xmlns:a16="http://schemas.microsoft.com/office/drawing/2014/main" id="{ABC3F47A-AB5E-DD0A-361D-992A12BCF6C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7375" y="3414491"/>
            <a:ext cx="2453901" cy="1666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571;p53">
            <a:extLst>
              <a:ext uri="{FF2B5EF4-FFF2-40B4-BE49-F238E27FC236}">
                <a16:creationId xmlns:a16="http://schemas.microsoft.com/office/drawing/2014/main" id="{C6F567D7-6C1C-4DC9-4BEF-849471A139B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2023" y="1982886"/>
            <a:ext cx="2453901" cy="166691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03E9439-1D4B-5DCC-F653-F6426A111EAC}"/>
              </a:ext>
            </a:extLst>
          </p:cNvPr>
          <p:cNvSpPr txBox="1"/>
          <p:nvPr/>
        </p:nvSpPr>
        <p:spPr>
          <a:xfrm>
            <a:off x="3805453" y="4121337"/>
            <a:ext cx="27777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3200" dirty="0">
                <a:solidFill>
                  <a:srgbClr val="323232"/>
                </a:solidFill>
                <a:latin typeface="BZar"/>
                <a:cs typeface="B Titr" panose="00000700000000000000" pitchFamily="2" charset="-78"/>
              </a:rPr>
              <a:t>میل و رغبت‌ها</a:t>
            </a:r>
            <a:endParaRPr lang="en-US" sz="3200" dirty="0">
              <a:solidFill>
                <a:srgbClr val="323232"/>
              </a:solidFill>
              <a:cs typeface="B Titr" panose="000007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673100-11CA-A4D5-7D0E-90B96170B545}"/>
              </a:ext>
            </a:extLst>
          </p:cNvPr>
          <p:cNvSpPr txBox="1"/>
          <p:nvPr/>
        </p:nvSpPr>
        <p:spPr>
          <a:xfrm>
            <a:off x="8209515" y="2609284"/>
            <a:ext cx="18770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3600" dirty="0">
                <a:solidFill>
                  <a:srgbClr val="323232"/>
                </a:solidFill>
                <a:latin typeface="BZar"/>
                <a:cs typeface="B Titr" panose="00000700000000000000" pitchFamily="2" charset="-78"/>
              </a:rPr>
              <a:t>نقش افراد</a:t>
            </a:r>
            <a:endParaRPr lang="en-US" sz="3600" dirty="0">
              <a:solidFill>
                <a:srgbClr val="323232"/>
              </a:solidFill>
              <a:cs typeface="B Titr" panose="00000700000000000000" pitchFamily="2" charset="-78"/>
            </a:endParaRPr>
          </a:p>
        </p:txBody>
      </p:sp>
      <p:pic>
        <p:nvPicPr>
          <p:cNvPr id="5122" name="Picture 2" descr="سه راه برای تغییر نگرش خود به زندگی | برنامه تجاری‌سازی فناوری نانو">
            <a:extLst>
              <a:ext uri="{FF2B5EF4-FFF2-40B4-BE49-F238E27FC236}">
                <a16:creationId xmlns:a16="http://schemas.microsoft.com/office/drawing/2014/main" id="{F50312FE-ADFD-4CB7-8AD2-D9ACCE077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029" y="3685735"/>
            <a:ext cx="4513833" cy="2989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008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>
            <a:extLst>
              <a:ext uri="{FF2B5EF4-FFF2-40B4-BE49-F238E27FC236}">
                <a16:creationId xmlns:a16="http://schemas.microsoft.com/office/drawing/2014/main" id="{C09678AF-C04F-7882-7BFA-D325A6CFB099}"/>
              </a:ext>
            </a:extLst>
          </p:cNvPr>
          <p:cNvSpPr/>
          <p:nvPr/>
        </p:nvSpPr>
        <p:spPr>
          <a:xfrm>
            <a:off x="8257901" y="2855233"/>
            <a:ext cx="3305741" cy="2110662"/>
          </a:xfrm>
          <a:prstGeom prst="hexagon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pPr algn="ctr" rtl="1"/>
            <a:r>
              <a:rPr lang="en-US" sz="2800" dirty="0" err="1">
                <a:solidFill>
                  <a:srgbClr val="FF0000"/>
                </a:solidFill>
                <a:cs typeface="B Titr" panose="00000700000000000000" pitchFamily="2" charset="-78"/>
              </a:rPr>
              <a:t>شکل</a:t>
            </a:r>
            <a:r>
              <a:rPr lang="en-US" sz="2800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B Titr" panose="00000700000000000000" pitchFamily="2" charset="-78"/>
              </a:rPr>
              <a:t>گیری</a:t>
            </a:r>
            <a:r>
              <a:rPr lang="en-US" sz="2800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B Titr" panose="00000700000000000000" pitchFamily="2" charset="-78"/>
              </a:rPr>
              <a:t>برداشت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‌</a:t>
            </a:r>
            <a:r>
              <a:rPr lang="en-US" sz="2800" dirty="0" err="1">
                <a:solidFill>
                  <a:srgbClr val="FF0000"/>
                </a:solidFill>
                <a:cs typeface="B Titr" panose="00000700000000000000" pitchFamily="2" charset="-78"/>
              </a:rPr>
              <a:t>های</a:t>
            </a:r>
            <a:r>
              <a:rPr lang="en-US" sz="2800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B Titr" panose="00000700000000000000" pitchFamily="2" charset="-78"/>
              </a:rPr>
              <a:t>اولیه</a:t>
            </a:r>
            <a:r>
              <a:rPr lang="en-US" sz="2800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B Titr" panose="00000700000000000000" pitchFamily="2" charset="-78"/>
              </a:rPr>
              <a:t>مخاطبان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E6A9526-BF59-4BC3-5671-87CBD81C421F}"/>
              </a:ext>
            </a:extLst>
          </p:cNvPr>
          <p:cNvSpPr/>
          <p:nvPr/>
        </p:nvSpPr>
        <p:spPr>
          <a:xfrm>
            <a:off x="3643483" y="1352520"/>
            <a:ext cx="2819034" cy="1524547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dirty="0">
                <a:cs typeface="B Titr" panose="00000700000000000000" pitchFamily="2" charset="-78"/>
              </a:rPr>
              <a:t>تداعی‌ها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BA37B6-2894-1032-4D69-33E0AE959563}"/>
              </a:ext>
            </a:extLst>
          </p:cNvPr>
          <p:cNvSpPr/>
          <p:nvPr/>
        </p:nvSpPr>
        <p:spPr>
          <a:xfrm>
            <a:off x="3896751" y="4282542"/>
            <a:ext cx="2817556" cy="1822591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dirty="0">
                <a:cs typeface="B Titr" panose="00000700000000000000" pitchFamily="2" charset="-78"/>
              </a:rPr>
              <a:t>دسترس‌پذیری</a:t>
            </a:r>
            <a:endParaRPr lang="en-US" sz="2800" dirty="0">
              <a:cs typeface="B Titr" panose="00000700000000000000" pitchFamily="2" charset="-78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AD6C666-1A59-6A00-51B2-BB01E8AA7DE9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6462517" y="2174196"/>
            <a:ext cx="1795384" cy="17363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DF1C63-D472-4709-E823-FE16DB9032E2}"/>
              </a:ext>
            </a:extLst>
          </p:cNvPr>
          <p:cNvCxnSpPr>
            <a:cxnSpLocks/>
            <a:stCxn id="5" idx="3"/>
            <a:endCxn id="8" idx="6"/>
          </p:cNvCxnSpPr>
          <p:nvPr/>
        </p:nvCxnSpPr>
        <p:spPr>
          <a:xfrm flipH="1">
            <a:off x="6714307" y="3910564"/>
            <a:ext cx="1543594" cy="12832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146" name="Picture 2" descr="نام نیکو *‿*] معنی اسم تداعی ** آپدیت 1402 ** | برای مشاهده کامل ترین معنی  اسم تداعی کلیک کنید.">
            <a:extLst>
              <a:ext uri="{FF2B5EF4-FFF2-40B4-BE49-F238E27FC236}">
                <a16:creationId xmlns:a16="http://schemas.microsoft.com/office/drawing/2014/main" id="{3FDCF89D-2728-277C-43A6-3A9998B4A9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5"/>
          <a:stretch/>
        </p:blipFill>
        <p:spPr bwMode="auto">
          <a:xfrm>
            <a:off x="246850" y="710196"/>
            <a:ext cx="2961472" cy="27188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دسترسی پذیری در محیط وب و برنامه های کاربردی - ویرگول">
            <a:extLst>
              <a:ext uri="{FF2B5EF4-FFF2-40B4-BE49-F238E27FC236}">
                <a16:creationId xmlns:a16="http://schemas.microsoft.com/office/drawing/2014/main" id="{27D3C895-A865-E2CA-0D42-CA3C05AA7E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0" t="43692" r="29218" b="6872"/>
          <a:stretch/>
        </p:blipFill>
        <p:spPr bwMode="auto">
          <a:xfrm>
            <a:off x="457839" y="3874324"/>
            <a:ext cx="2912279" cy="23857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960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 1 16">
            <a:extLst>
              <a:ext uri="{FF2B5EF4-FFF2-40B4-BE49-F238E27FC236}">
                <a16:creationId xmlns:a16="http://schemas.microsoft.com/office/drawing/2014/main" id="{5F184043-5D60-E562-EA64-44D4E713BF55}"/>
              </a:ext>
            </a:extLst>
          </p:cNvPr>
          <p:cNvSpPr/>
          <p:nvPr/>
        </p:nvSpPr>
        <p:spPr>
          <a:xfrm>
            <a:off x="4092803" y="2337373"/>
            <a:ext cx="3602181" cy="2046741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800" dirty="0">
                <a:cs typeface="B Titr" panose="00000700000000000000" pitchFamily="2" charset="-78"/>
              </a:rPr>
              <a:t>دسترس‌پذیری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7" name="6-Point Star 18">
            <a:extLst>
              <a:ext uri="{FF2B5EF4-FFF2-40B4-BE49-F238E27FC236}">
                <a16:creationId xmlns:a16="http://schemas.microsoft.com/office/drawing/2014/main" id="{AC656747-6EDF-CC81-DCC1-EEC23CEC7F47}"/>
              </a:ext>
            </a:extLst>
          </p:cNvPr>
          <p:cNvSpPr/>
          <p:nvPr/>
        </p:nvSpPr>
        <p:spPr>
          <a:xfrm>
            <a:off x="5838474" y="471351"/>
            <a:ext cx="1856509" cy="1783205"/>
          </a:xfrm>
          <a:prstGeom prst="star6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cs typeface="B Lotus" panose="00000400000000000000" pitchFamily="2" charset="-78"/>
              </a:rPr>
              <a:t>انتظارات</a:t>
            </a:r>
            <a:endParaRPr lang="en-US" sz="2800" b="1" dirty="0">
              <a:cs typeface="B Lotus" panose="00000400000000000000" pitchFamily="2" charset="-78"/>
            </a:endParaRPr>
          </a:p>
        </p:txBody>
      </p:sp>
      <p:sp>
        <p:nvSpPr>
          <p:cNvPr id="8" name="6-Point Star 25">
            <a:extLst>
              <a:ext uri="{FF2B5EF4-FFF2-40B4-BE49-F238E27FC236}">
                <a16:creationId xmlns:a16="http://schemas.microsoft.com/office/drawing/2014/main" id="{B88D212C-5B5F-000A-17C5-CE246436C4E1}"/>
              </a:ext>
            </a:extLst>
          </p:cNvPr>
          <p:cNvSpPr/>
          <p:nvPr/>
        </p:nvSpPr>
        <p:spPr>
          <a:xfrm>
            <a:off x="8028707" y="2583879"/>
            <a:ext cx="2006481" cy="1783205"/>
          </a:xfrm>
          <a:prstGeom prst="star6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4800" dirty="0">
                <a:cs typeface="B Lotus" panose="00000400000000000000" pitchFamily="2" charset="-78"/>
              </a:rPr>
              <a:t>خلق</a:t>
            </a:r>
            <a:endParaRPr lang="en-US" sz="4800" dirty="0">
              <a:cs typeface="B Lotus" panose="00000400000000000000" pitchFamily="2" charset="-78"/>
            </a:endParaRPr>
          </a:p>
        </p:txBody>
      </p:sp>
      <p:sp>
        <p:nvSpPr>
          <p:cNvPr id="9" name="6-Point Star 26">
            <a:extLst>
              <a:ext uri="{FF2B5EF4-FFF2-40B4-BE49-F238E27FC236}">
                <a16:creationId xmlns:a16="http://schemas.microsoft.com/office/drawing/2014/main" id="{529A041F-955E-6498-BF94-9B91C805B479}"/>
              </a:ext>
            </a:extLst>
          </p:cNvPr>
          <p:cNvSpPr/>
          <p:nvPr/>
        </p:nvSpPr>
        <p:spPr>
          <a:xfrm>
            <a:off x="6766729" y="4367084"/>
            <a:ext cx="1856509" cy="1783205"/>
          </a:xfrm>
          <a:prstGeom prst="star6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cs typeface="B Lotus" panose="00000400000000000000" pitchFamily="2" charset="-78"/>
              </a:rPr>
              <a:t>بافت و موقعیت</a:t>
            </a:r>
            <a:endParaRPr lang="en-US" sz="2400" b="1" dirty="0">
              <a:cs typeface="B Lotus" panose="00000400000000000000" pitchFamily="2" charset="-78"/>
            </a:endParaRPr>
          </a:p>
        </p:txBody>
      </p:sp>
      <p:sp>
        <p:nvSpPr>
          <p:cNvPr id="11" name="6-Point Star 28">
            <a:extLst>
              <a:ext uri="{FF2B5EF4-FFF2-40B4-BE49-F238E27FC236}">
                <a16:creationId xmlns:a16="http://schemas.microsoft.com/office/drawing/2014/main" id="{22612173-E24F-3E8E-4D2D-CE73EDF2D6F0}"/>
              </a:ext>
            </a:extLst>
          </p:cNvPr>
          <p:cNvSpPr/>
          <p:nvPr/>
        </p:nvSpPr>
        <p:spPr>
          <a:xfrm>
            <a:off x="3056546" y="4212106"/>
            <a:ext cx="1974272" cy="1938183"/>
          </a:xfrm>
          <a:prstGeom prst="star6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cs typeface="B Lotus" panose="00000400000000000000" pitchFamily="2" charset="-78"/>
              </a:rPr>
              <a:t>فعال‌سازی اخیر</a:t>
            </a:r>
            <a:endParaRPr lang="en-US" sz="2400" b="1" dirty="0">
              <a:cs typeface="B Lotus" panose="00000400000000000000" pitchFamily="2" charset="-78"/>
            </a:endParaRPr>
          </a:p>
        </p:txBody>
      </p:sp>
      <p:sp>
        <p:nvSpPr>
          <p:cNvPr id="12" name="6-Point Star 29">
            <a:extLst>
              <a:ext uri="{FF2B5EF4-FFF2-40B4-BE49-F238E27FC236}">
                <a16:creationId xmlns:a16="http://schemas.microsoft.com/office/drawing/2014/main" id="{72471565-4646-B6FC-9564-2D22672BE476}"/>
              </a:ext>
            </a:extLst>
          </p:cNvPr>
          <p:cNvSpPr/>
          <p:nvPr/>
        </p:nvSpPr>
        <p:spPr>
          <a:xfrm>
            <a:off x="2060257" y="1188932"/>
            <a:ext cx="2032546" cy="1783205"/>
          </a:xfrm>
          <a:prstGeom prst="star6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cs typeface="B Lotus" panose="00000400000000000000" pitchFamily="2" charset="-78"/>
              </a:rPr>
              <a:t>انگیزه‌ها</a:t>
            </a:r>
            <a:endParaRPr lang="en-US" sz="3200" b="1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8853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4494-8CE7-BD31-2A25-C4E8E3451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9AA063-3808-4764-2CF6-6A58E1D9F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34"/>
          <a:stretch/>
        </p:blipFill>
        <p:spPr>
          <a:xfrm rot="10800000">
            <a:off x="-2" y="-1"/>
            <a:ext cx="12192001" cy="684573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FFAC92-80E9-715D-14EF-FE06A99F1B07}"/>
              </a:ext>
            </a:extLst>
          </p:cNvPr>
          <p:cNvSpPr txBox="1"/>
          <p:nvPr/>
        </p:nvSpPr>
        <p:spPr>
          <a:xfrm>
            <a:off x="7099136" y="1017910"/>
            <a:ext cx="3597811" cy="2362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sz="2000" dirty="0">
                <a:solidFill>
                  <a:schemeClr val="bg2"/>
                </a:solidFill>
                <a:cs typeface="B Titr" panose="00000700000000000000" pitchFamily="2" charset="-78"/>
              </a:rPr>
              <a:t>الگوهای </a:t>
            </a:r>
            <a:r>
              <a:rPr lang="fa-IR" sz="2000" dirty="0">
                <a:solidFill>
                  <a:schemeClr val="bg2"/>
                </a:solidFill>
                <a:cs typeface="B Titr" panose="00000700000000000000" pitchFamily="2" charset="-78"/>
              </a:rPr>
              <a:t>شناختی:</a:t>
            </a:r>
          </a:p>
          <a:p>
            <a:pPr algn="ctr" rtl="1">
              <a:lnSpc>
                <a:spcPct val="150000"/>
              </a:lnSpc>
            </a:pPr>
            <a:r>
              <a:rPr lang="fa-IR" sz="2000" dirty="0">
                <a:solidFill>
                  <a:schemeClr val="bg2"/>
                </a:solidFill>
                <a:cs typeface="B Titr" panose="00000700000000000000" pitchFamily="2" charset="-78"/>
              </a:rPr>
              <a:t>1. نظریه تعادل </a:t>
            </a:r>
          </a:p>
          <a:p>
            <a:pPr algn="ctr" rtl="1">
              <a:lnSpc>
                <a:spcPct val="150000"/>
              </a:lnSpc>
            </a:pPr>
            <a:r>
              <a:rPr lang="fa-IR" sz="2000" dirty="0">
                <a:solidFill>
                  <a:schemeClr val="bg2"/>
                </a:solidFill>
                <a:cs typeface="B Titr" panose="00000700000000000000" pitchFamily="2" charset="-78"/>
              </a:rPr>
              <a:t>2. نظریه توافق</a:t>
            </a:r>
          </a:p>
          <a:p>
            <a:pPr algn="ctr" rtl="1">
              <a:lnSpc>
                <a:spcPct val="150000"/>
              </a:lnSpc>
            </a:pPr>
            <a:r>
              <a:rPr lang="fa-IR" sz="2000" dirty="0">
                <a:solidFill>
                  <a:schemeClr val="bg2"/>
                </a:solidFill>
                <a:cs typeface="B Titr" panose="00000700000000000000" pitchFamily="2" charset="-78"/>
              </a:rPr>
              <a:t>3. نظریه همسازی شناختی </a:t>
            </a:r>
          </a:p>
          <a:p>
            <a:pPr algn="ctr" rtl="1">
              <a:lnSpc>
                <a:spcPct val="150000"/>
              </a:lnSpc>
            </a:pPr>
            <a:r>
              <a:rPr lang="fa-IR" sz="2000" dirty="0">
                <a:solidFill>
                  <a:schemeClr val="bg2"/>
                </a:solidFill>
                <a:cs typeface="B Titr" panose="00000700000000000000" pitchFamily="2" charset="-78"/>
              </a:rPr>
              <a:t>4. نظریه قضاوت اجتماعی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91881A-E659-D274-183F-63620D2747B2}"/>
              </a:ext>
            </a:extLst>
          </p:cNvPr>
          <p:cNvSpPr txBox="1"/>
          <p:nvPr/>
        </p:nvSpPr>
        <p:spPr>
          <a:xfrm>
            <a:off x="978558" y="1653193"/>
            <a:ext cx="43699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en-US" sz="2800" dirty="0">
                <a:solidFill>
                  <a:schemeClr val="bg2"/>
                </a:solidFill>
                <a:cs typeface="B Titr" panose="00000700000000000000" pitchFamily="2" charset="-78"/>
              </a:rPr>
              <a:t>الگوهای یادگیری</a:t>
            </a:r>
            <a:r>
              <a:rPr lang="fa-IR" sz="2800" dirty="0">
                <a:solidFill>
                  <a:schemeClr val="bg2"/>
                </a:solidFill>
                <a:cs typeface="B Titr" panose="00000700000000000000" pitchFamily="2" charset="-78"/>
              </a:rPr>
              <a:t>(</a:t>
            </a:r>
            <a:r>
              <a:rPr lang="en-US" sz="2800" dirty="0">
                <a:solidFill>
                  <a:schemeClr val="bg2"/>
                </a:solidFill>
                <a:cs typeface="B Titr" panose="00000700000000000000" pitchFamily="2" charset="-78"/>
              </a:rPr>
              <a:t>شرطی سازی</a:t>
            </a:r>
            <a:r>
              <a:rPr lang="fa-IR" sz="2800" dirty="0">
                <a:solidFill>
                  <a:schemeClr val="bg2"/>
                </a:solidFill>
                <a:cs typeface="B Titr" panose="00000700000000000000" pitchFamily="2" charset="-78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99474-69EA-9573-1F60-062BD2A239EF}"/>
              </a:ext>
            </a:extLst>
          </p:cNvPr>
          <p:cNvSpPr txBox="1"/>
          <p:nvPr/>
        </p:nvSpPr>
        <p:spPr>
          <a:xfrm>
            <a:off x="2997589" y="5004753"/>
            <a:ext cx="61968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US" sz="4400" dirty="0">
                <a:solidFill>
                  <a:schemeClr val="bg2"/>
                </a:solidFill>
                <a:cs typeface="B Titr" panose="00000700000000000000" pitchFamily="2" charset="-78"/>
              </a:rPr>
              <a:t>الگوهای </a:t>
            </a:r>
            <a:r>
              <a:rPr lang="fa-IR" sz="4400" dirty="0">
                <a:solidFill>
                  <a:schemeClr val="bg2"/>
                </a:solidFill>
                <a:cs typeface="B Titr" panose="00000700000000000000" pitchFamily="2" charset="-78"/>
              </a:rPr>
              <a:t>کارکردی</a:t>
            </a:r>
            <a:endParaRPr lang="en-US" sz="4400" dirty="0">
              <a:solidFill>
                <a:schemeClr val="bg2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A16E4FE-9AB8-7419-0BA1-17E562087901}"/>
              </a:ext>
            </a:extLst>
          </p:cNvPr>
          <p:cNvSpPr/>
          <p:nvPr/>
        </p:nvSpPr>
        <p:spPr>
          <a:xfrm>
            <a:off x="6541477" y="12266"/>
            <a:ext cx="5650523" cy="731520"/>
          </a:xfrm>
          <a:prstGeom prst="roundRect">
            <a:avLst/>
          </a:prstGeom>
          <a:solidFill>
            <a:srgbClr val="D7BDA4"/>
          </a:solidFill>
          <a:ln>
            <a:solidFill>
              <a:srgbClr val="C0A39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600" dirty="0">
                <a:solidFill>
                  <a:schemeClr val="bg2"/>
                </a:solidFill>
                <a:cs typeface="B Titr" panose="00000700000000000000" pitchFamily="2" charset="-78"/>
              </a:rPr>
              <a:t>الگوهای </a:t>
            </a:r>
            <a:r>
              <a:rPr lang="fa-IR" sz="3600" dirty="0">
                <a:solidFill>
                  <a:schemeClr val="bg2"/>
                </a:solidFill>
                <a:cs typeface="B Titr" panose="00000700000000000000" pitchFamily="2" charset="-78"/>
              </a:rPr>
              <a:t>تغییر نگرش</a:t>
            </a:r>
            <a:endParaRPr lang="en-US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51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EF0C-A3EC-C97F-F0B2-0A927D046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64C553-F7D7-9543-C32F-02D3756B42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43"/>
          <a:stretch/>
        </p:blipFill>
        <p:spPr>
          <a:xfrm>
            <a:off x="-1" y="0"/>
            <a:ext cx="12192001" cy="686469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361481-7C1B-7282-546F-A2FC1EEE2257}"/>
              </a:ext>
            </a:extLst>
          </p:cNvPr>
          <p:cNvSpPr txBox="1"/>
          <p:nvPr/>
        </p:nvSpPr>
        <p:spPr>
          <a:xfrm>
            <a:off x="2997590" y="452718"/>
            <a:ext cx="6196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3600" dirty="0">
                <a:solidFill>
                  <a:schemeClr val="bg2"/>
                </a:solidFill>
                <a:cs typeface="B Titr" panose="00000700000000000000" pitchFamily="2" charset="-78"/>
              </a:rPr>
              <a:t>کارکردهای نگرش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C7B575-C098-7287-E537-516E168CAEC5}"/>
              </a:ext>
            </a:extLst>
          </p:cNvPr>
          <p:cNvSpPr txBox="1"/>
          <p:nvPr/>
        </p:nvSpPr>
        <p:spPr>
          <a:xfrm>
            <a:off x="-620151" y="2305966"/>
            <a:ext cx="6196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3600" dirty="0">
                <a:solidFill>
                  <a:schemeClr val="bg2"/>
                </a:solidFill>
                <a:cs typeface="B Titr" panose="00000700000000000000" pitchFamily="2" charset="-78"/>
              </a:rPr>
              <a:t>کارکرد دانشی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41B6C0-D574-8914-31B2-96B0AD96C796}"/>
              </a:ext>
            </a:extLst>
          </p:cNvPr>
          <p:cNvSpPr txBox="1"/>
          <p:nvPr/>
        </p:nvSpPr>
        <p:spPr>
          <a:xfrm>
            <a:off x="5785924" y="2305966"/>
            <a:ext cx="6196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3600" dirty="0">
                <a:solidFill>
                  <a:schemeClr val="bg2"/>
                </a:solidFill>
                <a:cs typeface="B Titr" panose="00000700000000000000" pitchFamily="2" charset="-78"/>
              </a:rPr>
              <a:t>کارکرد هویت اجتماعی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E07AC8-8764-B1C0-5FDC-D16C9807D4AC}"/>
              </a:ext>
            </a:extLst>
          </p:cNvPr>
          <p:cNvSpPr txBox="1"/>
          <p:nvPr/>
        </p:nvSpPr>
        <p:spPr>
          <a:xfrm>
            <a:off x="-410894" y="5004753"/>
            <a:ext cx="6196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3600" dirty="0">
                <a:solidFill>
                  <a:schemeClr val="bg2"/>
                </a:solidFill>
                <a:cs typeface="B Titr" panose="00000700000000000000" pitchFamily="2" charset="-78"/>
              </a:rPr>
              <a:t>کارکرد فایده‌بخشی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CD2B48-9684-B525-3CBC-56E0C88D99D7}"/>
              </a:ext>
            </a:extLst>
          </p:cNvPr>
          <p:cNvSpPr txBox="1"/>
          <p:nvPr/>
        </p:nvSpPr>
        <p:spPr>
          <a:xfrm>
            <a:off x="6196817" y="5004753"/>
            <a:ext cx="6196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3600" dirty="0">
                <a:solidFill>
                  <a:schemeClr val="bg2"/>
                </a:solidFill>
                <a:cs typeface="B Titr" panose="00000700000000000000" pitchFamily="2" charset="-78"/>
              </a:rPr>
              <a:t>کارکرد حفظ عزت نفس</a:t>
            </a:r>
            <a:endParaRPr lang="en-US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3527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105</TotalTime>
  <Words>285</Words>
  <Application>Microsoft Office PowerPoint</Application>
  <PresentationFormat>Widescreen</PresentationFormat>
  <Paragraphs>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B Elham</vt:lpstr>
      <vt:lpstr>B Lotus</vt:lpstr>
      <vt:lpstr>B Titr</vt:lpstr>
      <vt:lpstr>BZar</vt:lpstr>
      <vt:lpstr>Calibri</vt:lpstr>
      <vt:lpstr>Century Gothic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Classic</dc:creator>
  <cp:lastModifiedBy>Classic</cp:lastModifiedBy>
  <cp:revision>24</cp:revision>
  <dcterms:created xsi:type="dcterms:W3CDTF">2023-11-20T17:06:35Z</dcterms:created>
  <dcterms:modified xsi:type="dcterms:W3CDTF">2024-02-01T15:06:36Z</dcterms:modified>
</cp:coreProperties>
</file>