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4"/>
  </p:notesMasterIdLst>
  <p:sldIdLst>
    <p:sldId id="334" r:id="rId2"/>
    <p:sldId id="380" r:id="rId3"/>
    <p:sldId id="382" r:id="rId4"/>
    <p:sldId id="375" r:id="rId5"/>
    <p:sldId id="376" r:id="rId6"/>
    <p:sldId id="377" r:id="rId7"/>
    <p:sldId id="378" r:id="rId8"/>
    <p:sldId id="383" r:id="rId9"/>
    <p:sldId id="335" r:id="rId10"/>
    <p:sldId id="336" r:id="rId11"/>
    <p:sldId id="337" r:id="rId12"/>
    <p:sldId id="338" r:id="rId13"/>
    <p:sldId id="339" r:id="rId14"/>
    <p:sldId id="340" r:id="rId15"/>
    <p:sldId id="331" r:id="rId16"/>
    <p:sldId id="263" r:id="rId17"/>
    <p:sldId id="267" r:id="rId18"/>
    <p:sldId id="268" r:id="rId19"/>
    <p:sldId id="270"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90" r:id="rId37"/>
    <p:sldId id="315" r:id="rId38"/>
    <p:sldId id="323" r:id="rId39"/>
    <p:sldId id="324" r:id="rId40"/>
    <p:sldId id="333" r:id="rId41"/>
    <p:sldId id="381" r:id="rId42"/>
    <p:sldId id="305" r:id="rId43"/>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434" autoAdjust="0"/>
  </p:normalViewPr>
  <p:slideViewPr>
    <p:cSldViewPr snapToGrid="0">
      <p:cViewPr varScale="1">
        <p:scale>
          <a:sx n="72" d="100"/>
          <a:sy n="72" d="100"/>
        </p:scale>
        <p:origin x="63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A9EF52-F34B-4E09-837A-412DCBF77C1A}" type="datetimeFigureOut">
              <a:rPr lang="en-US" smtClean="0"/>
              <a:t>2025-06-25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17BB50-B4BF-4AC0-BE99-C4AAA9B3BE3A}" type="slidenum">
              <a:rPr lang="en-US" smtClean="0"/>
              <a:t>‹#›</a:t>
            </a:fld>
            <a:endParaRPr lang="en-US"/>
          </a:p>
        </p:txBody>
      </p:sp>
    </p:spTree>
    <p:extLst>
      <p:ext uri="{BB962C8B-B14F-4D97-AF65-F5344CB8AC3E}">
        <p14:creationId xmlns:p14="http://schemas.microsoft.com/office/powerpoint/2010/main" val="3220309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p:cNvSpPr>
            <a:spLocks noGrp="1"/>
          </p:cNvSpPr>
          <p:nvPr>
            <p:ph type="dt" sz="half" idx="10"/>
          </p:nvPr>
        </p:nvSpPr>
        <p:spPr/>
        <p:txBody>
          <a:bodyPr/>
          <a:lstStyle/>
          <a:p>
            <a:fld id="{45161442-85FC-4929-AEF7-FF21AF243486}" type="datetimeFigureOut">
              <a:rPr lang="fa-IR" smtClean="0"/>
              <a:t>29/12/1446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3583071049"/>
      </p:ext>
    </p:extLst>
  </p:cSld>
  <p:clrMapOvr>
    <a:masterClrMapping/>
  </p:clrMapOvr>
  <p:transition spd="med">
    <p:pull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45161442-85FC-4929-AEF7-FF21AF243486}" type="datetimeFigureOut">
              <a:rPr lang="fa-IR" smtClean="0"/>
              <a:t>29/12/1446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1421345676"/>
      </p:ext>
    </p:extLst>
  </p:cSld>
  <p:clrMapOvr>
    <a:masterClrMapping/>
  </p:clrMapOvr>
  <p:transition spd="med">
    <p:pull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161442-85FC-4929-AEF7-FF21AF243486}" type="datetimeFigureOut">
              <a:rPr lang="fa-IR" smtClean="0"/>
              <a:t>29/12/1446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1713145748"/>
      </p:ext>
    </p:extLst>
  </p:cSld>
  <p:clrMapOvr>
    <a:masterClrMapping/>
  </p:clrMapOvr>
  <p:transition spd="med">
    <p:pull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p:cNvSpPr>
            <a:spLocks noGrp="1"/>
          </p:cNvSpPr>
          <p:nvPr>
            <p:ph type="dt" sz="half" idx="10"/>
          </p:nvPr>
        </p:nvSpPr>
        <p:spPr/>
        <p:txBody>
          <a:bodyPr/>
          <a:lstStyle/>
          <a:p>
            <a:fld id="{45161442-85FC-4929-AEF7-FF21AF243486}" type="datetimeFigureOut">
              <a:rPr lang="fa-IR" smtClean="0"/>
              <a:t>29/12/1446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4266974226"/>
      </p:ext>
    </p:extLst>
  </p:cSld>
  <p:clrMapOvr>
    <a:masterClrMapping/>
  </p:clrMapOvr>
  <p:transition spd="med">
    <p:pull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p:cNvSpPr>
            <a:spLocks noGrp="1"/>
          </p:cNvSpPr>
          <p:nvPr>
            <p:ph type="dt" sz="half" idx="10"/>
          </p:nvPr>
        </p:nvSpPr>
        <p:spPr/>
        <p:txBody>
          <a:bodyPr/>
          <a:lstStyle/>
          <a:p>
            <a:fld id="{45161442-85FC-4929-AEF7-FF21AF243486}" type="datetimeFigureOut">
              <a:rPr lang="fa-IR" smtClean="0"/>
              <a:t>29/12/1446</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1442233490"/>
      </p:ext>
    </p:extLst>
  </p:cSld>
  <p:clrMapOvr>
    <a:masterClrMapping/>
  </p:clrMapOvr>
  <p:transition spd="med">
    <p:pull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Date Placeholder 2"/>
          <p:cNvSpPr>
            <a:spLocks noGrp="1"/>
          </p:cNvSpPr>
          <p:nvPr>
            <p:ph type="dt" sz="half" idx="10"/>
          </p:nvPr>
        </p:nvSpPr>
        <p:spPr/>
        <p:txBody>
          <a:bodyPr/>
          <a:lstStyle/>
          <a:p>
            <a:fld id="{45161442-85FC-4929-AEF7-FF21AF243486}" type="datetimeFigureOut">
              <a:rPr lang="fa-IR" smtClean="0"/>
              <a:t>29/12/1446</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2415555759"/>
      </p:ext>
    </p:extLst>
  </p:cSld>
  <p:clrMapOvr>
    <a:masterClrMapping/>
  </p:clrMapOvr>
  <p:transition spd="med">
    <p:pull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61442-85FC-4929-AEF7-FF21AF243486}" type="datetimeFigureOut">
              <a:rPr lang="fa-IR" smtClean="0"/>
              <a:t>29/12/1446</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4094231571"/>
      </p:ext>
    </p:extLst>
  </p:cSld>
  <p:clrMapOvr>
    <a:masterClrMapping/>
  </p:clrMapOvr>
  <p:transition spd="med">
    <p:pull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161442-85FC-4929-AEF7-FF21AF243486}" type="datetimeFigureOut">
              <a:rPr lang="fa-IR" smtClean="0"/>
              <a:t>29/12/1446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1381211615"/>
      </p:ext>
    </p:extLst>
  </p:cSld>
  <p:clrMapOvr>
    <a:masterClrMapping/>
  </p:clrMapOvr>
  <p:transition spd="med">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161442-85FC-4929-AEF7-FF21AF243486}" type="datetimeFigureOut">
              <a:rPr lang="fa-IR" smtClean="0"/>
              <a:t>29/12/1446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898784164"/>
      </p:ext>
    </p:extLst>
  </p:cSld>
  <p:clrMapOvr>
    <a:masterClrMapping/>
  </p:clrMapOvr>
  <p:transition spd="med">
    <p:pull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45161442-85FC-4929-AEF7-FF21AF243486}" type="datetimeFigureOut">
              <a:rPr lang="fa-IR" smtClean="0"/>
              <a:t>29/12/1446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1904505038"/>
      </p:ext>
    </p:extLst>
  </p:cSld>
  <p:clrMapOvr>
    <a:masterClrMapping/>
  </p:clrMapOvr>
  <p:transition spd="med">
    <p:pull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45161442-85FC-4929-AEF7-FF21AF243486}" type="datetimeFigureOut">
              <a:rPr lang="fa-IR" smtClean="0"/>
              <a:t>29/12/1446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F5CE629-C0CD-455B-9E30-5C5F1E6EA669}" type="slidenum">
              <a:rPr lang="fa-IR" smtClean="0"/>
              <a:t>‹#›</a:t>
            </a:fld>
            <a:endParaRPr lang="fa-IR"/>
          </a:p>
        </p:txBody>
      </p:sp>
    </p:spTree>
    <p:extLst>
      <p:ext uri="{BB962C8B-B14F-4D97-AF65-F5344CB8AC3E}">
        <p14:creationId xmlns:p14="http://schemas.microsoft.com/office/powerpoint/2010/main" val="58320092"/>
      </p:ext>
    </p:extLst>
  </p:cSld>
  <p:clrMapOvr>
    <a:masterClrMapping/>
  </p:clrMapOvr>
  <p:transition spd="med">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5161442-85FC-4929-AEF7-FF21AF243486}" type="datetimeFigureOut">
              <a:rPr lang="fa-IR" smtClean="0"/>
              <a:t>29/12/1446</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F5CE629-C0CD-455B-9E30-5C5F1E6EA669}" type="slidenum">
              <a:rPr lang="fa-IR" smtClean="0"/>
              <a:t>‹#›</a:t>
            </a:fld>
            <a:endParaRPr lang="fa-IR"/>
          </a:p>
        </p:txBody>
      </p:sp>
      <p:sp>
        <p:nvSpPr>
          <p:cNvPr id="7" name="Rectangle 6">
            <a:extLst>
              <a:ext uri="{FF2B5EF4-FFF2-40B4-BE49-F238E27FC236}">
                <a16:creationId xmlns:a16="http://schemas.microsoft.com/office/drawing/2014/main" id="{A52688BF-67D7-4794-12FD-94300E8E65BF}"/>
              </a:ext>
            </a:extLst>
          </p:cNvPr>
          <p:cNvSpPr/>
          <p:nvPr userDrawn="1"/>
        </p:nvSpPr>
        <p:spPr>
          <a:xfrm rot="5400000">
            <a:off x="11566520" y="5187020"/>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405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dir="r"/>
  </p:transition>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worldometers.info/coronavirus/"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7286" y="112542"/>
            <a:ext cx="11591779" cy="7104509"/>
          </a:xfrm>
          <a:prstGeom prst="rect">
            <a:avLst/>
          </a:prstGeom>
          <a:noFill/>
        </p:spPr>
        <p:txBody>
          <a:bodyPr wrap="square" rtlCol="1">
            <a:spAutoFit/>
          </a:bodyPr>
          <a:lstStyle/>
          <a:p>
            <a:pPr algn="ctr">
              <a:lnSpc>
                <a:spcPct val="150000"/>
              </a:lnSpc>
            </a:pPr>
            <a:r>
              <a:rPr lang="fa-IR" sz="2800" b="1" i="0" dirty="0">
                <a:solidFill>
                  <a:srgbClr val="FF0000"/>
                </a:solidFill>
                <a:effectLst/>
                <a:latin typeface="BNazanin"/>
              </a:rPr>
              <a:t>ضرورت پرداختن به مقوله سوگ در پاندمی کرونا</a:t>
            </a:r>
          </a:p>
          <a:p>
            <a:pPr>
              <a:lnSpc>
                <a:spcPct val="150000"/>
              </a:lnSpc>
            </a:pPr>
            <a:endParaRPr lang="fa-IR" dirty="0">
              <a:solidFill>
                <a:srgbClr val="FF0000"/>
              </a:solidFill>
              <a:latin typeface="BNazanin"/>
            </a:endParaRPr>
          </a:p>
          <a:p>
            <a:pPr>
              <a:lnSpc>
                <a:spcPct val="150000"/>
              </a:lnSpc>
            </a:pPr>
            <a:r>
              <a:rPr lang="fa-IR" sz="2000" b="1" i="0" dirty="0">
                <a:solidFill>
                  <a:srgbClr val="FF0000"/>
                </a:solidFill>
                <a:effectLst/>
                <a:latin typeface="BNazanin"/>
              </a:rPr>
              <a:t>آمارهای مرگ و میر ثبت شده در اثر کرونا :  </a:t>
            </a:r>
            <a:r>
              <a:rPr lang="en-US" dirty="0">
                <a:solidFill>
                  <a:srgbClr val="FF0000"/>
                </a:solidFill>
                <a:latin typeface="BNazanin"/>
                <a:hlinkClick r:id="rId2"/>
              </a:rPr>
              <a:t>https://www.worldometers.info/coronavirus/</a:t>
            </a:r>
            <a:endParaRPr lang="en-US" dirty="0">
              <a:solidFill>
                <a:srgbClr val="FF0000"/>
              </a:solidFill>
              <a:latin typeface="BNazanin"/>
            </a:endParaRPr>
          </a:p>
          <a:p>
            <a:pPr>
              <a:lnSpc>
                <a:spcPct val="150000"/>
              </a:lnSpc>
            </a:pPr>
            <a:endParaRPr lang="fa-IR" i="0" dirty="0">
              <a:solidFill>
                <a:srgbClr val="FF0000"/>
              </a:solidFill>
              <a:effectLst/>
              <a:latin typeface="BNazanin"/>
            </a:endParaRPr>
          </a:p>
          <a:p>
            <a:pPr marL="285750" indent="-285750">
              <a:lnSpc>
                <a:spcPct val="150000"/>
              </a:lnSpc>
              <a:buFont typeface="Wingdings" panose="05000000000000000000" pitchFamily="2" charset="2"/>
              <a:buChar char="q"/>
            </a:pPr>
            <a:r>
              <a:rPr lang="fa-IR" sz="2000" b="1" dirty="0">
                <a:latin typeface="BNazanin"/>
              </a:rPr>
              <a:t>در جهان: بیش از یک میلیون و ششصد هزار نفر</a:t>
            </a:r>
          </a:p>
          <a:p>
            <a:pPr marL="285750" indent="-285750">
              <a:lnSpc>
                <a:spcPct val="150000"/>
              </a:lnSpc>
              <a:buFont typeface="Wingdings" panose="05000000000000000000" pitchFamily="2" charset="2"/>
              <a:buChar char="q"/>
            </a:pPr>
            <a:r>
              <a:rPr lang="fa-IR" sz="2000" b="1" dirty="0">
                <a:latin typeface="BNazanin"/>
              </a:rPr>
              <a:t>در ایران: بیش از پنجاه و سه هزار نفر</a:t>
            </a:r>
          </a:p>
          <a:p>
            <a:pPr marL="285750" indent="-285750" algn="just">
              <a:lnSpc>
                <a:spcPct val="150000"/>
              </a:lnSpc>
              <a:buFont typeface="Wingdings" panose="05000000000000000000" pitchFamily="2" charset="2"/>
              <a:buChar char="Ø"/>
            </a:pPr>
            <a:r>
              <a:rPr lang="fa-IR" sz="1600" b="1" dirty="0">
                <a:latin typeface="BNazanin"/>
              </a:rPr>
              <a:t>فوت یک نفر کل خانواده را درگیر می کند (هم فشارروانی ناشی از </a:t>
            </a:r>
            <a:r>
              <a:rPr lang="fa-IR" sz="1600" b="1" dirty="0">
                <a:solidFill>
                  <a:srgbClr val="FF0000"/>
                </a:solidFill>
                <a:latin typeface="BNazanin"/>
              </a:rPr>
              <a:t>فوت متوفی </a:t>
            </a:r>
            <a:r>
              <a:rPr lang="fa-IR" sz="1600" b="1" dirty="0">
                <a:latin typeface="BNazanin"/>
              </a:rPr>
              <a:t>هم فشار روانی ناشی از </a:t>
            </a:r>
            <a:r>
              <a:rPr lang="fa-IR" sz="1600" b="1" dirty="0">
                <a:solidFill>
                  <a:srgbClr val="FF0000"/>
                </a:solidFill>
                <a:latin typeface="BNazanin"/>
              </a:rPr>
              <a:t>احتمال ناقل بودن </a:t>
            </a:r>
            <a:r>
              <a:rPr lang="fa-IR" sz="1600" b="1" dirty="0">
                <a:latin typeface="BNazanin"/>
              </a:rPr>
              <a:t>از خودشان به متوفی یا برعکس)</a:t>
            </a:r>
          </a:p>
          <a:p>
            <a:pPr marL="285750" indent="-285750" algn="just">
              <a:lnSpc>
                <a:spcPct val="150000"/>
              </a:lnSpc>
              <a:buFont typeface="Wingdings" panose="05000000000000000000" pitchFamily="2" charset="2"/>
              <a:buChar char="Ø"/>
            </a:pPr>
            <a:r>
              <a:rPr lang="fa-IR" sz="1600" b="1" dirty="0">
                <a:solidFill>
                  <a:srgbClr val="000000"/>
                </a:solidFill>
                <a:latin typeface="BNazanin"/>
              </a:rPr>
              <a:t>ترسها و نگرانیهایی از بابت انتشار ویروس توسط پیکر متوفا و </a:t>
            </a:r>
            <a:r>
              <a:rPr lang="fa-IR" sz="1600" b="1" i="0" dirty="0">
                <a:solidFill>
                  <a:srgbClr val="FF0000"/>
                </a:solidFill>
                <a:effectLst/>
                <a:latin typeface="BNazanin"/>
              </a:rPr>
              <a:t>محدودیت در فرایند خاکسپاری و خداحافظی </a:t>
            </a:r>
            <a:r>
              <a:rPr lang="fa-IR" sz="1600" b="1" i="0" dirty="0">
                <a:solidFill>
                  <a:srgbClr val="000000"/>
                </a:solidFill>
                <a:effectLst/>
                <a:latin typeface="BNazanin"/>
              </a:rPr>
              <a:t>با فرد از دست رفته </a:t>
            </a:r>
          </a:p>
          <a:p>
            <a:pPr marL="285750" indent="-285750" algn="just">
              <a:lnSpc>
                <a:spcPct val="150000"/>
              </a:lnSpc>
              <a:buFont typeface="Wingdings" panose="05000000000000000000" pitchFamily="2" charset="2"/>
              <a:buChar char="Ø"/>
            </a:pPr>
            <a:r>
              <a:rPr lang="fa-IR" sz="1600" b="1" dirty="0">
                <a:latin typeface="BNazanin"/>
              </a:rPr>
              <a:t>عدم امکان برگزاری </a:t>
            </a:r>
            <a:r>
              <a:rPr lang="fa-IR" sz="1600" b="1" dirty="0">
                <a:solidFill>
                  <a:srgbClr val="FF0000"/>
                </a:solidFill>
                <a:latin typeface="BNazanin"/>
              </a:rPr>
              <a:t>مراسم</a:t>
            </a:r>
            <a:r>
              <a:rPr lang="fa-IR" sz="1600" b="1" dirty="0">
                <a:latin typeface="BNazanin"/>
              </a:rPr>
              <a:t> سوگواری( </a:t>
            </a:r>
            <a:r>
              <a:rPr lang="fa-IR" sz="1600" b="1" i="0" dirty="0">
                <a:solidFill>
                  <a:srgbClr val="000000"/>
                </a:solidFill>
                <a:effectLst/>
                <a:latin typeface="BNazanin"/>
              </a:rPr>
              <a:t>اصل پیشگیرانه فاصله گذاری فیزیکی که خود منجر به فاصله گذاری اجتماعی نیز می شود)</a:t>
            </a:r>
          </a:p>
          <a:p>
            <a:pPr marL="285750" indent="-285750" algn="just">
              <a:lnSpc>
                <a:spcPct val="150000"/>
              </a:lnSpc>
              <a:buFont typeface="Wingdings" panose="05000000000000000000" pitchFamily="2" charset="2"/>
              <a:buChar char="Ø"/>
            </a:pPr>
            <a:r>
              <a:rPr lang="fa-IR" sz="1600" b="1" dirty="0">
                <a:solidFill>
                  <a:srgbClr val="000000"/>
                </a:solidFill>
                <a:latin typeface="BNazanin"/>
              </a:rPr>
              <a:t>فشار روانی ناشی از </a:t>
            </a:r>
            <a:r>
              <a:rPr lang="fa-IR" sz="1600" b="1" dirty="0">
                <a:solidFill>
                  <a:srgbClr val="FF0000"/>
                </a:solidFill>
                <a:latin typeface="BNazanin"/>
              </a:rPr>
              <a:t>مسائل جانبی </a:t>
            </a:r>
            <a:r>
              <a:rPr lang="fa-IR" sz="1600" b="1" dirty="0">
                <a:solidFill>
                  <a:srgbClr val="000000"/>
                </a:solidFill>
                <a:latin typeface="BNazanin"/>
              </a:rPr>
              <a:t>(نحوه طرح سوگ با کودکان، مسائل اقتصادی و...)</a:t>
            </a:r>
          </a:p>
          <a:p>
            <a:pPr marL="285750" indent="-285750" algn="just">
              <a:lnSpc>
                <a:spcPct val="150000"/>
              </a:lnSpc>
              <a:buFont typeface="Wingdings" panose="05000000000000000000" pitchFamily="2" charset="2"/>
              <a:buChar char="Ø"/>
            </a:pPr>
            <a:r>
              <a:rPr lang="fa-IR" sz="1600" b="1" dirty="0">
                <a:solidFill>
                  <a:srgbClr val="000000"/>
                </a:solidFill>
                <a:latin typeface="BNazanin"/>
              </a:rPr>
              <a:t>در اطرافیان: احساس </a:t>
            </a:r>
            <a:r>
              <a:rPr lang="fa-IR" sz="1600" b="1" dirty="0">
                <a:solidFill>
                  <a:srgbClr val="FF0000"/>
                </a:solidFill>
                <a:latin typeface="BNazanin"/>
              </a:rPr>
              <a:t>گناه و خودسرزنشگری </a:t>
            </a:r>
            <a:r>
              <a:rPr lang="fa-IR" sz="1600" b="1" dirty="0">
                <a:solidFill>
                  <a:srgbClr val="000000"/>
                </a:solidFill>
                <a:latin typeface="BNazanin"/>
              </a:rPr>
              <a:t>به دلیل شرایط جدا سازی و قرنطینه و بستری بیمارش در شرایط ویژه در طی بستری قبل از مرگ و عدم امکان مراقبت از وی در دوران بیماری و گاه احساس گناه از اینکه چرا با وجود بیماری مشابه همچون فرد متوفی دنیا را ترک نکرده اند</a:t>
            </a:r>
          </a:p>
          <a:p>
            <a:pPr marL="285750" indent="-285750" algn="just">
              <a:lnSpc>
                <a:spcPct val="150000"/>
              </a:lnSpc>
              <a:buFont typeface="Wingdings" panose="05000000000000000000" pitchFamily="2" charset="2"/>
              <a:buChar char="Ø"/>
            </a:pPr>
            <a:r>
              <a:rPr lang="fa-IR" sz="1600" b="1" dirty="0"/>
              <a:t>پرداخت ویژه سیستم بهداشتی- درمانی به مسایلی همچون تشخیص زود هنگام موارد مشکوک و افراد مبتلا باعث می شود موضوع مهمی مثل بار روانی بالای وارد شده به خانواده های داغدیده، </a:t>
            </a:r>
            <a:r>
              <a:rPr lang="fa-IR" sz="1600" b="1" dirty="0">
                <a:solidFill>
                  <a:srgbClr val="FF0000"/>
                </a:solidFill>
              </a:rPr>
              <a:t>کمتر مورد توجه </a:t>
            </a:r>
            <a:r>
              <a:rPr lang="fa-IR" sz="1600" b="1" dirty="0"/>
              <a:t>ارزیابی و مداخلات لازم روانشناختی قرار بگیرد</a:t>
            </a:r>
          </a:p>
          <a:p>
            <a:pPr marL="285750" indent="-285750" algn="just">
              <a:lnSpc>
                <a:spcPct val="150000"/>
              </a:lnSpc>
              <a:buFont typeface="Wingdings" panose="05000000000000000000" pitchFamily="2" charset="2"/>
              <a:buChar char="Ø"/>
            </a:pPr>
            <a:r>
              <a:rPr lang="fa-IR" sz="1600" b="1" dirty="0"/>
              <a:t>همه این شرایط زمینه ساز افزایش بروز سوگ پیچیده و تبعات آن در آینده خواهد شد</a:t>
            </a:r>
          </a:p>
          <a:p>
            <a:pPr algn="ctr">
              <a:lnSpc>
                <a:spcPct val="150000"/>
              </a:lnSpc>
            </a:pPr>
            <a:r>
              <a:rPr lang="fa-IR" sz="2000" b="1" dirty="0">
                <a:solidFill>
                  <a:srgbClr val="FF0000"/>
                </a:solidFill>
              </a:rPr>
              <a:t>لذا مداخلات به موقع در زمینه سوگ برای افراد داغدیده در شرایط فعلی و جهت پیشگیری از تبعات بعدی امری ضروری به نظر می رسد</a:t>
            </a:r>
          </a:p>
          <a:p>
            <a:pPr>
              <a:lnSpc>
                <a:spcPct val="150000"/>
              </a:lnSpc>
            </a:pPr>
            <a:endParaRPr lang="fa-IR" dirty="0"/>
          </a:p>
        </p:txBody>
      </p:sp>
      <p:pic>
        <p:nvPicPr>
          <p:cNvPr id="2" name="Picture 1">
            <a:extLst>
              <a:ext uri="{FF2B5EF4-FFF2-40B4-BE49-F238E27FC236}">
                <a16:creationId xmlns:a16="http://schemas.microsoft.com/office/drawing/2014/main" id="{39DF9C68-A0FE-C4C8-5FFD-F1997DB5B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935" y="559459"/>
            <a:ext cx="1871739" cy="1851746"/>
          </a:xfrm>
          <a:prstGeom prst="rect">
            <a:avLst/>
          </a:prstGeom>
        </p:spPr>
      </p:pic>
    </p:spTree>
    <p:extLst>
      <p:ext uri="{BB962C8B-B14F-4D97-AF65-F5344CB8AC3E}">
        <p14:creationId xmlns:p14="http://schemas.microsoft.com/office/powerpoint/2010/main" val="54768148"/>
      </p:ext>
    </p:extLst>
  </p:cSld>
  <p:clrMapOvr>
    <a:masterClrMapping/>
  </p:clrMapOvr>
  <p:transition spd="med">
    <p:pull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575"/>
            <a:ext cx="12192000" cy="6977575"/>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1505441" y="320588"/>
            <a:ext cx="9609026" cy="4801314"/>
          </a:xfrm>
          <a:prstGeom prst="rect">
            <a:avLst/>
          </a:prstGeom>
        </p:spPr>
        <p:txBody>
          <a:bodyPr wrap="square">
            <a:spAutoFit/>
          </a:bodyPr>
          <a:lstStyle/>
          <a:p>
            <a:pPr marL="571500" indent="-571500">
              <a:lnSpc>
                <a:spcPct val="150000"/>
              </a:lnSpc>
              <a:buFont typeface="Wingdings" panose="05000000000000000000" pitchFamily="2" charset="2"/>
              <a:buChar char="q"/>
            </a:pPr>
            <a:r>
              <a:rPr lang="fa-IR" sz="3200" b="1" dirty="0">
                <a:solidFill>
                  <a:schemeClr val="bg1"/>
                </a:solidFill>
              </a:rPr>
              <a:t>سوگ = واکنش به فقدان</a:t>
            </a:r>
            <a:r>
              <a:rPr lang="en-US" sz="3200" b="1" dirty="0">
                <a:solidFill>
                  <a:schemeClr val="bg1"/>
                </a:solidFill>
              </a:rPr>
              <a:t>           </a:t>
            </a:r>
            <a:r>
              <a:rPr lang="fa-IR" sz="3200" b="1" dirty="0">
                <a:solidFill>
                  <a:srgbClr val="FF0000"/>
                </a:solidFill>
              </a:rPr>
              <a:t>الیزابت کوبلر راس</a:t>
            </a:r>
            <a:r>
              <a:rPr lang="en-US" sz="3200" b="1" dirty="0">
                <a:solidFill>
                  <a:srgbClr val="FF0000"/>
                </a:solidFill>
              </a:rPr>
              <a:t>   </a:t>
            </a:r>
            <a:r>
              <a:rPr lang="fa-IR" sz="3200" b="1" dirty="0">
                <a:solidFill>
                  <a:srgbClr val="FF0000"/>
                </a:solidFill>
              </a:rPr>
              <a:t>           </a:t>
            </a:r>
          </a:p>
          <a:p>
            <a:pPr marL="571500" indent="-571500">
              <a:lnSpc>
                <a:spcPct val="150000"/>
              </a:lnSpc>
              <a:buFont typeface="Wingdings" panose="05000000000000000000" pitchFamily="2" charset="2"/>
              <a:buChar char="q"/>
            </a:pPr>
            <a:r>
              <a:rPr lang="fa-IR" sz="3200" b="1" dirty="0">
                <a:solidFill>
                  <a:srgbClr val="FF0000"/>
                </a:solidFill>
              </a:rPr>
              <a:t>مراحل سوگ</a:t>
            </a:r>
          </a:p>
          <a:p>
            <a:pPr marL="571500" indent="-571500">
              <a:lnSpc>
                <a:spcPct val="150000"/>
              </a:lnSpc>
              <a:buFont typeface="Wingdings" panose="05000000000000000000" pitchFamily="2" charset="2"/>
              <a:buChar char="ü"/>
            </a:pPr>
            <a:r>
              <a:rPr lang="fa-IR" sz="2800" b="1" dirty="0">
                <a:solidFill>
                  <a:schemeClr val="bg1"/>
                </a:solidFill>
              </a:rPr>
              <a:t>شوک و انکار</a:t>
            </a:r>
          </a:p>
          <a:p>
            <a:pPr marL="571500" indent="-571500">
              <a:lnSpc>
                <a:spcPct val="150000"/>
              </a:lnSpc>
              <a:buFont typeface="Wingdings" panose="05000000000000000000" pitchFamily="2" charset="2"/>
              <a:buChar char="ü"/>
            </a:pPr>
            <a:r>
              <a:rPr lang="fa-IR" sz="2800" b="1" dirty="0">
                <a:solidFill>
                  <a:schemeClr val="bg1"/>
                </a:solidFill>
              </a:rPr>
              <a:t>خشم</a:t>
            </a:r>
          </a:p>
          <a:p>
            <a:pPr marL="571500" indent="-571500">
              <a:lnSpc>
                <a:spcPct val="150000"/>
              </a:lnSpc>
              <a:buFont typeface="Wingdings" panose="05000000000000000000" pitchFamily="2" charset="2"/>
              <a:buChar char="ü"/>
            </a:pPr>
            <a:r>
              <a:rPr lang="fa-IR" sz="2800" b="1" dirty="0">
                <a:solidFill>
                  <a:schemeClr val="bg1"/>
                </a:solidFill>
              </a:rPr>
              <a:t>چانه زدن</a:t>
            </a:r>
          </a:p>
          <a:p>
            <a:pPr marL="571500" indent="-571500">
              <a:lnSpc>
                <a:spcPct val="150000"/>
              </a:lnSpc>
              <a:buFont typeface="Wingdings" panose="05000000000000000000" pitchFamily="2" charset="2"/>
              <a:buChar char="ü"/>
            </a:pPr>
            <a:r>
              <a:rPr lang="fa-IR" sz="2800" b="1" dirty="0">
                <a:solidFill>
                  <a:schemeClr val="bg1"/>
                </a:solidFill>
              </a:rPr>
              <a:t>افسردگی</a:t>
            </a:r>
          </a:p>
          <a:p>
            <a:pPr marL="571500" indent="-571500">
              <a:lnSpc>
                <a:spcPct val="150000"/>
              </a:lnSpc>
              <a:buFont typeface="Wingdings" panose="05000000000000000000" pitchFamily="2" charset="2"/>
              <a:buChar char="ü"/>
            </a:pPr>
            <a:r>
              <a:rPr lang="fa-IR" sz="2800" b="1" dirty="0">
                <a:solidFill>
                  <a:schemeClr val="bg1"/>
                </a:solidFill>
              </a:rPr>
              <a:t>پذیرش</a:t>
            </a:r>
          </a:p>
        </p:txBody>
      </p:sp>
    </p:spTree>
    <p:extLst>
      <p:ext uri="{BB962C8B-B14F-4D97-AF65-F5344CB8AC3E}">
        <p14:creationId xmlns:p14="http://schemas.microsoft.com/office/powerpoint/2010/main" val="1467421857"/>
      </p:ext>
    </p:extLst>
  </p:cSld>
  <p:clrMapOvr>
    <a:masterClrMapping/>
  </p:clrMapOvr>
  <p:transition spd="med">
    <p:pull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solidFill>
                  <a:srgbClr val="FF0000"/>
                </a:solidFill>
                <a:latin typeface="Nazanin "/>
              </a:rPr>
              <a:t>تکالیف سوگواری نظریه ویلیام وردن</a:t>
            </a:r>
            <a:endParaRPr lang="en-US" dirty="0">
              <a:solidFill>
                <a:srgbClr val="FF0000"/>
              </a:solidFill>
              <a:latin typeface="Nazanin "/>
            </a:endParaRPr>
          </a:p>
        </p:txBody>
      </p:sp>
      <p:sp>
        <p:nvSpPr>
          <p:cNvPr id="3" name="Content Placeholder 2"/>
          <p:cNvSpPr>
            <a:spLocks noGrp="1"/>
          </p:cNvSpPr>
          <p:nvPr>
            <p:ph idx="1"/>
          </p:nvPr>
        </p:nvSpPr>
        <p:spPr/>
        <p:txBody>
          <a:bodyPr/>
          <a:lstStyle/>
          <a:p>
            <a:r>
              <a:rPr lang="fa-IR" dirty="0"/>
              <a:t>تکلیف اول:پذیرش واقعیت فقدان</a:t>
            </a:r>
          </a:p>
          <a:p>
            <a:endParaRPr lang="fa-IR" dirty="0"/>
          </a:p>
          <a:p>
            <a:r>
              <a:rPr lang="fa-IR" dirty="0"/>
              <a:t>تکلیف دوم:روبه رویی با درد سوگ</a:t>
            </a:r>
          </a:p>
          <a:p>
            <a:endParaRPr lang="fa-IR" dirty="0"/>
          </a:p>
          <a:p>
            <a:r>
              <a:rPr lang="fa-IR" dirty="0"/>
              <a:t>تکلیف سوم:سازگاری با دنیای بدون متوفی(سازگاری بیرونی ،سازگاری درونی،سازگاری معنوی)</a:t>
            </a:r>
          </a:p>
          <a:p>
            <a:endParaRPr lang="fa-IR" dirty="0"/>
          </a:p>
          <a:p>
            <a:r>
              <a:rPr lang="fa-IR" dirty="0"/>
              <a:t>تکلیف چهارم:یافتن ارتباطی پایدار با متوفی در بحبوحه گام نهادن به یک زندگی جدید</a:t>
            </a:r>
          </a:p>
          <a:p>
            <a:endParaRPr lang="en-US" dirty="0"/>
          </a:p>
        </p:txBody>
      </p:sp>
      <p:pic>
        <p:nvPicPr>
          <p:cNvPr id="4" name="Picture 3"/>
          <p:cNvPicPr>
            <a:picLocks noChangeAspect="1"/>
          </p:cNvPicPr>
          <p:nvPr/>
        </p:nvPicPr>
        <p:blipFill>
          <a:blip r:embed="rId2"/>
          <a:stretch>
            <a:fillRect/>
          </a:stretch>
        </p:blipFill>
        <p:spPr>
          <a:xfrm>
            <a:off x="838200" y="232423"/>
            <a:ext cx="3424707" cy="2922901"/>
          </a:xfrm>
          <a:prstGeom prst="rect">
            <a:avLst/>
          </a:prstGeom>
        </p:spPr>
      </p:pic>
    </p:spTree>
    <p:extLst>
      <p:ext uri="{BB962C8B-B14F-4D97-AF65-F5344CB8AC3E}">
        <p14:creationId xmlns:p14="http://schemas.microsoft.com/office/powerpoint/2010/main" val="764010579"/>
      </p:ext>
    </p:extLst>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071017" cy="6858000"/>
          </a:xfrm>
          <a:prstGeom prst="rect">
            <a:avLst/>
          </a:prstGeom>
          <a:ln>
            <a:noFill/>
          </a:ln>
          <a:effectLst>
            <a:softEdge rad="112500"/>
          </a:effectLst>
        </p:spPr>
      </p:pic>
      <p:sp>
        <p:nvSpPr>
          <p:cNvPr id="2" name="TextBox 1"/>
          <p:cNvSpPr txBox="1"/>
          <p:nvPr/>
        </p:nvSpPr>
        <p:spPr>
          <a:xfrm>
            <a:off x="6288257" y="1317494"/>
            <a:ext cx="5280449" cy="3231654"/>
          </a:xfrm>
          <a:prstGeom prst="rect">
            <a:avLst/>
          </a:prstGeom>
          <a:noFill/>
        </p:spPr>
        <p:txBody>
          <a:bodyPr wrap="square" rtlCol="1">
            <a:spAutoFit/>
          </a:bodyPr>
          <a:lstStyle/>
          <a:p>
            <a:pPr marL="342900" indent="-342900">
              <a:lnSpc>
                <a:spcPct val="200000"/>
              </a:lnSpc>
              <a:buFont typeface="Wingdings" panose="05000000000000000000" pitchFamily="2" charset="2"/>
              <a:buChar char="q"/>
            </a:pPr>
            <a:r>
              <a:rPr lang="fa-IR" sz="2400" b="1" dirty="0">
                <a:solidFill>
                  <a:srgbClr val="FF0000"/>
                </a:solidFill>
                <a:cs typeface="Nazanin" panose="00000400000000000000" pitchFamily="2" charset="-78"/>
              </a:rPr>
              <a:t>در حالت شوک و انکار: </a:t>
            </a:r>
          </a:p>
          <a:p>
            <a:pPr marL="342900" indent="-342900">
              <a:lnSpc>
                <a:spcPct val="200000"/>
              </a:lnSpc>
              <a:buFont typeface="Wingdings" panose="05000000000000000000" pitchFamily="2" charset="2"/>
              <a:buChar char="ü"/>
            </a:pPr>
            <a:r>
              <a:rPr lang="fa-IR" sz="2000" b="1" dirty="0">
                <a:cs typeface="Nazanin" panose="00000400000000000000" pitchFamily="2" charset="-78"/>
              </a:rPr>
              <a:t>در این حالت انکار نوعی واکنش دفاعی است.</a:t>
            </a:r>
          </a:p>
          <a:p>
            <a:pPr marL="342900" indent="-342900">
              <a:lnSpc>
                <a:spcPct val="200000"/>
              </a:lnSpc>
              <a:buFont typeface="Wingdings" panose="05000000000000000000" pitchFamily="2" charset="2"/>
              <a:buChar char="ü"/>
            </a:pPr>
            <a:r>
              <a:rPr lang="fa-IR" sz="2000" b="1" dirty="0">
                <a:cs typeface="Nazanin" panose="00000400000000000000" pitchFamily="2" charset="-78"/>
              </a:rPr>
              <a:t>معمولا چند ساعت تا چند هفته طول می کشد.</a:t>
            </a:r>
          </a:p>
          <a:p>
            <a:pPr marL="342900" indent="-342900">
              <a:lnSpc>
                <a:spcPct val="200000"/>
              </a:lnSpc>
              <a:buFont typeface="Wingdings" panose="05000000000000000000" pitchFamily="2" charset="2"/>
              <a:buChar char="ü"/>
            </a:pPr>
            <a:r>
              <a:rPr lang="fa-IR" sz="2000" b="1" dirty="0">
                <a:cs typeface="Nazanin" panose="00000400000000000000" pitchFamily="2" charset="-78"/>
              </a:rPr>
              <a:t>ممکن است در ابتدا گیج و منگ به نظر برسند.</a:t>
            </a:r>
          </a:p>
          <a:p>
            <a:endParaRPr lang="fa-IR" dirty="0"/>
          </a:p>
          <a:p>
            <a:endParaRPr lang="fa-IR" dirty="0"/>
          </a:p>
        </p:txBody>
      </p:sp>
    </p:spTree>
    <p:extLst>
      <p:ext uri="{BB962C8B-B14F-4D97-AF65-F5344CB8AC3E}">
        <p14:creationId xmlns:p14="http://schemas.microsoft.com/office/powerpoint/2010/main" val="101792509"/>
      </p:ext>
    </p:extLst>
  </p:cSld>
  <p:clrMapOvr>
    <a:masterClrMapping/>
  </p:clrMapOvr>
  <p:transition spd="med">
    <p:pull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Rectangle 1"/>
          <p:cNvSpPr/>
          <p:nvPr/>
        </p:nvSpPr>
        <p:spPr>
          <a:xfrm>
            <a:off x="7962315" y="351233"/>
            <a:ext cx="3967090" cy="3600986"/>
          </a:xfrm>
          <a:prstGeom prst="rect">
            <a:avLst/>
          </a:prstGeom>
          <a:solidFill>
            <a:schemeClr val="bg1"/>
          </a:solidFill>
        </p:spPr>
        <p:txBody>
          <a:bodyPr wrap="square">
            <a:spAutoFit/>
          </a:bodyPr>
          <a:lstStyle/>
          <a:p>
            <a:pPr marL="342900" indent="-342900">
              <a:lnSpc>
                <a:spcPct val="200000"/>
              </a:lnSpc>
              <a:buFont typeface="Wingdings" panose="05000000000000000000" pitchFamily="2" charset="2"/>
              <a:buChar char="q"/>
            </a:pPr>
            <a:r>
              <a:rPr lang="fa-IR" sz="2400" b="1" dirty="0">
                <a:solidFill>
                  <a:srgbClr val="FF0000"/>
                </a:solidFill>
                <a:cs typeface="Nazanin" panose="00000400000000000000" pitchFamily="2" charset="-78"/>
              </a:rPr>
              <a:t>در حالت خشم:</a:t>
            </a:r>
          </a:p>
          <a:p>
            <a:pPr marL="342900" indent="-342900" algn="just">
              <a:lnSpc>
                <a:spcPct val="150000"/>
              </a:lnSpc>
              <a:buFont typeface="Wingdings" panose="05000000000000000000" pitchFamily="2" charset="2"/>
              <a:buChar char="ü"/>
            </a:pPr>
            <a:r>
              <a:rPr lang="fa-IR" b="1" dirty="0">
                <a:cs typeface="Nazanin" panose="00000400000000000000" pitchFamily="2" charset="-78"/>
              </a:rPr>
              <a:t>زیر سؤال رفتن باورهای اساسی فرد در مورد عدالت دنیا و قدرت  کنترل شرایط </a:t>
            </a:r>
          </a:p>
          <a:p>
            <a:pPr marL="342900" indent="-342900" algn="just">
              <a:lnSpc>
                <a:spcPct val="150000"/>
              </a:lnSpc>
              <a:buFont typeface="Wingdings" panose="05000000000000000000" pitchFamily="2" charset="2"/>
              <a:buChar char="ü"/>
            </a:pPr>
            <a:r>
              <a:rPr lang="fa-IR" b="1" dirty="0">
                <a:cs typeface="Nazanin" panose="00000400000000000000" pitchFamily="2" charset="-78"/>
              </a:rPr>
              <a:t>نشخوار این سؤال تکراری: «چرا این اتفاق باید برای ما رخ دهد؟»</a:t>
            </a:r>
          </a:p>
          <a:p>
            <a:endParaRPr lang="fa-IR" dirty="0">
              <a:solidFill>
                <a:schemeClr val="bg1"/>
              </a:solidFill>
            </a:endParaRPr>
          </a:p>
        </p:txBody>
      </p:sp>
      <p:sp>
        <p:nvSpPr>
          <p:cNvPr id="4" name="TextBox 3"/>
          <p:cNvSpPr txBox="1"/>
          <p:nvPr/>
        </p:nvSpPr>
        <p:spPr>
          <a:xfrm>
            <a:off x="253218" y="4576242"/>
            <a:ext cx="3516923" cy="2092881"/>
          </a:xfrm>
          <a:prstGeom prst="rect">
            <a:avLst/>
          </a:prstGeom>
          <a:solidFill>
            <a:schemeClr val="bg1"/>
          </a:solidFill>
        </p:spPr>
        <p:txBody>
          <a:bodyPr wrap="square" rtlCol="1">
            <a:spAutoFit/>
          </a:bodyPr>
          <a:lstStyle/>
          <a:p>
            <a:pPr algn="just"/>
            <a:endParaRPr lang="fa-IR" sz="2000" b="1" dirty="0">
              <a:cs typeface="Nazanin" panose="00000400000000000000" pitchFamily="2" charset="-78"/>
            </a:endParaRPr>
          </a:p>
          <a:p>
            <a:pPr algn="just">
              <a:lnSpc>
                <a:spcPct val="150000"/>
              </a:lnSpc>
            </a:pPr>
            <a:r>
              <a:rPr lang="fa-IR" sz="2000" b="1" dirty="0">
                <a:cs typeface="Nazanin" panose="00000400000000000000" pitchFamily="2" charset="-78"/>
              </a:rPr>
              <a:t>خشم ممکن است معطوف به متخصصان سلامت، پزشکان، دولت یا حتی خداوند باشد.</a:t>
            </a:r>
          </a:p>
          <a:p>
            <a:endParaRPr lang="fa-IR" sz="2000" dirty="0"/>
          </a:p>
        </p:txBody>
      </p:sp>
    </p:spTree>
    <p:extLst>
      <p:ext uri="{BB962C8B-B14F-4D97-AF65-F5344CB8AC3E}">
        <p14:creationId xmlns:p14="http://schemas.microsoft.com/office/powerpoint/2010/main" val="3737084875"/>
      </p:ext>
    </p:extLst>
  </p:cSld>
  <p:clrMapOvr>
    <a:masterClrMapping/>
  </p:clrMapOvr>
  <p:transition spd="med">
    <p:pull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4421966" y="176295"/>
            <a:ext cx="7357017" cy="977191"/>
          </a:xfrm>
          <a:prstGeom prst="rect">
            <a:avLst/>
          </a:prstGeom>
        </p:spPr>
        <p:txBody>
          <a:bodyPr wrap="square">
            <a:spAutoFit/>
          </a:bodyPr>
          <a:lstStyle/>
          <a:p>
            <a:pPr marL="342900" indent="-342900">
              <a:lnSpc>
                <a:spcPct val="150000"/>
              </a:lnSpc>
              <a:buFont typeface="Wingdings" panose="05000000000000000000" pitchFamily="2" charset="2"/>
              <a:buChar char="q"/>
            </a:pPr>
            <a:r>
              <a:rPr lang="fa-IR" sz="2000" b="1" dirty="0">
                <a:solidFill>
                  <a:srgbClr val="FF0000"/>
                </a:solidFill>
                <a:cs typeface="Nazanin" panose="00000400000000000000" pitchFamily="2" charset="-78"/>
              </a:rPr>
              <a:t>چانه زدن:</a:t>
            </a:r>
          </a:p>
          <a:p>
            <a:pPr>
              <a:lnSpc>
                <a:spcPct val="150000"/>
              </a:lnSpc>
            </a:pPr>
            <a:r>
              <a:rPr lang="fa-IR" sz="2000" b="1" dirty="0">
                <a:solidFill>
                  <a:schemeClr val="bg1"/>
                </a:solidFill>
                <a:cs typeface="Nazanin" panose="00000400000000000000" pitchFamily="2" charset="-78"/>
              </a:rPr>
              <a:t>سعی در انجام نوعی معامله مثلا صدقه دادن یا حضور مرتب در مراسم مذهبی</a:t>
            </a:r>
          </a:p>
        </p:txBody>
      </p:sp>
      <p:sp>
        <p:nvSpPr>
          <p:cNvPr id="4" name="Rectangle 3"/>
          <p:cNvSpPr/>
          <p:nvPr/>
        </p:nvSpPr>
        <p:spPr>
          <a:xfrm>
            <a:off x="1858780" y="1153486"/>
            <a:ext cx="9920203" cy="2492990"/>
          </a:xfrm>
          <a:prstGeom prst="rect">
            <a:avLst/>
          </a:prstGeom>
        </p:spPr>
        <p:txBody>
          <a:bodyPr wrap="square">
            <a:spAutoFit/>
          </a:bodyPr>
          <a:lstStyle/>
          <a:p>
            <a:pPr marL="342900" indent="-342900">
              <a:lnSpc>
                <a:spcPct val="150000"/>
              </a:lnSpc>
              <a:buFont typeface="Wingdings" panose="05000000000000000000" pitchFamily="2" charset="2"/>
              <a:buChar char="q"/>
            </a:pPr>
            <a:r>
              <a:rPr lang="fa-IR" sz="2000" b="1" dirty="0">
                <a:solidFill>
                  <a:srgbClr val="FF0000"/>
                </a:solidFill>
                <a:cs typeface="Nazanin" panose="00000400000000000000" pitchFamily="2" charset="-78"/>
              </a:rPr>
              <a:t>افسردگی:</a:t>
            </a:r>
          </a:p>
          <a:p>
            <a:pPr>
              <a:lnSpc>
                <a:spcPct val="150000"/>
              </a:lnSpc>
            </a:pPr>
            <a:r>
              <a:rPr lang="fa-IR" sz="2000" b="1" dirty="0">
                <a:solidFill>
                  <a:schemeClr val="bg1"/>
                </a:solidFill>
                <a:cs typeface="Nazanin" panose="00000400000000000000" pitchFamily="2" charset="-78"/>
              </a:rPr>
              <a:t>افسردگی هم ناشی از فقدان عزیز و هم ناشی از فشارهای وارده در اثر مشکلات جانبی</a:t>
            </a:r>
          </a:p>
          <a:p>
            <a:pPr>
              <a:lnSpc>
                <a:spcPct val="150000"/>
              </a:lnSpc>
            </a:pPr>
            <a:r>
              <a:rPr lang="fa-IR" sz="2000" b="1" dirty="0">
                <a:solidFill>
                  <a:schemeClr val="bg1"/>
                </a:solidFill>
                <a:cs typeface="Nazanin" panose="00000400000000000000" pitchFamily="2" charset="-78"/>
              </a:rPr>
              <a:t>تجربه غم، ناامیدی، درماندگی، در مواردی افکار خودکشی</a:t>
            </a:r>
          </a:p>
          <a:p>
            <a:pPr>
              <a:lnSpc>
                <a:spcPct val="150000"/>
              </a:lnSpc>
            </a:pPr>
            <a:r>
              <a:rPr lang="fa-IR" sz="2000" b="1" dirty="0">
                <a:solidFill>
                  <a:schemeClr val="bg1"/>
                </a:solidFill>
                <a:cs typeface="Nazanin" panose="00000400000000000000" pitchFamily="2" charset="-78"/>
              </a:rPr>
              <a:t>علایمی نظیر کناره گیری، کندی روانی حرکتی، آشفتگی خواب</a:t>
            </a:r>
          </a:p>
          <a:p>
            <a:endParaRPr lang="fa-IR" dirty="0">
              <a:solidFill>
                <a:schemeClr val="bg1"/>
              </a:solidFill>
            </a:endParaRPr>
          </a:p>
          <a:p>
            <a:endParaRPr lang="fa-IR" dirty="0">
              <a:solidFill>
                <a:schemeClr val="bg1"/>
              </a:solidFill>
            </a:endParaRPr>
          </a:p>
        </p:txBody>
      </p:sp>
    </p:spTree>
    <p:extLst>
      <p:ext uri="{BB962C8B-B14F-4D97-AF65-F5344CB8AC3E}">
        <p14:creationId xmlns:p14="http://schemas.microsoft.com/office/powerpoint/2010/main" val="3387449995"/>
      </p:ext>
    </p:extLst>
  </p:cSld>
  <p:clrMapOvr>
    <a:masterClrMapping/>
  </p:clrMapOvr>
  <p:transition spd="med">
    <p:pull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3508"/>
          </a:xfrm>
          <a:prstGeom prst="rect">
            <a:avLst/>
          </a:prstGeom>
        </p:spPr>
      </p:pic>
      <p:sp>
        <p:nvSpPr>
          <p:cNvPr id="2" name="Rectangle 1"/>
          <p:cNvSpPr/>
          <p:nvPr/>
        </p:nvSpPr>
        <p:spPr>
          <a:xfrm>
            <a:off x="0" y="-98474"/>
            <a:ext cx="5281534" cy="3170099"/>
          </a:xfrm>
          <a:prstGeom prst="rect">
            <a:avLst/>
          </a:prstGeom>
        </p:spPr>
        <p:txBody>
          <a:bodyPr wrap="square">
            <a:spAutoFit/>
          </a:bodyPr>
          <a:lstStyle/>
          <a:p>
            <a:pPr marL="457200" indent="-457200">
              <a:lnSpc>
                <a:spcPct val="200000"/>
              </a:lnSpc>
              <a:buFont typeface="Wingdings" panose="05000000000000000000" pitchFamily="2" charset="2"/>
              <a:buChar char="q"/>
            </a:pPr>
            <a:r>
              <a:rPr lang="fa-IR" sz="2800" b="1" dirty="0">
                <a:solidFill>
                  <a:srgbClr val="FF0000"/>
                </a:solidFill>
                <a:cs typeface="Nazanin" panose="00000400000000000000" pitchFamily="2" charset="-78"/>
              </a:rPr>
              <a:t>پذیرش: </a:t>
            </a:r>
          </a:p>
          <a:p>
            <a:pPr marL="457200" indent="-457200">
              <a:lnSpc>
                <a:spcPct val="200000"/>
              </a:lnSpc>
              <a:buFont typeface="Wingdings" panose="05000000000000000000" pitchFamily="2" charset="2"/>
              <a:buChar char="ü"/>
            </a:pPr>
            <a:r>
              <a:rPr lang="fa-IR" sz="2400" b="1" dirty="0">
                <a:cs typeface="Nazanin" panose="00000400000000000000" pitchFamily="2" charset="-78"/>
              </a:rPr>
              <a:t>نوعی حالت سکون و پذیرش و کنار آمدن </a:t>
            </a:r>
          </a:p>
          <a:p>
            <a:pPr marL="457200" indent="-457200">
              <a:lnSpc>
                <a:spcPct val="200000"/>
              </a:lnSpc>
              <a:buFont typeface="Wingdings" panose="05000000000000000000" pitchFamily="2" charset="2"/>
              <a:buChar char="ü"/>
            </a:pPr>
            <a:r>
              <a:rPr lang="fa-IR" sz="2400" b="1" dirty="0">
                <a:cs typeface="Nazanin" panose="00000400000000000000" pitchFamily="2" charset="-78"/>
              </a:rPr>
              <a:t>پرداختن به فعالیتهای جدید</a:t>
            </a:r>
          </a:p>
          <a:p>
            <a:pPr marL="457200" indent="-457200">
              <a:lnSpc>
                <a:spcPct val="200000"/>
              </a:lnSpc>
              <a:buFont typeface="Wingdings" panose="05000000000000000000" pitchFamily="2" charset="2"/>
              <a:buChar char="ü"/>
            </a:pPr>
            <a:r>
              <a:rPr lang="fa-IR" sz="2400" b="1" dirty="0">
                <a:cs typeface="Nazanin" panose="00000400000000000000" pitchFamily="2" charset="-78"/>
              </a:rPr>
              <a:t>رویکرد مسئله محور</a:t>
            </a:r>
          </a:p>
        </p:txBody>
      </p:sp>
    </p:spTree>
    <p:extLst>
      <p:ext uri="{BB962C8B-B14F-4D97-AF65-F5344CB8AC3E}">
        <p14:creationId xmlns:p14="http://schemas.microsoft.com/office/powerpoint/2010/main" val="2157169264"/>
      </p:ext>
    </p:extLst>
  </p:cSld>
  <p:clrMapOvr>
    <a:masterClrMapping/>
  </p:clrMapOvr>
  <p:transition spd="med">
    <p:pull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انواع اصلی سوگ</a:t>
            </a:r>
            <a:endParaRPr lang="en-US" dirty="0"/>
          </a:p>
        </p:txBody>
      </p:sp>
      <p:sp>
        <p:nvSpPr>
          <p:cNvPr id="3" name="Content Placeholder 2"/>
          <p:cNvSpPr>
            <a:spLocks noGrp="1"/>
          </p:cNvSpPr>
          <p:nvPr>
            <p:ph idx="1"/>
          </p:nvPr>
        </p:nvSpPr>
        <p:spPr/>
        <p:txBody>
          <a:bodyPr>
            <a:normAutofit fontScale="85000" lnSpcReduction="20000"/>
          </a:bodyPr>
          <a:lstStyle/>
          <a:p>
            <a:r>
              <a:rPr lang="fa-IR" dirty="0"/>
              <a:t>1:سوگ غیر پیچیده</a:t>
            </a:r>
          </a:p>
          <a:p>
            <a:r>
              <a:rPr lang="fa-IR" dirty="0"/>
              <a:t>2:سوگ پیچیده</a:t>
            </a:r>
          </a:p>
          <a:p>
            <a:r>
              <a:rPr lang="fa-IR" dirty="0"/>
              <a:t>تعدیل گرهای سوگواری</a:t>
            </a:r>
          </a:p>
          <a:p>
            <a:endParaRPr lang="fa-IR" dirty="0"/>
          </a:p>
          <a:p>
            <a:pPr>
              <a:buFont typeface="Wingdings" panose="05000000000000000000" pitchFamily="2" charset="2"/>
              <a:buChar char="v"/>
            </a:pPr>
            <a:r>
              <a:rPr lang="fa-IR" dirty="0"/>
              <a:t>شخص متوفی که بوده است.</a:t>
            </a:r>
          </a:p>
          <a:p>
            <a:pPr>
              <a:buFont typeface="Wingdings" panose="05000000000000000000" pitchFamily="2" charset="2"/>
              <a:buChar char="v"/>
            </a:pPr>
            <a:r>
              <a:rPr lang="fa-IR" dirty="0"/>
              <a:t>ماهیت دلبستگی</a:t>
            </a:r>
          </a:p>
          <a:p>
            <a:pPr>
              <a:buFont typeface="Wingdings" panose="05000000000000000000" pitchFamily="2" charset="2"/>
              <a:buChar char="v"/>
            </a:pPr>
            <a:r>
              <a:rPr lang="fa-IR" dirty="0"/>
              <a:t>چگونگی مرگ</a:t>
            </a:r>
          </a:p>
          <a:p>
            <a:pPr>
              <a:buFont typeface="Wingdings" panose="05000000000000000000" pitchFamily="2" charset="2"/>
              <a:buChar char="v"/>
            </a:pPr>
            <a:r>
              <a:rPr lang="fa-IR" dirty="0"/>
              <a:t>پیش ایندهای تاریخی</a:t>
            </a:r>
          </a:p>
          <a:p>
            <a:pPr>
              <a:buFont typeface="Wingdings" panose="05000000000000000000" pitchFamily="2" charset="2"/>
              <a:buChar char="v"/>
            </a:pPr>
            <a:r>
              <a:rPr lang="fa-IR" dirty="0"/>
              <a:t>متغیرهای شخصیت</a:t>
            </a:r>
          </a:p>
          <a:p>
            <a:pPr>
              <a:buFont typeface="Wingdings" panose="05000000000000000000" pitchFamily="2" charset="2"/>
              <a:buChar char="v"/>
            </a:pPr>
            <a:r>
              <a:rPr lang="fa-IR" dirty="0"/>
              <a:t>متغیرهای اجتماعی</a:t>
            </a:r>
          </a:p>
          <a:p>
            <a:pPr>
              <a:buFont typeface="Wingdings" panose="05000000000000000000" pitchFamily="2" charset="2"/>
              <a:buChar char="v"/>
            </a:pPr>
            <a:r>
              <a:rPr lang="fa-IR" dirty="0"/>
              <a:t>استرس های همزمان</a:t>
            </a:r>
            <a:endParaRPr lang="en-US" dirty="0"/>
          </a:p>
        </p:txBody>
      </p:sp>
    </p:spTree>
    <p:extLst>
      <p:ext uri="{BB962C8B-B14F-4D97-AF65-F5344CB8AC3E}">
        <p14:creationId xmlns:p14="http://schemas.microsoft.com/office/powerpoint/2010/main" val="986114144"/>
      </p:ext>
    </p:extLst>
  </p:cSld>
  <p:clrMapOvr>
    <a:masterClrMapping/>
  </p:clrMapOvr>
  <p:transition spd="med">
    <p:pull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9970" y="295421"/>
            <a:ext cx="3222672" cy="800219"/>
          </a:xfrm>
          <a:prstGeom prst="rect">
            <a:avLst/>
          </a:prstGeom>
          <a:noFill/>
        </p:spPr>
        <p:txBody>
          <a:bodyPr wrap="square" rtlCol="1">
            <a:spAutoFit/>
          </a:bodyPr>
          <a:lstStyle/>
          <a:p>
            <a:pPr algn="ctr"/>
            <a:r>
              <a:rPr lang="fa-IR" sz="2800" b="1" dirty="0">
                <a:solidFill>
                  <a:srgbClr val="FF0000"/>
                </a:solidFill>
                <a:latin typeface="BNazanin"/>
              </a:rPr>
              <a:t>مراحل حل و فصل سوگ</a:t>
            </a:r>
          </a:p>
          <a:p>
            <a:pPr algn="ctr"/>
            <a:endParaRPr lang="fa-IR" dirty="0"/>
          </a:p>
        </p:txBody>
      </p:sp>
      <p:sp>
        <p:nvSpPr>
          <p:cNvPr id="3" name="Rectangle 2"/>
          <p:cNvSpPr/>
          <p:nvPr/>
        </p:nvSpPr>
        <p:spPr>
          <a:xfrm>
            <a:off x="562708" y="902524"/>
            <a:ext cx="11143956" cy="6786473"/>
          </a:xfrm>
          <a:prstGeom prst="rect">
            <a:avLst/>
          </a:prstGeom>
        </p:spPr>
        <p:txBody>
          <a:bodyPr wrap="square">
            <a:spAutoFit/>
          </a:bodyPr>
          <a:lstStyle/>
          <a:p>
            <a:pPr algn="just">
              <a:lnSpc>
                <a:spcPct val="150000"/>
              </a:lnSpc>
            </a:pPr>
            <a:r>
              <a:rPr lang="fa-IR" sz="2000" b="1" dirty="0">
                <a:solidFill>
                  <a:srgbClr val="FF0000"/>
                </a:solidFill>
                <a:latin typeface="BNazanin"/>
              </a:rPr>
              <a:t>پروسه سوگ نرمال:</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آگاهی فرد داغدار از واقعیت مرگ است که چه بسا گاهی با </a:t>
            </a:r>
            <a:r>
              <a:rPr lang="fa-IR" sz="2000" dirty="0">
                <a:solidFill>
                  <a:srgbClr val="FF0000"/>
                </a:solidFill>
                <a:latin typeface="BNazanin"/>
              </a:rPr>
              <a:t>علایم افسردگی کوتاه مدت </a:t>
            </a:r>
            <a:r>
              <a:rPr lang="fa-IR" sz="2000" dirty="0">
                <a:solidFill>
                  <a:srgbClr val="212529"/>
                </a:solidFill>
                <a:latin typeface="BNazanin"/>
              </a:rPr>
              <a:t>شباهت هایی داشته باشد. </a:t>
            </a:r>
          </a:p>
          <a:p>
            <a:pPr marL="285750" indent="-285750" algn="just">
              <a:lnSpc>
                <a:spcPct val="150000"/>
              </a:lnSpc>
              <a:buFont typeface="Wingdings" panose="05000000000000000000" pitchFamily="2" charset="2"/>
              <a:buChar char="Ø"/>
            </a:pPr>
            <a:r>
              <a:rPr lang="fa-IR" sz="2000" dirty="0">
                <a:solidFill>
                  <a:srgbClr val="FF0000"/>
                </a:solidFill>
                <a:latin typeface="BNazanin"/>
              </a:rPr>
              <a:t>طول مدت </a:t>
            </a:r>
            <a:r>
              <a:rPr lang="fa-IR" sz="2000" dirty="0">
                <a:solidFill>
                  <a:srgbClr val="212529"/>
                </a:solidFill>
                <a:latin typeface="BNazanin"/>
              </a:rPr>
              <a:t>این علایم و نحوه ابراز آن در گروه های مختلف فرهنگی و حتی درون یک گروه فرهنگی </a:t>
            </a:r>
            <a:r>
              <a:rPr lang="fa-IR" sz="2000" dirty="0">
                <a:solidFill>
                  <a:srgbClr val="FF0000"/>
                </a:solidFill>
                <a:latin typeface="BNazanin"/>
              </a:rPr>
              <a:t>تفاوتهای زیادی </a:t>
            </a:r>
            <a:r>
              <a:rPr lang="fa-IR" sz="2000" dirty="0">
                <a:solidFill>
                  <a:srgbClr val="212529"/>
                </a:solidFill>
                <a:latin typeface="BNazanin"/>
              </a:rPr>
              <a:t>دارد. </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نهایتا علایم ذکر شده طی </a:t>
            </a:r>
            <a:r>
              <a:rPr lang="fa-IR" sz="2000" dirty="0">
                <a:solidFill>
                  <a:srgbClr val="FF0000"/>
                </a:solidFill>
                <a:latin typeface="BNazanin"/>
              </a:rPr>
              <a:t>2الی 4ماه و حداکثر 6 ماه رو به بهبود </a:t>
            </a:r>
            <a:r>
              <a:rPr lang="fa-IR" sz="2000" dirty="0">
                <a:solidFill>
                  <a:srgbClr val="212529"/>
                </a:solidFill>
                <a:latin typeface="BNazanin"/>
              </a:rPr>
              <a:t>می گذارد و فرد به تدریج به زندگی عادی بر می گردد. </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سوگواری زمانی خاتمه میابد که شخص به متوفی بدون درد فکر کند(بدون درد یعنی فاقد کیفیت تند و خشن وتظاهرات فیزیکی)</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شاکتر و زیسوکت (1986) پی بردند که یک دوره دوساله نیاز است تا اکثریت بیوه ها به اندکی ثبات برسند.</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پارکز (2001) سه تا چهار سال را بیان میکنند.</a:t>
            </a:r>
          </a:p>
          <a:p>
            <a:pPr algn="just">
              <a:lnSpc>
                <a:spcPct val="150000"/>
              </a:lnSpc>
            </a:pPr>
            <a:r>
              <a:rPr lang="fa-IR" sz="2000" b="1" dirty="0">
                <a:solidFill>
                  <a:srgbClr val="FF0000"/>
                </a:solidFill>
                <a:latin typeface="BNazanin"/>
              </a:rPr>
              <a:t>فرد سوگوار هنگام گذر از سوگ، به تدریج حالات زیر را تجربه میکند:</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ادراک فقدان، بدون مقاومت در برابر آن یا اجتناب از آن</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سازگار شدن با واقعیت جدید زندگی که در آن فرد متوفا دیگر حضور ندارد</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ایجاد پیوندهای عاطفی جدید با فرد یا افراد دیگر</a:t>
            </a:r>
          </a:p>
          <a:p>
            <a:pPr marL="285750" indent="-285750" algn="just">
              <a:lnSpc>
                <a:spcPct val="150000"/>
              </a:lnSpc>
              <a:buFont typeface="Wingdings" panose="05000000000000000000" pitchFamily="2" charset="2"/>
              <a:buChar char="Ø"/>
            </a:pPr>
            <a:r>
              <a:rPr lang="fa-IR" sz="2000" dirty="0">
                <a:solidFill>
                  <a:srgbClr val="212529"/>
                </a:solidFill>
                <a:latin typeface="BNazanin"/>
              </a:rPr>
              <a:t>رسیدن تدریجی به روند سازنده ی زندگی عادی و معمول</a:t>
            </a:r>
          </a:p>
          <a:p>
            <a:pPr marL="285750" indent="-285750" algn="just">
              <a:lnSpc>
                <a:spcPct val="150000"/>
              </a:lnSpc>
              <a:buFont typeface="Wingdings" panose="05000000000000000000" pitchFamily="2" charset="2"/>
              <a:buChar char="Ø"/>
            </a:pPr>
            <a:endParaRPr lang="fa-IR" sz="2000" dirty="0">
              <a:solidFill>
                <a:srgbClr val="212529"/>
              </a:solidFill>
              <a:latin typeface="BNazanin"/>
            </a:endParaRPr>
          </a:p>
          <a:p>
            <a:pPr algn="just">
              <a:lnSpc>
                <a:spcPct val="150000"/>
              </a:lnSpc>
            </a:pPr>
            <a:endParaRPr lang="fa-IR" dirty="0">
              <a:solidFill>
                <a:srgbClr val="212529"/>
              </a:solidFill>
              <a:latin typeface="BNazanin"/>
            </a:endParaRPr>
          </a:p>
          <a:p>
            <a:pPr algn="just"/>
            <a:endParaRPr lang="fa-IR" dirty="0"/>
          </a:p>
        </p:txBody>
      </p:sp>
    </p:spTree>
    <p:extLst>
      <p:ext uri="{BB962C8B-B14F-4D97-AF65-F5344CB8AC3E}">
        <p14:creationId xmlns:p14="http://schemas.microsoft.com/office/powerpoint/2010/main" val="3895044989"/>
      </p:ext>
    </p:extLst>
  </p:cSld>
  <p:clrMapOvr>
    <a:masterClrMapping/>
  </p:clrMapOvr>
  <p:transition spd="med">
    <p:pull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452" y="217775"/>
            <a:ext cx="10944665" cy="646331"/>
          </a:xfrm>
          <a:prstGeom prst="rect">
            <a:avLst/>
          </a:prstGeom>
        </p:spPr>
        <p:txBody>
          <a:bodyPr wrap="square">
            <a:spAutoFit/>
          </a:bodyPr>
          <a:lstStyle/>
          <a:p>
            <a:br>
              <a:rPr lang="fa-IR" dirty="0">
                <a:solidFill>
                  <a:srgbClr val="FF0000"/>
                </a:solidFill>
              </a:rPr>
            </a:br>
            <a:endParaRPr lang="fa-IR" dirty="0">
              <a:solidFill>
                <a:srgbClr val="FF0000"/>
              </a:solidFill>
            </a:endParaRPr>
          </a:p>
        </p:txBody>
      </p:sp>
      <p:sp>
        <p:nvSpPr>
          <p:cNvPr id="4" name="Rectangle 3"/>
          <p:cNvSpPr/>
          <p:nvPr/>
        </p:nvSpPr>
        <p:spPr>
          <a:xfrm>
            <a:off x="1041009" y="716511"/>
            <a:ext cx="9819250" cy="4893647"/>
          </a:xfrm>
          <a:prstGeom prst="rect">
            <a:avLst/>
          </a:prstGeom>
        </p:spPr>
        <p:txBody>
          <a:bodyPr wrap="square">
            <a:spAutoFit/>
          </a:bodyPr>
          <a:lstStyle/>
          <a:p>
            <a:pPr algn="ctr"/>
            <a:r>
              <a:rPr lang="fa-IR" sz="2800" b="1" dirty="0">
                <a:solidFill>
                  <a:srgbClr val="FF0000"/>
                </a:solidFill>
                <a:latin typeface="BNazanin"/>
              </a:rPr>
              <a:t>چه وقت سوگ تمام می شود؟</a:t>
            </a:r>
          </a:p>
          <a:p>
            <a:pPr algn="just"/>
            <a:endParaRPr lang="fa-IR" sz="2000" b="1" dirty="0">
              <a:solidFill>
                <a:srgbClr val="FF0000"/>
              </a:solidFill>
              <a:latin typeface="BNazanin"/>
            </a:endParaRPr>
          </a:p>
          <a:p>
            <a:pPr marL="342900" indent="-342900" algn="just">
              <a:lnSpc>
                <a:spcPct val="150000"/>
              </a:lnSpc>
              <a:buFont typeface="Wingdings" panose="05000000000000000000" pitchFamily="2" charset="2"/>
              <a:buChar char="q"/>
            </a:pPr>
            <a:r>
              <a:rPr lang="fa-IR" sz="2000" dirty="0">
                <a:solidFill>
                  <a:srgbClr val="212529"/>
                </a:solidFill>
                <a:latin typeface="BNazanin"/>
              </a:rPr>
              <a:t>پاسخ قطعی برای این سوال وجود ندارد گرچه در مطالعات بسیارتلاش زیادی برای تعیین زمان پایان سوگواری مثلا </a:t>
            </a:r>
            <a:r>
              <a:rPr lang="fa-IR" sz="2000" dirty="0">
                <a:solidFill>
                  <a:srgbClr val="FF0000"/>
                </a:solidFill>
                <a:latin typeface="BNazanin"/>
              </a:rPr>
              <a:t>چهارماه، شش ماه، یک سال یا دو سال</a:t>
            </a:r>
            <a:r>
              <a:rPr lang="fa-IR" sz="2000" dirty="0">
                <a:solidFill>
                  <a:srgbClr val="212529"/>
                </a:solidFill>
                <a:latin typeface="BNazanin"/>
              </a:rPr>
              <a:t> صورت گرفته است اما برای خیلیها زمان بیشتری لازم است که مراحل سوگواری به طور کامل طی شود.</a:t>
            </a:r>
          </a:p>
          <a:p>
            <a:pPr marL="342900" indent="-342900" algn="just">
              <a:lnSpc>
                <a:spcPct val="150000"/>
              </a:lnSpc>
              <a:buFont typeface="Wingdings" panose="05000000000000000000" pitchFamily="2" charset="2"/>
              <a:buChar char="q"/>
            </a:pPr>
            <a:endParaRPr lang="fa-IR" sz="2000" dirty="0">
              <a:solidFill>
                <a:srgbClr val="212529"/>
              </a:solidFill>
              <a:latin typeface="BNazanin"/>
            </a:endParaRPr>
          </a:p>
          <a:p>
            <a:pPr marL="342900" indent="-342900" algn="just">
              <a:lnSpc>
                <a:spcPct val="150000"/>
              </a:lnSpc>
              <a:buFont typeface="Wingdings" panose="05000000000000000000" pitchFamily="2" charset="2"/>
              <a:buChar char="q"/>
            </a:pPr>
            <a:r>
              <a:rPr lang="fa-IR" sz="2000" dirty="0">
                <a:solidFill>
                  <a:srgbClr val="212529"/>
                </a:solidFill>
                <a:latin typeface="BNazanin"/>
              </a:rPr>
              <a:t> علامتی که میتواند در تشخیص طی کردن مسیر تکمیل سوگواری کمک کننده باشد این است که سوگوار بتواند </a:t>
            </a:r>
            <a:r>
              <a:rPr lang="fa-IR" sz="2000" dirty="0">
                <a:solidFill>
                  <a:srgbClr val="FF0000"/>
                </a:solidFill>
                <a:latin typeface="BNazanin"/>
              </a:rPr>
              <a:t>بدون درد به متوفا فکرکند.</a:t>
            </a:r>
            <a:r>
              <a:rPr lang="fa-IR" sz="2000" dirty="0">
                <a:solidFill>
                  <a:srgbClr val="212529"/>
                </a:solidFill>
                <a:latin typeface="BNazanin"/>
              </a:rPr>
              <a:t> وقتی که سوگوار دوباره </a:t>
            </a:r>
            <a:r>
              <a:rPr lang="fa-IR" sz="2000" dirty="0">
                <a:solidFill>
                  <a:srgbClr val="FF0000"/>
                </a:solidFill>
                <a:latin typeface="BNazanin"/>
              </a:rPr>
              <a:t>به زندگی علاقه مند </a:t>
            </a:r>
            <a:r>
              <a:rPr lang="fa-IR" sz="2000" dirty="0">
                <a:solidFill>
                  <a:srgbClr val="212529"/>
                </a:solidFill>
                <a:latin typeface="BNazanin"/>
              </a:rPr>
              <a:t>میشود، </a:t>
            </a:r>
            <a:r>
              <a:rPr lang="fa-IR" sz="2000" dirty="0">
                <a:solidFill>
                  <a:srgbClr val="FF0000"/>
                </a:solidFill>
                <a:latin typeface="BNazanin"/>
              </a:rPr>
              <a:t>امیدواری بیشتری </a:t>
            </a:r>
            <a:r>
              <a:rPr lang="fa-IR" sz="2000" dirty="0">
                <a:solidFill>
                  <a:srgbClr val="212529"/>
                </a:solidFill>
                <a:latin typeface="BNazanin"/>
              </a:rPr>
              <a:t>پیدا میکند و </a:t>
            </a:r>
            <a:r>
              <a:rPr lang="fa-IR" sz="2000" dirty="0">
                <a:solidFill>
                  <a:srgbClr val="FF0000"/>
                </a:solidFill>
                <a:latin typeface="BNazanin"/>
              </a:rPr>
              <a:t>لذت دوباره </a:t>
            </a:r>
            <a:r>
              <a:rPr lang="fa-IR" sz="2000" dirty="0">
                <a:solidFill>
                  <a:srgbClr val="212529"/>
                </a:solidFill>
                <a:latin typeface="BNazanin"/>
              </a:rPr>
              <a:t>و نیز </a:t>
            </a:r>
            <a:r>
              <a:rPr lang="fa-IR" sz="2000" dirty="0">
                <a:solidFill>
                  <a:srgbClr val="FF0000"/>
                </a:solidFill>
                <a:latin typeface="BNazanin"/>
              </a:rPr>
              <a:t>انطباق با نقشهای جدید </a:t>
            </a:r>
            <a:r>
              <a:rPr lang="fa-IR" sz="2000" dirty="0">
                <a:solidFill>
                  <a:srgbClr val="212529"/>
                </a:solidFill>
                <a:latin typeface="BNazanin"/>
              </a:rPr>
              <a:t>را تجربه میکند، حس پایان سوگواری وجود دارد.</a:t>
            </a:r>
          </a:p>
          <a:p>
            <a:pPr algn="just">
              <a:lnSpc>
                <a:spcPct val="150000"/>
              </a:lnSpc>
            </a:pPr>
            <a:br>
              <a:rPr lang="fa-IR" dirty="0"/>
            </a:br>
            <a:endParaRPr lang="fa-IR" dirty="0"/>
          </a:p>
        </p:txBody>
      </p:sp>
    </p:spTree>
    <p:extLst>
      <p:ext uri="{BB962C8B-B14F-4D97-AF65-F5344CB8AC3E}">
        <p14:creationId xmlns:p14="http://schemas.microsoft.com/office/powerpoint/2010/main" val="1096464996"/>
      </p:ext>
    </p:extLst>
  </p:cSld>
  <p:clrMapOvr>
    <a:masterClrMapping/>
  </p:clrMapOvr>
  <p:transition spd="med">
    <p:pull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083" y="156538"/>
            <a:ext cx="11746523" cy="6617196"/>
          </a:xfrm>
          <a:prstGeom prst="rect">
            <a:avLst/>
          </a:prstGeom>
        </p:spPr>
        <p:txBody>
          <a:bodyPr wrap="square">
            <a:spAutoFit/>
          </a:bodyPr>
          <a:lstStyle/>
          <a:p>
            <a:pPr algn="ctr"/>
            <a:r>
              <a:rPr lang="fa-IR" sz="2400" b="1" dirty="0">
                <a:solidFill>
                  <a:srgbClr val="FF0000"/>
                </a:solidFill>
                <a:latin typeface="BNazanin"/>
              </a:rPr>
              <a:t>افتراق سوگ از افسردگی اساسی</a:t>
            </a:r>
          </a:p>
          <a:p>
            <a:br>
              <a:rPr lang="fa-IR" sz="1600" i="0" dirty="0">
                <a:solidFill>
                  <a:srgbClr val="212529"/>
                </a:solidFill>
                <a:effectLst/>
                <a:latin typeface="BNazanin"/>
              </a:rPr>
            </a:br>
            <a:r>
              <a:rPr lang="fa-IR" b="1" dirty="0">
                <a:solidFill>
                  <a:srgbClr val="212529"/>
                </a:solidFill>
                <a:latin typeface="BNazanin"/>
              </a:rPr>
              <a:t>بعضی از علایم داغدیدگی و افسردگی مانند احساس خلق افسرده، اختلال درخواب، اشتها و کاهش وزن باهم مشترک هستند. این علایم بیش از دوماه ادامه یابند، باید به تشخیص اختلال افسردگی اساسی هم فکر کرد. </a:t>
            </a:r>
          </a:p>
          <a:p>
            <a:br>
              <a:rPr lang="fa-IR" sz="1600" i="0" dirty="0">
                <a:solidFill>
                  <a:srgbClr val="212529"/>
                </a:solidFill>
                <a:effectLst/>
                <a:latin typeface="BNazanin"/>
              </a:rPr>
            </a:br>
            <a:r>
              <a:rPr lang="fa-IR" sz="2400" b="1" dirty="0">
                <a:solidFill>
                  <a:srgbClr val="FF0000"/>
                </a:solidFill>
                <a:latin typeface="BNazanin"/>
              </a:rPr>
              <a:t>در فرد سوگوار:</a:t>
            </a:r>
          </a:p>
          <a:p>
            <a:pPr marL="285750" indent="-285750">
              <a:buFont typeface="Wingdings" panose="05000000000000000000" pitchFamily="2" charset="2"/>
              <a:buChar char="Ø"/>
            </a:pPr>
            <a:r>
              <a:rPr lang="fa-IR" sz="1600" dirty="0">
                <a:latin typeface="BNazanin"/>
              </a:rPr>
              <a:t> </a:t>
            </a:r>
            <a:r>
              <a:rPr lang="fa-IR" b="1" dirty="0">
                <a:solidFill>
                  <a:srgbClr val="212529"/>
                </a:solidFill>
                <a:latin typeface="BNazanin"/>
              </a:rPr>
              <a:t>احساس غمگینی اش بر اثر فکر کردن به متوفی یا برخورد با آثار و خاطرات وی آغاز می شود.</a:t>
            </a:r>
          </a:p>
          <a:p>
            <a:pPr marL="285750" indent="-285750">
              <a:buFont typeface="Wingdings" panose="05000000000000000000" pitchFamily="2" charset="2"/>
              <a:buChar char="Ø"/>
            </a:pPr>
            <a:r>
              <a:rPr lang="fa-IR" b="1" dirty="0">
                <a:solidFill>
                  <a:srgbClr val="212529"/>
                </a:solidFill>
                <a:latin typeface="BNazanin"/>
              </a:rPr>
              <a:t>اختلال عملکردش موقت و خفیف است</a:t>
            </a:r>
          </a:p>
          <a:p>
            <a:pPr marL="285750" indent="-285750">
              <a:buFont typeface="Wingdings" panose="05000000000000000000" pitchFamily="2" charset="2"/>
              <a:buChar char="Ø"/>
            </a:pPr>
            <a:r>
              <a:rPr lang="fa-IR" b="1" dirty="0">
                <a:solidFill>
                  <a:srgbClr val="212529"/>
                </a:solidFill>
                <a:latin typeface="BNazanin"/>
              </a:rPr>
              <a:t>سابقه افسردگی در فرد یا خانواده وجود ندارد</a:t>
            </a:r>
          </a:p>
          <a:p>
            <a:pPr marL="285750" indent="-285750">
              <a:buFont typeface="Wingdings" panose="05000000000000000000" pitchFamily="2" charset="2"/>
              <a:buChar char="Ø"/>
            </a:pPr>
            <a:r>
              <a:rPr lang="fa-IR" b="1" dirty="0">
                <a:solidFill>
                  <a:srgbClr val="212529"/>
                </a:solidFill>
                <a:latin typeface="BNazanin"/>
              </a:rPr>
              <a:t>ضمن اینکه علایم معمولا ظرف دو ماه نخست فقدان شروع و معمولا کمتر از دو ماه طول می کشد.</a:t>
            </a:r>
          </a:p>
          <a:p>
            <a:pPr marL="285750" indent="-285750">
              <a:buFont typeface="Wingdings" panose="05000000000000000000" pitchFamily="2" charset="2"/>
              <a:buChar char="Ø"/>
            </a:pPr>
            <a:r>
              <a:rPr lang="fa-IR" b="1" dirty="0">
                <a:solidFill>
                  <a:srgbClr val="212529"/>
                </a:solidFill>
                <a:latin typeface="BNazanin"/>
              </a:rPr>
              <a:t>سوگ تجربه ای است که حاوی هیجانات منفی و مثبت، سیال و متغیر است و شدت هیجان در آن نوسان دارد و گاهی وابسته به محرک های درونی و بیرونی تسلی می یابد. </a:t>
            </a:r>
          </a:p>
          <a:p>
            <a:endParaRPr lang="fa-IR" sz="1600" dirty="0">
              <a:solidFill>
                <a:srgbClr val="FF0000"/>
              </a:solidFill>
            </a:endParaRPr>
          </a:p>
          <a:p>
            <a:r>
              <a:rPr lang="fa-IR" sz="2400" b="1" dirty="0">
                <a:solidFill>
                  <a:srgbClr val="FF0000"/>
                </a:solidFill>
                <a:latin typeface="BNazanin"/>
              </a:rPr>
              <a:t>در افسردگی اساسی:</a:t>
            </a:r>
          </a:p>
          <a:p>
            <a:pPr marL="285750" indent="-285750">
              <a:buFont typeface="Wingdings" panose="05000000000000000000" pitchFamily="2" charset="2"/>
              <a:buChar char="Ø"/>
            </a:pPr>
            <a:r>
              <a:rPr lang="fa-IR" b="1" dirty="0">
                <a:solidFill>
                  <a:srgbClr val="212529"/>
                </a:solidFill>
                <a:latin typeface="BNazanin"/>
              </a:rPr>
              <a:t>احساس گناه در مورد مسایلی غیر از آنچه که هنگام مرگ در مورد متوفا از سوی فرد بازمانده صورت گرفته و یا صورت نگرفته است.</a:t>
            </a:r>
          </a:p>
          <a:p>
            <a:pPr marL="285750" indent="-285750">
              <a:buFont typeface="Wingdings" panose="05000000000000000000" pitchFamily="2" charset="2"/>
              <a:buChar char="Ø"/>
            </a:pPr>
            <a:r>
              <a:rPr lang="fa-IR" b="1" dirty="0">
                <a:solidFill>
                  <a:srgbClr val="212529"/>
                </a:solidFill>
                <a:latin typeface="BNazanin"/>
              </a:rPr>
              <a:t>افکار مربوط به مرگ غیراز احساس فرد بازمانده درمورد اینکه کاش زنده نبود یا همراه متوفا مرده بود.</a:t>
            </a:r>
          </a:p>
          <a:p>
            <a:pPr marL="285750" indent="-285750">
              <a:buFont typeface="Wingdings" panose="05000000000000000000" pitchFamily="2" charset="2"/>
              <a:buChar char="Ø"/>
            </a:pPr>
            <a:r>
              <a:rPr lang="fa-IR" b="1" dirty="0">
                <a:solidFill>
                  <a:srgbClr val="212529"/>
                </a:solidFill>
                <a:latin typeface="BNazanin"/>
              </a:rPr>
              <a:t>اشتغال ذهنی بیمارگونه با احساس بی ارزشی (فرد خود را ضعیف بد و دارای عیب می داند)</a:t>
            </a:r>
          </a:p>
          <a:p>
            <a:pPr marL="285750" indent="-285750">
              <a:buFont typeface="Wingdings" panose="05000000000000000000" pitchFamily="2" charset="2"/>
              <a:buChar char="Ø"/>
            </a:pPr>
            <a:r>
              <a:rPr lang="fa-IR" b="1" dirty="0">
                <a:solidFill>
                  <a:srgbClr val="212529"/>
                </a:solidFill>
                <a:latin typeface="BNazanin"/>
              </a:rPr>
              <a:t>کندی بارز روانی حرکتی</a:t>
            </a:r>
          </a:p>
          <a:p>
            <a:pPr marL="285750" indent="-285750">
              <a:buFont typeface="Wingdings" panose="05000000000000000000" pitchFamily="2" charset="2"/>
              <a:buChar char="Ø"/>
            </a:pPr>
            <a:r>
              <a:rPr lang="fa-IR" b="1" dirty="0">
                <a:solidFill>
                  <a:srgbClr val="212529"/>
                </a:solidFill>
                <a:latin typeface="BNazanin"/>
              </a:rPr>
              <a:t>احساس ناراحتی اغلب خود به خود ایجاد شده و ربطی به متوفی و دیدن آثار وی ندارد و در هر زمانی می تواند رخ دهد. </a:t>
            </a:r>
          </a:p>
          <a:p>
            <a:pPr marL="285750" indent="-285750">
              <a:buFont typeface="Wingdings" panose="05000000000000000000" pitchFamily="2" charset="2"/>
              <a:buChar char="Ø"/>
            </a:pPr>
            <a:r>
              <a:rPr lang="fa-IR" b="1" dirty="0">
                <a:solidFill>
                  <a:srgbClr val="212529"/>
                </a:solidFill>
                <a:latin typeface="BNazanin"/>
              </a:rPr>
              <a:t>افسردگی نافذتر و پایدارتر از سوگ است و عملا مجموعه علایمی ثابت و ناتوان کننده است که احساسات مثبت در آن کمتر است و از لحاظ بالینی ناراحتی قابل توجه عملکردی در عملکرد فردی تحصیلی و شغلی فرد ایجاد می شود</a:t>
            </a:r>
          </a:p>
          <a:p>
            <a:pPr marL="285750" indent="-285750">
              <a:buFont typeface="Wingdings" panose="05000000000000000000" pitchFamily="2" charset="2"/>
              <a:buChar char="Ø"/>
            </a:pPr>
            <a:r>
              <a:rPr lang="fa-IR" b="1" dirty="0">
                <a:solidFill>
                  <a:srgbClr val="212529"/>
                </a:solidFill>
                <a:latin typeface="BNazanin"/>
              </a:rPr>
              <a:t>همچنین احتمال سابقه افسردگی اساسی در فرد یا اعضای خانواده وجود دارد.</a:t>
            </a:r>
          </a:p>
          <a:p>
            <a:endParaRPr lang="fa-IR" sz="1600" dirty="0"/>
          </a:p>
        </p:txBody>
      </p:sp>
    </p:spTree>
    <p:extLst>
      <p:ext uri="{BB962C8B-B14F-4D97-AF65-F5344CB8AC3E}">
        <p14:creationId xmlns:p14="http://schemas.microsoft.com/office/powerpoint/2010/main" val="4180268045"/>
      </p:ext>
    </p:extLst>
  </p:cSld>
  <p:clrMapOvr>
    <a:masterClrMapping/>
  </p:clrMapOvr>
  <p:transition spd="med">
    <p:pull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5008099" y="1813173"/>
            <a:ext cx="6977576" cy="3477875"/>
          </a:xfrm>
          <a:prstGeom prst="rect">
            <a:avLst/>
          </a:prstGeom>
        </p:spPr>
        <p:txBody>
          <a:bodyPr wrap="square">
            <a:spAutoFit/>
          </a:bodyPr>
          <a:lstStyle/>
          <a:p>
            <a:pPr marL="342900" indent="-342900">
              <a:lnSpc>
                <a:spcPct val="250000"/>
              </a:lnSpc>
              <a:buFont typeface="Wingdings" panose="05000000000000000000" pitchFamily="2" charset="2"/>
              <a:buChar char="q"/>
            </a:pPr>
            <a:r>
              <a:rPr lang="fa-IR" b="1" dirty="0">
                <a:solidFill>
                  <a:schemeClr val="bg1"/>
                </a:solidFill>
              </a:rPr>
              <a:t>بعضی عوامل خطر که نشان از احتمال ابتلای بالاتر به افسردگی اساسی است:</a:t>
            </a:r>
          </a:p>
          <a:p>
            <a:pPr>
              <a:lnSpc>
                <a:spcPct val="250000"/>
              </a:lnSpc>
            </a:pPr>
            <a:r>
              <a:rPr lang="fa-IR" sz="1600" b="1" dirty="0">
                <a:solidFill>
                  <a:srgbClr val="FF0000"/>
                </a:solidFill>
              </a:rPr>
              <a:t>(اگرچه پیش بینی اینکه فرد سوگوار در نهایت به سمت افسردگی می رود یا خیر دشوار است) </a:t>
            </a:r>
          </a:p>
          <a:p>
            <a:pPr marL="285750" indent="-285750">
              <a:lnSpc>
                <a:spcPct val="250000"/>
              </a:lnSpc>
              <a:buFont typeface="Wingdings" panose="05000000000000000000" pitchFamily="2" charset="2"/>
              <a:buChar char="Ø"/>
            </a:pPr>
            <a:r>
              <a:rPr lang="fa-IR" b="1" dirty="0">
                <a:solidFill>
                  <a:schemeClr val="bg1"/>
                </a:solidFill>
                <a:latin typeface="BNazanin"/>
              </a:rPr>
              <a:t>سابقه افسردگی در فرد</a:t>
            </a:r>
          </a:p>
          <a:p>
            <a:pPr marL="285750" indent="-285750">
              <a:lnSpc>
                <a:spcPct val="250000"/>
              </a:lnSpc>
              <a:buFont typeface="Wingdings" panose="05000000000000000000" pitchFamily="2" charset="2"/>
              <a:buChar char="Ø"/>
            </a:pPr>
            <a:r>
              <a:rPr lang="fa-IR" b="1" dirty="0">
                <a:solidFill>
                  <a:schemeClr val="bg1"/>
                </a:solidFill>
                <a:latin typeface="BNazanin"/>
              </a:rPr>
              <a:t> شبکه حمایتی اجتماعی ضعیف</a:t>
            </a:r>
          </a:p>
          <a:p>
            <a:pPr marL="285750" indent="-285750">
              <a:lnSpc>
                <a:spcPct val="250000"/>
              </a:lnSpc>
              <a:buFont typeface="Wingdings" panose="05000000000000000000" pitchFamily="2" charset="2"/>
              <a:buChar char="Ø"/>
            </a:pPr>
            <a:r>
              <a:rPr lang="fa-IR" b="1" dirty="0">
                <a:solidFill>
                  <a:schemeClr val="bg1"/>
                </a:solidFill>
                <a:latin typeface="BNazanin"/>
              </a:rPr>
              <a:t>وجود مشکلاتی مرتبط با سوء مصرف الکل یا مواد </a:t>
            </a:r>
          </a:p>
        </p:txBody>
      </p:sp>
    </p:spTree>
    <p:extLst>
      <p:ext uri="{BB962C8B-B14F-4D97-AF65-F5344CB8AC3E}">
        <p14:creationId xmlns:p14="http://schemas.microsoft.com/office/powerpoint/2010/main" val="1430373056"/>
      </p:ext>
    </p:extLst>
  </p:cSld>
  <p:clrMapOvr>
    <a:masterClrMapping/>
  </p:clrMapOvr>
  <p:transition spd="med">
    <p:pull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452" y="507233"/>
            <a:ext cx="10944665" cy="5816977"/>
          </a:xfrm>
          <a:prstGeom prst="rect">
            <a:avLst/>
          </a:prstGeom>
        </p:spPr>
        <p:txBody>
          <a:bodyPr wrap="square">
            <a:spAutoFit/>
          </a:bodyPr>
          <a:lstStyle/>
          <a:p>
            <a:pPr algn="ctr"/>
            <a:r>
              <a:rPr lang="fa-IR" sz="2400" b="1" dirty="0">
                <a:solidFill>
                  <a:srgbClr val="FF0000"/>
                </a:solidFill>
              </a:rPr>
              <a:t>آموزش های لازم به اطرافیان خانواده های داغدیده</a:t>
            </a:r>
          </a:p>
          <a:p>
            <a:endParaRPr lang="fa-IR" sz="2400" dirty="0">
              <a:solidFill>
                <a:srgbClr val="FF0000"/>
              </a:solidFill>
            </a:endParaRPr>
          </a:p>
          <a:p>
            <a:pPr marL="285750" indent="-285750" algn="just">
              <a:lnSpc>
                <a:spcPct val="150000"/>
              </a:lnSpc>
              <a:buFont typeface="Wingdings" panose="05000000000000000000" pitchFamily="2" charset="2"/>
              <a:buChar char="Ø"/>
            </a:pPr>
            <a:r>
              <a:rPr lang="fa-IR" b="1" dirty="0">
                <a:solidFill>
                  <a:srgbClr val="212529"/>
                </a:solidFill>
                <a:latin typeface="BNazanin"/>
              </a:rPr>
              <a:t>از آنجایی که در اکثر مواقع، فرایند سوگ به طور طبیعی و با گذشت زمان بدون عارضه قابل توجهی طی خواهد شد، دسترسی به خانواده و دوستان و </a:t>
            </a:r>
            <a:r>
              <a:rPr lang="fa-IR" b="1" dirty="0">
                <a:solidFill>
                  <a:srgbClr val="FF0000"/>
                </a:solidFill>
                <a:latin typeface="BNazanin"/>
              </a:rPr>
              <a:t>حمایت اجتماعی </a:t>
            </a:r>
            <a:r>
              <a:rPr lang="fa-IR" b="1" dirty="0">
                <a:solidFill>
                  <a:srgbClr val="212529"/>
                </a:solidFill>
                <a:latin typeface="BNazanin"/>
              </a:rPr>
              <a:t>سبب سازگاری سودمند با این فقدان خواهد شد. </a:t>
            </a:r>
          </a:p>
          <a:p>
            <a:pPr marL="285750" indent="-285750" algn="just">
              <a:lnSpc>
                <a:spcPct val="150000"/>
              </a:lnSpc>
              <a:buFont typeface="Wingdings" panose="05000000000000000000" pitchFamily="2" charset="2"/>
              <a:buChar char="Ø"/>
            </a:pPr>
            <a:r>
              <a:rPr lang="fa-IR" b="1" dirty="0">
                <a:solidFill>
                  <a:srgbClr val="212529"/>
                </a:solidFill>
                <a:latin typeface="BNazanin"/>
              </a:rPr>
              <a:t>برای تسهیل این بازه زمانی در سوگ نرمال می توان به اطرافیان فرد توصیه کرد که بیشتر از بیان جملات منطقی و نصیحت گونه، </a:t>
            </a:r>
            <a:r>
              <a:rPr lang="fa-IR" b="1" dirty="0">
                <a:solidFill>
                  <a:srgbClr val="FF0000"/>
                </a:solidFill>
                <a:latin typeface="BNazanin"/>
              </a:rPr>
              <a:t>حضوری همدلانه و گوش دادن فعال </a:t>
            </a:r>
            <a:r>
              <a:rPr lang="fa-IR" b="1" dirty="0">
                <a:solidFill>
                  <a:srgbClr val="212529"/>
                </a:solidFill>
                <a:latin typeface="BNazanin"/>
              </a:rPr>
              <a:t>داشته باشند. حضور در کنار فرد داغدیده، شنیدن احساسات وی و توجه به بیان احساساتش، </a:t>
            </a:r>
            <a:r>
              <a:rPr lang="fa-IR" b="1" dirty="0">
                <a:solidFill>
                  <a:srgbClr val="FF0000"/>
                </a:solidFill>
                <a:latin typeface="BNazanin"/>
              </a:rPr>
              <a:t>نداشتن واهمه از صحبت درباره فرد متوفی و مرور خاطراتش</a:t>
            </a:r>
            <a:r>
              <a:rPr lang="fa-IR" b="1" dirty="0">
                <a:solidFill>
                  <a:srgbClr val="212529"/>
                </a:solidFill>
                <a:latin typeface="BNazanin"/>
              </a:rPr>
              <a:t> به بازمانده کمک می کند تا بتواند از این دوره عبور کند. </a:t>
            </a:r>
          </a:p>
          <a:p>
            <a:pPr marL="285750" indent="-285750" algn="just">
              <a:lnSpc>
                <a:spcPct val="150000"/>
              </a:lnSpc>
              <a:buFont typeface="Wingdings" panose="05000000000000000000" pitchFamily="2" charset="2"/>
              <a:buChar char="Ø"/>
            </a:pPr>
            <a:r>
              <a:rPr lang="fa-IR" b="1" dirty="0">
                <a:solidFill>
                  <a:srgbClr val="212529"/>
                </a:solidFill>
                <a:latin typeface="BNazanin"/>
              </a:rPr>
              <a:t>در صورتی که این حضور همدلانه اطرافیان و حمایت های آنها برای کمک به فرد بازمانده کافی نبود، می توان </a:t>
            </a:r>
            <a:r>
              <a:rPr lang="fa-IR" b="1" dirty="0">
                <a:solidFill>
                  <a:srgbClr val="FF0000"/>
                </a:solidFill>
                <a:latin typeface="BNazanin"/>
              </a:rPr>
              <a:t>اقدام به دریافت کمک های روانشناختی از افراد مجرب و آموزش دیده </a:t>
            </a:r>
            <a:r>
              <a:rPr lang="fa-IR" b="1" dirty="0">
                <a:solidFill>
                  <a:srgbClr val="212529"/>
                </a:solidFill>
                <a:latin typeface="BNazanin"/>
              </a:rPr>
              <a:t>کرد تا به تدریج پذیرش این باور که طی شدن سوگواری امکان پیوستن دوباره به زندگی به معنای فراموشی متوفی نیست در فرد بازمانده صورت بگیرد. </a:t>
            </a:r>
          </a:p>
          <a:p>
            <a:pPr marL="285750" indent="-285750" algn="just">
              <a:lnSpc>
                <a:spcPct val="150000"/>
              </a:lnSpc>
              <a:buFont typeface="Wingdings" panose="05000000000000000000" pitchFamily="2" charset="2"/>
              <a:buChar char="Ø"/>
            </a:pPr>
            <a:r>
              <a:rPr lang="fa-IR" b="1" dirty="0">
                <a:solidFill>
                  <a:srgbClr val="212529"/>
                </a:solidFill>
                <a:latin typeface="BNazanin"/>
              </a:rPr>
              <a:t>همچنین </a:t>
            </a:r>
            <a:r>
              <a:rPr lang="fa-IR" b="1" dirty="0">
                <a:solidFill>
                  <a:srgbClr val="FF0000"/>
                </a:solidFill>
                <a:latin typeface="BNazanin"/>
              </a:rPr>
              <a:t>حمایت های مداوم در طول زمان و توجه ویژه در حوالی مناسبت های مهم </a:t>
            </a:r>
            <a:r>
              <a:rPr lang="fa-IR" b="1" dirty="0">
                <a:solidFill>
                  <a:srgbClr val="212529"/>
                </a:solidFill>
                <a:latin typeface="BNazanin"/>
              </a:rPr>
              <a:t>مثل سالگرد فوت یا تولد فرد متوفی به بازمانده بسیار کمک خواهد کرد. </a:t>
            </a:r>
          </a:p>
          <a:p>
            <a:pPr algn="just">
              <a:lnSpc>
                <a:spcPct val="150000"/>
              </a:lnSpc>
            </a:pPr>
            <a:br>
              <a:rPr lang="fa-IR" dirty="0">
                <a:solidFill>
                  <a:srgbClr val="000000"/>
                </a:solidFill>
                <a:latin typeface="B Nazanin" panose="00000400000000000000" pitchFamily="2" charset="-78"/>
                <a:cs typeface="B Nazanin" panose="00000400000000000000" pitchFamily="2" charset="-78"/>
              </a:rPr>
            </a:br>
            <a:endParaRPr lang="fa-IR" dirty="0"/>
          </a:p>
        </p:txBody>
      </p:sp>
    </p:spTree>
    <p:extLst>
      <p:ext uri="{BB962C8B-B14F-4D97-AF65-F5344CB8AC3E}">
        <p14:creationId xmlns:p14="http://schemas.microsoft.com/office/powerpoint/2010/main" val="3083649309"/>
      </p:ext>
    </p:extLst>
  </p:cSld>
  <p:clrMapOvr>
    <a:masterClrMapping/>
  </p:clrMapOvr>
  <p:transition spd="med">
    <p:pull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677" y="139047"/>
            <a:ext cx="11488614" cy="4154984"/>
          </a:xfrm>
          <a:prstGeom prst="rect">
            <a:avLst/>
          </a:prstGeom>
        </p:spPr>
        <p:txBody>
          <a:bodyPr wrap="square">
            <a:spAutoFit/>
          </a:bodyPr>
          <a:lstStyle/>
          <a:p>
            <a:pPr algn="ctr"/>
            <a:r>
              <a:rPr lang="fa-IR" sz="2400" b="1" dirty="0">
                <a:solidFill>
                  <a:srgbClr val="FF0000"/>
                </a:solidFill>
              </a:rPr>
              <a:t>جملات درست و نادرست</a:t>
            </a:r>
          </a:p>
          <a:p>
            <a:pPr algn="ctr"/>
            <a:endParaRPr lang="fa-IR" sz="2400" b="1" dirty="0">
              <a:solidFill>
                <a:srgbClr val="FF0000"/>
              </a:solidFill>
            </a:endParaRPr>
          </a:p>
          <a:p>
            <a:pPr>
              <a:lnSpc>
                <a:spcPct val="200000"/>
              </a:lnSpc>
            </a:pPr>
            <a:r>
              <a:rPr lang="fa-IR" b="1" dirty="0">
                <a:solidFill>
                  <a:srgbClr val="212529"/>
                </a:solidFill>
                <a:latin typeface="BNazanin"/>
              </a:rPr>
              <a:t>گفتن بعضی جملات در مشاوره سوگ درفرآیند ایجاد یا حفظ رابطه درمانی کارآمد اختلال ایجاد میکند:</a:t>
            </a:r>
          </a:p>
          <a:p>
            <a:pPr marL="285750" indent="-285750">
              <a:lnSpc>
                <a:spcPct val="200000"/>
              </a:lnSpc>
              <a:buFont typeface="Wingdings" panose="05000000000000000000" pitchFamily="2" charset="2"/>
              <a:buChar char="Ø"/>
            </a:pPr>
            <a:r>
              <a:rPr lang="fa-IR" b="1" dirty="0">
                <a:solidFill>
                  <a:srgbClr val="FF0000"/>
                </a:solidFill>
                <a:latin typeface="BNazanin"/>
              </a:rPr>
              <a:t>نادرست:میدونم چه حسی داری                                    </a:t>
            </a:r>
            <a:r>
              <a:rPr lang="fa-IR" b="1" dirty="0">
                <a:solidFill>
                  <a:srgbClr val="212529"/>
                </a:solidFill>
                <a:latin typeface="BNazanin"/>
              </a:rPr>
              <a:t>درست: من بسیار متاسفم که چنین اتفاقی برای عزیز شما رخ داد.</a:t>
            </a:r>
          </a:p>
          <a:p>
            <a:pPr marL="285750" indent="-285750">
              <a:lnSpc>
                <a:spcPct val="200000"/>
              </a:lnSpc>
              <a:buFont typeface="Wingdings" panose="05000000000000000000" pitchFamily="2" charset="2"/>
              <a:buChar char="Ø"/>
            </a:pPr>
            <a:r>
              <a:rPr lang="fa-IR" b="1" dirty="0">
                <a:solidFill>
                  <a:srgbClr val="FF0000"/>
                </a:solidFill>
                <a:latin typeface="BNazanin"/>
              </a:rPr>
              <a:t>نادرست:شجاع باش                                                 </a:t>
            </a:r>
            <a:r>
              <a:rPr lang="fa-IR" b="1" dirty="0">
                <a:solidFill>
                  <a:srgbClr val="212529"/>
                </a:solidFill>
                <a:latin typeface="BNazanin"/>
              </a:rPr>
              <a:t>فکر میکنم شما بسیار شجاع هستید که با وجود سوگوار بودن به دنبال کمک هستید.</a:t>
            </a:r>
          </a:p>
          <a:p>
            <a:pPr marL="285750" indent="-285750">
              <a:lnSpc>
                <a:spcPct val="200000"/>
              </a:lnSpc>
              <a:buFont typeface="Wingdings" panose="05000000000000000000" pitchFamily="2" charset="2"/>
              <a:buChar char="Ø"/>
            </a:pPr>
            <a:r>
              <a:rPr lang="fa-IR" b="1" dirty="0">
                <a:solidFill>
                  <a:srgbClr val="FF0000"/>
                </a:solidFill>
                <a:latin typeface="BNazanin"/>
              </a:rPr>
              <a:t>نادرست:اینم میگذره، ظرف یه سال تموم میشه، خوب میشی   </a:t>
            </a:r>
            <a:r>
              <a:rPr lang="fa-IR" b="1" dirty="0">
                <a:solidFill>
                  <a:srgbClr val="212529"/>
                </a:solidFill>
                <a:latin typeface="BNazanin"/>
              </a:rPr>
              <a:t>درست:باکمک هم ازین مراحل سخت میگذریم </a:t>
            </a:r>
          </a:p>
          <a:p>
            <a:pPr>
              <a:lnSpc>
                <a:spcPct val="200000"/>
              </a:lnSpc>
            </a:pPr>
            <a:endParaRPr lang="fa-IR" b="1" dirty="0">
              <a:solidFill>
                <a:srgbClr val="212529"/>
              </a:solidFill>
              <a:latin typeface="BNazanin"/>
            </a:endParaRPr>
          </a:p>
          <a:p>
            <a:pPr marL="285750" indent="-285750">
              <a:lnSpc>
                <a:spcPct val="200000"/>
              </a:lnSpc>
              <a:buFont typeface="Wingdings" panose="05000000000000000000" pitchFamily="2" charset="2"/>
              <a:buChar char="Ø"/>
            </a:pPr>
            <a:endParaRPr lang="fa-IR" b="1" dirty="0">
              <a:solidFill>
                <a:srgbClr val="212529"/>
              </a:solidFill>
              <a:latin typeface="BNazanin"/>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943" y="3207434"/>
            <a:ext cx="10311618" cy="3559126"/>
          </a:xfrm>
          <a:prstGeom prst="rect">
            <a:avLst/>
          </a:prstGeom>
        </p:spPr>
      </p:pic>
    </p:spTree>
    <p:extLst>
      <p:ext uri="{BB962C8B-B14F-4D97-AF65-F5344CB8AC3E}">
        <p14:creationId xmlns:p14="http://schemas.microsoft.com/office/powerpoint/2010/main" val="1084969222"/>
      </p:ext>
    </p:extLst>
  </p:cSld>
  <p:clrMapOvr>
    <a:masterClrMapping/>
  </p:clrMapOvr>
  <p:transition spd="med">
    <p:pull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9993" y="673354"/>
            <a:ext cx="10972800" cy="461665"/>
          </a:xfrm>
          <a:prstGeom prst="rect">
            <a:avLst/>
          </a:prstGeom>
        </p:spPr>
        <p:txBody>
          <a:bodyPr wrap="square">
            <a:spAutoFit/>
          </a:bodyPr>
          <a:lstStyle/>
          <a:p>
            <a:pPr algn="ctr"/>
            <a:r>
              <a:rPr lang="fa-IR" sz="2400" b="1" dirty="0">
                <a:solidFill>
                  <a:srgbClr val="FF0000"/>
                </a:solidFill>
                <a:latin typeface="BNazanin"/>
                <a:cs typeface="Nazanin" panose="00000400000000000000" pitchFamily="2" charset="-78"/>
              </a:rPr>
              <a:t>مشاوره در سوگ و درمان در سوگ </a:t>
            </a:r>
            <a:r>
              <a:rPr lang="en-US" sz="2400" b="1" dirty="0">
                <a:solidFill>
                  <a:srgbClr val="FF0000"/>
                </a:solidFill>
                <a:latin typeface="BNazanin"/>
                <a:cs typeface="Nazanin" panose="00000400000000000000" pitchFamily="2" charset="-78"/>
              </a:rPr>
              <a:t>(Greif Counselling and Greif Therapy)</a:t>
            </a:r>
            <a:endParaRPr lang="fa-IR" sz="2400" b="1" dirty="0">
              <a:solidFill>
                <a:srgbClr val="FF0000"/>
              </a:solidFill>
              <a:latin typeface="BNazanin"/>
              <a:cs typeface="Nazanin" panose="00000400000000000000" pitchFamily="2" charset="-78"/>
            </a:endParaRPr>
          </a:p>
        </p:txBody>
      </p:sp>
      <p:sp>
        <p:nvSpPr>
          <p:cNvPr id="6" name="Rectangle 5"/>
          <p:cNvSpPr/>
          <p:nvPr/>
        </p:nvSpPr>
        <p:spPr>
          <a:xfrm>
            <a:off x="450166" y="1430513"/>
            <a:ext cx="11352627" cy="3970318"/>
          </a:xfrm>
          <a:prstGeom prst="rect">
            <a:avLst/>
          </a:prstGeom>
        </p:spPr>
        <p:txBody>
          <a:bodyPr wrap="square">
            <a:spAutoFit/>
          </a:bodyPr>
          <a:lstStyle/>
          <a:p>
            <a:pPr marL="285750" indent="-285750">
              <a:lnSpc>
                <a:spcPct val="200000"/>
              </a:lnSpc>
              <a:buFont typeface="Wingdings" panose="05000000000000000000" pitchFamily="2" charset="2"/>
              <a:buChar char="q"/>
            </a:pPr>
            <a:endParaRPr lang="fa-IR" b="1" i="0" dirty="0">
              <a:solidFill>
                <a:srgbClr val="000000"/>
              </a:solidFill>
              <a:effectLst/>
              <a:latin typeface="BNazanin"/>
            </a:endParaRPr>
          </a:p>
          <a:p>
            <a:pPr marL="285750" indent="-285750">
              <a:lnSpc>
                <a:spcPct val="200000"/>
              </a:lnSpc>
              <a:buFont typeface="Wingdings" panose="05000000000000000000" pitchFamily="2" charset="2"/>
              <a:buChar char="q"/>
            </a:pPr>
            <a:r>
              <a:rPr lang="fa-IR" b="1" dirty="0">
                <a:solidFill>
                  <a:srgbClr val="212529"/>
                </a:solidFill>
                <a:latin typeface="BNazanin"/>
                <a:cs typeface="Nazanin" panose="00000400000000000000" pitchFamily="2" charset="-78"/>
              </a:rPr>
              <a:t>هدف مشاوره در سوگ با درمان در سوگ متفاوت است</a:t>
            </a:r>
          </a:p>
          <a:p>
            <a:pPr marL="285750" indent="-285750">
              <a:lnSpc>
                <a:spcPct val="200000"/>
              </a:lnSpc>
              <a:buFont typeface="Wingdings" panose="05000000000000000000" pitchFamily="2" charset="2"/>
              <a:buChar char="q"/>
            </a:pPr>
            <a:r>
              <a:rPr lang="fa-IR" b="1" dirty="0">
                <a:solidFill>
                  <a:srgbClr val="212529"/>
                </a:solidFill>
                <a:latin typeface="BNazanin"/>
                <a:cs typeface="Nazanin" panose="00000400000000000000" pitchFamily="2" charset="-78"/>
              </a:rPr>
              <a:t>در مشاوره سوگ هدف کمک به تسهیل فرآیند سوگواری برای تطابق بهتر با فقدان است</a:t>
            </a:r>
          </a:p>
          <a:p>
            <a:pPr marL="285750" indent="-285750">
              <a:lnSpc>
                <a:spcPct val="200000"/>
              </a:lnSpc>
              <a:buFont typeface="Wingdings" panose="05000000000000000000" pitchFamily="2" charset="2"/>
              <a:buChar char="q"/>
            </a:pPr>
            <a:r>
              <a:rPr lang="fa-IR" b="1" dirty="0">
                <a:solidFill>
                  <a:srgbClr val="212529"/>
                </a:solidFill>
                <a:latin typeface="BNazanin"/>
                <a:cs typeface="Nazanin" panose="00000400000000000000" pitchFamily="2" charset="-78"/>
              </a:rPr>
              <a:t> درحالی که درمان سوگ در راستای تشخیص و حل تعارضات ناشی از جدایی و فقدان در فرد دچار یکی از انواع سوگ پیچیده، انجام می شود</a:t>
            </a:r>
          </a:p>
          <a:p>
            <a:pPr marL="285750" indent="-285750">
              <a:lnSpc>
                <a:spcPct val="200000"/>
              </a:lnSpc>
              <a:buFont typeface="Wingdings" panose="05000000000000000000" pitchFamily="2" charset="2"/>
              <a:buChar char="q"/>
            </a:pPr>
            <a:r>
              <a:rPr lang="fa-IR" b="1" dirty="0">
                <a:solidFill>
                  <a:srgbClr val="212529"/>
                </a:solidFill>
                <a:latin typeface="BNazanin"/>
                <a:cs typeface="Nazanin" panose="00000400000000000000" pitchFamily="2" charset="-78"/>
              </a:rPr>
              <a:t>مشاوره سوگ می تواند به عنوان اقدام پیشگیرانه و مداخله زود هنگام برای سوگوارانی که در خطر ایجاد سوگ پیچیده هستند، انجام گیرد</a:t>
            </a:r>
          </a:p>
          <a:p>
            <a:pPr marL="285750" indent="-285750">
              <a:lnSpc>
                <a:spcPct val="200000"/>
              </a:lnSpc>
              <a:buFont typeface="Wingdings" panose="05000000000000000000" pitchFamily="2" charset="2"/>
              <a:buChar char="q"/>
            </a:pPr>
            <a:r>
              <a:rPr lang="fa-IR" b="1" dirty="0">
                <a:solidFill>
                  <a:srgbClr val="212529"/>
                </a:solidFill>
                <a:latin typeface="BNazanin"/>
                <a:cs typeface="Nazanin" panose="00000400000000000000" pitchFamily="2" charset="-78"/>
              </a:rPr>
              <a:t>بدین ترتیب با جلوگیری از ایجاد انواع سوگ پیچیده در آینده، گام مهمی درجهت حفظ و ارتقای سلامت روان جامعه برداشته می‌شود</a:t>
            </a:r>
            <a:br>
              <a:rPr lang="fa-IR" b="1" i="0" dirty="0">
                <a:solidFill>
                  <a:srgbClr val="000000"/>
                </a:solidFill>
                <a:effectLst/>
                <a:latin typeface="BNazanin"/>
              </a:rPr>
            </a:br>
            <a:endParaRPr lang="fa-IR" b="1" dirty="0"/>
          </a:p>
        </p:txBody>
      </p:sp>
    </p:spTree>
    <p:extLst>
      <p:ext uri="{BB962C8B-B14F-4D97-AF65-F5344CB8AC3E}">
        <p14:creationId xmlns:p14="http://schemas.microsoft.com/office/powerpoint/2010/main" val="1551977648"/>
      </p:ext>
    </p:extLst>
  </p:cSld>
  <p:clrMapOvr>
    <a:masterClrMapping/>
  </p:clrMapOvr>
  <p:transition spd="med">
    <p:pull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6776" y="872197"/>
            <a:ext cx="10578905" cy="4524315"/>
          </a:xfrm>
          <a:prstGeom prst="rect">
            <a:avLst/>
          </a:prstGeom>
        </p:spPr>
        <p:txBody>
          <a:bodyPr wrap="square">
            <a:spAutoFit/>
          </a:bodyPr>
          <a:lstStyle/>
          <a:p>
            <a:pPr marL="342900" indent="-342900">
              <a:lnSpc>
                <a:spcPct val="150000"/>
              </a:lnSpc>
              <a:buFont typeface="Wingdings" panose="05000000000000000000" pitchFamily="2" charset="2"/>
              <a:buChar char="q"/>
            </a:pPr>
            <a:r>
              <a:rPr lang="fa-IR" sz="2400" b="1" dirty="0">
                <a:solidFill>
                  <a:srgbClr val="FF0000"/>
                </a:solidFill>
                <a:latin typeface="BNazanin"/>
                <a:cs typeface="Nazanin" panose="00000400000000000000" pitchFamily="2" charset="-78"/>
              </a:rPr>
              <a:t>هدف مشاوره سوگ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کمک به بازماندگان برای سازگار شدن با فقدان عزیز از دست رفته و قادر بودن به تطابق با واقعیت جدید زندگی بدون او</a:t>
            </a:r>
          </a:p>
          <a:p>
            <a:pPr>
              <a:lnSpc>
                <a:spcPct val="150000"/>
              </a:lnSpc>
            </a:pPr>
            <a:endParaRPr lang="fa-IR" b="1" dirty="0">
              <a:solidFill>
                <a:srgbClr val="212529"/>
              </a:solidFill>
              <a:latin typeface="BNazanin"/>
              <a:cs typeface="Nazanin" panose="00000400000000000000" pitchFamily="2" charset="-78"/>
            </a:endParaRPr>
          </a:p>
          <a:p>
            <a:pPr marL="285750" indent="-285750">
              <a:lnSpc>
                <a:spcPct val="150000"/>
              </a:lnSpc>
              <a:buFont typeface="Wingdings" panose="05000000000000000000" pitchFamily="2" charset="2"/>
              <a:buChar char="q"/>
            </a:pPr>
            <a:r>
              <a:rPr lang="fa-IR" sz="2400" b="1" dirty="0">
                <a:solidFill>
                  <a:srgbClr val="FF0000"/>
                </a:solidFill>
                <a:latin typeface="BNazanin"/>
                <a:cs typeface="Nazanin" panose="00000400000000000000" pitchFamily="2" charset="-78"/>
              </a:rPr>
              <a:t>اهداف اختصاصی</a:t>
            </a:r>
            <a:br>
              <a:rPr lang="fa-IR" sz="2400" i="0" dirty="0">
                <a:solidFill>
                  <a:srgbClr val="548AB7"/>
                </a:solidFill>
                <a:effectLst/>
                <a:latin typeface="BNazanin"/>
              </a:rPr>
            </a:br>
            <a:r>
              <a:rPr lang="fa-IR" b="1" dirty="0">
                <a:solidFill>
                  <a:srgbClr val="212529"/>
                </a:solidFill>
                <a:latin typeface="BNazanin"/>
                <a:cs typeface="Nazanin" panose="00000400000000000000" pitchFamily="2" charset="-78"/>
              </a:rPr>
              <a:t>افزایش درک واقعیت فقدان</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کمک برای کنار آمدن با درد ناشی از فقدان</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بررسی دفاعها و روشهای مقابله، کمک به بازماندگان برای یافتن معنا در تجارب دردناک</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کمک برای غلبه بر مشکلات موجود در سازگاری مجدد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کمک به بازماندگان برای زندگی بدون متوفا وسازگاری با فقدان از طریق حل مساله</a:t>
            </a:r>
            <a:br>
              <a:rPr lang="fa-IR" i="0" dirty="0">
                <a:solidFill>
                  <a:srgbClr val="212529"/>
                </a:solidFill>
                <a:effectLst/>
                <a:latin typeface="BNazanin"/>
              </a:rPr>
            </a:br>
            <a:endParaRPr lang="fa-IR" dirty="0"/>
          </a:p>
        </p:txBody>
      </p:sp>
    </p:spTree>
    <p:extLst>
      <p:ext uri="{BB962C8B-B14F-4D97-AF65-F5344CB8AC3E}">
        <p14:creationId xmlns:p14="http://schemas.microsoft.com/office/powerpoint/2010/main" val="3734555213"/>
      </p:ext>
    </p:extLst>
  </p:cSld>
  <p:clrMapOvr>
    <a:masterClrMapping/>
  </p:clrMapOvr>
  <p:transition spd="med">
    <p:pull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34929" y="337766"/>
            <a:ext cx="6096000" cy="830997"/>
          </a:xfrm>
          <a:prstGeom prst="rect">
            <a:avLst/>
          </a:prstGeom>
        </p:spPr>
        <p:txBody>
          <a:bodyPr>
            <a:spAutoFit/>
          </a:bodyPr>
          <a:lstStyle/>
          <a:p>
            <a:pPr marL="342900" indent="-342900">
              <a:buFont typeface="Wingdings" panose="05000000000000000000" pitchFamily="2" charset="2"/>
              <a:buChar char="q"/>
            </a:pPr>
            <a:r>
              <a:rPr lang="fa-IR" sz="2400" b="1" dirty="0">
                <a:solidFill>
                  <a:srgbClr val="FF0000"/>
                </a:solidFill>
                <a:latin typeface="BNazanin"/>
                <a:cs typeface="Nazanin" panose="00000400000000000000" pitchFamily="2" charset="-78"/>
              </a:rPr>
              <a:t>فرایند مشاوره سوگ</a:t>
            </a:r>
            <a:br>
              <a:rPr lang="fa-IR" sz="2400" b="1" dirty="0">
                <a:solidFill>
                  <a:srgbClr val="FF0000"/>
                </a:solidFill>
                <a:latin typeface="BNazanin"/>
                <a:cs typeface="Nazanin" panose="00000400000000000000" pitchFamily="2" charset="-78"/>
              </a:rPr>
            </a:br>
            <a:endParaRPr lang="fa-IR" sz="2400" b="1" dirty="0">
              <a:solidFill>
                <a:srgbClr val="FF0000"/>
              </a:solidFill>
              <a:latin typeface="BNazanin"/>
              <a:cs typeface="Nazanin" panose="00000400000000000000" pitchFamily="2" charset="-78"/>
            </a:endParaRPr>
          </a:p>
        </p:txBody>
      </p:sp>
      <p:sp>
        <p:nvSpPr>
          <p:cNvPr id="3" name="Rectangle 2"/>
          <p:cNvSpPr/>
          <p:nvPr/>
        </p:nvSpPr>
        <p:spPr>
          <a:xfrm>
            <a:off x="5889674" y="753264"/>
            <a:ext cx="6096000" cy="2308324"/>
          </a:xfrm>
          <a:prstGeom prst="rect">
            <a:avLst/>
          </a:prstGeom>
        </p:spPr>
        <p:txBody>
          <a:bodyPr>
            <a:spAutoFit/>
          </a:bodyPr>
          <a:lstStyle/>
          <a:p>
            <a:pPr marL="285750" indent="-285750">
              <a:lnSpc>
                <a:spcPct val="200000"/>
              </a:lnSpc>
              <a:buFont typeface="Wingdings" panose="05000000000000000000" pitchFamily="2" charset="2"/>
              <a:buChar char="v"/>
            </a:pPr>
            <a:r>
              <a:rPr lang="fa-IR" b="1" dirty="0">
                <a:solidFill>
                  <a:srgbClr val="212529"/>
                </a:solidFill>
                <a:latin typeface="BNazanin"/>
                <a:cs typeface="Nazanin" panose="00000400000000000000" pitchFamily="2" charset="-78"/>
              </a:rPr>
              <a:t>جلسه اول: ارزیابی انعطاف پذیر رویداد و افزایش درک فقدان</a:t>
            </a:r>
          </a:p>
          <a:p>
            <a:pPr marL="285750" indent="-285750">
              <a:lnSpc>
                <a:spcPct val="200000"/>
              </a:lnSpc>
              <a:buFont typeface="Wingdings" panose="05000000000000000000" pitchFamily="2" charset="2"/>
              <a:buChar char="v"/>
            </a:pPr>
            <a:r>
              <a:rPr lang="fa-IR" b="1" dirty="0">
                <a:solidFill>
                  <a:srgbClr val="212529"/>
                </a:solidFill>
                <a:latin typeface="BNazanin"/>
                <a:cs typeface="Nazanin" panose="00000400000000000000" pitchFamily="2" charset="-78"/>
              </a:rPr>
              <a:t>جلسه دوم: کنار آمدن با سوگ و معنایابی</a:t>
            </a:r>
          </a:p>
          <a:p>
            <a:pPr marL="285750" indent="-285750">
              <a:lnSpc>
                <a:spcPct val="200000"/>
              </a:lnSpc>
              <a:buFont typeface="Wingdings" panose="05000000000000000000" pitchFamily="2" charset="2"/>
              <a:buChar char="v"/>
            </a:pPr>
            <a:r>
              <a:rPr lang="fa-IR" b="1" dirty="0">
                <a:solidFill>
                  <a:srgbClr val="212529"/>
                </a:solidFill>
                <a:latin typeface="BNazanin"/>
                <a:cs typeface="Nazanin" panose="00000400000000000000" pitchFamily="2" charset="-78"/>
              </a:rPr>
              <a:t>جلسه سوم: بازیابی</a:t>
            </a:r>
          </a:p>
          <a:p>
            <a:pPr marL="285750" indent="-285750">
              <a:lnSpc>
                <a:spcPct val="200000"/>
              </a:lnSpc>
              <a:buFont typeface="Wingdings" panose="05000000000000000000" pitchFamily="2" charset="2"/>
              <a:buChar char="v"/>
            </a:pPr>
            <a:r>
              <a:rPr lang="fa-IR" b="1" dirty="0">
                <a:solidFill>
                  <a:srgbClr val="212529"/>
                </a:solidFill>
                <a:latin typeface="BNazanin"/>
                <a:cs typeface="Nazanin" panose="00000400000000000000" pitchFamily="2" charset="-78"/>
              </a:rPr>
              <a:t>جلسه چهارم: ارزیابی درمان</a:t>
            </a:r>
            <a:endParaRPr lang="fa-IR" dirty="0"/>
          </a:p>
        </p:txBody>
      </p:sp>
      <p:sp>
        <p:nvSpPr>
          <p:cNvPr id="4" name="Rectangle 3"/>
          <p:cNvSpPr/>
          <p:nvPr/>
        </p:nvSpPr>
        <p:spPr>
          <a:xfrm>
            <a:off x="-51582" y="3477086"/>
            <a:ext cx="11882511" cy="2723823"/>
          </a:xfrm>
          <a:prstGeom prst="rect">
            <a:avLst/>
          </a:prstGeom>
        </p:spPr>
        <p:txBody>
          <a:bodyPr wrap="square">
            <a:spAutoFit/>
          </a:bodyPr>
          <a:lstStyle/>
          <a:p>
            <a:pPr marL="342900" indent="-342900">
              <a:lnSpc>
                <a:spcPct val="150000"/>
              </a:lnSpc>
              <a:buFont typeface="Wingdings" panose="05000000000000000000" pitchFamily="2" charset="2"/>
              <a:buChar char="q"/>
            </a:pPr>
            <a:r>
              <a:rPr lang="fa-IR" sz="2400" b="1" dirty="0">
                <a:solidFill>
                  <a:srgbClr val="FF0000"/>
                </a:solidFill>
                <a:latin typeface="BNazanin"/>
                <a:cs typeface="Nazanin" panose="00000400000000000000" pitchFamily="2" charset="-78"/>
              </a:rPr>
              <a:t>ارزیابی در سوگ</a:t>
            </a:r>
          </a:p>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چگونگی فقدان</a:t>
            </a:r>
          </a:p>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 تعدیلگرهای سوگ (نسبت با فرد متوفا، فقدان های چندگانه، فقدان های قبلی و چگونگی برخورد با آنها، سن و جنس اعضای خانواده) </a:t>
            </a:r>
          </a:p>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وضعیت کلی خانواده سوگوار در رویارویی با سوگ کنونی </a:t>
            </a:r>
          </a:p>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وضعیت روانشناختی اعضای خانواده</a:t>
            </a:r>
            <a:br>
              <a:rPr lang="fa-IR" b="1" dirty="0">
                <a:solidFill>
                  <a:srgbClr val="212529"/>
                </a:solidFill>
                <a:latin typeface="BNazanin"/>
              </a:rPr>
            </a:br>
            <a:endParaRPr lang="fa-IR" b="1" dirty="0">
              <a:solidFill>
                <a:srgbClr val="212529"/>
              </a:solidFill>
              <a:latin typeface="BNazanin"/>
            </a:endParaRPr>
          </a:p>
        </p:txBody>
      </p:sp>
    </p:spTree>
    <p:extLst>
      <p:ext uri="{BB962C8B-B14F-4D97-AF65-F5344CB8AC3E}">
        <p14:creationId xmlns:p14="http://schemas.microsoft.com/office/powerpoint/2010/main" val="3423876044"/>
      </p:ext>
    </p:extLst>
  </p:cSld>
  <p:clrMapOvr>
    <a:masterClrMapping/>
  </p:clrMapOvr>
  <p:transition spd="med">
    <p:pull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025" y="105508"/>
            <a:ext cx="9425354" cy="6752492"/>
          </a:xfrm>
          <a:prstGeom prst="rect">
            <a:avLst/>
          </a:prstGeom>
        </p:spPr>
      </p:pic>
    </p:spTree>
    <p:extLst>
      <p:ext uri="{BB962C8B-B14F-4D97-AF65-F5344CB8AC3E}">
        <p14:creationId xmlns:p14="http://schemas.microsoft.com/office/powerpoint/2010/main" val="1814014148"/>
      </p:ext>
    </p:extLst>
  </p:cSld>
  <p:clrMapOvr>
    <a:masterClrMapping/>
  </p:clrMapOvr>
  <p:transition spd="med">
    <p:pull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677" y="284933"/>
            <a:ext cx="11873132" cy="6047809"/>
          </a:xfrm>
          <a:prstGeom prst="rect">
            <a:avLst/>
          </a:prstGeom>
        </p:spPr>
        <p:txBody>
          <a:bodyPr wrap="square">
            <a:spAutoFit/>
          </a:bodyPr>
          <a:lstStyle/>
          <a:p>
            <a:pPr marL="342900" indent="-342900">
              <a:lnSpc>
                <a:spcPct val="150000"/>
              </a:lnSpc>
              <a:buFont typeface="Wingdings" panose="05000000000000000000" pitchFamily="2" charset="2"/>
              <a:buChar char="q"/>
            </a:pPr>
            <a:r>
              <a:rPr lang="fa-IR" sz="2400" b="1" dirty="0">
                <a:solidFill>
                  <a:srgbClr val="FF0000"/>
                </a:solidFill>
                <a:latin typeface="BNazanin"/>
                <a:cs typeface="Nazanin" panose="00000400000000000000" pitchFamily="2" charset="-78"/>
              </a:rPr>
              <a:t>شرح جلسه اول</a:t>
            </a:r>
          </a:p>
          <a:p>
            <a:pPr>
              <a:lnSpc>
                <a:spcPct val="150000"/>
              </a:lnSpc>
            </a:pPr>
            <a:r>
              <a:rPr lang="fa-IR" b="1" dirty="0">
                <a:solidFill>
                  <a:srgbClr val="FF0000"/>
                </a:solidFill>
                <a:latin typeface="BNazanin"/>
                <a:cs typeface="Nazanin" panose="00000400000000000000" pitchFamily="2" charset="-78"/>
              </a:rPr>
              <a:t>مکان مشاوره: </a:t>
            </a:r>
            <a:r>
              <a:rPr lang="fa-IR" b="1" dirty="0">
                <a:solidFill>
                  <a:srgbClr val="212529"/>
                </a:solidFill>
                <a:latin typeface="BNazanin"/>
                <a:cs typeface="Nazanin" panose="00000400000000000000" pitchFamily="2" charset="-78"/>
              </a:rPr>
              <a:t>اتاق مشاوره طبق استاندارد دارای دو صندلی راحت با زاویه 45 درجه باشد. دستمال کاغذی در دسترس باشد. حتی الامکان بین</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مراجع و مشاور حائلی وجود نداشته باشد، </a:t>
            </a:r>
            <a:br>
              <a:rPr lang="fa-IR" b="1" dirty="0">
                <a:solidFill>
                  <a:srgbClr val="212529"/>
                </a:solidFill>
                <a:latin typeface="BNazanin"/>
                <a:cs typeface="Nazanin" panose="00000400000000000000" pitchFamily="2" charset="-78"/>
              </a:rPr>
            </a:br>
            <a:r>
              <a:rPr lang="fa-IR" b="1" dirty="0">
                <a:solidFill>
                  <a:srgbClr val="FF0000"/>
                </a:solidFill>
                <a:latin typeface="BNazanin"/>
                <a:cs typeface="Nazanin" panose="00000400000000000000" pitchFamily="2" charset="-78"/>
              </a:rPr>
              <a:t>تکنیک های مورد استفاده: </a:t>
            </a:r>
            <a:r>
              <a:rPr lang="fa-IR" b="1" dirty="0">
                <a:solidFill>
                  <a:srgbClr val="212529"/>
                </a:solidFill>
                <a:latin typeface="BNazanin"/>
                <a:cs typeface="Nazanin" panose="00000400000000000000" pitchFamily="2" charset="-78"/>
              </a:rPr>
              <a:t>همدلی، گوش دادن فعال، پرسشهای باز در مورد وقایع مرتبط با مرگ</a:t>
            </a:r>
            <a:br>
              <a:rPr lang="fa-IR"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در ابتدا ضمن توضیح اصول محرمانگی، فرم اطلاعات دموگرافیک را با کمک مراجع تکمیل می کنیم. پس از کسب اطلاعات اولیه هدف از جلسه درمان را با وی مرور می کنیم: " امروز می خواهیم ببینیم این اتفاق چگونه رخ داده و شما چطور با آن رو به رو شده اید.آیا آماده هستید و فکر می کنید الان زمان خوبی برای صحبت در مورد مرگ و احساسات و تجربیاتتان هست؟ شما هر زمانی که خواستید می توانید مکالمه را متوقف کنید.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در صورتی که فرد سوگوار اعلام آمادگی کرد با استفاده از </a:t>
            </a:r>
            <a:r>
              <a:rPr lang="fa-IR" b="1" dirty="0">
                <a:solidFill>
                  <a:srgbClr val="FF0000"/>
                </a:solidFill>
                <a:latin typeface="BNazanin"/>
                <a:cs typeface="Nazanin" panose="00000400000000000000" pitchFamily="2" charset="-78"/>
              </a:rPr>
              <a:t>پرسشهای زیر </a:t>
            </a:r>
            <a:r>
              <a:rPr lang="fa-IR" b="1" dirty="0">
                <a:solidFill>
                  <a:srgbClr val="212529"/>
                </a:solidFill>
                <a:latin typeface="BNazanin"/>
                <a:cs typeface="Nazanin" panose="00000400000000000000" pitchFamily="2" charset="-78"/>
              </a:rPr>
              <a:t>او را تشویق به صحبت کردن می کنیم:</a:t>
            </a:r>
          </a:p>
          <a:p>
            <a:pPr>
              <a:lnSpc>
                <a:spcPct val="150000"/>
              </a:lnSpc>
            </a:pPr>
            <a:r>
              <a:rPr lang="fa-IR" b="1" dirty="0">
                <a:solidFill>
                  <a:srgbClr val="212529"/>
                </a:solidFill>
                <a:latin typeface="BNazanin"/>
                <a:cs typeface="Nazanin" panose="00000400000000000000" pitchFamily="2" charset="-78"/>
              </a:rPr>
              <a:t>دوست دارم درمورد متوفا برایم صحبت کنید.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چگونه از خبر مرگ باخبر شدید؟ کجا بودید؟ آیا تنها بودید؟ چه واکنشی نشان دادید؟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مراسم تدفین چگونه بود؟ شما در مراسم شرکت کردید؟ چه کسانی در مراسم بودند؟ در مراسم چه چیزهایی گفته شد؟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در مورد واکنشتان در زمان شنیدن خبر چه چیزهایی را به خاطر می آورید؟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آیا در این دوران سخت احساس تنهایی می کنید؟ سختترین بخش این تجربه از نظر احساسی برای شما کدام است؟</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آیا سر مزار می روید؟ اگر می روید چند وقت یکبار؟ اگر نمی روید دلیل آن چیست؟</a:t>
            </a:r>
            <a:endParaRPr lang="fa-IR" dirty="0"/>
          </a:p>
        </p:txBody>
      </p:sp>
    </p:spTree>
    <p:extLst>
      <p:ext uri="{BB962C8B-B14F-4D97-AF65-F5344CB8AC3E}">
        <p14:creationId xmlns:p14="http://schemas.microsoft.com/office/powerpoint/2010/main" val="3812247003"/>
      </p:ext>
    </p:extLst>
  </p:cSld>
  <p:clrMapOvr>
    <a:masterClrMapping/>
  </p:clrMapOvr>
  <p:transition spd="med">
    <p:pull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811" y="197279"/>
            <a:ext cx="11648051" cy="6170920"/>
          </a:xfrm>
          <a:prstGeom prst="rect">
            <a:avLst/>
          </a:prstGeom>
        </p:spPr>
        <p:txBody>
          <a:bodyPr wrap="square">
            <a:spAutoFit/>
          </a:bodyPr>
          <a:lstStyle/>
          <a:p>
            <a:endParaRPr lang="fa-IR" dirty="0">
              <a:solidFill>
                <a:srgbClr val="212529"/>
              </a:solidFill>
              <a:latin typeface="BNazanin"/>
            </a:endParaRPr>
          </a:p>
          <a:p>
            <a:pPr marL="342900" indent="-342900">
              <a:buFont typeface="Wingdings" panose="05000000000000000000" pitchFamily="2" charset="2"/>
              <a:buChar char="q"/>
            </a:pPr>
            <a:r>
              <a:rPr lang="fa-IR" sz="2400" b="1" dirty="0">
                <a:solidFill>
                  <a:srgbClr val="FF0000"/>
                </a:solidFill>
                <a:latin typeface="BNazanin"/>
                <a:cs typeface="Nazanin" panose="00000400000000000000" pitchFamily="2" charset="-78"/>
              </a:rPr>
              <a:t>ادامه شرح جلسه اول</a:t>
            </a:r>
          </a:p>
          <a:p>
            <a:endParaRPr lang="fa-IR" sz="1600" dirty="0">
              <a:solidFill>
                <a:srgbClr val="212529"/>
              </a:solidFill>
              <a:latin typeface="BNazanin"/>
            </a:endParaRPr>
          </a:p>
          <a:p>
            <a:pPr>
              <a:lnSpc>
                <a:spcPct val="150000"/>
              </a:lnSpc>
            </a:pPr>
            <a:r>
              <a:rPr lang="fa-IR" sz="1600" b="1" dirty="0">
                <a:solidFill>
                  <a:srgbClr val="212529"/>
                </a:solidFill>
                <a:latin typeface="BNazanin"/>
                <a:cs typeface="Nazanin" panose="00000400000000000000" pitchFamily="2" charset="-78"/>
              </a:rPr>
              <a:t>پس از صحبت کردن در مورد مرگ، حسهای فرد، چگونگی برخورد وی با تعارضات را بررسی می کنیم.</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تکنیکهای مورد استفاده: تشویق مراجع به شناسایی و ابراز هیجانهایی که فرد سوگوار تجربه می کند، در نظر گرفتن زمان کافی برای ابراز هیجانات، استفاده ازنوشتن یا نقاشی برای بیان هیجانات</a:t>
            </a:r>
          </a:p>
          <a:p>
            <a:endParaRPr lang="fa-IR" sz="1600" b="1" dirty="0">
              <a:solidFill>
                <a:srgbClr val="212529"/>
              </a:solidFill>
              <a:latin typeface="BNazanin"/>
            </a:endParaRPr>
          </a:p>
          <a:p>
            <a:pPr>
              <a:lnSpc>
                <a:spcPct val="150000"/>
              </a:lnSpc>
            </a:pPr>
            <a:r>
              <a:rPr lang="fa-IR" sz="2000" b="1" dirty="0">
                <a:solidFill>
                  <a:srgbClr val="FF0000"/>
                </a:solidFill>
                <a:latin typeface="BNazanin"/>
                <a:cs typeface="Nazanin" panose="00000400000000000000" pitchFamily="2" charset="-78"/>
              </a:rPr>
              <a:t>پرسشها:</a:t>
            </a:r>
            <a:br>
              <a:rPr lang="fa-IR" sz="1600" b="1" dirty="0">
                <a:solidFill>
                  <a:srgbClr val="212529"/>
                </a:solidFill>
                <a:latin typeface="BNazanin"/>
              </a:rPr>
            </a:br>
            <a:r>
              <a:rPr lang="fa-IR" sz="1600" b="1" dirty="0">
                <a:solidFill>
                  <a:srgbClr val="212529"/>
                </a:solidFill>
                <a:latin typeface="BNazanin"/>
                <a:cs typeface="Nazanin" panose="00000400000000000000" pitchFamily="2" charset="-78"/>
              </a:rPr>
              <a:t>از این که او (متوفا) را از دست داده اید چه احساسی دارید؟</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از زمان مرگ او، زندگیتان چگونه است؟</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چه تغییراتی در زندگیتان پس از مرگ فرد متوفا ایجاد شده است؟</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چه چیزی بیشتر از همه شما را غمگین کرده است؟</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آیا در گذشته فرد مورد علاقه ای را از دست داده اید؟ چقدر با شرایط کنونی مشابهت یا تفاوت داشت؟</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آیا تجربه کنونی تان از مرگ متوفا ،آنقدر سخت بوده که به فکر آسیب رساندن به خود بیفتید؟</a:t>
            </a:r>
          </a:p>
          <a:p>
            <a:pPr>
              <a:lnSpc>
                <a:spcPct val="150000"/>
              </a:lnSpc>
            </a:pPr>
            <a:r>
              <a:rPr lang="fa-IR" sz="1600" b="1" dirty="0">
                <a:solidFill>
                  <a:srgbClr val="FF0000"/>
                </a:solidFill>
                <a:latin typeface="BNazanin"/>
                <a:cs typeface="Nazanin" panose="00000400000000000000" pitchFamily="2" charset="-78"/>
              </a:rPr>
              <a:t>(مشاور سوگ همیشه باید در مورد افکار خودکشی پرس و جو کند. در صورت دریافت پاسخ مثبت، از پروتکل اورژانس روانپزشکی پیروی می شود.)</a:t>
            </a:r>
            <a:br>
              <a:rPr lang="fa-IR" dirty="0">
                <a:solidFill>
                  <a:srgbClr val="FF0000"/>
                </a:solidFill>
                <a:latin typeface="BNazanin"/>
              </a:rPr>
            </a:br>
            <a:endParaRPr lang="fa-IR" dirty="0">
              <a:solidFill>
                <a:srgbClr val="FF0000"/>
              </a:solidFill>
            </a:endParaRPr>
          </a:p>
        </p:txBody>
      </p:sp>
    </p:spTree>
    <p:extLst>
      <p:ext uri="{BB962C8B-B14F-4D97-AF65-F5344CB8AC3E}">
        <p14:creationId xmlns:p14="http://schemas.microsoft.com/office/powerpoint/2010/main" val="2221112593"/>
      </p:ext>
    </p:extLst>
  </p:cSld>
  <p:clrMapOvr>
    <a:masterClrMapping/>
  </p:clrMapOvr>
  <p:transition spd="med">
    <p:pull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289442"/>
            <a:ext cx="11746523" cy="1269578"/>
          </a:xfrm>
          <a:prstGeom prst="rect">
            <a:avLst/>
          </a:prstGeom>
        </p:spPr>
        <p:txBody>
          <a:bodyPr wrap="square">
            <a:spAutoFit/>
          </a:bodyPr>
          <a:lstStyle/>
          <a:p>
            <a:br>
              <a:rPr lang="fa-IR" sz="1050" dirty="0">
                <a:solidFill>
                  <a:srgbClr val="000000"/>
                </a:solidFill>
                <a:latin typeface="CenturyGothic"/>
              </a:rPr>
            </a:br>
            <a:br>
              <a:rPr lang="fa-IR" b="1" dirty="0">
                <a:solidFill>
                  <a:srgbClr val="212529"/>
                </a:solidFill>
                <a:latin typeface="BNazanin"/>
              </a:rPr>
            </a:br>
            <a:br>
              <a:rPr lang="fa-IR" sz="1600" dirty="0"/>
            </a:br>
            <a:br>
              <a:rPr lang="fa-IR" sz="1600" dirty="0">
                <a:solidFill>
                  <a:srgbClr val="212529"/>
                </a:solidFill>
                <a:latin typeface="BNazanin"/>
              </a:rPr>
            </a:br>
            <a:endParaRPr lang="fa-IR" sz="1600" dirty="0"/>
          </a:p>
        </p:txBody>
      </p:sp>
      <p:sp>
        <p:nvSpPr>
          <p:cNvPr id="3" name="Rectangle 2"/>
          <p:cNvSpPr/>
          <p:nvPr/>
        </p:nvSpPr>
        <p:spPr>
          <a:xfrm>
            <a:off x="225082" y="334847"/>
            <a:ext cx="10846191" cy="6324808"/>
          </a:xfrm>
          <a:prstGeom prst="rect">
            <a:avLst/>
          </a:prstGeom>
        </p:spPr>
        <p:txBody>
          <a:bodyPr wrap="square">
            <a:spAutoFit/>
          </a:bodyPr>
          <a:lstStyle/>
          <a:p>
            <a:pPr>
              <a:lnSpc>
                <a:spcPct val="150000"/>
              </a:lnSpc>
            </a:pPr>
            <a:r>
              <a:rPr lang="fa-IR" sz="2400" b="1" dirty="0">
                <a:solidFill>
                  <a:srgbClr val="FF0000"/>
                </a:solidFill>
                <a:latin typeface="BNazanin"/>
                <a:cs typeface="Nazanin" panose="00000400000000000000" pitchFamily="2" charset="-78"/>
              </a:rPr>
              <a:t>احساسات رایج در این شرایط عبارتند از:</a:t>
            </a:r>
            <a:br>
              <a:rPr lang="fa-IR" sz="1600" dirty="0">
                <a:solidFill>
                  <a:srgbClr val="212529"/>
                </a:solidFill>
                <a:latin typeface="BNazaninBold"/>
              </a:rPr>
            </a:br>
            <a:r>
              <a:rPr lang="fa-IR" sz="2400" b="1" dirty="0">
                <a:solidFill>
                  <a:srgbClr val="FF0000"/>
                </a:solidFill>
                <a:latin typeface="BNazanin"/>
                <a:cs typeface="Nazanin" panose="00000400000000000000" pitchFamily="2" charset="-78"/>
              </a:rPr>
              <a:t>خشم:</a:t>
            </a:r>
            <a:br>
              <a:rPr lang="fa-IR" sz="1600" b="1" dirty="0">
                <a:solidFill>
                  <a:srgbClr val="212529"/>
                </a:solidFill>
                <a:latin typeface="BNazaninBold"/>
              </a:rPr>
            </a:br>
            <a:r>
              <a:rPr lang="fa-IR" b="1" dirty="0">
                <a:solidFill>
                  <a:srgbClr val="212529"/>
                </a:solidFill>
                <a:latin typeface="BNazanin"/>
                <a:cs typeface="Nazanin" panose="00000400000000000000" pitchFamily="2" charset="-78"/>
              </a:rPr>
              <a:t>نسبت به متوفی:آیا از این که او مرده عصبانی هستید؟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نسبت به خود: آیا از خودتان به خاطر مرگ او عصبانی هستید؟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نسبت به کادر درمان یا دیگران: آیا از دیگران به خاطر مرگ او عصبانی هستید؟</a:t>
            </a:r>
            <a:br>
              <a:rPr lang="fa-IR" sz="1600" b="1" dirty="0">
                <a:solidFill>
                  <a:srgbClr val="212529"/>
                </a:solidFill>
                <a:latin typeface="TimesNewRomanPSMT"/>
              </a:rPr>
            </a:br>
            <a:r>
              <a:rPr lang="fa-IR" sz="2400" b="1" dirty="0">
                <a:solidFill>
                  <a:srgbClr val="FF0000"/>
                </a:solidFill>
                <a:latin typeface="BNazanin"/>
                <a:cs typeface="Nazanin" panose="00000400000000000000" pitchFamily="2" charset="-78"/>
              </a:rPr>
              <a:t>ناامیدی:</a:t>
            </a:r>
            <a:br>
              <a:rPr lang="fa-IR" sz="1600" b="1" dirty="0">
                <a:solidFill>
                  <a:srgbClr val="212529"/>
                </a:solidFill>
                <a:latin typeface="BNazaninBold"/>
              </a:rPr>
            </a:br>
            <a:r>
              <a:rPr lang="fa-IR" b="1" dirty="0">
                <a:solidFill>
                  <a:srgbClr val="212529"/>
                </a:solidFill>
                <a:latin typeface="BNazanin"/>
                <a:cs typeface="Nazanin" panose="00000400000000000000" pitchFamily="2" charset="-78"/>
              </a:rPr>
              <a:t>احساس ناامیدی می کنید؟ احساس می کنید که این اتفاق ناعادلانه بوده است؟</a:t>
            </a:r>
            <a:br>
              <a:rPr lang="fa-IR" b="1" dirty="0">
                <a:solidFill>
                  <a:srgbClr val="212529"/>
                </a:solidFill>
                <a:latin typeface="BNazanin"/>
                <a:cs typeface="Nazanin" panose="00000400000000000000" pitchFamily="2" charset="-78"/>
              </a:rPr>
            </a:br>
            <a:r>
              <a:rPr lang="fa-IR" sz="2400" b="1" dirty="0">
                <a:solidFill>
                  <a:srgbClr val="FF0000"/>
                </a:solidFill>
                <a:latin typeface="BNazanin"/>
                <a:cs typeface="Nazanin" panose="00000400000000000000" pitchFamily="2" charset="-78"/>
              </a:rPr>
              <a:t>اضطراب و درماندگی:</a:t>
            </a:r>
            <a:br>
              <a:rPr lang="fa-IR" sz="1600" b="1" dirty="0">
                <a:solidFill>
                  <a:srgbClr val="212529"/>
                </a:solidFill>
                <a:latin typeface="BNazaninBold"/>
              </a:rPr>
            </a:br>
            <a:r>
              <a:rPr lang="fa-IR" b="1" dirty="0">
                <a:solidFill>
                  <a:srgbClr val="212529"/>
                </a:solidFill>
                <a:latin typeface="BNazanin"/>
                <a:cs typeface="Nazanin" panose="00000400000000000000" pitchFamily="2" charset="-78"/>
              </a:rPr>
              <a:t>می خواهید کمی در مورد ترسها و نگرانیهایتان صحبت کنید؟</a:t>
            </a:r>
            <a:br>
              <a:rPr lang="fa-IR" sz="1600" b="1" dirty="0">
                <a:solidFill>
                  <a:srgbClr val="212529"/>
                </a:solidFill>
                <a:latin typeface="TimesNewRomanPSMT"/>
              </a:rPr>
            </a:br>
            <a:r>
              <a:rPr lang="fa-IR" sz="2400" b="1" dirty="0">
                <a:solidFill>
                  <a:srgbClr val="FF0000"/>
                </a:solidFill>
                <a:latin typeface="BNazanin"/>
                <a:cs typeface="Nazanin" panose="00000400000000000000" pitchFamily="2" charset="-78"/>
              </a:rPr>
              <a:t>احساس گناه:</a:t>
            </a:r>
            <a:br>
              <a:rPr lang="fa-IR" sz="1600" b="1" dirty="0">
                <a:solidFill>
                  <a:srgbClr val="212529"/>
                </a:solidFill>
                <a:latin typeface="BNazaninBold"/>
              </a:rPr>
            </a:br>
            <a:r>
              <a:rPr lang="fa-IR" b="1" dirty="0">
                <a:solidFill>
                  <a:srgbClr val="212529"/>
                </a:solidFill>
                <a:latin typeface="BNazanin"/>
                <a:cs typeface="Nazanin" panose="00000400000000000000" pitchFamily="2" charset="-78"/>
              </a:rPr>
              <a:t>چه کارهایی برای او انجام دادید ؟ چه کارهایی بود که انجام ندادید و دوست داشتید انجام دهید؟</a:t>
            </a:r>
          </a:p>
          <a:p>
            <a:pPr>
              <a:lnSpc>
                <a:spcPct val="150000"/>
              </a:lnSpc>
            </a:pPr>
            <a:r>
              <a:rPr lang="fa-IR" sz="2400" b="1" dirty="0">
                <a:solidFill>
                  <a:srgbClr val="FF0000"/>
                </a:solidFill>
                <a:latin typeface="BNazanin"/>
                <a:cs typeface="Nazanin" panose="00000400000000000000" pitchFamily="2" charset="-78"/>
              </a:rPr>
              <a:t>دلتنگی:</a:t>
            </a:r>
            <a:br>
              <a:rPr lang="fa-IR" sz="1600" b="1" dirty="0">
                <a:solidFill>
                  <a:srgbClr val="212529"/>
                </a:solidFill>
                <a:latin typeface="BNazaninBold"/>
              </a:rPr>
            </a:br>
            <a:r>
              <a:rPr lang="fa-IR" b="1" dirty="0">
                <a:solidFill>
                  <a:srgbClr val="212529"/>
                </a:solidFill>
                <a:latin typeface="BNazanin"/>
                <a:cs typeface="Nazanin" panose="00000400000000000000" pitchFamily="2" charset="-78"/>
              </a:rPr>
              <a:t>چه چیزی در مورد او شما را دلتنگ می کند؟ برای چه چیزی در او دلتنگ نمی شوید؟ </a:t>
            </a:r>
            <a:endParaRPr lang="fa-IR" sz="1400" dirty="0"/>
          </a:p>
        </p:txBody>
      </p:sp>
    </p:spTree>
    <p:extLst>
      <p:ext uri="{BB962C8B-B14F-4D97-AF65-F5344CB8AC3E}">
        <p14:creationId xmlns:p14="http://schemas.microsoft.com/office/powerpoint/2010/main" val="3665952761"/>
      </p:ext>
    </p:extLst>
  </p:cSld>
  <p:clrMapOvr>
    <a:masterClrMapping/>
  </p:clrMapOvr>
  <p:transition spd="med">
    <p:pull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1692" y="233017"/>
            <a:ext cx="11530818" cy="6463308"/>
          </a:xfrm>
          <a:prstGeom prst="rect">
            <a:avLst/>
          </a:prstGeom>
        </p:spPr>
        <p:txBody>
          <a:bodyPr wrap="square">
            <a:spAutoFit/>
          </a:bodyPr>
          <a:lstStyle/>
          <a:p>
            <a:endParaRPr lang="fa-IR" dirty="0">
              <a:solidFill>
                <a:srgbClr val="212529"/>
              </a:solidFill>
              <a:latin typeface="BNazanin"/>
            </a:endParaRPr>
          </a:p>
          <a:p>
            <a:pPr marL="342900" indent="-342900">
              <a:buFont typeface="Wingdings" panose="05000000000000000000" pitchFamily="2" charset="2"/>
              <a:buChar char="q"/>
            </a:pPr>
            <a:r>
              <a:rPr lang="fa-IR" sz="2400" b="1" dirty="0">
                <a:solidFill>
                  <a:srgbClr val="FF0000"/>
                </a:solidFill>
                <a:latin typeface="BNazanin"/>
                <a:cs typeface="Nazanin" panose="00000400000000000000" pitchFamily="2" charset="-78"/>
              </a:rPr>
              <a:t>ادامه شرح جلسه اول</a:t>
            </a:r>
          </a:p>
          <a:p>
            <a:endParaRPr lang="fa-IR" b="1" dirty="0">
              <a:solidFill>
                <a:srgbClr val="212529"/>
              </a:solidFill>
              <a:latin typeface="BNazaninBold"/>
            </a:endParaRPr>
          </a:p>
          <a:p>
            <a:pPr marL="285750" indent="-285750">
              <a:buFont typeface="Wingdings" panose="05000000000000000000" pitchFamily="2" charset="2"/>
              <a:buChar char="v"/>
            </a:pPr>
            <a:r>
              <a:rPr lang="fa-IR" sz="2400" b="1" dirty="0">
                <a:solidFill>
                  <a:srgbClr val="FF0000"/>
                </a:solidFill>
                <a:latin typeface="BNazanin"/>
                <a:cs typeface="Nazanin" panose="00000400000000000000" pitchFamily="2" charset="-78"/>
              </a:rPr>
              <a:t>جمع بندی و ارائه تکلیف:</a:t>
            </a:r>
          </a:p>
          <a:p>
            <a:pPr>
              <a:lnSpc>
                <a:spcPct val="150000"/>
              </a:lnSpc>
            </a:pPr>
            <a:r>
              <a:rPr lang="fa-IR" b="1" dirty="0">
                <a:solidFill>
                  <a:srgbClr val="212529"/>
                </a:solidFill>
                <a:latin typeface="BNazanin"/>
                <a:cs typeface="Nazanin" panose="00000400000000000000" pitchFamily="2" charset="-78"/>
              </a:rPr>
              <a:t>"تو امروز در مورد احساساتت نسبت به اتفاقی که برایت افتاده است و کسی که از دست داده ای (اسم یا نسبت فرد ذکر شود: مادرت، پدرت، ....)</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صحبت کردی و فکر می کنم من متوجه شدت ناراحتی و احساساتی که در حال حاضر تجربه می کنی شدم. حالا که با هیجانهایت آشنا تر شده ای میتوانی در طول هفته احساسات و افکاری که تجربه می کنی را یادداشت کنی یا احساساتت را به شکل تصاویر رسم کنی یا عکسهای وی را در یک قاب بچسبانی. تا در جلسه بعد در مورد آنها صحبت کنیم. این کار به ما کمک می کند جلسات را بهتر جلو ببریم»</a:t>
            </a:r>
            <a:br>
              <a:rPr lang="fa-IR" sz="1600" b="1" dirty="0">
                <a:solidFill>
                  <a:srgbClr val="212529"/>
                </a:solidFill>
                <a:latin typeface="BNazanin"/>
              </a:rPr>
            </a:br>
            <a:endParaRPr lang="fa-IR" sz="1600" b="1" dirty="0">
              <a:solidFill>
                <a:srgbClr val="212529"/>
              </a:solidFill>
              <a:latin typeface="BNazanin"/>
            </a:endParaRPr>
          </a:p>
          <a:p>
            <a:pPr marL="285750" indent="-285750">
              <a:lnSpc>
                <a:spcPct val="150000"/>
              </a:lnSpc>
              <a:buFont typeface="Wingdings" panose="05000000000000000000" pitchFamily="2" charset="2"/>
              <a:buChar char="v"/>
            </a:pPr>
            <a:r>
              <a:rPr lang="fa-IR" sz="2400" b="1" dirty="0">
                <a:solidFill>
                  <a:srgbClr val="FF0000"/>
                </a:solidFill>
                <a:latin typeface="BNazanin"/>
                <a:cs typeface="Nazanin" panose="00000400000000000000" pitchFamily="2" charset="-78"/>
              </a:rPr>
              <a:t>فعالیتهای پیشنهادی در طول هفته :</a:t>
            </a:r>
            <a:br>
              <a:rPr lang="fa-IR" dirty="0">
                <a:solidFill>
                  <a:srgbClr val="212529"/>
                </a:solidFill>
                <a:latin typeface="BNazaninBold"/>
              </a:rPr>
            </a:br>
            <a:r>
              <a:rPr lang="fa-IR" b="1" dirty="0">
                <a:solidFill>
                  <a:srgbClr val="212529"/>
                </a:solidFill>
                <a:latin typeface="BNazanin"/>
                <a:cs typeface="Nazanin" panose="00000400000000000000" pitchFamily="2" charset="-78"/>
              </a:rPr>
              <a:t>دیدار از مزار متوفا</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برگزاری مراسم سوگواری به تنهایی یا همراه با خانواده نزدیک که در یک محل زندگی می کنند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صحبت کردن در مورد متوفا با افراد خانواده و پرداختن به خاطرات وی</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توجه به هیجانهایی که فرد در طول روز یا شب تجربه می کند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یادداشت برداری و نوشتن هیجانات تجربه شده در دفترچه خاطرات</a:t>
            </a:r>
            <a:br>
              <a:rPr lang="fa-IR" dirty="0">
                <a:solidFill>
                  <a:srgbClr val="212529"/>
                </a:solidFill>
                <a:latin typeface="BNazanin"/>
              </a:rPr>
            </a:br>
            <a:endParaRPr lang="fa-IR" dirty="0"/>
          </a:p>
        </p:txBody>
      </p:sp>
    </p:spTree>
    <p:extLst>
      <p:ext uri="{BB962C8B-B14F-4D97-AF65-F5344CB8AC3E}">
        <p14:creationId xmlns:p14="http://schemas.microsoft.com/office/powerpoint/2010/main" val="1981435936"/>
      </p:ext>
    </p:extLst>
  </p:cSld>
  <p:clrMapOvr>
    <a:masterClrMapping/>
  </p:clrMapOvr>
  <p:transition spd="med">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17" y="154745"/>
            <a:ext cx="10325686" cy="6485206"/>
          </a:xfrm>
          <a:prstGeom prst="rect">
            <a:avLst/>
          </a:prstGeom>
        </p:spPr>
      </p:pic>
    </p:spTree>
    <p:extLst>
      <p:ext uri="{BB962C8B-B14F-4D97-AF65-F5344CB8AC3E}">
        <p14:creationId xmlns:p14="http://schemas.microsoft.com/office/powerpoint/2010/main" val="527148179"/>
      </p:ext>
    </p:extLst>
  </p:cSld>
  <p:clrMapOvr>
    <a:masterClrMapping/>
  </p:clrMapOvr>
  <p:transition spd="med">
    <p:pull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7114" y="1158132"/>
            <a:ext cx="10846191" cy="5920852"/>
          </a:xfrm>
          <a:prstGeom prst="rect">
            <a:avLst/>
          </a:prstGeom>
        </p:spPr>
        <p:txBody>
          <a:bodyPr wrap="square">
            <a:spAutoFit/>
          </a:bodyPr>
          <a:lstStyle/>
          <a:p>
            <a:pPr>
              <a:lnSpc>
                <a:spcPct val="150000"/>
              </a:lnSpc>
            </a:pPr>
            <a:r>
              <a:rPr lang="fa-IR" sz="2000" b="1" dirty="0">
                <a:solidFill>
                  <a:srgbClr val="FF0000"/>
                </a:solidFill>
                <a:latin typeface="BNazanin"/>
                <a:cs typeface="Nazanin" panose="00000400000000000000" pitchFamily="2" charset="-78"/>
              </a:rPr>
              <a:t>تکنیکهای مورد استفاده: </a:t>
            </a:r>
            <a:r>
              <a:rPr lang="fa-IR" b="1" dirty="0">
                <a:solidFill>
                  <a:srgbClr val="212529"/>
                </a:solidFill>
                <a:latin typeface="BNazanin"/>
                <a:cs typeface="Nazanin" panose="00000400000000000000" pitchFamily="2" charset="-78"/>
              </a:rPr>
              <a:t>بررسی تکالیف جلسه قبل، آموزش شیوه های مقابله ای سالم، آموزش مهارتهای تنظیم هیجانی</a:t>
            </a:r>
          </a:p>
          <a:p>
            <a:pPr>
              <a:lnSpc>
                <a:spcPct val="150000"/>
              </a:lnSpc>
            </a:pP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شیوه های مقابله ای دو دسته اند: هیجان مدار، مسئله مدار</a:t>
            </a:r>
          </a:p>
          <a:p>
            <a:pPr>
              <a:lnSpc>
                <a:spcPct val="150000"/>
              </a:lnSpc>
            </a:pPr>
            <a:r>
              <a:rPr lang="fa-IR" b="1" dirty="0">
                <a:solidFill>
                  <a:srgbClr val="212529"/>
                </a:solidFill>
                <a:latin typeface="BNazanin"/>
                <a:cs typeface="Nazanin" panose="00000400000000000000" pitchFamily="2" charset="-78"/>
              </a:rPr>
              <a:t>مقابله های هیجان مدار خود دسته اند: فعال و نافعال</a:t>
            </a:r>
          </a:p>
          <a:p>
            <a:pPr>
              <a:lnSpc>
                <a:spcPct val="150000"/>
              </a:lnSpc>
            </a:pPr>
            <a:endParaRPr lang="fa-IR" b="1" dirty="0">
              <a:solidFill>
                <a:srgbClr val="212529"/>
              </a:solidFill>
              <a:latin typeface="BNazanin"/>
              <a:cs typeface="Nazanin" panose="00000400000000000000" pitchFamily="2" charset="-78"/>
            </a:endParaRPr>
          </a:p>
          <a:p>
            <a:pPr>
              <a:lnSpc>
                <a:spcPct val="150000"/>
              </a:lnSpc>
            </a:pPr>
            <a:r>
              <a:rPr lang="fa-IR" b="1" dirty="0">
                <a:solidFill>
                  <a:srgbClr val="212529"/>
                </a:solidFill>
                <a:latin typeface="BNazanin"/>
                <a:cs typeface="Nazanin" panose="00000400000000000000" pitchFamily="2" charset="-78"/>
              </a:rPr>
              <a:t>شیوه های هیجانی فعال سوگواری، قالب بندی مجدد، معنا بخشیدن مجدد به زندگی، استفاده از مهارتهای تنظیم هیجانی و توانایی پذیرش حمایت اجتماعی را شامل می شوند.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شیوه های هیجانی نافعال (دوری گزین و اجتنابی) شامل سرزنش، پرت کردن حواس، انکار، انزوای اجتماعی، سوء مصرف مواد، الکل و دارو می شود که ممکن است در کوتاه مدت رنج ناشی از سوگ را کاهش دهند اما در نهایت فرایند سوگ را طولانی کرده و موجب آسیبهای ثانویه به فرد می شوند.</a:t>
            </a:r>
            <a:br>
              <a:rPr lang="fa-IR" b="1" dirty="0">
                <a:solidFill>
                  <a:srgbClr val="212529"/>
                </a:solidFill>
                <a:latin typeface="BNazanin"/>
                <a:cs typeface="Nazanin" panose="00000400000000000000" pitchFamily="2" charset="-78"/>
              </a:rPr>
            </a:br>
            <a:endParaRPr lang="fa-IR" b="1" dirty="0">
              <a:solidFill>
                <a:srgbClr val="212529"/>
              </a:solidFill>
              <a:latin typeface="BNazanin"/>
              <a:cs typeface="Nazanin" panose="00000400000000000000" pitchFamily="2" charset="-78"/>
            </a:endParaRPr>
          </a:p>
        </p:txBody>
      </p:sp>
      <p:sp>
        <p:nvSpPr>
          <p:cNvPr id="2" name="Rectangle 1"/>
          <p:cNvSpPr/>
          <p:nvPr/>
        </p:nvSpPr>
        <p:spPr>
          <a:xfrm>
            <a:off x="8632827" y="276050"/>
            <a:ext cx="2478564" cy="523220"/>
          </a:xfrm>
          <a:prstGeom prst="rect">
            <a:avLst/>
          </a:prstGeom>
        </p:spPr>
        <p:txBody>
          <a:bodyPr wrap="none">
            <a:spAutoFit/>
          </a:bodyPr>
          <a:lstStyle/>
          <a:p>
            <a:pPr marL="342900" indent="-342900">
              <a:buFont typeface="Wingdings" panose="05000000000000000000" pitchFamily="2" charset="2"/>
              <a:buChar char="q"/>
            </a:pPr>
            <a:r>
              <a:rPr lang="fa-IR" sz="2800" b="1" dirty="0">
                <a:solidFill>
                  <a:srgbClr val="FF0000"/>
                </a:solidFill>
                <a:latin typeface="BNazanin"/>
                <a:cs typeface="Nazanin" panose="00000400000000000000" pitchFamily="2" charset="-78"/>
              </a:rPr>
              <a:t>شرح جلسه دوم</a:t>
            </a:r>
          </a:p>
        </p:txBody>
      </p:sp>
    </p:spTree>
    <p:extLst>
      <p:ext uri="{BB962C8B-B14F-4D97-AF65-F5344CB8AC3E}">
        <p14:creationId xmlns:p14="http://schemas.microsoft.com/office/powerpoint/2010/main" val="1260682813"/>
      </p:ext>
    </p:extLst>
  </p:cSld>
  <p:clrMapOvr>
    <a:masterClrMapping/>
  </p:clrMapOvr>
  <p:transition spd="med">
    <p:pull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422" y="686364"/>
            <a:ext cx="11437034" cy="7786747"/>
          </a:xfrm>
          <a:prstGeom prst="rect">
            <a:avLst/>
          </a:prstGeom>
        </p:spPr>
        <p:txBody>
          <a:bodyPr wrap="square">
            <a:spAutoFit/>
          </a:bodyPr>
          <a:lstStyle/>
          <a:p>
            <a:pPr marL="342900" indent="-342900">
              <a:lnSpc>
                <a:spcPct val="200000"/>
              </a:lnSpc>
              <a:buFont typeface="Wingdings" panose="05000000000000000000" pitchFamily="2" charset="2"/>
              <a:buChar char="q"/>
            </a:pPr>
            <a:r>
              <a:rPr lang="fa-IR" sz="2400" b="1" dirty="0">
                <a:solidFill>
                  <a:srgbClr val="FF0000"/>
                </a:solidFill>
                <a:latin typeface="BNazanin"/>
                <a:cs typeface="Nazanin" panose="00000400000000000000" pitchFamily="2" charset="-78"/>
              </a:rPr>
              <a:t>پرسشهایی که به مراجع کمک میکند شیوه های مقابله ای خود با سوگ را شناسایی کند :</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هنگامیکه تحت فشار و دلتنگی قرار می گیرید معمولا چطور خودتان را آرام می کنید؟ (مصرف مواد، الکل و داروی بدون تجویز پزشک و...)</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بعضی افراد هنگام دلتنگی با کسی صحبت می کنند. شما کسی را دارید تا هنگام ناراحتی با او صحبت کنید؟</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در اطراف شما کسانی هستند که بخواهند به شما کمک کنند؟</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اگر اطرافیان شما بخواهند به شما کمک کنند آیا کمک آنها را قبول می کنید؟</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آیا با او(متوفا) در خلوت خود صحبت می کنید؟ (محتوای گفتگو مورد بررسی قرار می گیرد)</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آیا به عکس او نگاه می کنید؟ وقتی به عکسها نگاه می کنید یا خاطراتتان را به یاد می آورید چه احساسی دارید؟</a:t>
            </a:r>
          </a:p>
          <a:p>
            <a:pPr marL="285750" indent="-285750">
              <a:lnSpc>
                <a:spcPct val="200000"/>
              </a:lnSpc>
              <a:buFont typeface="Wingdings" panose="05000000000000000000" pitchFamily="2" charset="2"/>
              <a:buChar char="v"/>
            </a:pPr>
            <a:r>
              <a:rPr lang="fa-IR" sz="1600" b="1" dirty="0">
                <a:solidFill>
                  <a:srgbClr val="212529"/>
                </a:solidFill>
                <a:latin typeface="BNazanin"/>
                <a:cs typeface="Nazanin" panose="00000400000000000000" pitchFamily="2" charset="-78"/>
              </a:rPr>
              <a:t>آیا یادآوری بعضی از خاطرات متوفا شادی یا خنده شما را سبب شده است؟ ( فعال کردن مکانیسمهای</a:t>
            </a:r>
            <a:r>
              <a:rPr lang="fa-IR" b="1" dirty="0">
                <a:solidFill>
                  <a:srgbClr val="212529"/>
                </a:solidFill>
                <a:latin typeface="BNazanin"/>
                <a:cs typeface="Nazanin" panose="00000400000000000000" pitchFamily="2" charset="-78"/>
              </a:rPr>
              <a:t> سالم مقابله ای)</a:t>
            </a:r>
            <a:br>
              <a:rPr lang="fa-IR" dirty="0"/>
            </a:br>
            <a:endParaRPr lang="fa-IR" dirty="0"/>
          </a:p>
        </p:txBody>
      </p:sp>
    </p:spTree>
    <p:extLst>
      <p:ext uri="{BB962C8B-B14F-4D97-AF65-F5344CB8AC3E}">
        <p14:creationId xmlns:p14="http://schemas.microsoft.com/office/powerpoint/2010/main" val="1269995534"/>
      </p:ext>
    </p:extLst>
  </p:cSld>
  <p:clrMapOvr>
    <a:masterClrMapping/>
  </p:clrMapOvr>
  <p:transition spd="med">
    <p:pull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422" y="700431"/>
            <a:ext cx="11422966" cy="6063198"/>
          </a:xfrm>
          <a:prstGeom prst="rect">
            <a:avLst/>
          </a:prstGeom>
        </p:spPr>
        <p:txBody>
          <a:bodyPr wrap="square">
            <a:spAutoFit/>
          </a:bodyPr>
          <a:lstStyle/>
          <a:p>
            <a:pPr marL="342900" indent="-342900">
              <a:lnSpc>
                <a:spcPct val="200000"/>
              </a:lnSpc>
              <a:buFont typeface="Wingdings" panose="05000000000000000000" pitchFamily="2" charset="2"/>
              <a:buChar char="q"/>
            </a:pPr>
            <a:r>
              <a:rPr lang="fa-IR" sz="2000" b="1" dirty="0">
                <a:solidFill>
                  <a:srgbClr val="FF0000"/>
                </a:solidFill>
                <a:latin typeface="BNazanin"/>
                <a:cs typeface="Nazanin" panose="00000400000000000000" pitchFamily="2" charset="-78"/>
              </a:rPr>
              <a:t>پرسش هایی که به مراجع کمک می کند به معنای زندگی و مرگ بیندیشد و بتواند به حادثه مرگ با شیوه دیگری هم نگاه کند:</a:t>
            </a:r>
          </a:p>
          <a:p>
            <a:pPr marL="342900" indent="-34290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هدف شما از زندگی چیست ؟ چه چیزهایی می تواند برای ادامه زندگی در شما انگیزه ایجاد کند؟</a:t>
            </a:r>
          </a:p>
          <a:p>
            <a:pPr marL="342900" indent="-34290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درست است که شما چیز باارزشی را از دست داده اید، اما آیا چیزهای باارزش دیگری هم در زندگی شما وجود دارد؟</a:t>
            </a:r>
          </a:p>
          <a:p>
            <a:pPr marL="342900" indent="-34290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می دانم که حوادثی مانند مرگ عزیز بسیار تلخ است، اما آیا تا به حال حوادث تلخی را تجربه کرده اید که از پس آن بربیایید؟</a:t>
            </a:r>
          </a:p>
          <a:p>
            <a:pPr marL="342900" indent="-34290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در اطراف خودتان کسی را می شناسید که چنین تجربه ای داشته باشد؟ او با این تجربه چه کرده است؟</a:t>
            </a:r>
          </a:p>
          <a:p>
            <a:pPr marL="342900" indent="-34290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فکر می کنید این تجربه تلخ بتواند نکته مثبتی هم به دنبال داشته باشد؟</a:t>
            </a:r>
          </a:p>
          <a:p>
            <a:pPr marL="342900" indent="-34290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شاید شنیده باشید کسانی هستند که بعد از از دست دادن عزیزانشان تصمیم می گیرند فعالیت هایی به نفع جامعه و سایر افراد نیازمند (کار خیر) انجام بدهند. شما هیچوقت به این موضوع فکر کرده اید؟ اگر شما بخواهید اینکار را بکنید چه کاری به ذهنتان می رسد؟</a:t>
            </a:r>
          </a:p>
          <a:p>
            <a:pPr marL="285750" indent="-285750">
              <a:lnSpc>
                <a:spcPct val="200000"/>
              </a:lnSpc>
              <a:buFont typeface="Wingdings" panose="05000000000000000000" pitchFamily="2" charset="2"/>
              <a:buChar char="v"/>
            </a:pPr>
            <a:r>
              <a:rPr lang="fa-IR" sz="1400" b="1" dirty="0">
                <a:solidFill>
                  <a:srgbClr val="212529"/>
                </a:solidFill>
                <a:latin typeface="BNazanin"/>
                <a:cs typeface="Nazanin" panose="00000400000000000000" pitchFamily="2" charset="-78"/>
              </a:rPr>
              <a:t>در این مرحله به فرد کمک می کنیم تا </a:t>
            </a:r>
            <a:r>
              <a:rPr lang="fa-IR" sz="1400" b="1" dirty="0">
                <a:solidFill>
                  <a:srgbClr val="FF0000"/>
                </a:solidFill>
                <a:latin typeface="BNazanin"/>
                <a:cs typeface="Nazanin" panose="00000400000000000000" pitchFamily="2" charset="-78"/>
              </a:rPr>
              <a:t>در جستجوی معنای جدیدی برای سوگ و زندگی پس ازطی شدن سوگ </a:t>
            </a:r>
            <a:r>
              <a:rPr lang="fa-IR" sz="1400" b="1" dirty="0">
                <a:solidFill>
                  <a:srgbClr val="212529"/>
                </a:solidFill>
                <a:latin typeface="BNazanin"/>
                <a:cs typeface="Nazanin" panose="00000400000000000000" pitchFamily="2" charset="-78"/>
              </a:rPr>
              <a:t>باشد.</a:t>
            </a:r>
            <a:br>
              <a:rPr lang="fa-IR" sz="1400" dirty="0"/>
            </a:br>
            <a:endParaRPr lang="fa-IR" sz="1400" dirty="0"/>
          </a:p>
        </p:txBody>
      </p:sp>
    </p:spTree>
    <p:extLst>
      <p:ext uri="{BB962C8B-B14F-4D97-AF65-F5344CB8AC3E}">
        <p14:creationId xmlns:p14="http://schemas.microsoft.com/office/powerpoint/2010/main" val="809596376"/>
      </p:ext>
    </p:extLst>
  </p:cSld>
  <p:clrMapOvr>
    <a:masterClrMapping/>
  </p:clrMapOvr>
  <p:transition spd="med">
    <p:pull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57" y="1399918"/>
            <a:ext cx="11549575" cy="5078313"/>
          </a:xfrm>
          <a:prstGeom prst="rect">
            <a:avLst/>
          </a:prstGeom>
        </p:spPr>
        <p:txBody>
          <a:bodyPr wrap="square">
            <a:spAutoFit/>
          </a:bodyPr>
          <a:lstStyle/>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استفاده از شیوه های سالم مقابله هیجانی مانند ارتباط با دوست یا فردی که برای او شنونده خوبی باشد و وی را قضاوت یا نصیحت نکند.</a:t>
            </a:r>
          </a:p>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 انجام فعالیتهای ساده فیزیکی مانند پیاده روی و یا انجام تمرینهای ساده ورزشی در منزل، توجه به مراقبت از گیاهان، حفظ نظم روزانه مانند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نظافت، آشپزی، خرید، مراقبت از فرزندان، مطالعه و...</a:t>
            </a:r>
          </a:p>
          <a:p>
            <a:pPr marL="285750" indent="-285750">
              <a:lnSpc>
                <a:spcPct val="150000"/>
              </a:lnSpc>
              <a:buFont typeface="Wingdings" panose="05000000000000000000" pitchFamily="2" charset="2"/>
              <a:buChar char="ü"/>
            </a:pPr>
            <a:r>
              <a:rPr lang="fa-IR" b="1" dirty="0">
                <a:solidFill>
                  <a:srgbClr val="212529"/>
                </a:solidFill>
                <a:latin typeface="BNazanin"/>
                <a:cs typeface="Nazanin" panose="00000400000000000000" pitchFamily="2" charset="-78"/>
              </a:rPr>
              <a:t> شناسایی شیوه های اجتنابی و منفعلانه در مواجهه با سوگ و یادداشت کردن آنها مثل: تماشای تلویزیون برای مدت طولانی و بدون هدف، مصرف</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مواد یا دارو بدون تجویز پزشک، پرخاشگری.</a:t>
            </a:r>
            <a:br>
              <a:rPr lang="fa-IR" b="1" dirty="0">
                <a:solidFill>
                  <a:srgbClr val="212529"/>
                </a:solidFill>
                <a:latin typeface="BNazanin"/>
                <a:cs typeface="Nazanin" panose="00000400000000000000" pitchFamily="2" charset="-78"/>
              </a:rPr>
            </a:b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در این جلسه مشاور در شناخت رفتارهای طبیعی سوگ به مراجع کمک می کند و به او اطمینان می دهد آنچه فرد تجربه می کند در این دوران طبیعی است و اکثر انسانها در شرایط او چنین تجربه هایی دارند. همچنین به او یادآور می شود که شیوه رو به رو شدن با مرگ در افراد مختلف متفاوت است. فرد اجازه دارد به روش خودش سوگواری کند،گریه کند، سیاه بپوشد، فکر کند و به او یادآوری می شود که عزاداری کردن به شیوه مرسوم، عبور از این مرحله را برای وی آسانتر می کند.</a:t>
            </a:r>
            <a:br>
              <a:rPr lang="fa-IR" dirty="0"/>
            </a:br>
            <a:br>
              <a:rPr lang="fa-IR" dirty="0"/>
            </a:br>
            <a:endParaRPr lang="fa-IR" dirty="0"/>
          </a:p>
        </p:txBody>
      </p:sp>
      <p:sp>
        <p:nvSpPr>
          <p:cNvPr id="3" name="Rectangle 2"/>
          <p:cNvSpPr/>
          <p:nvPr/>
        </p:nvSpPr>
        <p:spPr>
          <a:xfrm>
            <a:off x="5073748" y="0"/>
            <a:ext cx="6096000" cy="1384995"/>
          </a:xfrm>
          <a:prstGeom prst="rect">
            <a:avLst/>
          </a:prstGeom>
        </p:spPr>
        <p:txBody>
          <a:bodyPr>
            <a:spAutoFit/>
          </a:bodyPr>
          <a:lstStyle/>
          <a:p>
            <a:endParaRPr lang="fa-IR" dirty="0">
              <a:solidFill>
                <a:srgbClr val="212529"/>
              </a:solidFill>
              <a:latin typeface="BNazanin"/>
            </a:endParaRPr>
          </a:p>
          <a:p>
            <a:pPr marL="342900" indent="-342900">
              <a:buFont typeface="Wingdings" panose="05000000000000000000" pitchFamily="2" charset="2"/>
              <a:buChar char="q"/>
            </a:pPr>
            <a:r>
              <a:rPr lang="fa-IR" sz="2400" b="1" dirty="0">
                <a:solidFill>
                  <a:srgbClr val="FF0000"/>
                </a:solidFill>
                <a:latin typeface="BNazanin"/>
                <a:cs typeface="Nazanin" panose="00000400000000000000" pitchFamily="2" charset="-78"/>
              </a:rPr>
              <a:t>ادامه شرح جلسه دوم</a:t>
            </a:r>
          </a:p>
          <a:p>
            <a:endParaRPr lang="fa-IR" b="1" dirty="0">
              <a:solidFill>
                <a:srgbClr val="212529"/>
              </a:solidFill>
              <a:latin typeface="BNazaninBold"/>
            </a:endParaRPr>
          </a:p>
          <a:p>
            <a:pPr marL="285750" indent="-285750">
              <a:buFont typeface="Wingdings" panose="05000000000000000000" pitchFamily="2" charset="2"/>
              <a:buChar char="v"/>
            </a:pPr>
            <a:r>
              <a:rPr lang="fa-IR" sz="2400" b="1" dirty="0">
                <a:solidFill>
                  <a:srgbClr val="FF0000"/>
                </a:solidFill>
                <a:latin typeface="BNazanin"/>
                <a:cs typeface="Nazanin" panose="00000400000000000000" pitchFamily="2" charset="-78"/>
              </a:rPr>
              <a:t>جمع بندی و ارائه تکلیف:</a:t>
            </a:r>
          </a:p>
        </p:txBody>
      </p:sp>
    </p:spTree>
    <p:extLst>
      <p:ext uri="{BB962C8B-B14F-4D97-AF65-F5344CB8AC3E}">
        <p14:creationId xmlns:p14="http://schemas.microsoft.com/office/powerpoint/2010/main" val="1921140"/>
      </p:ext>
    </p:extLst>
  </p:cSld>
  <p:clrMapOvr>
    <a:masterClrMapping/>
  </p:clrMapOvr>
  <p:transition spd="med">
    <p:pull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197" y="407963"/>
            <a:ext cx="10072468" cy="5866227"/>
          </a:xfrm>
          <a:prstGeom prst="rect">
            <a:avLst/>
          </a:prstGeom>
        </p:spPr>
      </p:pic>
    </p:spTree>
    <p:extLst>
      <p:ext uri="{BB962C8B-B14F-4D97-AF65-F5344CB8AC3E}">
        <p14:creationId xmlns:p14="http://schemas.microsoft.com/office/powerpoint/2010/main" val="1500892391"/>
      </p:ext>
    </p:extLst>
  </p:cSld>
  <p:clrMapOvr>
    <a:masterClrMapping/>
  </p:clrMapOvr>
  <p:transition spd="med">
    <p:pull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609" y="774168"/>
            <a:ext cx="11605846" cy="5016758"/>
          </a:xfrm>
          <a:prstGeom prst="rect">
            <a:avLst/>
          </a:prstGeom>
        </p:spPr>
        <p:txBody>
          <a:bodyPr wrap="square">
            <a:spAutoFit/>
          </a:bodyPr>
          <a:lstStyle/>
          <a:p>
            <a:pPr>
              <a:lnSpc>
                <a:spcPct val="200000"/>
              </a:lnSpc>
            </a:pPr>
            <a:br>
              <a:rPr lang="fa-IR" sz="2000" b="1" dirty="0">
                <a:solidFill>
                  <a:srgbClr val="212529"/>
                </a:solidFill>
                <a:latin typeface="BNazanin"/>
                <a:cs typeface="Nazanin" panose="00000400000000000000" pitchFamily="2" charset="-78"/>
              </a:rPr>
            </a:br>
            <a:r>
              <a:rPr lang="fa-IR" sz="2800" b="1" dirty="0">
                <a:solidFill>
                  <a:srgbClr val="FF0000"/>
                </a:solidFill>
                <a:latin typeface="BNazanin"/>
                <a:cs typeface="Nazanin" panose="00000400000000000000" pitchFamily="2" charset="-78"/>
              </a:rPr>
              <a:t>تکنیکهای مورد استفاده: </a:t>
            </a:r>
            <a:r>
              <a:rPr lang="fa-IR" sz="2000" b="1" dirty="0">
                <a:solidFill>
                  <a:srgbClr val="212529"/>
                </a:solidFill>
                <a:latin typeface="BNazanin"/>
                <a:cs typeface="Nazanin" panose="00000400000000000000" pitchFamily="2" charset="-78"/>
              </a:rPr>
              <a:t>آموزش مهارت حل مساله</a:t>
            </a:r>
            <a:br>
              <a:rPr lang="fa-IR" sz="2000" b="1" dirty="0">
                <a:solidFill>
                  <a:srgbClr val="212529"/>
                </a:solidFill>
                <a:latin typeface="BNazanin"/>
              </a:rPr>
            </a:br>
            <a:r>
              <a:rPr lang="fa-IR" sz="2000" b="1" dirty="0">
                <a:solidFill>
                  <a:srgbClr val="212529"/>
                </a:solidFill>
                <a:latin typeface="BNazanin"/>
                <a:cs typeface="Nazanin" panose="00000400000000000000" pitchFamily="2" charset="-78"/>
              </a:rPr>
              <a:t>جلسه سوم با این جمله آغاز می شود: "این جلسه، جلسه سوم ما است و یک جلسه دیگر از جلسات ما باقیمانده."</a:t>
            </a:r>
            <a:br>
              <a:rPr lang="fa-IR" sz="2000" b="1" dirty="0">
                <a:solidFill>
                  <a:srgbClr val="212529"/>
                </a:solidFill>
                <a:latin typeface="BNazanin"/>
                <a:cs typeface="Nazanin" panose="00000400000000000000" pitchFamily="2" charset="-78"/>
              </a:rPr>
            </a:br>
            <a:r>
              <a:rPr lang="fa-IR" sz="2000" b="1" dirty="0">
                <a:solidFill>
                  <a:srgbClr val="212529"/>
                </a:solidFill>
                <a:latin typeface="BNazanin"/>
                <a:cs typeface="Nazanin" panose="00000400000000000000" pitchFamily="2" charset="-78"/>
              </a:rPr>
              <a:t>در این جلسه پس از بررسی نقش متوفا در زندگی فرد سوگوار به بررسی توانمندیها و محدودیتهای موجود می پردازیم و سعی می کنیم به او کمک کنیم تا با افزایش تواناییهای خود برای زندگی بدون فرد فوت شده و تصمیم گیری مستقل با فقدان بوجود آمده سازگار شده و به حل مشکلات موجود بپردازد. برای این کار از آموزش روش حل مساله استفاده می کنیم</a:t>
            </a:r>
            <a:br>
              <a:rPr lang="fa-IR" b="1" dirty="0">
                <a:solidFill>
                  <a:srgbClr val="212529"/>
                </a:solidFill>
                <a:latin typeface="BNazanin"/>
              </a:rPr>
            </a:br>
            <a:br>
              <a:rPr lang="fa-IR" sz="1600" b="1" dirty="0">
                <a:solidFill>
                  <a:srgbClr val="212529"/>
                </a:solidFill>
                <a:latin typeface="BNazanin"/>
              </a:rPr>
            </a:br>
            <a:endParaRPr lang="fa-IR" sz="1600" b="1" dirty="0">
              <a:solidFill>
                <a:srgbClr val="212529"/>
              </a:solidFill>
              <a:latin typeface="BNazanin"/>
            </a:endParaRPr>
          </a:p>
        </p:txBody>
      </p:sp>
      <p:sp>
        <p:nvSpPr>
          <p:cNvPr id="3" name="Rectangle 2"/>
          <p:cNvSpPr/>
          <p:nvPr/>
        </p:nvSpPr>
        <p:spPr>
          <a:xfrm>
            <a:off x="8101018" y="543336"/>
            <a:ext cx="2869696" cy="584775"/>
          </a:xfrm>
          <a:prstGeom prst="rect">
            <a:avLst/>
          </a:prstGeom>
        </p:spPr>
        <p:txBody>
          <a:bodyPr wrap="none">
            <a:spAutoFit/>
          </a:bodyPr>
          <a:lstStyle/>
          <a:p>
            <a:pPr marL="342900" indent="-342900">
              <a:buFont typeface="Wingdings" panose="05000000000000000000" pitchFamily="2" charset="2"/>
              <a:buChar char="q"/>
            </a:pPr>
            <a:r>
              <a:rPr lang="fa-IR" sz="3200" b="1" dirty="0">
                <a:solidFill>
                  <a:srgbClr val="FF0000"/>
                </a:solidFill>
                <a:latin typeface="BNazanin"/>
                <a:cs typeface="Nazanin" panose="00000400000000000000" pitchFamily="2" charset="-78"/>
              </a:rPr>
              <a:t>شرح جلسه سوم</a:t>
            </a:r>
          </a:p>
        </p:txBody>
      </p:sp>
    </p:spTree>
    <p:extLst>
      <p:ext uri="{BB962C8B-B14F-4D97-AF65-F5344CB8AC3E}">
        <p14:creationId xmlns:p14="http://schemas.microsoft.com/office/powerpoint/2010/main" val="2690757986"/>
      </p:ext>
    </p:extLst>
  </p:cSld>
  <p:clrMapOvr>
    <a:masterClrMapping/>
  </p:clrMapOvr>
  <p:transition spd="med">
    <p:pull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8129" y="832691"/>
            <a:ext cx="10649243" cy="6001643"/>
          </a:xfrm>
          <a:prstGeom prst="rect">
            <a:avLst/>
          </a:prstGeom>
        </p:spPr>
        <p:txBody>
          <a:bodyPr wrap="square">
            <a:spAutoFit/>
          </a:bodyPr>
          <a:lstStyle/>
          <a:p>
            <a:pPr algn="just">
              <a:lnSpc>
                <a:spcPct val="200000"/>
              </a:lnSpc>
            </a:pPr>
            <a:r>
              <a:rPr lang="fa-IR" sz="1600" b="1" dirty="0">
                <a:solidFill>
                  <a:srgbClr val="212529"/>
                </a:solidFill>
                <a:latin typeface="BNazanin"/>
                <a:cs typeface="Nazanin" panose="00000400000000000000" pitchFamily="2" charset="-78"/>
              </a:rPr>
              <a:t>به عنوان یک اصل کلی، کسانی که به تازگی سوگ را تجربه می کنند باید از تصمیم گیریهای مهم و زود هنگام پس از فقدان، درمورد تغییر زندگی، مانند فروش ملک، تغییر شغل یا مشاغل، یا فرزندآوری فرزندان خودداری کنند. </a:t>
            </a:r>
          </a:p>
          <a:p>
            <a:pPr algn="just">
              <a:lnSpc>
                <a:spcPct val="200000"/>
              </a:lnSpc>
            </a:pPr>
            <a:r>
              <a:rPr lang="fa-IR" sz="1600" b="1" dirty="0">
                <a:solidFill>
                  <a:srgbClr val="212529"/>
                </a:solidFill>
                <a:latin typeface="BNazanin"/>
                <a:cs typeface="Nazanin" panose="00000400000000000000" pitchFamily="2" charset="-78"/>
              </a:rPr>
              <a:t>قضاوت درست در هنگام غم و اندوه حاد، هنگامیکه فرد در معرض خطر واکنشهای ناسازگارانه قرار دارد، دشوار است. "چیزی را جابجا نکنید و یا نفروشید، زیرا ممکن است آنها را از دست بدهید.". </a:t>
            </a:r>
          </a:p>
          <a:p>
            <a:pPr algn="just">
              <a:lnSpc>
                <a:spcPct val="200000"/>
              </a:lnSpc>
            </a:pPr>
            <a:r>
              <a:rPr lang="fa-IR" sz="1600" b="1" dirty="0">
                <a:solidFill>
                  <a:srgbClr val="212529"/>
                </a:solidFill>
                <a:latin typeface="BNazanin"/>
                <a:cs typeface="Nazanin" panose="00000400000000000000" pitchFamily="2" charset="-78"/>
              </a:rPr>
              <a:t>گاهی افراد فکرمی کنند جا به جایی و نقل مکان باعث می شود "کمتر دلشان برای متوفا تنگ شود"، اما بعد از مدتی در می یابند که این روش کار نمی کند و آنها باید به دنبال درمان باشند. </a:t>
            </a:r>
          </a:p>
          <a:p>
            <a:pPr algn="just">
              <a:lnSpc>
                <a:spcPct val="200000"/>
              </a:lnSpc>
            </a:pPr>
            <a:r>
              <a:rPr lang="fa-IR" sz="1600" b="1" dirty="0">
                <a:solidFill>
                  <a:srgbClr val="212529"/>
                </a:solidFill>
                <a:latin typeface="BNazanin"/>
                <a:cs typeface="Nazanin" panose="00000400000000000000" pitchFamily="2" charset="-78"/>
              </a:rPr>
              <a:t>حفظ سیستم پشتیبان و حمایتهای اجتماعی از نکات مهم در زمان سوگ است. بهتر است به جای تصمیمهای زود هنگام برای تغییر و کاهش درد از این طریق، برقراری ارتباط را در آنها تشویق کرد.</a:t>
            </a:r>
          </a:p>
        </p:txBody>
      </p:sp>
      <p:sp>
        <p:nvSpPr>
          <p:cNvPr id="3" name="Rectangle 2"/>
          <p:cNvSpPr/>
          <p:nvPr/>
        </p:nvSpPr>
        <p:spPr>
          <a:xfrm>
            <a:off x="6452526" y="247916"/>
            <a:ext cx="3635932" cy="584775"/>
          </a:xfrm>
          <a:prstGeom prst="rect">
            <a:avLst/>
          </a:prstGeom>
        </p:spPr>
        <p:txBody>
          <a:bodyPr wrap="none">
            <a:spAutoFit/>
          </a:bodyPr>
          <a:lstStyle/>
          <a:p>
            <a:pPr marL="342900" indent="-342900">
              <a:buFont typeface="Wingdings" panose="05000000000000000000" pitchFamily="2" charset="2"/>
              <a:buChar char="q"/>
            </a:pPr>
            <a:r>
              <a:rPr lang="fa-IR" sz="3200" b="1" dirty="0">
                <a:solidFill>
                  <a:srgbClr val="FF0000"/>
                </a:solidFill>
                <a:latin typeface="BNazanin"/>
                <a:cs typeface="Nazanin" panose="00000400000000000000" pitchFamily="2" charset="-78"/>
              </a:rPr>
              <a:t>ادامه شرح جلسه سوم</a:t>
            </a:r>
          </a:p>
        </p:txBody>
      </p:sp>
    </p:spTree>
    <p:extLst>
      <p:ext uri="{BB962C8B-B14F-4D97-AF65-F5344CB8AC3E}">
        <p14:creationId xmlns:p14="http://schemas.microsoft.com/office/powerpoint/2010/main" val="244212006"/>
      </p:ext>
    </p:extLst>
  </p:cSld>
  <p:clrMapOvr>
    <a:masterClrMapping/>
  </p:clrMapOvr>
  <p:transition spd="med">
    <p:pull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370" y="841108"/>
            <a:ext cx="11242008" cy="5493812"/>
          </a:xfrm>
          <a:prstGeom prst="rect">
            <a:avLst/>
          </a:prstGeom>
        </p:spPr>
        <p:txBody>
          <a:bodyPr wrap="square">
            <a:spAutoFit/>
          </a:bodyPr>
          <a:lstStyle/>
          <a:p>
            <a:pPr>
              <a:lnSpc>
                <a:spcPct val="150000"/>
              </a:lnSpc>
            </a:pPr>
            <a:r>
              <a:rPr lang="fa-IR" b="1" dirty="0">
                <a:solidFill>
                  <a:srgbClr val="212529"/>
                </a:solidFill>
                <a:latin typeface="BNazanin"/>
                <a:cs typeface="Nazanin" panose="00000400000000000000" pitchFamily="2" charset="-78"/>
              </a:rPr>
              <a:t>پیش از این اتفاق چه برنامه هایی داشتید؟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کسی که از دست داده اید (نام می بریم:پدر، مادر، همسر، ..). در انجام امور زندگی شما چه نقشی داشت؟</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آیا او (متوفا) در تصمیم گیری های شما نقشی داشت؟</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نبود او چه تاثیری بر روند زندگی شما گذاشته و چه مشکلاتی برای شما بوجود آورده است؟</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برای مواجهه با این مشکلات چه کاری انجام می دهید؟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آیا کسی هست که برای حل مشکلات یا رسیدن به اهدافتان به شما کمک کند؟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فکر می کنید وقتی سوگواریتان طی شود چه کارهایی انجام خواهید داد؟</a:t>
            </a:r>
            <a:br>
              <a:rPr lang="fa-IR" b="1" dirty="0">
                <a:solidFill>
                  <a:srgbClr val="212529"/>
                </a:solidFill>
                <a:latin typeface="BNazanin"/>
                <a:cs typeface="Nazanin" panose="00000400000000000000" pitchFamily="2" charset="-78"/>
              </a:rPr>
            </a:br>
            <a:r>
              <a:rPr lang="fa-IR" b="1" dirty="0">
                <a:solidFill>
                  <a:srgbClr val="FF0000"/>
                </a:solidFill>
                <a:latin typeface="BNazanin"/>
                <a:cs typeface="Nazanin" panose="00000400000000000000" pitchFamily="2" charset="-78"/>
              </a:rPr>
              <a:t>اگر او (متوفا) اینجا بود چه توصیه هایی برای شما داشت؟</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بهترین چیزهایی که او (متوفا) برای شما می خواست چه بود؟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در مورد ادامه زندگی بدون متوفا چه فکر می کنید؟</a:t>
            </a:r>
          </a:p>
          <a:p>
            <a:pPr>
              <a:lnSpc>
                <a:spcPct val="150000"/>
              </a:lnSpc>
            </a:pPr>
            <a:endParaRPr lang="fa-IR" b="1" dirty="0">
              <a:solidFill>
                <a:srgbClr val="212529"/>
              </a:solidFill>
              <a:latin typeface="BNazanin"/>
              <a:cs typeface="Nazanin" panose="00000400000000000000" pitchFamily="2" charset="-78"/>
            </a:endParaRPr>
          </a:p>
          <a:p>
            <a:pPr>
              <a:lnSpc>
                <a:spcPct val="150000"/>
              </a:lnSpc>
            </a:pPr>
            <a:r>
              <a:rPr lang="fa-IR" b="1" dirty="0">
                <a:solidFill>
                  <a:srgbClr val="212529"/>
                </a:solidFill>
                <a:latin typeface="BNazanin"/>
                <a:cs typeface="Nazanin" panose="00000400000000000000" pitchFamily="2" charset="-78"/>
              </a:rPr>
              <a:t>به فرد یادآور شوید که برای تغییرات مهم درزندگی و یا ایجاد رابطه عاطفی جدید عجله نکند و زمان کافی به خود و نزدیکانش بدهد</a:t>
            </a:r>
            <a:br>
              <a:rPr lang="fa-IR" dirty="0"/>
            </a:br>
            <a:endParaRPr lang="fa-IR" dirty="0"/>
          </a:p>
        </p:txBody>
      </p:sp>
      <p:sp>
        <p:nvSpPr>
          <p:cNvPr id="3" name="Rectangle 2"/>
          <p:cNvSpPr/>
          <p:nvPr/>
        </p:nvSpPr>
        <p:spPr>
          <a:xfrm>
            <a:off x="8890330" y="236197"/>
            <a:ext cx="2844048" cy="461665"/>
          </a:xfrm>
          <a:prstGeom prst="rect">
            <a:avLst/>
          </a:prstGeom>
        </p:spPr>
        <p:txBody>
          <a:bodyPr wrap="none">
            <a:spAutoFit/>
          </a:bodyPr>
          <a:lstStyle/>
          <a:p>
            <a:pPr marL="342900" indent="-342900">
              <a:buFont typeface="Wingdings" panose="05000000000000000000" pitchFamily="2" charset="2"/>
              <a:buChar char="q"/>
            </a:pPr>
            <a:r>
              <a:rPr lang="fa-IR" sz="2400" b="1" dirty="0">
                <a:solidFill>
                  <a:srgbClr val="FF0000"/>
                </a:solidFill>
                <a:latin typeface="BNazanin"/>
                <a:cs typeface="Nazanin" panose="00000400000000000000" pitchFamily="2" charset="-78"/>
              </a:rPr>
              <a:t>ادامه شرح جلسه سوم</a:t>
            </a:r>
          </a:p>
        </p:txBody>
      </p:sp>
    </p:spTree>
    <p:extLst>
      <p:ext uri="{BB962C8B-B14F-4D97-AF65-F5344CB8AC3E}">
        <p14:creationId xmlns:p14="http://schemas.microsoft.com/office/powerpoint/2010/main" val="425149606"/>
      </p:ext>
    </p:extLst>
  </p:cSld>
  <p:clrMapOvr>
    <a:masterClrMapping/>
  </p:clrMapOvr>
  <p:transition spd="med">
    <p:pull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354" y="1676461"/>
            <a:ext cx="11057206" cy="4847481"/>
          </a:xfrm>
          <a:prstGeom prst="rect">
            <a:avLst/>
          </a:prstGeom>
        </p:spPr>
        <p:txBody>
          <a:bodyPr wrap="square">
            <a:spAutoFit/>
          </a:bodyPr>
          <a:lstStyle/>
          <a:p>
            <a:pPr>
              <a:lnSpc>
                <a:spcPct val="150000"/>
              </a:lnSpc>
            </a:pPr>
            <a:r>
              <a:rPr lang="fa-IR" sz="2000" b="1" dirty="0">
                <a:solidFill>
                  <a:srgbClr val="212529"/>
                </a:solidFill>
                <a:latin typeface="BNazanin"/>
                <a:cs typeface="Nazanin" panose="00000400000000000000" pitchFamily="2" charset="-78"/>
              </a:rPr>
              <a:t>در پایان جلسه انتظار داریم مراجع پذیرش مرگ را درک کرده و زندگی بدون فرد فوت شده را ممکن بداند.</a:t>
            </a:r>
          </a:p>
          <a:p>
            <a:pPr>
              <a:lnSpc>
                <a:spcPct val="150000"/>
              </a:lnSpc>
            </a:pPr>
            <a:br>
              <a:rPr lang="fa-IR" sz="2000" dirty="0">
                <a:solidFill>
                  <a:srgbClr val="212529"/>
                </a:solidFill>
                <a:latin typeface="BNazanin"/>
              </a:rPr>
            </a:br>
            <a:r>
              <a:rPr lang="fa-IR" sz="2800" b="1" dirty="0">
                <a:solidFill>
                  <a:srgbClr val="FF0000"/>
                </a:solidFill>
                <a:latin typeface="BNazanin"/>
                <a:cs typeface="Nazanin" panose="00000400000000000000" pitchFamily="2" charset="-78"/>
              </a:rPr>
              <a:t>تکالیف پیشنهادی:</a:t>
            </a:r>
            <a:br>
              <a:rPr lang="fa-IR" sz="2000" dirty="0">
                <a:solidFill>
                  <a:srgbClr val="212529"/>
                </a:solidFill>
                <a:latin typeface="BNazaninBold"/>
              </a:rPr>
            </a:br>
            <a:r>
              <a:rPr lang="fa-IR" sz="2000" b="1" dirty="0">
                <a:solidFill>
                  <a:srgbClr val="212529"/>
                </a:solidFill>
                <a:latin typeface="BNazanin"/>
                <a:cs typeface="Nazanin" panose="00000400000000000000" pitchFamily="2" charset="-78"/>
              </a:rPr>
              <a:t>در نظرگرفتن یکی از مشکلات موجود که قابل حل باشد</a:t>
            </a:r>
            <a:br>
              <a:rPr lang="fa-IR" sz="2000" b="1" dirty="0">
                <a:solidFill>
                  <a:srgbClr val="212529"/>
                </a:solidFill>
                <a:latin typeface="BNazanin"/>
                <a:cs typeface="Nazanin" panose="00000400000000000000" pitchFamily="2" charset="-78"/>
              </a:rPr>
            </a:br>
            <a:r>
              <a:rPr lang="fa-IR" sz="2000" b="1" dirty="0">
                <a:solidFill>
                  <a:srgbClr val="212529"/>
                </a:solidFill>
                <a:latin typeface="BNazanin"/>
                <a:cs typeface="Nazanin" panose="00000400000000000000" pitchFamily="2" charset="-78"/>
              </a:rPr>
              <a:t>مشخص کردن امکانات، توانمندیها و محدودیتهای فردی و اجتماعی</a:t>
            </a:r>
            <a:br>
              <a:rPr lang="fa-IR" sz="2000" b="1" dirty="0">
                <a:solidFill>
                  <a:srgbClr val="212529"/>
                </a:solidFill>
                <a:latin typeface="BNazanin"/>
                <a:cs typeface="Nazanin" panose="00000400000000000000" pitchFamily="2" charset="-78"/>
              </a:rPr>
            </a:br>
            <a:r>
              <a:rPr lang="fa-IR" sz="2000" b="1" dirty="0">
                <a:solidFill>
                  <a:srgbClr val="212529"/>
                </a:solidFill>
                <a:latin typeface="BNazanin"/>
                <a:cs typeface="Nazanin" panose="00000400000000000000" pitchFamily="2" charset="-78"/>
              </a:rPr>
              <a:t>ارائه راه حلها به شکل بارش فکر</a:t>
            </a:r>
            <a:br>
              <a:rPr lang="fa-IR" sz="2000" b="1" dirty="0">
                <a:solidFill>
                  <a:srgbClr val="212529"/>
                </a:solidFill>
                <a:latin typeface="BNazanin"/>
                <a:cs typeface="Nazanin" panose="00000400000000000000" pitchFamily="2" charset="-78"/>
              </a:rPr>
            </a:br>
            <a:r>
              <a:rPr lang="fa-IR" sz="2000" b="1" dirty="0">
                <a:solidFill>
                  <a:srgbClr val="212529"/>
                </a:solidFill>
                <a:latin typeface="BNazanin"/>
                <a:cs typeface="Nazanin" panose="00000400000000000000" pitchFamily="2" charset="-78"/>
              </a:rPr>
              <a:t>بررسی پیامدهای مثبت و منفی هر راه حل</a:t>
            </a:r>
            <a:br>
              <a:rPr lang="fa-IR" sz="2000" b="1" dirty="0">
                <a:solidFill>
                  <a:srgbClr val="212529"/>
                </a:solidFill>
                <a:latin typeface="BNazanin"/>
                <a:cs typeface="Nazanin" panose="00000400000000000000" pitchFamily="2" charset="-78"/>
              </a:rPr>
            </a:br>
            <a:r>
              <a:rPr lang="fa-IR" sz="2000" b="1" dirty="0">
                <a:solidFill>
                  <a:srgbClr val="212529"/>
                </a:solidFill>
                <a:latin typeface="BNazanin"/>
                <a:cs typeface="Nazanin" panose="00000400000000000000" pitchFamily="2" charset="-78"/>
              </a:rPr>
              <a:t>انتخاب راه حل مورد نظر و برنامه ریزی برای اجرای آن</a:t>
            </a:r>
            <a:br>
              <a:rPr lang="fa-IR" sz="2000" b="1" dirty="0">
                <a:solidFill>
                  <a:srgbClr val="212529"/>
                </a:solidFill>
                <a:latin typeface="BNazanin"/>
                <a:cs typeface="Nazanin" panose="00000400000000000000" pitchFamily="2" charset="-78"/>
              </a:rPr>
            </a:br>
            <a:r>
              <a:rPr lang="fa-IR" sz="2000" b="1" dirty="0">
                <a:solidFill>
                  <a:srgbClr val="212529"/>
                </a:solidFill>
                <a:latin typeface="BNazanin"/>
                <a:cs typeface="Nazanin" panose="00000400000000000000" pitchFamily="2" charset="-78"/>
              </a:rPr>
              <a:t>مراجع باید تمام این مراحل را یادداشت کرده و در مورد مشکلات دیگر نیز به کار گیرد.</a:t>
            </a:r>
            <a:br>
              <a:rPr lang="fa-IR" dirty="0"/>
            </a:br>
            <a:endParaRPr lang="fa-IR" dirty="0"/>
          </a:p>
        </p:txBody>
      </p:sp>
      <p:sp>
        <p:nvSpPr>
          <p:cNvPr id="3" name="Rectangle 2"/>
          <p:cNvSpPr/>
          <p:nvPr/>
        </p:nvSpPr>
        <p:spPr>
          <a:xfrm>
            <a:off x="5073747" y="211015"/>
            <a:ext cx="6096000" cy="1569660"/>
          </a:xfrm>
          <a:prstGeom prst="rect">
            <a:avLst/>
          </a:prstGeom>
        </p:spPr>
        <p:txBody>
          <a:bodyPr>
            <a:spAutoFit/>
          </a:bodyPr>
          <a:lstStyle/>
          <a:p>
            <a:endParaRPr lang="fa-IR" dirty="0">
              <a:solidFill>
                <a:srgbClr val="212529"/>
              </a:solidFill>
              <a:latin typeface="BNazanin"/>
            </a:endParaRPr>
          </a:p>
          <a:p>
            <a:pPr marL="342900" indent="-342900">
              <a:buFont typeface="Wingdings" panose="05000000000000000000" pitchFamily="2" charset="2"/>
              <a:buChar char="q"/>
            </a:pPr>
            <a:r>
              <a:rPr lang="fa-IR" sz="3200" b="1" dirty="0">
                <a:solidFill>
                  <a:srgbClr val="FF0000"/>
                </a:solidFill>
                <a:latin typeface="BNazanin"/>
                <a:cs typeface="Nazanin" panose="00000400000000000000" pitchFamily="2" charset="-78"/>
              </a:rPr>
              <a:t>ادامه شرح جلسه سوم</a:t>
            </a:r>
          </a:p>
          <a:p>
            <a:endParaRPr lang="fa-IR" b="1" dirty="0">
              <a:solidFill>
                <a:srgbClr val="212529"/>
              </a:solidFill>
              <a:latin typeface="BNazaninBold"/>
            </a:endParaRPr>
          </a:p>
          <a:p>
            <a:pPr marL="285750" indent="-285750">
              <a:buFont typeface="Wingdings" panose="05000000000000000000" pitchFamily="2" charset="2"/>
              <a:buChar char="v"/>
            </a:pPr>
            <a:r>
              <a:rPr lang="fa-IR" sz="2800" b="1" dirty="0">
                <a:solidFill>
                  <a:srgbClr val="FF0000"/>
                </a:solidFill>
                <a:latin typeface="BNazanin"/>
                <a:cs typeface="Nazanin" panose="00000400000000000000" pitchFamily="2" charset="-78"/>
              </a:rPr>
              <a:t>جمع بندی و ارائه تکلیف:</a:t>
            </a:r>
          </a:p>
        </p:txBody>
      </p:sp>
    </p:spTree>
    <p:extLst>
      <p:ext uri="{BB962C8B-B14F-4D97-AF65-F5344CB8AC3E}">
        <p14:creationId xmlns:p14="http://schemas.microsoft.com/office/powerpoint/2010/main" val="459154319"/>
      </p:ext>
    </p:extLst>
  </p:cSld>
  <p:clrMapOvr>
    <a:masterClrMapping/>
  </p:clrMapOvr>
  <p:transition spd="med">
    <p:pull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6092" y="253218"/>
            <a:ext cx="9481625" cy="6316394"/>
          </a:xfrm>
          <a:prstGeom prst="rect">
            <a:avLst/>
          </a:prstGeom>
        </p:spPr>
      </p:pic>
    </p:spTree>
    <p:extLst>
      <p:ext uri="{BB962C8B-B14F-4D97-AF65-F5344CB8AC3E}">
        <p14:creationId xmlns:p14="http://schemas.microsoft.com/office/powerpoint/2010/main" val="4242192270"/>
      </p:ext>
    </p:extLst>
  </p:cSld>
  <p:clrMapOvr>
    <a:masterClrMapping/>
  </p:clrMapOvr>
  <p:transition spd="med">
    <p:pull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896" y="544512"/>
            <a:ext cx="11240086" cy="6463308"/>
          </a:xfrm>
          <a:prstGeom prst="rect">
            <a:avLst/>
          </a:prstGeom>
        </p:spPr>
        <p:txBody>
          <a:bodyPr wrap="square">
            <a:spAutoFit/>
          </a:bodyPr>
          <a:lstStyle/>
          <a:p>
            <a:pPr marL="342900" indent="-342900">
              <a:lnSpc>
                <a:spcPct val="150000"/>
              </a:lnSpc>
              <a:buFont typeface="Wingdings" panose="05000000000000000000" pitchFamily="2" charset="2"/>
              <a:buChar char="q"/>
            </a:pPr>
            <a:r>
              <a:rPr lang="fa-IR" sz="2800" b="1" dirty="0">
                <a:solidFill>
                  <a:srgbClr val="FF0000"/>
                </a:solidFill>
                <a:latin typeface="BNazanin"/>
                <a:cs typeface="Nazanin" panose="00000400000000000000" pitchFamily="2" charset="-78"/>
              </a:rPr>
              <a:t>شرح جلسه چهارم</a:t>
            </a:r>
          </a:p>
          <a:p>
            <a:pPr>
              <a:lnSpc>
                <a:spcPct val="150000"/>
              </a:lnSpc>
            </a:pPr>
            <a:br>
              <a:rPr lang="fa-IR" sz="2000" b="1" dirty="0">
                <a:solidFill>
                  <a:srgbClr val="212529"/>
                </a:solidFill>
                <a:latin typeface="BNazanin"/>
                <a:cs typeface="Nazanin" panose="00000400000000000000" pitchFamily="2" charset="-78"/>
              </a:rPr>
            </a:br>
            <a:r>
              <a:rPr lang="fa-IR" sz="2000" b="1" dirty="0">
                <a:solidFill>
                  <a:srgbClr val="FF0000"/>
                </a:solidFill>
                <a:latin typeface="BNazanin"/>
                <a:cs typeface="Nazanin" panose="00000400000000000000" pitchFamily="2" charset="-78"/>
              </a:rPr>
              <a:t>تکنیکهای مورد استفاده: </a:t>
            </a:r>
            <a:r>
              <a:rPr lang="fa-IR" sz="1600" b="1" dirty="0">
                <a:solidFill>
                  <a:srgbClr val="212529"/>
                </a:solidFill>
                <a:latin typeface="BNazanin"/>
                <a:cs typeface="Nazanin" panose="00000400000000000000" pitchFamily="2" charset="-78"/>
              </a:rPr>
              <a:t>بررسی تکالیف جلسه قبل، بررسی تغییرات به روایت خود مراجع </a:t>
            </a:r>
          </a:p>
          <a:p>
            <a:pPr>
              <a:lnSpc>
                <a:spcPct val="150000"/>
              </a:lnSpc>
            </a:pPr>
            <a:endParaRPr lang="fa-IR" sz="1400" b="1" dirty="0">
              <a:solidFill>
                <a:srgbClr val="212529"/>
              </a:solidFill>
              <a:latin typeface="BNazanin"/>
              <a:cs typeface="Nazanin" panose="00000400000000000000" pitchFamily="2" charset="-78"/>
            </a:endParaRPr>
          </a:p>
          <a:p>
            <a:pPr>
              <a:lnSpc>
                <a:spcPct val="150000"/>
              </a:lnSpc>
            </a:pPr>
            <a:r>
              <a:rPr lang="fa-IR" b="1" dirty="0">
                <a:solidFill>
                  <a:srgbClr val="FF0000"/>
                </a:solidFill>
                <a:latin typeface="BNazanin"/>
                <a:cs typeface="Nazanin" panose="00000400000000000000" pitchFamily="2" charset="-78"/>
              </a:rPr>
              <a:t>پرسشها:</a:t>
            </a:r>
          </a:p>
          <a:p>
            <a:pPr>
              <a:lnSpc>
                <a:spcPct val="150000"/>
              </a:lnSpc>
            </a:pPr>
            <a:r>
              <a:rPr lang="fa-IR" sz="1600" b="1" dirty="0">
                <a:solidFill>
                  <a:srgbClr val="212529"/>
                </a:solidFill>
                <a:latin typeface="BNazanin"/>
                <a:cs typeface="Nazanin" panose="00000400000000000000" pitchFamily="2" charset="-78"/>
              </a:rPr>
              <a:t>این چهارمین و آخرین جلسه مشاوره ما است. در این جلسه از شما می خواهم به من بگویید از اولین جلسه درمان تا کنون چه تغییراتی در مورد احساسات و هیجانها، عزت نفس، احساس گناه، احساس اندوه و احساس ناامیدی در خود دیده اید؟</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بعد از جلساتی که با هم داشته ایم حالا چه احساسی نسبت به خودتان دارید؟ آیا این احساس از اولین جلسه تغییری کرده است؟</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چه احساسی نسبت به متوفا دارید؟ آیا از روزی که مشاوره را شروع کرده اید احساساتتان نسبت به فوت او تغییری کرده است؟</a:t>
            </a:r>
            <a:br>
              <a:rPr lang="fa-IR" sz="1600" b="1" dirty="0">
                <a:solidFill>
                  <a:srgbClr val="212529"/>
                </a:solidFill>
                <a:latin typeface="BNazanin"/>
                <a:cs typeface="Nazanin" panose="00000400000000000000" pitchFamily="2" charset="-78"/>
              </a:rPr>
            </a:br>
            <a:r>
              <a:rPr lang="fa-IR" sz="1600" b="1" dirty="0">
                <a:solidFill>
                  <a:srgbClr val="212529"/>
                </a:solidFill>
                <a:latin typeface="BNazanin"/>
                <a:cs typeface="Nazanin" panose="00000400000000000000" pitchFamily="2" charset="-78"/>
              </a:rPr>
              <a:t>ما قبلا در مورد احساساتتان نسبت به دیگران صحبت کرده ایم. بعداز سه جلسه گذشته آیا تغییری دراین احساسات نسبت به دیگران در خود می بینید؟ آیا این احساس نسبت به جلسه اول تغییر کرده است؟</a:t>
            </a:r>
            <a:br>
              <a:rPr lang="fa-IR" sz="1400" b="1" dirty="0">
                <a:solidFill>
                  <a:srgbClr val="212529"/>
                </a:solidFill>
                <a:latin typeface="BNazanin"/>
                <a:cs typeface="Nazanin" panose="00000400000000000000" pitchFamily="2" charset="-78"/>
              </a:rPr>
            </a:br>
            <a:endParaRPr lang="fa-IR" sz="1400" b="1" dirty="0">
              <a:solidFill>
                <a:srgbClr val="212529"/>
              </a:solidFill>
              <a:latin typeface="BNazanin"/>
            </a:endParaRPr>
          </a:p>
        </p:txBody>
      </p:sp>
    </p:spTree>
    <p:extLst>
      <p:ext uri="{BB962C8B-B14F-4D97-AF65-F5344CB8AC3E}">
        <p14:creationId xmlns:p14="http://schemas.microsoft.com/office/powerpoint/2010/main" val="2380456037"/>
      </p:ext>
    </p:extLst>
  </p:cSld>
  <p:clrMapOvr>
    <a:masterClrMapping/>
  </p:clrMapOvr>
  <p:transition spd="med">
    <p:pull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407" y="148471"/>
            <a:ext cx="11887200" cy="5909310"/>
          </a:xfrm>
          <a:prstGeom prst="rect">
            <a:avLst/>
          </a:prstGeom>
        </p:spPr>
        <p:txBody>
          <a:bodyPr wrap="square">
            <a:spAutoFit/>
          </a:bodyPr>
          <a:lstStyle/>
          <a:p>
            <a:pPr algn="ctr"/>
            <a:r>
              <a:rPr lang="fa-IR" sz="2400" b="1" dirty="0">
                <a:solidFill>
                  <a:srgbClr val="FF0000"/>
                </a:solidFill>
                <a:latin typeface="BNazanin"/>
                <a:cs typeface="Nazanin" panose="00000400000000000000" pitchFamily="2" charset="-78"/>
              </a:rPr>
              <a:t>پرسشهای بررسی رفتار فردی در حیطه های: خود مراقبتی، فعالیت فیزیکی، الگوی خواب، خوردن، روابط بین فردی</a:t>
            </a:r>
          </a:p>
          <a:p>
            <a:br>
              <a:rPr lang="fa-IR" sz="1400" b="1" dirty="0">
                <a:solidFill>
                  <a:srgbClr val="212529"/>
                </a:solidFill>
                <a:latin typeface="BNazanin"/>
              </a:rPr>
            </a:br>
            <a:r>
              <a:rPr lang="fa-IR" sz="1600" b="1" dirty="0">
                <a:solidFill>
                  <a:srgbClr val="FF0000"/>
                </a:solidFill>
                <a:latin typeface="BNazanin"/>
                <a:cs typeface="Nazanin" panose="00000400000000000000" pitchFamily="2" charset="-78"/>
              </a:rPr>
              <a:t>خودمراقبتی</a:t>
            </a:r>
            <a:br>
              <a:rPr lang="fa-IR" sz="1100" b="1" dirty="0">
                <a:solidFill>
                  <a:srgbClr val="212529"/>
                </a:solidFill>
                <a:latin typeface="BNazanin"/>
              </a:rPr>
            </a:br>
            <a:r>
              <a:rPr lang="fa-IR" sz="1200" b="1" dirty="0">
                <a:solidFill>
                  <a:srgbClr val="212529"/>
                </a:solidFill>
                <a:latin typeface="BNazanin"/>
                <a:cs typeface="Nazanin" panose="00000400000000000000" pitchFamily="2" charset="-78"/>
              </a:rPr>
              <a:t>می توانید در مورد تغییرات برنامه های زندگیتان درشبانه روز برایم بگویید ؟ (به یکی از رفتارهایی که نشانه بی نظمی در برنامه های فردی روزمره بوده اشاره می کنیم).</a:t>
            </a:r>
            <a:br>
              <a:rPr lang="fa-IR" sz="1200" b="1" dirty="0">
                <a:solidFill>
                  <a:srgbClr val="212529"/>
                </a:solidFill>
                <a:latin typeface="BNazanin"/>
                <a:cs typeface="Nazanin" panose="00000400000000000000" pitchFamily="2" charset="-78"/>
              </a:rPr>
            </a:br>
            <a:r>
              <a:rPr lang="fa-IR" sz="1200" b="1" dirty="0">
                <a:solidFill>
                  <a:srgbClr val="212529"/>
                </a:solidFill>
                <a:latin typeface="BNazanin"/>
                <a:cs typeface="Nazanin" panose="00000400000000000000" pitchFamily="2" charset="-78"/>
              </a:rPr>
              <a:t>اگر تغییر نکرده :آیا برنامه ای برای تغییرآن و مراقبت بیشتر از خودتان دارید؟</a:t>
            </a:r>
          </a:p>
          <a:p>
            <a:r>
              <a:rPr lang="fa-IR" sz="1600" b="1" dirty="0">
                <a:solidFill>
                  <a:srgbClr val="FF0000"/>
                </a:solidFill>
                <a:latin typeface="BNazanin"/>
                <a:cs typeface="Nazanin" panose="00000400000000000000" pitchFamily="2" charset="-78"/>
              </a:rPr>
              <a:t>فعالیت فیزیکی</a:t>
            </a:r>
            <a:br>
              <a:rPr lang="fa-IR" sz="1100" b="1" dirty="0">
                <a:solidFill>
                  <a:srgbClr val="FF0000"/>
                </a:solidFill>
                <a:latin typeface="BNazanin"/>
              </a:rPr>
            </a:br>
            <a:r>
              <a:rPr lang="fa-IR" sz="1200" b="1" dirty="0">
                <a:solidFill>
                  <a:srgbClr val="212529"/>
                </a:solidFill>
                <a:latin typeface="BNazanin"/>
                <a:cs typeface="Nazanin" panose="00000400000000000000" pitchFamily="2" charset="-78"/>
              </a:rPr>
              <a:t>در حال حاضر فعالیت فیزیکی مثل ورزش یا پیاده روی انجام می دهید؟</a:t>
            </a:r>
          </a:p>
          <a:p>
            <a:r>
              <a:rPr lang="fa-IR" sz="1600" b="1" dirty="0">
                <a:solidFill>
                  <a:srgbClr val="FF0000"/>
                </a:solidFill>
                <a:latin typeface="BNazanin"/>
                <a:cs typeface="Nazanin" panose="00000400000000000000" pitchFamily="2" charset="-78"/>
              </a:rPr>
              <a:t>الگوی خواب</a:t>
            </a:r>
            <a:br>
              <a:rPr lang="fa-IR" sz="1100" b="1" dirty="0">
                <a:solidFill>
                  <a:srgbClr val="212529"/>
                </a:solidFill>
                <a:latin typeface="BNazanin"/>
              </a:rPr>
            </a:br>
            <a:r>
              <a:rPr lang="fa-IR" sz="1200" b="1" dirty="0">
                <a:solidFill>
                  <a:srgbClr val="212529"/>
                </a:solidFill>
                <a:latin typeface="BNazanin"/>
                <a:cs typeface="Nazanin" panose="00000400000000000000" pitchFamily="2" charset="-78"/>
              </a:rPr>
              <a:t>در به خواب رفتن مشکلی ندارید؟در طول خواب خواب بد یا کابوس نمی بینید؟ ساعت خوابتان منظم است؟ در صورتی که در الگوی خواب مشکل وجود دارد بهداشت خواب آموزش داده می شود.</a:t>
            </a:r>
          </a:p>
          <a:p>
            <a:r>
              <a:rPr lang="fa-IR" sz="1600" b="1" dirty="0">
                <a:solidFill>
                  <a:srgbClr val="FF0000"/>
                </a:solidFill>
                <a:latin typeface="BNazanin"/>
                <a:cs typeface="Nazanin" panose="00000400000000000000" pitchFamily="2" charset="-78"/>
              </a:rPr>
              <a:t>الگوی خوردن</a:t>
            </a:r>
            <a:br>
              <a:rPr lang="fa-IR" sz="1100" b="1" dirty="0">
                <a:solidFill>
                  <a:srgbClr val="212529"/>
                </a:solidFill>
                <a:latin typeface="BNazanin"/>
              </a:rPr>
            </a:br>
            <a:r>
              <a:rPr lang="fa-IR" sz="1200" b="1" dirty="0">
                <a:solidFill>
                  <a:srgbClr val="212529"/>
                </a:solidFill>
                <a:latin typeface="BNazanin"/>
                <a:cs typeface="Nazanin" panose="00000400000000000000" pitchFamily="2" charset="-78"/>
              </a:rPr>
              <a:t>از زمان شروع جلسات مشاوره اشتهایتان تغییری کرده است؟ خوردن بیش از اندازه یا کم خوردن ندارید؟ برای تهیه مواد غذایی و درست کردن غذا فعالیت می کنید؟ آیا از خوردن غذا، طعم و بوی غذا لذت می برید؟</a:t>
            </a:r>
          </a:p>
          <a:p>
            <a:r>
              <a:rPr lang="fa-IR" sz="1600" b="1" dirty="0">
                <a:solidFill>
                  <a:srgbClr val="FF0000"/>
                </a:solidFill>
                <a:latin typeface="BNazanin"/>
                <a:cs typeface="Nazanin" panose="00000400000000000000" pitchFamily="2" charset="-78"/>
              </a:rPr>
              <a:t>روابط بین فردی</a:t>
            </a:r>
            <a:br>
              <a:rPr lang="fa-IR" sz="1100" b="1" dirty="0">
                <a:solidFill>
                  <a:srgbClr val="212529"/>
                </a:solidFill>
                <a:latin typeface="BNazaninBold"/>
              </a:rPr>
            </a:br>
            <a:r>
              <a:rPr lang="fa-IR" sz="1200" b="1" dirty="0">
                <a:solidFill>
                  <a:srgbClr val="212529"/>
                </a:solidFill>
                <a:latin typeface="BNazanin"/>
                <a:cs typeface="Nazanin" panose="00000400000000000000" pitchFamily="2" charset="-78"/>
              </a:rPr>
              <a:t>از شروع جلسات مشاوره آیا تغییری در روابطتان با اطرافیان ایجاد شده؟ (به گفته های مراجع در جلسات اول اشاره می کنیم.)</a:t>
            </a:r>
            <a:br>
              <a:rPr lang="fa-IR" sz="1200" b="1" dirty="0">
                <a:solidFill>
                  <a:srgbClr val="212529"/>
                </a:solidFill>
                <a:latin typeface="BNazanin"/>
                <a:cs typeface="Nazanin" panose="00000400000000000000" pitchFamily="2" charset="-78"/>
              </a:rPr>
            </a:br>
            <a:r>
              <a:rPr lang="fa-IR" sz="1200" b="1" dirty="0">
                <a:solidFill>
                  <a:srgbClr val="212529"/>
                </a:solidFill>
                <a:latin typeface="BNazanin"/>
                <a:cs typeface="Nazanin" panose="00000400000000000000" pitchFamily="2" charset="-78"/>
              </a:rPr>
              <a:t>آیا برای پیدا کردن روابط جدید تلاش کرده اید؟ یا به آن فکر کرده اید؟ در صورتی که با مشکل رو به رو شوید آیا از دیگران بیشتر از قبل کمک می گیرید؟ از زمان شروع مشاوره انجام وظایف والدی/ فرزندی/ همسری تان تغییر کرده است؟ آیا به نیازهای آنها توجه بیشتری می کنید؟</a:t>
            </a:r>
          </a:p>
          <a:p>
            <a:r>
              <a:rPr lang="fa-IR" sz="1600" b="1" dirty="0">
                <a:solidFill>
                  <a:srgbClr val="FF0000"/>
                </a:solidFill>
                <a:latin typeface="BNazanin"/>
                <a:cs typeface="Nazanin" panose="00000400000000000000" pitchFamily="2" charset="-78"/>
              </a:rPr>
              <a:t>فعالیتهای اجتماعی</a:t>
            </a:r>
            <a:br>
              <a:rPr lang="fa-IR" sz="1100" b="1" dirty="0">
                <a:solidFill>
                  <a:srgbClr val="212529"/>
                </a:solidFill>
                <a:latin typeface="BNazaninBold"/>
              </a:rPr>
            </a:br>
            <a:r>
              <a:rPr lang="fa-IR" sz="1200" b="1" dirty="0">
                <a:solidFill>
                  <a:srgbClr val="212529"/>
                </a:solidFill>
                <a:latin typeface="BNazanin"/>
                <a:cs typeface="Nazanin" panose="00000400000000000000" pitchFamily="2" charset="-78"/>
              </a:rPr>
              <a:t>آیا به علائق اجتماعی تان بیشتر از قبل فکر می کنید؟ دوست دارید دوباره به فعالیتهای اجتماعی تان برگردید ؟ (در صورتی که فرد قبلا فعالیتهای اجتماعی داشته) به انجام فعالیتهای جدید فکر می کنید؟ مثل کلاسهای آموزشی، همکاری در سازمانهای خیریه و مردمی، ... (پیشنهادات باید متناسب با سطح اجتماعی، اقتصادی و تحصیلی و همچنین متناسب با فرهنگ مراجع باشد.)</a:t>
            </a:r>
            <a:br>
              <a:rPr lang="fa-IR" sz="1200" b="1" dirty="0">
                <a:solidFill>
                  <a:srgbClr val="212529"/>
                </a:solidFill>
                <a:latin typeface="BNazanin"/>
                <a:cs typeface="Nazanin" panose="00000400000000000000" pitchFamily="2" charset="-78"/>
              </a:rPr>
            </a:br>
            <a:r>
              <a:rPr lang="fa-IR" sz="1600" b="1" dirty="0">
                <a:solidFill>
                  <a:srgbClr val="FF0000"/>
                </a:solidFill>
                <a:latin typeface="BNazanin"/>
                <a:cs typeface="Nazanin" panose="00000400000000000000" pitchFamily="2" charset="-78"/>
              </a:rPr>
              <a:t>فعالیتهای شغلی</a:t>
            </a:r>
            <a:br>
              <a:rPr lang="fa-IR" sz="1100" b="1" dirty="0">
                <a:solidFill>
                  <a:srgbClr val="212529"/>
                </a:solidFill>
                <a:latin typeface="BNazaninBold"/>
              </a:rPr>
            </a:br>
            <a:r>
              <a:rPr lang="fa-IR" sz="1200" b="1" dirty="0">
                <a:solidFill>
                  <a:srgbClr val="212529"/>
                </a:solidFill>
                <a:latin typeface="BNazanin"/>
                <a:cs typeface="Nazanin" panose="00000400000000000000" pitchFamily="2" charset="-78"/>
              </a:rPr>
              <a:t>در صورت اشتغال: آیا نسبت به سر کار رفتن شوق بیشتری احساس می کنید؟ در صورت عدم اشتغال: آیا به سر کار رفتن فکر می کنید؟</a:t>
            </a:r>
            <a:br>
              <a:rPr lang="fa-IR" sz="1100" b="1" dirty="0">
                <a:solidFill>
                  <a:srgbClr val="212529"/>
                </a:solidFill>
                <a:latin typeface="BNazanin"/>
              </a:rPr>
            </a:br>
            <a:br>
              <a:rPr lang="fa-IR" sz="1100" b="1" dirty="0"/>
            </a:br>
            <a:endParaRPr lang="fa-IR" sz="1100" b="1" dirty="0"/>
          </a:p>
        </p:txBody>
      </p:sp>
    </p:spTree>
    <p:extLst>
      <p:ext uri="{BB962C8B-B14F-4D97-AF65-F5344CB8AC3E}">
        <p14:creationId xmlns:p14="http://schemas.microsoft.com/office/powerpoint/2010/main" val="856799592"/>
      </p:ext>
    </p:extLst>
  </p:cSld>
  <p:clrMapOvr>
    <a:masterClrMapping/>
  </p:clrMapOvr>
  <p:transition spd="med">
    <p:pull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2709" y="278578"/>
            <a:ext cx="10972800" cy="6278642"/>
          </a:xfrm>
          <a:prstGeom prst="rect">
            <a:avLst/>
          </a:prstGeom>
        </p:spPr>
        <p:txBody>
          <a:bodyPr wrap="square">
            <a:spAutoFit/>
          </a:bodyPr>
          <a:lstStyle/>
          <a:p>
            <a:r>
              <a:rPr lang="fa-IR" sz="2400" b="1" dirty="0">
                <a:solidFill>
                  <a:srgbClr val="FF0000"/>
                </a:solidFill>
                <a:latin typeface="BNazanin"/>
                <a:cs typeface="Nazanin" panose="00000400000000000000" pitchFamily="2" charset="-78"/>
              </a:rPr>
              <a:t>بازگشت به زندگی</a:t>
            </a:r>
            <a:br>
              <a:rPr lang="fa-IR" dirty="0">
                <a:solidFill>
                  <a:srgbClr val="212529"/>
                </a:solidFill>
                <a:latin typeface="BNazaninBold"/>
              </a:rPr>
            </a:br>
            <a:r>
              <a:rPr lang="fa-IR" b="1" dirty="0">
                <a:solidFill>
                  <a:srgbClr val="212529"/>
                </a:solidFill>
                <a:latin typeface="BNazanin"/>
                <a:cs typeface="Nazanin" panose="00000400000000000000" pitchFamily="2" charset="-78"/>
              </a:rPr>
              <a:t>تغییر در نگرش به مرگ عزیز از دست رفته و نسبت به زندگی، یافتن معنا برای زندگی، اهداف جدید و آغاز زندگی دوباره</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حالا میخواهم بدانم در طول این جلسات نگاهتان نسبت به مرگ و زندگی تغییری کرده است؟</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نسبت به مرگ فردی که از دست دادید (نام می بریم یا به نسبت او با مراجع اشاره می کنیم) (تفکر قبلی،تفکر فعلی)</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نسبت به ادامه زندگی بدون او (تفکر قبلی،تفکر فعلی)</a:t>
            </a:r>
          </a:p>
          <a:p>
            <a:r>
              <a:rPr lang="fa-IR" b="1" dirty="0">
                <a:solidFill>
                  <a:srgbClr val="212529"/>
                </a:solidFill>
                <a:latin typeface="BNazanin"/>
                <a:cs typeface="Nazanin" panose="00000400000000000000" pitchFamily="2" charset="-78"/>
              </a:rPr>
              <a:t>آیا مرگ او باعث شده نگاهتان به زندگی تغییر کند و کارهای جدیدی را شروع کنید؟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آیا فکر می کنید می توانید دوباره به زندگی با یک ساختار جدید فکر کنید؟</a:t>
            </a:r>
          </a:p>
          <a:p>
            <a:br>
              <a:rPr lang="fa-IR" dirty="0">
                <a:solidFill>
                  <a:srgbClr val="212529"/>
                </a:solidFill>
                <a:latin typeface="TimesNewRomanPSMT"/>
              </a:rPr>
            </a:br>
            <a:r>
              <a:rPr lang="fa-IR" sz="2400" b="1" dirty="0">
                <a:solidFill>
                  <a:srgbClr val="FF0000"/>
                </a:solidFill>
                <a:latin typeface="BNazanin"/>
                <a:cs typeface="Nazanin" panose="00000400000000000000" pitchFamily="2" charset="-78"/>
              </a:rPr>
              <a:t>درپایان نکات زیر را به مراجع یادآور میشویم:</a:t>
            </a:r>
            <a:br>
              <a:rPr lang="fa-IR" sz="2400" b="1" dirty="0">
                <a:solidFill>
                  <a:srgbClr val="FF0000"/>
                </a:solidFill>
                <a:latin typeface="BNazanin"/>
                <a:cs typeface="Nazanin" panose="00000400000000000000" pitchFamily="2" charset="-78"/>
              </a:rPr>
            </a:br>
            <a:r>
              <a:rPr lang="fa-IR" sz="2400" b="1" dirty="0">
                <a:solidFill>
                  <a:srgbClr val="FF0000"/>
                </a:solidFill>
                <a:latin typeface="BNazanin"/>
                <a:cs typeface="Nazanin" panose="00000400000000000000" pitchFamily="2" charset="-78"/>
              </a:rPr>
              <a:t>اشاره به اهمیت زمان در گذر از سوگ:</a:t>
            </a:r>
            <a:br>
              <a:rPr lang="fa-IR" dirty="0">
                <a:solidFill>
                  <a:srgbClr val="212529"/>
                </a:solidFill>
                <a:latin typeface="BNazaninBold"/>
              </a:rPr>
            </a:br>
            <a:r>
              <a:rPr lang="fa-IR" b="1" dirty="0">
                <a:solidFill>
                  <a:srgbClr val="212529"/>
                </a:solidFill>
                <a:latin typeface="BNazanin"/>
                <a:cs typeface="Nazanin" panose="00000400000000000000" pitchFamily="2" charset="-78"/>
              </a:rPr>
              <a:t>سوگ و سوگواری چیزی است که به گذر زمان احتیاج دارد. شاید 6ماه تا یک سال زمان نیاز داشته باشید تا دوباره به زندگی برگردید. در این مدت اگر فرایند سوگ برایتان دشوار شد حتما از مشاور کمک بگیرید. صحبت کردن با یک فرد متخصص به شما کمک می کند که این دوره را با سلامت بیشتر و خسارت کمتری طی کنید</a:t>
            </a:r>
          </a:p>
          <a:p>
            <a:endParaRPr lang="fa-IR" dirty="0"/>
          </a:p>
          <a:p>
            <a:r>
              <a:rPr lang="fa-IR" sz="2400" b="1" dirty="0">
                <a:solidFill>
                  <a:srgbClr val="FF0000"/>
                </a:solidFill>
                <a:latin typeface="BNazanin"/>
                <a:cs typeface="Nazanin" panose="00000400000000000000" pitchFamily="2" charset="-78"/>
              </a:rPr>
              <a:t>وجود تفاوتهای فردی در مواجهه با سوگ:</a:t>
            </a:r>
            <a:br>
              <a:rPr lang="fa-IR" dirty="0">
                <a:solidFill>
                  <a:srgbClr val="212529"/>
                </a:solidFill>
                <a:latin typeface="BNazaninBold"/>
              </a:rPr>
            </a:br>
            <a:r>
              <a:rPr lang="fa-IR" b="1" dirty="0">
                <a:solidFill>
                  <a:srgbClr val="212529"/>
                </a:solidFill>
                <a:latin typeface="BNazanin"/>
                <a:cs typeface="Nazanin" panose="00000400000000000000" pitchFamily="2" charset="-78"/>
              </a:rPr>
              <a:t>در سوگ نباید خودتان را با دیگران مقایسه کنید. هر کس با شیوه خودش از این مرحله عبور می کند. این موضوع به عوامل زیادی بستگی دارد؛ از جمله ویژگیهای افراد، حمایتهای اجتماعی وتاب آوری افراد در مقابل دشواریها. شما می توانید این تواناییها را با آموختن مهارت تاب آوری و تمرین چیزهایی که در جلسات یاد گرفته اید افزایش دهید.</a:t>
            </a:r>
            <a:br>
              <a:rPr lang="fa-IR" b="1" dirty="0">
                <a:solidFill>
                  <a:srgbClr val="212529"/>
                </a:solidFill>
                <a:latin typeface="BNazanin"/>
                <a:cs typeface="Nazanin" panose="00000400000000000000" pitchFamily="2" charset="-78"/>
              </a:rPr>
            </a:br>
            <a:r>
              <a:rPr lang="fa-IR" b="1" dirty="0">
                <a:solidFill>
                  <a:srgbClr val="212529"/>
                </a:solidFill>
                <a:latin typeface="BNazanin"/>
                <a:cs typeface="Nazanin" panose="00000400000000000000" pitchFamily="2" charset="-78"/>
              </a:rPr>
              <a:t>امروزآخرین جلسه ی ما است و در این جلسه از هم خداحافظی می کنیم. اما اگر احساس کردید نیاز به کمک دارید، حتما می توانید تماس بگیرید.</a:t>
            </a:r>
            <a:br>
              <a:rPr lang="fa-IR" dirty="0">
                <a:solidFill>
                  <a:srgbClr val="212529"/>
                </a:solidFill>
                <a:latin typeface="BNazanin"/>
              </a:rPr>
            </a:br>
            <a:endParaRPr lang="fa-IR" dirty="0"/>
          </a:p>
        </p:txBody>
      </p:sp>
    </p:spTree>
    <p:extLst>
      <p:ext uri="{BB962C8B-B14F-4D97-AF65-F5344CB8AC3E}">
        <p14:creationId xmlns:p14="http://schemas.microsoft.com/office/powerpoint/2010/main" val="460022187"/>
      </p:ext>
    </p:extLst>
  </p:cSld>
  <p:clrMapOvr>
    <a:masterClrMapping/>
  </p:clrMapOvr>
  <p:transition spd="med">
    <p:pull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84209" y="426491"/>
            <a:ext cx="4304713" cy="461665"/>
          </a:xfrm>
          <a:prstGeom prst="rect">
            <a:avLst/>
          </a:prstGeom>
        </p:spPr>
        <p:txBody>
          <a:bodyPr wrap="square">
            <a:spAutoFit/>
          </a:bodyPr>
          <a:lstStyle/>
          <a:p>
            <a:r>
              <a:rPr lang="fa-IR" sz="2400" b="1" dirty="0">
                <a:solidFill>
                  <a:srgbClr val="FF0000"/>
                </a:solidFill>
                <a:latin typeface="BNazanin"/>
                <a:cs typeface="Nazanin" panose="00000400000000000000" pitchFamily="2" charset="-78"/>
              </a:rPr>
              <a:t>درمان سوگ پیچیده یا کامپلیکه</a:t>
            </a:r>
            <a:r>
              <a:rPr lang="en-US" sz="2400" b="1" dirty="0">
                <a:solidFill>
                  <a:srgbClr val="FF0000"/>
                </a:solidFill>
                <a:latin typeface="BNazanin"/>
                <a:cs typeface="Nazanin" panose="00000400000000000000" pitchFamily="2" charset="-78"/>
              </a:rPr>
              <a:t>CG</a:t>
            </a:r>
            <a:endParaRPr lang="fa-IR" sz="2400" b="1" dirty="0">
              <a:solidFill>
                <a:srgbClr val="FF0000"/>
              </a:solidFill>
              <a:latin typeface="BNazanin"/>
              <a:cs typeface="Nazanin" panose="00000400000000000000" pitchFamily="2" charset="-78"/>
            </a:endParaRPr>
          </a:p>
        </p:txBody>
      </p:sp>
      <p:sp>
        <p:nvSpPr>
          <p:cNvPr id="3" name="Rectangle 2"/>
          <p:cNvSpPr/>
          <p:nvPr/>
        </p:nvSpPr>
        <p:spPr>
          <a:xfrm>
            <a:off x="492367" y="1278553"/>
            <a:ext cx="11211951" cy="5355312"/>
          </a:xfrm>
          <a:prstGeom prst="rect">
            <a:avLst/>
          </a:prstGeom>
        </p:spPr>
        <p:txBody>
          <a:bodyPr wrap="square">
            <a:spAutoFit/>
          </a:bodyPr>
          <a:lstStyle/>
          <a:p>
            <a:pPr marL="285750" indent="-285750" algn="just">
              <a:buFont typeface="Wingdings" panose="05000000000000000000" pitchFamily="2" charset="2"/>
              <a:buChar char="q"/>
            </a:pPr>
            <a:r>
              <a:rPr lang="fa-IR" b="1" dirty="0">
                <a:solidFill>
                  <a:srgbClr val="212529"/>
                </a:solidFill>
                <a:latin typeface="BNazanin"/>
                <a:cs typeface="Nazanin" panose="00000400000000000000" pitchFamily="2" charset="-78"/>
              </a:rPr>
              <a:t>در جلسات آغاز مراجع فرایند فوت متوفی را در قبل، حین و بعد از اتفاق با جزییات برای ما بازگو می کند. </a:t>
            </a:r>
          </a:p>
          <a:p>
            <a:pPr marL="285750" indent="-285750" algn="just">
              <a:buFont typeface="Wingdings" panose="05000000000000000000" pitchFamily="2" charset="2"/>
              <a:buChar char="q"/>
            </a:pPr>
            <a:endParaRPr lang="fa-IR" b="1" dirty="0">
              <a:solidFill>
                <a:srgbClr val="212529"/>
              </a:solidFill>
              <a:latin typeface="BNazanin"/>
              <a:cs typeface="Nazanin" panose="00000400000000000000" pitchFamily="2" charset="-78"/>
            </a:endParaRPr>
          </a:p>
          <a:p>
            <a:pPr marL="285750" indent="-285750" algn="just">
              <a:buFont typeface="Wingdings" panose="05000000000000000000" pitchFamily="2" charset="2"/>
              <a:buChar char="q"/>
            </a:pPr>
            <a:r>
              <a:rPr lang="fa-IR" b="1" dirty="0">
                <a:solidFill>
                  <a:srgbClr val="212529"/>
                </a:solidFill>
                <a:latin typeface="BNazanin"/>
                <a:cs typeface="Nazanin" panose="00000400000000000000" pitchFamily="2" charset="-78"/>
              </a:rPr>
              <a:t>در جلسات بعدی به مراجع توصیه می شود </a:t>
            </a:r>
            <a:r>
              <a:rPr lang="fa-IR" b="1" dirty="0">
                <a:solidFill>
                  <a:srgbClr val="FF0000"/>
                </a:solidFill>
                <a:latin typeface="BNazanin"/>
                <a:cs typeface="Nazanin" panose="00000400000000000000" pitchFamily="2" charset="-78"/>
              </a:rPr>
              <a:t>فعالیتهایی که قبل از این فقدان انجام می داده و بعد از آن دیگر انجام نداده</a:t>
            </a:r>
            <a:r>
              <a:rPr lang="fa-IR" b="1" dirty="0">
                <a:solidFill>
                  <a:srgbClr val="212529"/>
                </a:solidFill>
                <a:latin typeface="BNazanin"/>
                <a:cs typeface="Nazanin" panose="00000400000000000000" pitchFamily="2" charset="-78"/>
              </a:rPr>
              <a:t> را به تدریج و مجددا آغاز کند. مانند ورزش و ارتباطات اجتماعی. </a:t>
            </a:r>
          </a:p>
          <a:p>
            <a:pPr marL="285750" indent="-285750" algn="just">
              <a:buFont typeface="Wingdings" panose="05000000000000000000" pitchFamily="2" charset="2"/>
              <a:buChar char="q"/>
            </a:pPr>
            <a:endParaRPr lang="fa-IR" b="1" dirty="0">
              <a:solidFill>
                <a:srgbClr val="212529"/>
              </a:solidFill>
              <a:latin typeface="BNazanin"/>
              <a:cs typeface="Nazanin" panose="00000400000000000000" pitchFamily="2" charset="-78"/>
            </a:endParaRPr>
          </a:p>
          <a:p>
            <a:pPr marL="285750" indent="-285750" algn="just">
              <a:buFont typeface="Wingdings" panose="05000000000000000000" pitchFamily="2" charset="2"/>
              <a:buChar char="q"/>
            </a:pPr>
            <a:r>
              <a:rPr lang="fa-IR" b="1" dirty="0">
                <a:solidFill>
                  <a:srgbClr val="212529"/>
                </a:solidFill>
                <a:latin typeface="BNazanin"/>
                <a:cs typeface="Nazanin" panose="00000400000000000000" pitchFamily="2" charset="-78"/>
              </a:rPr>
              <a:t>در مرحله بعد از وی درخواست می کنیم حضور در </a:t>
            </a:r>
            <a:r>
              <a:rPr lang="fa-IR" b="1" dirty="0">
                <a:solidFill>
                  <a:srgbClr val="FF0000"/>
                </a:solidFill>
                <a:latin typeface="BNazanin"/>
                <a:cs typeface="Nazanin" panose="00000400000000000000" pitchFamily="2" charset="-78"/>
              </a:rPr>
              <a:t>مکان ها و فعالیت هایی را که به خاطر متوفی از آن اجتناب می کند، </a:t>
            </a:r>
            <a:r>
              <a:rPr lang="fa-IR" b="1" dirty="0">
                <a:solidFill>
                  <a:srgbClr val="212529"/>
                </a:solidFill>
                <a:latin typeface="BNazanin"/>
                <a:cs typeface="Nazanin" panose="00000400000000000000" pitchFamily="2" charset="-78"/>
              </a:rPr>
              <a:t>به تدریج و مجددا شروع کند. مثلا تشویق به انجام فعالیت خاصی که قبلا با فرد متوفی انجام می داده و به دلیل نبود و سوگ وی آن را ترک کرده است. مراحل ذکر شده به تدریج سبب بازگرداندن روال معمول زندگی قبلی فرد و در نتیجه بازگرداندن احساس آرامش و امنیت نسبی برای وی می گردد. </a:t>
            </a:r>
          </a:p>
          <a:p>
            <a:pPr marL="285750" indent="-285750" algn="just">
              <a:buFont typeface="Wingdings" panose="05000000000000000000" pitchFamily="2" charset="2"/>
              <a:buChar char="q"/>
            </a:pPr>
            <a:endParaRPr lang="fa-IR" b="1" dirty="0">
              <a:solidFill>
                <a:srgbClr val="212529"/>
              </a:solidFill>
              <a:latin typeface="BNazanin"/>
              <a:cs typeface="Nazanin" panose="00000400000000000000" pitchFamily="2" charset="-78"/>
            </a:endParaRPr>
          </a:p>
          <a:p>
            <a:pPr marL="285750" indent="-285750" algn="just">
              <a:buFont typeface="Wingdings" panose="05000000000000000000" pitchFamily="2" charset="2"/>
              <a:buChar char="q"/>
            </a:pPr>
            <a:r>
              <a:rPr lang="fa-IR" b="1" dirty="0">
                <a:solidFill>
                  <a:srgbClr val="212529"/>
                </a:solidFill>
                <a:latin typeface="BNazanin"/>
                <a:cs typeface="Nazanin" panose="00000400000000000000" pitchFamily="2" charset="-78"/>
              </a:rPr>
              <a:t>در مرحله بعد از مراجع می خواهیم که </a:t>
            </a:r>
            <a:r>
              <a:rPr lang="fa-IR" b="1" dirty="0">
                <a:solidFill>
                  <a:srgbClr val="FF0000"/>
                </a:solidFill>
                <a:latin typeface="BNazanin"/>
                <a:cs typeface="Nazanin" panose="00000400000000000000" pitchFamily="2" charset="-78"/>
              </a:rPr>
              <a:t>فعالیت های جدیدی </a:t>
            </a:r>
            <a:r>
              <a:rPr lang="fa-IR" b="1" dirty="0">
                <a:solidFill>
                  <a:srgbClr val="212529"/>
                </a:solidFill>
                <a:latin typeface="BNazanin"/>
                <a:cs typeface="Nazanin" panose="00000400000000000000" pitchFamily="2" charset="-78"/>
              </a:rPr>
              <a:t>را که می تواند انجام دهد و به آنها علاقه مند است به تدریج و با نظارت در طی جلسات آغاز کند. </a:t>
            </a:r>
          </a:p>
          <a:p>
            <a:pPr marL="285750" indent="-285750" algn="just">
              <a:buFont typeface="Wingdings" panose="05000000000000000000" pitchFamily="2" charset="2"/>
              <a:buChar char="q"/>
            </a:pPr>
            <a:endParaRPr lang="fa-IR" b="1" dirty="0">
              <a:solidFill>
                <a:srgbClr val="212529"/>
              </a:solidFill>
              <a:latin typeface="BNazanin"/>
              <a:cs typeface="Nazanin" panose="00000400000000000000" pitchFamily="2" charset="-78"/>
            </a:endParaRPr>
          </a:p>
          <a:p>
            <a:pPr marL="285750" indent="-285750" algn="just">
              <a:buFont typeface="Wingdings" panose="05000000000000000000" pitchFamily="2" charset="2"/>
              <a:buChar char="q"/>
            </a:pPr>
            <a:r>
              <a:rPr lang="fa-IR" b="1" dirty="0">
                <a:solidFill>
                  <a:srgbClr val="212529"/>
                </a:solidFill>
                <a:latin typeface="BNazanin"/>
                <a:cs typeface="Nazanin" panose="00000400000000000000" pitchFamily="2" charset="-78"/>
              </a:rPr>
              <a:t>در مرحله آخر که </a:t>
            </a:r>
            <a:r>
              <a:rPr lang="en-US" b="1" dirty="0">
                <a:solidFill>
                  <a:srgbClr val="FF0000"/>
                </a:solidFill>
                <a:latin typeface="BNazanin"/>
                <a:cs typeface="Nazanin" panose="00000400000000000000" pitchFamily="2" charset="-78"/>
              </a:rPr>
              <a:t>IMAGINAL CONVERSATION</a:t>
            </a:r>
            <a:r>
              <a:rPr lang="fa-IR" b="1" dirty="0">
                <a:solidFill>
                  <a:srgbClr val="212529"/>
                </a:solidFill>
                <a:latin typeface="BNazanin"/>
                <a:cs typeface="Nazanin" panose="00000400000000000000" pitchFamily="2" charset="-78"/>
              </a:rPr>
              <a:t>  نام دارد و برای همه مراجعان انجام آن ضروری نیست و فرایندی بسیار دردناک اما در صورت انجام موثر است. از مراجع می خواهیم که بنشیند و گویی که فرد متوفی در جلوی وی نشسته، شروع به حرف زدن با وی درباره حرف های ناگفته در رابطه ناتمامشان بکند. تا بدین وسیله به حل و فصل فرایند سوگ وبازگرداندن فرد بازمانده به مسیر روال عادی زندگی تا حد امکان کمک کند</a:t>
            </a:r>
          </a:p>
          <a:p>
            <a:pPr algn="just"/>
            <a:br>
              <a:rPr lang="fa-IR" dirty="0"/>
            </a:br>
            <a:br>
              <a:rPr lang="fa-IR" dirty="0">
                <a:solidFill>
                  <a:srgbClr val="FF0000"/>
                </a:solidFill>
                <a:latin typeface="B Nazanin" panose="00000400000000000000" pitchFamily="2" charset="-78"/>
                <a:cs typeface="B Nazanin" panose="00000400000000000000" pitchFamily="2" charset="-78"/>
              </a:rPr>
            </a:br>
            <a:endParaRPr lang="fa-IR" dirty="0">
              <a:solidFill>
                <a:srgbClr val="FF0000"/>
              </a:solidFill>
            </a:endParaRPr>
          </a:p>
        </p:txBody>
      </p:sp>
    </p:spTree>
    <p:extLst>
      <p:ext uri="{BB962C8B-B14F-4D97-AF65-F5344CB8AC3E}">
        <p14:creationId xmlns:p14="http://schemas.microsoft.com/office/powerpoint/2010/main" val="2842073661"/>
      </p:ext>
    </p:extLst>
  </p:cSld>
  <p:clrMapOvr>
    <a:masterClrMapping/>
  </p:clrMapOvr>
  <p:transition spd="med">
    <p:pull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6098" y="663587"/>
            <a:ext cx="11240086" cy="5740033"/>
          </a:xfrm>
          <a:prstGeom prst="rect">
            <a:avLst/>
          </a:prstGeom>
        </p:spPr>
        <p:txBody>
          <a:bodyPr wrap="square">
            <a:spAutoFit/>
          </a:bodyPr>
          <a:lstStyle/>
          <a:p>
            <a:pPr algn="ctr"/>
            <a:r>
              <a:rPr lang="fa-IR" sz="2800" b="1" dirty="0">
                <a:solidFill>
                  <a:srgbClr val="FF0000"/>
                </a:solidFill>
                <a:latin typeface="BNazanin"/>
                <a:cs typeface="Nazanin" panose="00000400000000000000" pitchFamily="2" charset="-78"/>
              </a:rPr>
              <a:t>درمان سوگ به روش </a:t>
            </a:r>
            <a:r>
              <a:rPr lang="en-US" sz="2800" b="1" dirty="0">
                <a:solidFill>
                  <a:srgbClr val="FF0000"/>
                </a:solidFill>
                <a:latin typeface="BNazanin"/>
                <a:cs typeface="Nazanin" panose="00000400000000000000" pitchFamily="2" charset="-78"/>
              </a:rPr>
              <a:t>IPT</a:t>
            </a:r>
          </a:p>
          <a:p>
            <a:pPr algn="just">
              <a:lnSpc>
                <a:spcPct val="150000"/>
              </a:lnSpc>
            </a:pPr>
            <a:br>
              <a:rPr lang="fa-IR" sz="1600" b="1" dirty="0">
                <a:latin typeface="B Nazanin" panose="00000400000000000000" pitchFamily="2" charset="-78"/>
              </a:rPr>
            </a:br>
            <a:r>
              <a:rPr lang="fa-IR" sz="2400" b="1" dirty="0">
                <a:solidFill>
                  <a:srgbClr val="FF0000"/>
                </a:solidFill>
                <a:latin typeface="B Nazanin" panose="00000400000000000000" pitchFamily="2" charset="-78"/>
              </a:rPr>
              <a:t>گام اول </a:t>
            </a:r>
            <a:r>
              <a:rPr lang="fa-IR" b="1" dirty="0">
                <a:solidFill>
                  <a:srgbClr val="212529"/>
                </a:solidFill>
                <a:latin typeface="BNazanin"/>
                <a:cs typeface="Nazanin" panose="00000400000000000000" pitchFamily="2" charset="-78"/>
              </a:rPr>
              <a:t>شامل تخلیه هیجانی و تسهیل سوگواری است.</a:t>
            </a:r>
          </a:p>
          <a:p>
            <a:pPr algn="just">
              <a:lnSpc>
                <a:spcPct val="150000"/>
              </a:lnSpc>
            </a:pPr>
            <a:r>
              <a:rPr lang="fa-IR" b="1" dirty="0">
                <a:solidFill>
                  <a:srgbClr val="212529"/>
                </a:solidFill>
                <a:latin typeface="BNazanin"/>
                <a:cs typeface="Nazanin" panose="00000400000000000000" pitchFamily="2" charset="-78"/>
              </a:rPr>
              <a:t>این مرحله با تشویق وی به فکر کردن و احساس دقیق مرگ بخصوص درباره توالی و پیامد رویداد های قبل ، حین و پس از مرگ متوفی می باشد. سوالاتی مثل اینکه چگونه از مرگ وی باخبر شدید؟ اولین بار چه احساسی داشتید؟ چگونه فوت کرد و اوضاع مرگ چگونه بود؟ یا چه زمانی از بیماری یا تصادف با خبر گشتید؟ </a:t>
            </a:r>
          </a:p>
          <a:p>
            <a:pPr algn="just">
              <a:lnSpc>
                <a:spcPct val="150000"/>
              </a:lnSpc>
            </a:pPr>
            <a:r>
              <a:rPr lang="fa-IR" b="1" dirty="0">
                <a:solidFill>
                  <a:srgbClr val="212529"/>
                </a:solidFill>
                <a:latin typeface="BNazanin"/>
                <a:cs typeface="Nazanin" panose="00000400000000000000" pitchFamily="2" charset="-78"/>
              </a:rPr>
              <a:t>بسیاری از افراد می ترسند که عظمت احساسات مربوط به سوگشان آنها را از پای در آورد. احساساتی همچون ترس، خشم، گناه، نگرانی، یاس، غمگینی و غیره. نقش درمانگر در اینجا تشویق افراد برای بیان احساساتشان می باشد و ذکر این نکته که احساسات هرچقدر قدرتمند باشند، آنقدری خطرناک نیستند که پذیرفته نشوند.</a:t>
            </a:r>
          </a:p>
          <a:p>
            <a:pPr algn="just">
              <a:lnSpc>
                <a:spcPct val="150000"/>
              </a:lnSpc>
            </a:pPr>
            <a:r>
              <a:rPr lang="fa-IR" b="1" dirty="0">
                <a:solidFill>
                  <a:srgbClr val="212529"/>
                </a:solidFill>
                <a:latin typeface="BNazanin"/>
                <a:cs typeface="Nazanin" panose="00000400000000000000" pitchFamily="2" charset="-78"/>
              </a:rPr>
              <a:t> نکته مهم در این مرحله همراهی و همدلی با مراجع و اطمینان بخشی به وی و نرمالیزه کردن احساسات وی می باشد. همچنین یادمان باشد که برخی از افراد بازمانده درمورد بهبود یافتن از سوگواری احساس گناه دارند و آن را معادل خیانت و عدم دوست داشتن فرد متوفی می دانند که به این احساسات نیز باید پرداخته شود.</a:t>
            </a:r>
          </a:p>
          <a:p>
            <a:pPr algn="just"/>
            <a:br>
              <a:rPr lang="fa-IR" dirty="0"/>
            </a:br>
            <a:endParaRPr lang="fa-IR" dirty="0"/>
          </a:p>
        </p:txBody>
      </p:sp>
    </p:spTree>
    <p:extLst>
      <p:ext uri="{BB962C8B-B14F-4D97-AF65-F5344CB8AC3E}">
        <p14:creationId xmlns:p14="http://schemas.microsoft.com/office/powerpoint/2010/main" val="2215022457"/>
      </p:ext>
    </p:extLst>
  </p:cSld>
  <p:clrMapOvr>
    <a:masterClrMapping/>
  </p:clrMapOvr>
  <p:transition spd="med">
    <p:pull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6265" y="0"/>
            <a:ext cx="10972800" cy="6432530"/>
          </a:xfrm>
          <a:prstGeom prst="rect">
            <a:avLst/>
          </a:prstGeom>
        </p:spPr>
        <p:txBody>
          <a:bodyPr wrap="square">
            <a:spAutoFit/>
          </a:bodyPr>
          <a:lstStyle/>
          <a:p>
            <a:pPr algn="just">
              <a:lnSpc>
                <a:spcPct val="150000"/>
              </a:lnSpc>
            </a:pPr>
            <a:r>
              <a:rPr lang="fa-IR" sz="2000" b="1" dirty="0">
                <a:solidFill>
                  <a:srgbClr val="FF0000"/>
                </a:solidFill>
                <a:latin typeface="B Nazanin" panose="00000400000000000000" pitchFamily="2" charset="-78"/>
              </a:rPr>
              <a:t>گام دوم </a:t>
            </a:r>
            <a:r>
              <a:rPr lang="fa-IR" sz="1600" b="1" dirty="0">
                <a:solidFill>
                  <a:srgbClr val="212529"/>
                </a:solidFill>
                <a:latin typeface="BNazanin"/>
                <a:cs typeface="Nazanin" panose="00000400000000000000" pitchFamily="2" charset="-78"/>
              </a:rPr>
              <a:t>این گام شامل بازسازی رابطه می باشد. </a:t>
            </a:r>
          </a:p>
          <a:p>
            <a:pPr algn="just">
              <a:lnSpc>
                <a:spcPct val="150000"/>
              </a:lnSpc>
            </a:pPr>
            <a:r>
              <a:rPr lang="fa-IR" sz="1600" b="1" dirty="0">
                <a:solidFill>
                  <a:srgbClr val="212529"/>
                </a:solidFill>
                <a:latin typeface="BNazanin"/>
                <a:cs typeface="Nazanin" panose="00000400000000000000" pitchFamily="2" charset="-78"/>
              </a:rPr>
              <a:t>به این معنی که بیمار به پاسخ سوالاتی درباره نوع رابطه با متوفی می پردازد. سوالاتی مثل اینکه فرد متوفی از چه چیزی خوشش می آمد یا با یکدیگر چه کارهای مشترکی انجام می دادند و نیز مشکلات و فراز و نشیب های موجود در رابطه آنها چه چیز هایی بوده اند. </a:t>
            </a:r>
          </a:p>
          <a:p>
            <a:pPr algn="just">
              <a:lnSpc>
                <a:spcPct val="150000"/>
              </a:lnSpc>
            </a:pPr>
            <a:r>
              <a:rPr lang="fa-IR" sz="1600" b="1" dirty="0">
                <a:solidFill>
                  <a:srgbClr val="212529"/>
                </a:solidFill>
                <a:latin typeface="BNazanin"/>
                <a:cs typeface="Nazanin" panose="00000400000000000000" pitchFamily="2" charset="-78"/>
              </a:rPr>
              <a:t>باید به وی گفت که هیچ دونفری همیشه باهم یکسان نیستند و لذا دامنه بسیار پیچیده ای از احساسات مثبت و منفی در رابط افراد وجود دارد. افراد ممکن است از اشاره به احساسات دو سو گرایانه در مورد متوفی عصبانی شوند. لذا باید به آنها گفت که همانطور که زمانی که شخص زنده بود قاعدتا دلخوری هایی با وی داشته و درمیان گذاشتن آنها سبب احساس بهتر در هردوی آنها می شده است، اکنون نیز ذکر احساسات منفی و مثبت در رابطه دوطرفه آنها سبب درک بهتر دایره احساسات وی درمورد متوفی و ایجاد تصویری کامل، متوازن و متعادل از رابطه آنها خواهد شد که سبب تسهیل سوگواری می شود. </a:t>
            </a:r>
          </a:p>
          <a:p>
            <a:pPr algn="just">
              <a:lnSpc>
                <a:spcPct val="150000"/>
              </a:lnSpc>
            </a:pPr>
            <a:r>
              <a:rPr lang="fa-IR" sz="1600" b="1" dirty="0">
                <a:solidFill>
                  <a:srgbClr val="212529"/>
                </a:solidFill>
                <a:latin typeface="BNazanin"/>
                <a:cs typeface="Nazanin" panose="00000400000000000000" pitchFamily="2" charset="-78"/>
              </a:rPr>
              <a:t>به مراجع بگویید درباره چیرهایی که در ارتباطتتان دوست داشتید و یا دوست نداشتید صحبت کنید تا تصویری سه بعدی از ویژگی های مختلف رابطه شما شکل بگیرد. در این مرحله نیز همراهی و همدلی و گاهی سکوت و عدم ایجاد اضطراب از گریه کردن های بیمار و نیز جلوگیری نکردن از ابراز احساسات وی و حتی سکوت سبب می شود که مراجع هیجاناتش را بپذیرد و پس از این گامها احساس آرامش و کنترل بیشتری روی ناراحتی خود داشته باشد</a:t>
            </a:r>
          </a:p>
          <a:p>
            <a:pPr>
              <a:lnSpc>
                <a:spcPct val="150000"/>
              </a:lnSpc>
            </a:pPr>
            <a:endParaRPr lang="fa-IR" sz="1600" b="1" dirty="0">
              <a:solidFill>
                <a:srgbClr val="212529"/>
              </a:solidFill>
              <a:latin typeface="BNazanin"/>
              <a:cs typeface="Nazanin" panose="00000400000000000000" pitchFamily="2" charset="-78"/>
            </a:endParaRPr>
          </a:p>
        </p:txBody>
      </p:sp>
    </p:spTree>
    <p:extLst>
      <p:ext uri="{BB962C8B-B14F-4D97-AF65-F5344CB8AC3E}">
        <p14:creationId xmlns:p14="http://schemas.microsoft.com/office/powerpoint/2010/main" val="350877469"/>
      </p:ext>
    </p:extLst>
  </p:cSld>
  <p:clrMapOvr>
    <a:masterClrMapping/>
  </p:clrMapOvr>
  <p:transition spd="med">
    <p:pull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318" y="642155"/>
            <a:ext cx="10761784" cy="6924973"/>
          </a:xfrm>
          <a:prstGeom prst="rect">
            <a:avLst/>
          </a:prstGeom>
        </p:spPr>
        <p:txBody>
          <a:bodyPr wrap="square">
            <a:spAutoFit/>
          </a:bodyPr>
          <a:lstStyle/>
          <a:p>
            <a:pPr algn="just">
              <a:lnSpc>
                <a:spcPct val="150000"/>
              </a:lnSpc>
            </a:pPr>
            <a:r>
              <a:rPr lang="fa-IR" sz="2000" b="1" dirty="0">
                <a:solidFill>
                  <a:srgbClr val="FF0000"/>
                </a:solidFill>
                <a:latin typeface="B Nazanin" panose="00000400000000000000" pitchFamily="2" charset="-78"/>
              </a:rPr>
              <a:t>گام سوم </a:t>
            </a:r>
            <a:r>
              <a:rPr lang="fa-IR" sz="1600" b="1" dirty="0">
                <a:solidFill>
                  <a:srgbClr val="212529"/>
                </a:solidFill>
                <a:latin typeface="BNazanin"/>
                <a:cs typeface="Nazanin" panose="00000400000000000000" pitchFamily="2" charset="-78"/>
              </a:rPr>
              <a:t>تغییرات رفتاری می باشد. </a:t>
            </a:r>
          </a:p>
          <a:p>
            <a:pPr algn="just">
              <a:lnSpc>
                <a:spcPct val="150000"/>
              </a:lnSpc>
            </a:pPr>
            <a:r>
              <a:rPr lang="fa-IR" sz="1600" b="1" dirty="0">
                <a:solidFill>
                  <a:srgbClr val="212529"/>
                </a:solidFill>
                <a:latin typeface="BNazanin"/>
                <a:cs typeface="Nazanin" panose="00000400000000000000" pitchFamily="2" charset="-78"/>
              </a:rPr>
              <a:t>بعد از تخلیه هیجانی و سوگواری در جلسات اولیه و توضیح متوازنی از جنبه های مختلف رابطه فرد با متوفی می توان به تدریج فضاها و روابط جدیدی برای ایجاد یک زندگی جدید بدون حضور فیزیکی متوفی برای مراجع ترسیم کرد. </a:t>
            </a:r>
          </a:p>
          <a:p>
            <a:pPr algn="just">
              <a:lnSpc>
                <a:spcPct val="150000"/>
              </a:lnSpc>
            </a:pPr>
            <a:r>
              <a:rPr lang="fa-IR" sz="1600" b="1" dirty="0">
                <a:solidFill>
                  <a:srgbClr val="212529"/>
                </a:solidFill>
                <a:latin typeface="BNazanin"/>
                <a:cs typeface="Nazanin" panose="00000400000000000000" pitchFamily="2" charset="-78"/>
              </a:rPr>
              <a:t>در واقع مراجع با وجود تصویری درونی از متوفی می تواند به روال طبیعی زندگی خویش بازگردد. در این زمینه حمایت های اجتماعی مهم است. مثلا از مراجع بخواهید که به تدریج و هنگامی که حالش بهتر شد کارهایی که می تواند انجام دهد، تا به عملکرد تحصیلی و شغلی و حتی تفریحی قبلی بازگردد را به ما بگوید. همچون صحبت کردن یا شام خوردن با دوستانش در بیرون. </a:t>
            </a:r>
          </a:p>
          <a:p>
            <a:pPr algn="just">
              <a:lnSpc>
                <a:spcPct val="150000"/>
              </a:lnSpc>
            </a:pPr>
            <a:r>
              <a:rPr lang="fa-IR" sz="1600" b="1" dirty="0">
                <a:solidFill>
                  <a:srgbClr val="212529"/>
                </a:solidFill>
                <a:latin typeface="BNazanin"/>
                <a:cs typeface="Nazanin" panose="00000400000000000000" pitchFamily="2" charset="-78"/>
              </a:rPr>
              <a:t>به وی بگویید شما باید به تدریج برخی از فعالیت های قبل از فقدان را که برایتان لذت بخش بود شروع کنید. در جستجوی راه هایی برای از سرگیری روابط و ملاقات حتی با دوستان جدید به وی کمک کنید. </a:t>
            </a:r>
          </a:p>
          <a:p>
            <a:pPr algn="just">
              <a:lnSpc>
                <a:spcPct val="150000"/>
              </a:lnSpc>
            </a:pPr>
            <a:r>
              <a:rPr lang="fa-IR" sz="1600" b="1" dirty="0">
                <a:solidFill>
                  <a:srgbClr val="212529"/>
                </a:solidFill>
                <a:latin typeface="BNazanin"/>
                <a:cs typeface="Nazanin" panose="00000400000000000000" pitchFamily="2" charset="-78"/>
              </a:rPr>
              <a:t>در مورد تلاش های عملی وی در این مرحله با او صحبت کنید. مثلا بپرسید چه کارهایی انجام داده، کدام قسمت برایش خوشایند و کدام قسمت برایش دشوار بوده است یا اینکه چه کارهایی دیگری دوست دارد و می تواند انجام دهد و راجع به آنها سخن بگوید. </a:t>
            </a:r>
          </a:p>
          <a:p>
            <a:pPr algn="just">
              <a:lnSpc>
                <a:spcPct val="150000"/>
              </a:lnSpc>
            </a:pPr>
            <a:r>
              <a:rPr lang="fa-IR" sz="1600" b="1" dirty="0">
                <a:solidFill>
                  <a:srgbClr val="212529"/>
                </a:solidFill>
                <a:latin typeface="BNazanin"/>
                <a:cs typeface="Nazanin" panose="00000400000000000000" pitchFamily="2" charset="-78"/>
              </a:rPr>
              <a:t>به طور کلی هدف </a:t>
            </a:r>
            <a:r>
              <a:rPr lang="en-US" sz="1600" b="1" dirty="0">
                <a:solidFill>
                  <a:srgbClr val="212529"/>
                </a:solidFill>
                <a:latin typeface="BNazanin"/>
                <a:cs typeface="Nazanin" panose="00000400000000000000" pitchFamily="2" charset="-78"/>
              </a:rPr>
              <a:t>IPT</a:t>
            </a:r>
            <a:r>
              <a:rPr lang="fa-IR" sz="1600" b="1" dirty="0">
                <a:solidFill>
                  <a:srgbClr val="212529"/>
                </a:solidFill>
                <a:latin typeface="BNazanin"/>
                <a:cs typeface="Nazanin" panose="00000400000000000000" pitchFamily="2" charset="-78"/>
              </a:rPr>
              <a:t> پایان بخشیدن به سوگواری نیست، بلکه فرونشاندن آن برای قرار دادن فرد در مسیری صحیح می باشد.</a:t>
            </a:r>
          </a:p>
          <a:p>
            <a:pPr algn="just">
              <a:lnSpc>
                <a:spcPct val="150000"/>
              </a:lnSpc>
            </a:pPr>
            <a:br>
              <a:rPr lang="fa-IR" b="1" dirty="0">
                <a:solidFill>
                  <a:srgbClr val="212529"/>
                </a:solidFill>
                <a:latin typeface="BNazanin"/>
                <a:cs typeface="Nazanin" panose="00000400000000000000" pitchFamily="2" charset="-78"/>
              </a:rPr>
            </a:br>
            <a:endParaRPr lang="fa-IR" b="1" dirty="0">
              <a:solidFill>
                <a:srgbClr val="212529"/>
              </a:solidFill>
              <a:latin typeface="BNazanin"/>
              <a:cs typeface="Nazanin" panose="00000400000000000000" pitchFamily="2" charset="-78"/>
            </a:endParaRPr>
          </a:p>
        </p:txBody>
      </p:sp>
    </p:spTree>
    <p:extLst>
      <p:ext uri="{BB962C8B-B14F-4D97-AF65-F5344CB8AC3E}">
        <p14:creationId xmlns:p14="http://schemas.microsoft.com/office/powerpoint/2010/main" val="2238711284"/>
      </p:ext>
    </p:extLst>
  </p:cSld>
  <p:clrMapOvr>
    <a:masterClrMapping/>
  </p:clrMapOvr>
  <p:transition spd="med">
    <p:pull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211015" y="231484"/>
            <a:ext cx="11235399" cy="4738307"/>
          </a:xfrm>
        </p:spPr>
        <p:txBody>
          <a:bodyPr>
            <a:normAutofit/>
          </a:bodyPr>
          <a:lstStyle/>
          <a:p>
            <a:pPr marL="0" marR="0" indent="0" algn="r" rtl="1">
              <a:lnSpc>
                <a:spcPct val="100000"/>
              </a:lnSpc>
              <a:spcBef>
                <a:spcPts val="0"/>
              </a:spcBef>
              <a:spcAft>
                <a:spcPts val="800"/>
              </a:spcAft>
              <a:buNone/>
            </a:pPr>
            <a:r>
              <a:rPr lang="fa-IR" b="1" dirty="0">
                <a:solidFill>
                  <a:srgbClr val="FF0000"/>
                </a:solidFill>
                <a:latin typeface="Calibri" panose="020F0502020204030204" pitchFamily="34" charset="0"/>
                <a:ea typeface="Calibri" panose="020F0502020204030204" pitchFamily="34" charset="0"/>
              </a:rPr>
              <a:t>پیامدهای مثبت بعد از حل سوگ:</a:t>
            </a:r>
            <a:endParaRPr lang="en-US" sz="18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algn="r" rtl="1">
              <a:lnSpc>
                <a:spcPct val="100000"/>
              </a:lnSpc>
              <a:spcBef>
                <a:spcPts val="0"/>
              </a:spcBef>
              <a:spcAft>
                <a:spcPts val="800"/>
              </a:spcAft>
            </a:pPr>
            <a:r>
              <a:rPr lang="fa-IR" sz="2400" dirty="0">
                <a:latin typeface="Calibri" panose="020F0502020204030204" pitchFamily="34" charset="0"/>
                <a:ea typeface="Calibri" panose="020F0502020204030204" pitchFamily="34" charset="0"/>
              </a:rPr>
              <a:t>درک عمیقتر از زندگی</a:t>
            </a:r>
            <a:endParaRPr lang="en-US" sz="1600" dirty="0">
              <a:latin typeface="Calibri" panose="020F0502020204030204" pitchFamily="34" charset="0"/>
              <a:ea typeface="Calibri" panose="020F0502020204030204" pitchFamily="34" charset="0"/>
              <a:cs typeface="Arial" panose="020B0604020202020204" pitchFamily="34" charset="0"/>
            </a:endParaRPr>
          </a:p>
          <a:p>
            <a:pPr marL="0" marR="0" algn="r" rtl="1">
              <a:lnSpc>
                <a:spcPct val="100000"/>
              </a:lnSpc>
              <a:spcBef>
                <a:spcPts val="0"/>
              </a:spcBef>
              <a:spcAft>
                <a:spcPts val="800"/>
              </a:spcAft>
            </a:pPr>
            <a:r>
              <a:rPr lang="fa-IR" sz="2400" dirty="0">
                <a:latin typeface="Calibri" panose="020F0502020204030204" pitchFamily="34" charset="0"/>
                <a:ea typeface="Calibri" panose="020F0502020204030204" pitchFamily="34" charset="0"/>
              </a:rPr>
              <a:t>رشد و پختگی هیجانی بیشتر</a:t>
            </a:r>
            <a:endParaRPr lang="en-US" sz="1600" dirty="0">
              <a:latin typeface="Calibri" panose="020F0502020204030204" pitchFamily="34" charset="0"/>
              <a:ea typeface="Calibri" panose="020F0502020204030204" pitchFamily="34" charset="0"/>
              <a:cs typeface="Arial" panose="020B0604020202020204" pitchFamily="34" charset="0"/>
            </a:endParaRPr>
          </a:p>
          <a:p>
            <a:pPr marL="0" marR="0" algn="r" rtl="1">
              <a:lnSpc>
                <a:spcPct val="100000"/>
              </a:lnSpc>
              <a:spcBef>
                <a:spcPts val="0"/>
              </a:spcBef>
              <a:spcAft>
                <a:spcPts val="800"/>
              </a:spcAft>
            </a:pPr>
            <a:r>
              <a:rPr lang="fa-IR" sz="2400" dirty="0">
                <a:latin typeface="Calibri" panose="020F0502020204030204" pitchFamily="34" charset="0"/>
                <a:ea typeface="Calibri" panose="020F0502020204030204" pitchFamily="34" charset="0"/>
              </a:rPr>
              <a:t>همدلی با دیگران</a:t>
            </a:r>
            <a:endParaRPr lang="en-US" sz="1600" dirty="0">
              <a:latin typeface="Calibri" panose="020F0502020204030204" pitchFamily="34" charset="0"/>
              <a:ea typeface="Calibri" panose="020F0502020204030204" pitchFamily="34" charset="0"/>
              <a:cs typeface="Arial" panose="020B0604020202020204" pitchFamily="34" charset="0"/>
            </a:endParaRPr>
          </a:p>
          <a:p>
            <a:pPr marL="0" marR="0" algn="r" rtl="1">
              <a:lnSpc>
                <a:spcPct val="100000"/>
              </a:lnSpc>
              <a:spcBef>
                <a:spcPts val="0"/>
              </a:spcBef>
              <a:spcAft>
                <a:spcPts val="800"/>
              </a:spcAft>
            </a:pPr>
            <a:r>
              <a:rPr lang="fa-IR" sz="2400" dirty="0">
                <a:latin typeface="Calibri" panose="020F0502020204030204" pitchFamily="34" charset="0"/>
                <a:ea typeface="Calibri" panose="020F0502020204030204" pitchFamily="34" charset="0"/>
              </a:rPr>
              <a:t>شفقت بیشتر به دیگران و نزدیکان</a:t>
            </a:r>
            <a:endParaRPr lang="en-US" sz="1600" dirty="0">
              <a:latin typeface="Calibri" panose="020F0502020204030204" pitchFamily="34" charset="0"/>
              <a:ea typeface="Calibri" panose="020F0502020204030204" pitchFamily="34" charset="0"/>
              <a:cs typeface="Arial" panose="020B0604020202020204" pitchFamily="34" charset="0"/>
            </a:endParaRPr>
          </a:p>
          <a:p>
            <a:pPr marL="0" marR="0" algn="r" rtl="1">
              <a:lnSpc>
                <a:spcPct val="100000"/>
              </a:lnSpc>
              <a:spcBef>
                <a:spcPts val="0"/>
              </a:spcBef>
              <a:spcAft>
                <a:spcPts val="800"/>
              </a:spcAft>
            </a:pPr>
            <a:r>
              <a:rPr lang="fa-IR" sz="2400" dirty="0">
                <a:latin typeface="Calibri" panose="020F0502020204030204" pitchFamily="34" charset="0"/>
                <a:ea typeface="Calibri" panose="020F0502020204030204" pitchFamily="34" charset="0"/>
              </a:rPr>
              <a:t>تجدید کیفیت ارتباط با دیگران</a:t>
            </a:r>
          </a:p>
          <a:p>
            <a:pPr marL="0" lvl="0" indent="0" algn="ctr" rtl="1">
              <a:lnSpc>
                <a:spcPct val="107000"/>
              </a:lnSpc>
              <a:spcBef>
                <a:spcPts val="0"/>
              </a:spcBef>
              <a:spcAft>
                <a:spcPts val="800"/>
              </a:spcAft>
              <a:buNone/>
            </a:pPr>
            <a:r>
              <a:rPr lang="fa-IR" b="1" dirty="0">
                <a:solidFill>
                  <a:schemeClr val="bg1"/>
                </a:solidFill>
                <a:latin typeface="Calibri" panose="020F0502020204030204" pitchFamily="34" charset="0"/>
                <a:ea typeface="Calibri" panose="020F0502020204030204" pitchFamily="34" charset="0"/>
              </a:rPr>
              <a:t>شما نمیتوانید مانع پرواز پرندگان غم و اندوه در بالای سرتان بشوید </a:t>
            </a:r>
          </a:p>
          <a:p>
            <a:pPr marL="0" lvl="0" indent="0" algn="ctr" rtl="1">
              <a:lnSpc>
                <a:spcPct val="107000"/>
              </a:lnSpc>
              <a:spcBef>
                <a:spcPts val="0"/>
              </a:spcBef>
              <a:spcAft>
                <a:spcPts val="800"/>
              </a:spcAft>
              <a:buNone/>
            </a:pPr>
            <a:r>
              <a:rPr lang="fa-IR" b="1" dirty="0">
                <a:solidFill>
                  <a:schemeClr val="bg1"/>
                </a:solidFill>
                <a:latin typeface="Calibri" panose="020F0502020204030204" pitchFamily="34" charset="0"/>
                <a:ea typeface="Calibri" panose="020F0502020204030204" pitchFamily="34" charset="0"/>
              </a:rPr>
              <a:t>ولی می توانید مانع لانه ساختن آنها روی سرتان شوید</a:t>
            </a:r>
            <a:endParaRPr lang="en-US" b="1"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2139308354"/>
      </p:ext>
    </p:extLst>
  </p:cSld>
  <p:clrMapOvr>
    <a:masterClrMapping/>
  </p:clrMapOvr>
  <p:transition spd="med">
    <p:pull dir="r"/>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1524000" y="71439"/>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5049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algn="l" rtl="0" eaLnBrk="0" fontAlgn="base" hangingPunct="0">
              <a:spcBef>
                <a:spcPct val="0"/>
              </a:spcBef>
              <a:spcAft>
                <a:spcPct val="0"/>
              </a:spcAft>
              <a:defRPr/>
            </a:pPr>
            <a:endParaRPr lang="fr-FR">
              <a:solidFill>
                <a:prstClr val="black"/>
              </a:solidFill>
              <a:latin typeface="Verdana"/>
              <a:cs typeface="Arial"/>
            </a:endParaRPr>
          </a:p>
        </p:txBody>
      </p:sp>
      <p:sp>
        <p:nvSpPr>
          <p:cNvPr id="41993" name="Line 8"/>
          <p:cNvSpPr>
            <a:spLocks noChangeShapeType="1"/>
          </p:cNvSpPr>
          <p:nvPr/>
        </p:nvSpPr>
        <p:spPr bwMode="auto">
          <a:xfrm>
            <a:off x="4872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algn="l" rtl="0" eaLnBrk="0" fontAlgn="base" hangingPunct="0">
              <a:spcBef>
                <a:spcPct val="0"/>
              </a:spcBef>
              <a:spcAft>
                <a:spcPct val="0"/>
              </a:spcAft>
              <a:defRPr/>
            </a:pPr>
            <a:endParaRPr lang="en-US">
              <a:solidFill>
                <a:srgbClr val="000000"/>
              </a:solidFill>
              <a:latin typeface="Verdana" panose="020B0604030504040204" pitchFamily="34" charset="0"/>
              <a:cs typeface="Arial" panose="020B0604020202020204" pitchFamily="34" charset="0"/>
            </a:endParaRPr>
          </a:p>
        </p:txBody>
      </p:sp>
      <p:sp>
        <p:nvSpPr>
          <p:cNvPr id="41994" name="Rectangle 10"/>
          <p:cNvSpPr>
            <a:spLocks noChangeArrowheads="1"/>
          </p:cNvSpPr>
          <p:nvPr/>
        </p:nvSpPr>
        <p:spPr bwMode="auto">
          <a:xfrm>
            <a:off x="6549593"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rtl="0" eaLnBrk="0" fontAlgn="base" hangingPunct="0">
              <a:spcBef>
                <a:spcPct val="0"/>
              </a:spcBef>
              <a:spcAft>
                <a:spcPct val="0"/>
              </a:spcAft>
              <a:defRPr/>
            </a:pPr>
            <a:r>
              <a:rPr lang="fr-FR" altLang="en-US" sz="1000" dirty="0">
                <a:solidFill>
                  <a:srgbClr val="000000"/>
                </a:solidFill>
                <a:hlinkClick r:id="rId3"/>
              </a:rPr>
              <a:t>http://www.ravanpoint.ir</a:t>
            </a:r>
            <a:endParaRPr lang="fa-IR" altLang="en-US" sz="1000" dirty="0">
              <a:solidFill>
                <a:srgbClr val="000000"/>
              </a:solidFill>
            </a:endParaRPr>
          </a:p>
          <a:p>
            <a:pPr algn="ctr" rtl="0" eaLnBrk="0" fontAlgn="base" hangingPunct="0">
              <a:spcBef>
                <a:spcPct val="0"/>
              </a:spcBef>
              <a:spcAft>
                <a:spcPct val="0"/>
              </a:spcAft>
              <a:defRPr/>
            </a:pPr>
            <a:endParaRPr lang="fr-FR" altLang="en-US" sz="1000" dirty="0">
              <a:solidFill>
                <a:srgbClr val="000000"/>
              </a:solidFill>
            </a:endParaRPr>
          </a:p>
          <a:p>
            <a:pPr algn="ctr" rtl="0" eaLnBrk="0" fontAlgn="base" hangingPunct="0">
              <a:spcBef>
                <a:spcPct val="0"/>
              </a:spcBef>
              <a:spcAft>
                <a:spcPct val="0"/>
              </a:spcAft>
              <a:defRPr/>
            </a:pPr>
            <a:r>
              <a:rPr lang="fr-FR" altLang="en-US" sz="1000" dirty="0">
                <a:solidFill>
                  <a:srgbClr val="000000"/>
                </a:solidFill>
              </a:rPr>
              <a:t>Contact: info@ravanpoint.ir </a:t>
            </a:r>
          </a:p>
        </p:txBody>
      </p:sp>
      <p:sp>
        <p:nvSpPr>
          <p:cNvPr id="3" name="Rectangle 2"/>
          <p:cNvSpPr/>
          <p:nvPr/>
        </p:nvSpPr>
        <p:spPr>
          <a:xfrm>
            <a:off x="1774825" y="3919538"/>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rtl="0" eaLnBrk="0" fontAlgn="base" hangingPunct="0">
              <a:spcBef>
                <a:spcPct val="0"/>
              </a:spcBef>
              <a:spcAft>
                <a:spcPct val="0"/>
              </a:spcAft>
              <a:defRPr/>
            </a:pPr>
            <a:endParaRPr lang="en-US">
              <a:solidFill>
                <a:srgbClr val="FFFFFF"/>
              </a:solidFill>
              <a:latin typeface="Verdana"/>
              <a:cs typeface="Arial"/>
            </a:endParaRPr>
          </a:p>
        </p:txBody>
      </p:sp>
      <p:sp>
        <p:nvSpPr>
          <p:cNvPr id="62480" name="Rectangle 16"/>
          <p:cNvSpPr>
            <a:spLocks noChangeArrowheads="1"/>
          </p:cNvSpPr>
          <p:nvPr/>
        </p:nvSpPr>
        <p:spPr bwMode="auto">
          <a:xfrm>
            <a:off x="1774825" y="2582614"/>
            <a:ext cx="2832100" cy="1754326"/>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defRPr/>
            </a:pPr>
            <a:r>
              <a:rPr lang="fa-IR" sz="2000" b="1" dirty="0">
                <a:solidFill>
                  <a:prstClr val="black"/>
                </a:solidFill>
                <a:latin typeface="Verdana" panose="020B0604030504040204" pitchFamily="34" charset="0"/>
                <a:cs typeface="B Nazanin" panose="00000400000000000000" pitchFamily="2" charset="-78"/>
              </a:rPr>
              <a:t>دانلود رایگان پاورپوینت های روانشناسی</a:t>
            </a:r>
            <a:endParaRPr lang="en-GB" sz="2000" b="1" dirty="0">
              <a:solidFill>
                <a:prstClr val="black"/>
              </a:solidFill>
              <a:latin typeface="Verdana" panose="020B0604030504040204" pitchFamily="34" charset="0"/>
              <a:cs typeface="B Nazanin" panose="00000400000000000000" pitchFamily="2" charset="-78"/>
            </a:endParaRPr>
          </a:p>
          <a:p>
            <a:pPr algn="l" rtl="0" eaLnBrk="0" fontAlgn="base" hangingPunct="0">
              <a:spcBef>
                <a:spcPct val="0"/>
              </a:spcBef>
              <a:spcAft>
                <a:spcPct val="0"/>
              </a:spcAft>
              <a:defRPr/>
            </a:pPr>
            <a:endParaRPr lang="en-GB" b="1" dirty="0">
              <a:solidFill>
                <a:prstClr val="black"/>
              </a:solidFill>
              <a:latin typeface="Verdana" panose="020B0604030504040204" pitchFamily="34" charset="0"/>
              <a:cs typeface="Arial" panose="020B0604020202020204" pitchFamily="34" charset="0"/>
            </a:endParaRPr>
          </a:p>
          <a:p>
            <a:pPr algn="l" rtl="0" eaLnBrk="0" fontAlgn="base" hangingPunct="0">
              <a:spcBef>
                <a:spcPct val="0"/>
              </a:spcBef>
              <a:spcAft>
                <a:spcPct val="0"/>
              </a:spcAft>
              <a:defRPr/>
            </a:pPr>
            <a:endParaRPr lang="en-US" sz="1600" dirty="0">
              <a:solidFill>
                <a:srgbClr val="C00000"/>
              </a:solidFill>
              <a:latin typeface="Verdana" panose="020B0604030504040204" pitchFamily="34" charset="0"/>
              <a:cs typeface="Arial" panose="020B0604020202020204" pitchFamily="34" charset="0"/>
            </a:endParaRPr>
          </a:p>
          <a:p>
            <a:pPr algn="l" rtl="0" eaLnBrk="0" fontAlgn="base" hangingPunct="0">
              <a:spcBef>
                <a:spcPct val="0"/>
              </a:spcBef>
              <a:spcAft>
                <a:spcPct val="0"/>
              </a:spcAft>
              <a:defRPr/>
            </a:pPr>
            <a:br>
              <a:rPr lang="en-US" sz="1600" dirty="0">
                <a:solidFill>
                  <a:srgbClr val="000000">
                    <a:lumMod val="75000"/>
                    <a:lumOff val="25000"/>
                  </a:srgbClr>
                </a:solidFill>
                <a:latin typeface="Times New Roman" panose="02020603050405020304" pitchFamily="18" charset="0"/>
                <a:cs typeface="Times New Roman" panose="02020603050405020304" pitchFamily="18" charset="0"/>
              </a:rPr>
            </a:br>
            <a:r>
              <a:rPr lang="en-US" dirty="0">
                <a:solidFill>
                  <a:srgbClr val="000000">
                    <a:lumMod val="75000"/>
                    <a:lumOff val="25000"/>
                  </a:srgbClr>
                </a:solidFill>
                <a:latin typeface="Times New Roman" panose="02020603050405020304" pitchFamily="18" charset="0"/>
                <a:cs typeface="Times New Roman" panose="02020603050405020304" pitchFamily="18" charset="0"/>
              </a:rPr>
              <a:t>© Copyright Ravanpoint.ir</a:t>
            </a:r>
            <a:endParaRPr lang="en-GB" b="1" dirty="0">
              <a:solidFill>
                <a:srgbClr val="000000">
                  <a:lumMod val="75000"/>
                  <a:lumOff val="25000"/>
                </a:srgb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1407</TotalTime>
  <Words>5832</Words>
  <Application>Microsoft Office PowerPoint</Application>
  <PresentationFormat>Widescreen</PresentationFormat>
  <Paragraphs>263</Paragraphs>
  <Slides>42</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42</vt:i4>
      </vt:variant>
    </vt:vector>
  </HeadingPairs>
  <TitlesOfParts>
    <vt:vector size="56" baseType="lpstr">
      <vt:lpstr>Arial</vt:lpstr>
      <vt:lpstr>B Nazanin</vt:lpstr>
      <vt:lpstr>BNazanin</vt:lpstr>
      <vt:lpstr>BNazaninBold</vt:lpstr>
      <vt:lpstr>Calibri</vt:lpstr>
      <vt:lpstr>Calibri Light</vt:lpstr>
      <vt:lpstr>CenturyGothic</vt:lpstr>
      <vt:lpstr>Nazanin</vt:lpstr>
      <vt:lpstr>Nazanin </vt:lpstr>
      <vt:lpstr>Times New Roman</vt:lpstr>
      <vt:lpstr>TimesNewRomanPSMT</vt:lpstr>
      <vt:lpstr>Verdana</vt:lpstr>
      <vt:lpstr>Wingdings</vt:lpstr>
      <vt:lpstr>Office Theme</vt:lpstr>
      <vt:lpstr>PowerPoint Presentation</vt:lpstr>
      <vt:lpstr>PowerPoint Presentation</vt:lpstr>
      <vt:lpstr>تکالیف سوگواری نظریه ویلیام وردن</vt:lpstr>
      <vt:lpstr>PowerPoint Presentation</vt:lpstr>
      <vt:lpstr>PowerPoint Presentation</vt:lpstr>
      <vt:lpstr>PowerPoint Presentation</vt:lpstr>
      <vt:lpstr>PowerPoint Presentation</vt:lpstr>
      <vt:lpstr>انواع اصلی سوگ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Conditions o use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usere</dc:creator>
  <cp:lastModifiedBy>Classic</cp:lastModifiedBy>
  <cp:revision>192</cp:revision>
  <dcterms:created xsi:type="dcterms:W3CDTF">2020-10-30T07:09:02Z</dcterms:created>
  <dcterms:modified xsi:type="dcterms:W3CDTF">2025-06-25T10:12:38Z</dcterms:modified>
</cp:coreProperties>
</file>