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32"/>
  </p:notesMasterIdLst>
  <p:sldIdLst>
    <p:sldId id="271" r:id="rId2"/>
    <p:sldId id="272" r:id="rId3"/>
    <p:sldId id="270" r:id="rId4"/>
    <p:sldId id="258" r:id="rId5"/>
    <p:sldId id="261" r:id="rId6"/>
    <p:sldId id="262" r:id="rId7"/>
    <p:sldId id="263" r:id="rId8"/>
    <p:sldId id="264" r:id="rId9"/>
    <p:sldId id="265" r:id="rId10"/>
    <p:sldId id="266" r:id="rId11"/>
    <p:sldId id="267" r:id="rId12"/>
    <p:sldId id="268" r:id="rId13"/>
    <p:sldId id="269" r:id="rId14"/>
    <p:sldId id="259" r:id="rId15"/>
    <p:sldId id="260" r:id="rId16"/>
    <p:sldId id="273" r:id="rId17"/>
    <p:sldId id="274" r:id="rId18"/>
    <p:sldId id="282" r:id="rId19"/>
    <p:sldId id="283" r:id="rId20"/>
    <p:sldId id="284" r:id="rId21"/>
    <p:sldId id="285" r:id="rId22"/>
    <p:sldId id="286" r:id="rId23"/>
    <p:sldId id="287" r:id="rId24"/>
    <p:sldId id="288" r:id="rId25"/>
    <p:sldId id="275" r:id="rId26"/>
    <p:sldId id="276" r:id="rId27"/>
    <p:sldId id="277" r:id="rId28"/>
    <p:sldId id="279" r:id="rId29"/>
    <p:sldId id="280" r:id="rId30"/>
    <p:sldId id="305" r:id="rId31"/>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31" autoAdjust="0"/>
    <p:restoredTop sz="94660"/>
  </p:normalViewPr>
  <p:slideViewPr>
    <p:cSldViewPr snapToGrid="0">
      <p:cViewPr varScale="1">
        <p:scale>
          <a:sx n="72" d="100"/>
          <a:sy n="72"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F0B6B2B2-CFC6-4BCB-AC18-AA9C6307AEEE}" type="datetimeFigureOut">
              <a:rPr lang="fa-IR" smtClean="0"/>
              <a:t>08/02/1447</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2837006-B483-410B-B2F9-2607CB8870B7}" type="slidenum">
              <a:rPr lang="fa-IR" smtClean="0"/>
              <a:t>‹#›</a:t>
            </a:fld>
            <a:endParaRPr lang="fa-IR"/>
          </a:p>
        </p:txBody>
      </p:sp>
    </p:spTree>
    <p:extLst>
      <p:ext uri="{BB962C8B-B14F-4D97-AF65-F5344CB8AC3E}">
        <p14:creationId xmlns:p14="http://schemas.microsoft.com/office/powerpoint/2010/main" val="73333682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22837006-B483-410B-B2F9-2607CB8870B7}" type="slidenum">
              <a:rPr lang="fa-IR" smtClean="0"/>
              <a:t>1</a:t>
            </a:fld>
            <a:endParaRPr lang="fa-IR"/>
          </a:p>
        </p:txBody>
      </p:sp>
    </p:spTree>
    <p:extLst>
      <p:ext uri="{BB962C8B-B14F-4D97-AF65-F5344CB8AC3E}">
        <p14:creationId xmlns:p14="http://schemas.microsoft.com/office/powerpoint/2010/main" val="1731847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339722-D241-44F7-BD7A-65F6E88DAF33}" type="datetimeFigureOut">
              <a:rPr lang="fa-IR" smtClean="0"/>
              <a:t>08/02/1447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3624719216"/>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339722-D241-44F7-BD7A-65F6E88DAF33}" type="datetimeFigureOut">
              <a:rPr lang="fa-IR" smtClean="0"/>
              <a:t>08/02/1447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27448188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339722-D241-44F7-BD7A-65F6E88DAF33}" type="datetimeFigureOut">
              <a:rPr lang="fa-IR" smtClean="0"/>
              <a:t>08/02/1447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154236227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339722-D241-44F7-BD7A-65F6E88DAF33}" type="datetimeFigureOut">
              <a:rPr lang="fa-IR" smtClean="0"/>
              <a:t>08/02/1447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2337996870"/>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339722-D241-44F7-BD7A-65F6E88DAF33}" type="datetimeFigureOut">
              <a:rPr lang="fa-IR" smtClean="0"/>
              <a:t>08/02/1447</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1511522735"/>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339722-D241-44F7-BD7A-65F6E88DAF33}" type="datetimeFigureOut">
              <a:rPr lang="fa-IR" smtClean="0"/>
              <a:t>08/02/1447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117236610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0A339722-D241-44F7-BD7A-65F6E88DAF33}" type="datetimeFigureOut">
              <a:rPr lang="fa-IR" smtClean="0"/>
              <a:t>08/02/1447</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3995117432"/>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339722-D241-44F7-BD7A-65F6E88DAF33}" type="datetimeFigureOut">
              <a:rPr lang="fa-IR" smtClean="0"/>
              <a:t>08/02/1447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1722355630"/>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339722-D241-44F7-BD7A-65F6E88DAF33}" type="datetimeFigureOut">
              <a:rPr lang="fa-IR" smtClean="0"/>
              <a:t>08/02/1447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325924946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339722-D241-44F7-BD7A-65F6E88DAF33}" type="datetimeFigureOut">
              <a:rPr lang="fa-IR" smtClean="0"/>
              <a:t>08/02/1447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347434632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339722-D241-44F7-BD7A-65F6E88DAF33}" type="datetimeFigureOut">
              <a:rPr lang="fa-IR" smtClean="0"/>
              <a:t>08/02/1447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1719780692"/>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339722-D241-44F7-BD7A-65F6E88DAF33}" type="datetimeFigureOut">
              <a:rPr lang="fa-IR" smtClean="0"/>
              <a:t>08/02/1447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CDD93D0-A700-4345-B58B-392FA2090A1C}" type="slidenum">
              <a:rPr lang="fa-IR" smtClean="0"/>
              <a:t>‹#›</a:t>
            </a:fld>
            <a:endParaRPr lang="fa-I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11974305"/>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339722-D241-44F7-BD7A-65F6E88DAF33}" type="datetimeFigureOut">
              <a:rPr lang="fa-IR" smtClean="0"/>
              <a:t>08/02/1447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1122243345"/>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A339722-D241-44F7-BD7A-65F6E88DAF33}" type="datetimeFigureOut">
              <a:rPr lang="fa-IR" smtClean="0"/>
              <a:t>08/02/1447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152254324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A339722-D241-44F7-BD7A-65F6E88DAF33}" type="datetimeFigureOut">
              <a:rPr lang="fa-IR" smtClean="0"/>
              <a:t>08/02/1447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199746075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339722-D241-44F7-BD7A-65F6E88DAF33}" type="datetimeFigureOut">
              <a:rPr lang="fa-IR" smtClean="0"/>
              <a:t>08/02/1447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280570781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339722-D241-44F7-BD7A-65F6E88DAF33}" type="datetimeFigureOut">
              <a:rPr lang="fa-IR" smtClean="0"/>
              <a:t>08/02/1447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3CDD93D0-A700-4345-B58B-392FA2090A1C}" type="slidenum">
              <a:rPr lang="fa-IR" smtClean="0"/>
              <a:t>‹#›</a:t>
            </a:fld>
            <a:endParaRPr lang="fa-IR"/>
          </a:p>
        </p:txBody>
      </p:sp>
    </p:spTree>
    <p:extLst>
      <p:ext uri="{BB962C8B-B14F-4D97-AF65-F5344CB8AC3E}">
        <p14:creationId xmlns:p14="http://schemas.microsoft.com/office/powerpoint/2010/main" val="20632340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0A339722-D241-44F7-BD7A-65F6E88DAF33}" type="datetimeFigureOut">
              <a:rPr lang="fa-IR" smtClean="0"/>
              <a:t>08/02/1447</a:t>
            </a:fld>
            <a:endParaRPr lang="fa-I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fa-I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CDD93D0-A700-4345-B58B-392FA2090A1C}" type="slidenum">
              <a:rPr lang="fa-IR" smtClean="0"/>
              <a:t>‹#›</a:t>
            </a:fld>
            <a:endParaRPr lang="fa-IR"/>
          </a:p>
        </p:txBody>
      </p:sp>
      <p:sp>
        <p:nvSpPr>
          <p:cNvPr id="7" name="Rectangle 6">
            <a:extLst>
              <a:ext uri="{FF2B5EF4-FFF2-40B4-BE49-F238E27FC236}">
                <a16:creationId xmlns:a16="http://schemas.microsoft.com/office/drawing/2014/main" id="{5AEE543A-E9F7-EB7B-A6FD-C558A4F8491A}"/>
              </a:ext>
            </a:extLst>
          </p:cNvPr>
          <p:cNvSpPr/>
          <p:nvPr userDrawn="1"/>
        </p:nvSpPr>
        <p:spPr>
          <a:xfrm rot="5400000">
            <a:off x="11547737"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119604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ryco.ir/wp-content/uploads/2015/05/adhd-boy.jp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ryco.ir/wp-content/uploads/2015/05/images.jpe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078386" y="663694"/>
            <a:ext cx="2893741" cy="583750"/>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علائم بیش فعالی  </a:t>
            </a:r>
          </a:p>
        </p:txBody>
      </p:sp>
      <p:sp>
        <p:nvSpPr>
          <p:cNvPr id="9" name="Rectangle 8"/>
          <p:cNvSpPr/>
          <p:nvPr/>
        </p:nvSpPr>
        <p:spPr>
          <a:xfrm>
            <a:off x="883920" y="1376021"/>
            <a:ext cx="10281920" cy="4080797"/>
          </a:xfrm>
          <a:prstGeom prst="rect">
            <a:avLst/>
          </a:prstGeom>
        </p:spPr>
        <p:txBody>
          <a:bodyPr wrap="square">
            <a:spAutoFit/>
          </a:bodyPr>
          <a:lstStyle/>
          <a:p>
            <a:pPr>
              <a:lnSpc>
                <a:spcPct val="107000"/>
              </a:lnSpc>
              <a:spcAft>
                <a:spcPts val="800"/>
              </a:spcAft>
            </a:pPr>
            <a:endParaRPr lang="fa-IR" sz="20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400" b="1" dirty="0">
                <a:latin typeface="Calibri" panose="020F0502020204030204" pitchFamily="34" charset="0"/>
                <a:ea typeface="Times New Roman" panose="02020603050405020304" pitchFamily="18" charset="0"/>
                <a:cs typeface="Times New Roman" panose="02020603050405020304" pitchFamily="18" charset="0"/>
              </a:rPr>
              <a:t>مشکل اصلی کودکان عدم توانایی آنها در حفظ و تنظیم رفتارشان است ، در نتیجه اغلب نمی توانند رفتار مناسبی که لحظه به لحظه با شرایط محیط هماهنگ باشد نشان دهند . خوابیدن و غذاخوردن آنها منظم نیست به نظر میرسد در همه چیز دخالت می کنند و مراقبت دائمی نیاز دارند . از نظر هیجانی ثبات ندارند ، بطور ناگهانی می خندند یا گریه می کنند و رفتارشان غیرقابل پیش بینی یا ارزیابی است . سریع از کوره در می روند و نمی توانند پیامدهای رفتارشان را پیش بینی یا ارزیابی نمایند . در فعالیت های خطرناک شرکت می کنند و احتمال صدمه دیدن آنها زیاد است . قبل از فکر کردن عمل می کنند ، قبل از پایان سئوال جواب می دهند ، اشیاء را پرتاب می کنند و ناخواسته به دیگران صدمه می زنند ، پرفعالیت و پرتحرک هستند ، هرلحظه در حال رفتن هستند ، انگار موتوری درون بدن آنهاست که آنها را به حرکت دائمی مجبور می کند ، نمی توانند آرام بنشینند و بی قرار هستند. </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66F4097E-8D65-6E9D-2574-82A18119FD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108" y="274866"/>
            <a:ext cx="1662970" cy="1645207"/>
          </a:xfrm>
          <a:prstGeom prst="rect">
            <a:avLst/>
          </a:prstGeom>
        </p:spPr>
      </p:pic>
    </p:spTree>
    <p:extLst>
      <p:ext uri="{BB962C8B-B14F-4D97-AF65-F5344CB8AC3E}">
        <p14:creationId xmlns:p14="http://schemas.microsoft.com/office/powerpoint/2010/main" val="2850404793"/>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0880" y="1508996"/>
            <a:ext cx="10657840" cy="3253711"/>
          </a:xfrm>
          <a:prstGeom prst="rect">
            <a:avLst/>
          </a:prstGeom>
        </p:spPr>
        <p:txBody>
          <a:bodyPr wrap="square">
            <a:spAutoFit/>
          </a:bodyPr>
          <a:lstStyle/>
          <a:p>
            <a:pPr>
              <a:lnSpc>
                <a:spcPct val="107000"/>
              </a:lnSpc>
              <a:spcAft>
                <a:spcPts val="800"/>
              </a:spcAft>
            </a:pPr>
            <a:r>
              <a:rPr lang="fa-IR" sz="2400" b="1" dirty="0">
                <a:latin typeface="Calibri" panose="020F0502020204030204" pitchFamily="34" charset="0"/>
                <a:ea typeface="Times New Roman" panose="02020603050405020304" pitchFamily="18" charset="0"/>
                <a:cs typeface="Times New Roman" panose="02020603050405020304" pitchFamily="18" charset="0"/>
              </a:rPr>
              <a:t>اختلال تمرکز در این کودکان در کارهایی که فعالیت دائم و جدی مغزی را لازم دارد مشهودتر است . آنها ممکن است در تماشای تلویزیون ، بازی با کامپیوتر و فعالیتهای لذت بخش با کودکان دیگر تفاوتی نداشته باشند ولی در کارهایی که فعالیت مداوم مغزی و تمرکز لازم دارد ( انجام تکالیف درسی ) تفاوت آنها با کودکان دیگر نمایان می شود . به نظر می رسد مغز آنها اطلاعات محیطی را بیش از حد لازم می گیرد ، یعنی در انتخاب توجه به اطلاعات ضروری و بی توجهی و حذف اطلاعات غیرضروری ضعف دارند . رعایت قوانین منزل و مدرسه برای آنان مشکل است و برای پیروی از قوانین توجه بیشتری لازم دارند . در انجام تکالیف مدرسه ، تمرکز روی درس ، رعایت قوانین مدرسه و داشتن روابط اجتماعی مناسب با همکلاسی ها مشکل دارند . برای رسیدن به اهداف درازمدت برنامه ریزی نمی کنند.</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580743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502023" y="1151374"/>
            <a:ext cx="3060453" cy="583750"/>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عوارض بیش فعال </a:t>
            </a:r>
          </a:p>
        </p:txBody>
      </p:sp>
      <p:sp>
        <p:nvSpPr>
          <p:cNvPr id="10" name="Rectangle 9"/>
          <p:cNvSpPr/>
          <p:nvPr/>
        </p:nvSpPr>
        <p:spPr>
          <a:xfrm>
            <a:off x="914400" y="2307418"/>
            <a:ext cx="10322560" cy="3253711"/>
          </a:xfrm>
          <a:prstGeom prst="rect">
            <a:avLst/>
          </a:prstGeom>
        </p:spPr>
        <p:txBody>
          <a:bodyPr wrap="square">
            <a:spAutoFit/>
          </a:bodyPr>
          <a:lstStyle/>
          <a:p>
            <a:pPr>
              <a:lnSpc>
                <a:spcPct val="107000"/>
              </a:lnSpc>
              <a:spcAft>
                <a:spcPts val="800"/>
              </a:spcAft>
            </a:pPr>
            <a:r>
              <a:rPr lang="fa-IR" sz="2400" b="1" dirty="0">
                <a:latin typeface="Calibri" panose="020F0502020204030204" pitchFamily="34" charset="0"/>
                <a:ea typeface="Times New Roman" panose="02020603050405020304" pitchFamily="18" charset="0"/>
                <a:cs typeface="Times New Roman" panose="02020603050405020304" pitchFamily="18" charset="0"/>
              </a:rPr>
              <a:t>رفتار کودکان روی عملکرد آنها در خانواده ، اجتماع مردم و مدرسه تأثیر سوء می گذارد و باعث واکنش های منفی اطرافیان ، خانواده ، کادر مدرسه و همسالان می شود . این رفتارها مشکلات جدی در مدرسه و اجتماع ایجاد می کند و باعث کاهش اعتمادبه نفس و احساس بی کفایتی در این کودکان می گردد . ممکن است آنها از مدرسه و اجتماع متنفر گردند . کودکان طبیعی به خاطر رفتارهای مناسب و موفقیت های تحصیلی و اجتماعی زمینه زیادی برای تشویق شدن دارند و همین تشویق ها موجب پرورش اعتماد به نفس و عزت نفس در آنها می شود ولی کودکان دچار </a:t>
            </a:r>
            <a:r>
              <a:rPr lang="en-US" sz="2400" b="1" dirty="0">
                <a:latin typeface="Calibri" panose="020F0502020204030204" pitchFamily="34" charset="0"/>
                <a:ea typeface="Times New Roman" panose="02020603050405020304" pitchFamily="18" charset="0"/>
                <a:cs typeface="Times New Roman" panose="02020603050405020304" pitchFamily="18" charset="0"/>
              </a:rPr>
              <a:t>ADHD</a:t>
            </a:r>
            <a:r>
              <a:rPr lang="fa-IR" sz="2400" b="1" dirty="0">
                <a:latin typeface="Calibri" panose="020F0502020204030204" pitchFamily="34" charset="0"/>
                <a:ea typeface="Times New Roman" panose="02020603050405020304" pitchFamily="18" charset="0"/>
                <a:cs typeface="Times New Roman" panose="02020603050405020304" pitchFamily="18" charset="0"/>
              </a:rPr>
              <a:t> کمتر به این موفقیت ها دسترسی پیدا می کنند . کودکان </a:t>
            </a:r>
            <a:r>
              <a:rPr lang="en-US" sz="2400" b="1" dirty="0">
                <a:latin typeface="Calibri" panose="020F0502020204030204" pitchFamily="34" charset="0"/>
                <a:ea typeface="Times New Roman" panose="02020603050405020304" pitchFamily="18" charset="0"/>
                <a:cs typeface="Times New Roman" panose="02020603050405020304" pitchFamily="18" charset="0"/>
              </a:rPr>
              <a:t>ADHD</a:t>
            </a:r>
            <a:r>
              <a:rPr lang="fa-IR" sz="2400" b="1" dirty="0">
                <a:latin typeface="Calibri" panose="020F0502020204030204" pitchFamily="34" charset="0"/>
                <a:ea typeface="Times New Roman" panose="02020603050405020304" pitchFamily="18" charset="0"/>
                <a:cs typeface="Times New Roman" panose="02020603050405020304" pitchFamily="18" charset="0"/>
              </a:rPr>
              <a:t> ممکن است به صورت ثانویه دچار اختلالات ارتباطی ، مشکلات تحصیلی ، اضطراب افسردگی و بزهکاری شوند .</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844269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55520" y="1845503"/>
            <a:ext cx="8300720" cy="2858539"/>
          </a:xfrm>
          <a:prstGeom prst="rect">
            <a:avLst/>
          </a:prstGeom>
        </p:spPr>
        <p:txBody>
          <a:bodyPr wrap="square">
            <a:spAutoFit/>
          </a:bodyPr>
          <a:lstStyle/>
          <a:p>
            <a:pPr>
              <a:lnSpc>
                <a:spcPct val="107000"/>
              </a:lnSpc>
              <a:spcAft>
                <a:spcPts val="800"/>
              </a:spcAft>
            </a:pPr>
            <a:r>
              <a:rPr lang="fa-IR" sz="2400" b="1" dirty="0">
                <a:latin typeface="Calibri" panose="020F0502020204030204" pitchFamily="34" charset="0"/>
                <a:ea typeface="Times New Roman" panose="02020603050405020304" pitchFamily="18" charset="0"/>
                <a:cs typeface="Times New Roman" panose="02020603050405020304" pitchFamily="18" charset="0"/>
              </a:rPr>
              <a:t>سیر </a:t>
            </a:r>
            <a:r>
              <a:rPr lang="en-US" sz="2400" b="1" dirty="0">
                <a:latin typeface="Calibri" panose="020F0502020204030204" pitchFamily="34" charset="0"/>
                <a:ea typeface="Times New Roman" panose="02020603050405020304" pitchFamily="18" charset="0"/>
                <a:cs typeface="Times New Roman" panose="02020603050405020304" pitchFamily="18" charset="0"/>
              </a:rPr>
              <a:t>ADHD</a:t>
            </a:r>
            <a:r>
              <a:rPr lang="fa-IR" sz="2400" b="1" dirty="0">
                <a:latin typeface="Calibri" panose="020F0502020204030204" pitchFamily="34" charset="0"/>
                <a:ea typeface="Times New Roman" panose="02020603050405020304" pitchFamily="18" charset="0"/>
                <a:cs typeface="Times New Roman" panose="02020603050405020304" pitchFamily="18" charset="0"/>
              </a:rPr>
              <a:t> متنوع است . بهبودی در صورت وقوع معمولاً بین ۱۲ تا ۲۰ سالگی رخ میدهد و بهبودی قبل از ۱۲ سالگی نادر است . گاهی علائم در بلوغ بهبود یافته و گاهی نیز تا بزرگسالی ادامه می یابد .</a:t>
            </a:r>
            <a:br>
              <a:rPr lang="fa-IR" sz="2400" b="1" dirty="0">
                <a:latin typeface="Calibri" panose="020F0502020204030204" pitchFamily="34" charset="0"/>
                <a:ea typeface="Times New Roman" panose="02020603050405020304" pitchFamily="18" charset="0"/>
                <a:cs typeface="Times New Roman" panose="02020603050405020304" pitchFamily="18" charset="0"/>
              </a:rPr>
            </a:br>
            <a:r>
              <a:rPr lang="fa-IR" sz="2400" b="1" dirty="0">
                <a:latin typeface="Calibri" panose="020F0502020204030204" pitchFamily="34" charset="0"/>
                <a:ea typeface="Times New Roman" panose="02020603050405020304" pitchFamily="18" charset="0"/>
                <a:cs typeface="Times New Roman" panose="02020603050405020304" pitchFamily="18" charset="0"/>
              </a:rPr>
              <a:t>با افزایش سن پرتحرکی کمتر شده ولی اختلال تمرکز و رفتارهای ناگهانی می تواند باقی بماند . در ۱۵ تا ۲۰ درصد موارد علائم همراه با افزایش سن ادامه می یابد . بدون درمان تنها یک سوم تا نصف کودکان دچار </a:t>
            </a:r>
            <a:r>
              <a:rPr lang="en-US" sz="2400" b="1" dirty="0">
                <a:latin typeface="Calibri" panose="020F0502020204030204" pitchFamily="34" charset="0"/>
                <a:ea typeface="Times New Roman" panose="02020603050405020304" pitchFamily="18" charset="0"/>
                <a:cs typeface="Times New Roman" panose="02020603050405020304" pitchFamily="18" charset="0"/>
              </a:rPr>
              <a:t>ADHD</a:t>
            </a:r>
            <a:r>
              <a:rPr lang="fa-IR" sz="2400" b="1" dirty="0">
                <a:latin typeface="Calibri" panose="020F0502020204030204" pitchFamily="34" charset="0"/>
                <a:ea typeface="Times New Roman" panose="02020603050405020304" pitchFamily="18" charset="0"/>
                <a:cs typeface="Times New Roman" panose="02020603050405020304" pitchFamily="18" charset="0"/>
              </a:rPr>
              <a:t> می توانند با علائم خود در زندگی سازگار و منطبق باشند و بقیه مستعد بروز مشکلات ثانویه خواهند بود .</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9432122" y="582892"/>
            <a:ext cx="1032655"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سِیر</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2070916"/>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24560" y="981014"/>
            <a:ext cx="9926320" cy="4601388"/>
          </a:xfrm>
          <a:prstGeom prst="rect">
            <a:avLst/>
          </a:prstGeom>
        </p:spPr>
        <p:txBody>
          <a:bodyPr wrap="squar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درمان هایی که برای کودکان </a:t>
            </a:r>
            <a:r>
              <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ADHD</a:t>
            </a: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به کار میرود</a:t>
            </a:r>
          </a:p>
          <a:p>
            <a:pPr marL="457200" indent="-457200" algn="r">
              <a:lnSpc>
                <a:spcPct val="107000"/>
              </a:lnSpc>
              <a:spcAft>
                <a:spcPts val="800"/>
              </a:spcAft>
              <a:buClr>
                <a:schemeClr val="accent5"/>
              </a:buClr>
              <a:buSzPct val="120000"/>
              <a:buFont typeface="Wingdings" panose="05000000000000000000" pitchFamily="2" charset="2"/>
              <a:buChar char="ü"/>
            </a:pPr>
            <a:endParaRPr lang="en-US" sz="2400" b="1" dirty="0">
              <a:solidFill>
                <a:srgbClr val="002060"/>
              </a:solidFill>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r">
              <a:lnSpc>
                <a:spcPct val="107000"/>
              </a:lnSpc>
              <a:spcAft>
                <a:spcPts val="800"/>
              </a:spcAft>
              <a:buClr>
                <a:schemeClr val="accent5"/>
              </a:buClr>
              <a:buSzPct val="120000"/>
              <a:buFont typeface="Wingdings" panose="05000000000000000000" pitchFamily="2" charset="2"/>
              <a:buChar char="ü"/>
              <a:tabLst>
                <a:tab pos="457200" algn="l"/>
              </a:tabLst>
            </a:pPr>
            <a:r>
              <a:rPr lang="fa-IR" sz="2400" b="1" dirty="0">
                <a:latin typeface="Calibri" panose="020F0502020204030204" pitchFamily="34" charset="0"/>
                <a:ea typeface="Times New Roman" panose="02020603050405020304" pitchFamily="18" charset="0"/>
                <a:cs typeface="Times New Roman" panose="02020603050405020304" pitchFamily="18" charset="0"/>
              </a:rPr>
              <a:t>آموزش والدین</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r">
              <a:lnSpc>
                <a:spcPct val="107000"/>
              </a:lnSpc>
              <a:spcAft>
                <a:spcPts val="800"/>
              </a:spcAft>
              <a:buClr>
                <a:schemeClr val="accent5"/>
              </a:buClr>
              <a:buSzPct val="120000"/>
              <a:buFont typeface="Wingdings" panose="05000000000000000000" pitchFamily="2" charset="2"/>
              <a:buChar char="ü"/>
              <a:tabLst>
                <a:tab pos="457200" algn="l"/>
              </a:tabLst>
            </a:pPr>
            <a:r>
              <a:rPr lang="fa-IR" sz="2400" b="1" dirty="0">
                <a:latin typeface="Calibri" panose="020F0502020204030204" pitchFamily="34" charset="0"/>
                <a:ea typeface="Times New Roman" panose="02020603050405020304" pitchFamily="18" charset="0"/>
                <a:cs typeface="Times New Roman" panose="02020603050405020304" pitchFamily="18" charset="0"/>
              </a:rPr>
              <a:t>آموزش آموزگاران</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r">
              <a:lnSpc>
                <a:spcPct val="107000"/>
              </a:lnSpc>
              <a:spcAft>
                <a:spcPts val="800"/>
              </a:spcAft>
              <a:buClr>
                <a:schemeClr val="accent5"/>
              </a:buClr>
              <a:buSzPct val="120000"/>
              <a:buFont typeface="Wingdings" panose="05000000000000000000" pitchFamily="2" charset="2"/>
              <a:buChar char="ü"/>
              <a:tabLst>
                <a:tab pos="457200" algn="l"/>
              </a:tabLst>
            </a:pPr>
            <a:r>
              <a:rPr lang="fa-IR" sz="2400" b="1" dirty="0">
                <a:latin typeface="Calibri" panose="020F0502020204030204" pitchFamily="34" charset="0"/>
                <a:ea typeface="Times New Roman" panose="02020603050405020304" pitchFamily="18" charset="0"/>
                <a:cs typeface="Times New Roman" panose="02020603050405020304" pitchFamily="18" charset="0"/>
              </a:rPr>
              <a:t>استفاده از کلاسهای مخصوص</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r">
              <a:lnSpc>
                <a:spcPct val="107000"/>
              </a:lnSpc>
              <a:spcAft>
                <a:spcPts val="800"/>
              </a:spcAft>
              <a:buClr>
                <a:schemeClr val="accent5"/>
              </a:buClr>
              <a:buSzPct val="120000"/>
              <a:buFont typeface="Wingdings" panose="05000000000000000000" pitchFamily="2" charset="2"/>
              <a:buChar char="ü"/>
              <a:tabLst>
                <a:tab pos="457200" algn="l"/>
              </a:tabLst>
            </a:pPr>
            <a:r>
              <a:rPr lang="fa-IR" sz="2400" b="1" dirty="0">
                <a:latin typeface="Calibri" panose="020F0502020204030204" pitchFamily="34" charset="0"/>
                <a:ea typeface="Times New Roman" panose="02020603050405020304" pitchFamily="18" charset="0"/>
                <a:cs typeface="Times New Roman" panose="02020603050405020304" pitchFamily="18" charset="0"/>
              </a:rPr>
              <a:t>درمان دارویی و درمان های روان شناختی</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r">
              <a:lnSpc>
                <a:spcPct val="107000"/>
              </a:lnSpc>
              <a:spcAft>
                <a:spcPts val="800"/>
              </a:spcAft>
              <a:buClr>
                <a:schemeClr val="accent5"/>
              </a:buClr>
              <a:buSzPct val="120000"/>
              <a:buFont typeface="Wingdings" panose="05000000000000000000" pitchFamily="2" charset="2"/>
              <a:buChar char="ü"/>
              <a:tabLst>
                <a:tab pos="457200" algn="l"/>
              </a:tabLst>
            </a:pPr>
            <a:r>
              <a:rPr lang="fa-IR" sz="2400" b="1" dirty="0">
                <a:latin typeface="Calibri" panose="020F0502020204030204" pitchFamily="34" charset="0"/>
                <a:ea typeface="Times New Roman" panose="02020603050405020304" pitchFamily="18" charset="0"/>
                <a:cs typeface="Times New Roman" panose="02020603050405020304" pitchFamily="18" charset="0"/>
              </a:rPr>
              <a:t>آموزش والدین و معلمین بخش مهمی از درمان را تشکیل می دهد و شامل دو بخش است ؛</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r">
              <a:lnSpc>
                <a:spcPct val="107000"/>
              </a:lnSpc>
              <a:spcAft>
                <a:spcPts val="800"/>
              </a:spcAft>
              <a:buClr>
                <a:schemeClr val="accent5"/>
              </a:buClr>
              <a:buSzPct val="120000"/>
              <a:buFont typeface="Wingdings" panose="05000000000000000000" pitchFamily="2" charset="2"/>
              <a:buChar char="ü"/>
              <a:tabLst>
                <a:tab pos="457200" algn="l"/>
              </a:tabLst>
            </a:pPr>
            <a:r>
              <a:rPr lang="fa-IR" sz="2400" b="1" dirty="0">
                <a:latin typeface="Calibri" panose="020F0502020204030204" pitchFamily="34" charset="0"/>
                <a:ea typeface="Times New Roman" panose="02020603050405020304" pitchFamily="18" charset="0"/>
                <a:cs typeface="Times New Roman" panose="02020603050405020304" pitchFamily="18" charset="0"/>
              </a:rPr>
              <a:t>آموزش برای شناخت بیماری</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a:p>
            <a:pPr marL="457200" lvl="0" indent="-457200" algn="r">
              <a:lnSpc>
                <a:spcPct val="107000"/>
              </a:lnSpc>
              <a:spcAft>
                <a:spcPts val="800"/>
              </a:spcAft>
              <a:buClr>
                <a:schemeClr val="accent5"/>
              </a:buClr>
              <a:buSzPct val="120000"/>
              <a:buFont typeface="Wingdings" panose="05000000000000000000" pitchFamily="2" charset="2"/>
              <a:buChar char="ü"/>
              <a:tabLst>
                <a:tab pos="457200" algn="l"/>
              </a:tabLst>
            </a:pPr>
            <a:r>
              <a:rPr lang="fa-IR" sz="2400" b="1" dirty="0">
                <a:latin typeface="Calibri" panose="020F0502020204030204" pitchFamily="34" charset="0"/>
                <a:ea typeface="Times New Roman" panose="02020603050405020304" pitchFamily="18" charset="0"/>
                <a:cs typeface="Times New Roman" panose="02020603050405020304" pitchFamily="18" charset="0"/>
              </a:rPr>
              <a:t>آموزش برای بکارگیری روش های درمانی</a:t>
            </a:r>
            <a:endParaRPr lang="en-US" sz="24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949095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42720" y="1442720"/>
            <a:ext cx="9601200" cy="4693593"/>
          </a:xfrm>
          <a:prstGeom prst="rect">
            <a:avLst/>
          </a:prstGeom>
        </p:spPr>
        <p:txBody>
          <a:bodyPr wrap="square">
            <a:spAutoFit/>
          </a:bodyPr>
          <a:lstStyle/>
          <a:p>
            <a:r>
              <a:rPr lang="fa-IR" sz="2300" b="1" dirty="0">
                <a:latin typeface="Calibri" panose="020F0502020204030204" pitchFamily="34" charset="0"/>
                <a:ea typeface="Times New Roman" panose="02020603050405020304" pitchFamily="18" charset="0"/>
                <a:cs typeface="Times New Roman" panose="02020603050405020304" pitchFamily="18" charset="0"/>
              </a:rPr>
              <a:t>والدین باید این بیماری را به عنوان یک نقص خفیف در مراحل اولیه رشد مغز دانسته و به کودک خود به دید کودکی تنبل ، نافرمان ، شرور و فضول که اگر بخواهد می تواند رفتاری طبیعی داشته باشد نگاه نکنند ، بلکه او را کودکی بدانند که تلاش می کند با ناتوانی خود که خارج از کنترلش است ، کنار بیاید . والدین باید راههای دیگری برای تشویق ، تقویت اعتماد به نفس و ایجاد احساس موفقیت در کودکشان بیابند . فعالیت ورزشی ، هنری ، فنی ، اجتماعی می تواند فرصت هایی برای نمایان کردن توانائی های این کودکان ایجاد نماید . این فعالیت ها بالطبع تشویق بیشتری به دنبال داشته و می تواند آثار منفی حاصل از تجربه های بد قبلی ( شکست ها ، طرد شدگی ، تنبیه ها و … ) را بکاهد و جایگزین آن گردد . البته والدین نباید تصور کنند که کودکانشان به دلیل این ناراحتی مسئول اعمال نامطلوب و خلاف خود نیستند ، بلکه کودک می باید اینگونه رفتارها را جبران کند . برای اینکه کودکان قوانین را بیاموزند و از آن پیروی نمایند لازم است قوانین را برای آنها واضح تر ، در فواصل کمتر و دفعات بیشتر بیان کنیم و سیستم تشویق و تنبیه قوی تری را با آن همراه نماییم .</a:t>
            </a:r>
            <a:endParaRPr lang="en-US" sz="2300" b="1" dirty="0">
              <a:latin typeface="Calibri" panose="020F0502020204030204" pitchFamily="34" charset="0"/>
              <a:ea typeface="Times New Roman" panose="02020603050405020304" pitchFamily="18" charset="0"/>
              <a:cs typeface="Times New Roman" panose="02020603050405020304" pitchFamily="18" charset="0"/>
            </a:endParaRPr>
          </a:p>
          <a:p>
            <a:endParaRPr lang="en-US" sz="2300" b="1" dirty="0">
              <a:latin typeface="Calibri" panose="020F0502020204030204" pitchFamily="34" charset="0"/>
              <a:ea typeface="Times New Roman" panose="02020603050405020304" pitchFamily="18" charset="0"/>
              <a:cs typeface="Times New Roman" panose="02020603050405020304" pitchFamily="18" charset="0"/>
            </a:endParaRPr>
          </a:p>
          <a:p>
            <a:endParaRPr lang="fa-IR" sz="23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027528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58240" y="1348435"/>
            <a:ext cx="10017760" cy="4360553"/>
          </a:xfrm>
          <a:prstGeom prst="rect">
            <a:avLst/>
          </a:prstGeom>
        </p:spPr>
        <p:txBody>
          <a:bodyPr wrap="square">
            <a:spAutoFit/>
          </a:bodyPr>
          <a:lstStyle/>
          <a:p>
            <a:pPr>
              <a:lnSpc>
                <a:spcPct val="107000"/>
              </a:lnSpc>
              <a:spcAft>
                <a:spcPts val="800"/>
              </a:spcAft>
            </a:pPr>
            <a:r>
              <a:rPr lang="fa-IR" sz="2300" b="1" dirty="0">
                <a:latin typeface="Calibri" panose="020F0502020204030204" pitchFamily="34" charset="0"/>
                <a:ea typeface="Times New Roman" panose="02020603050405020304" pitchFamily="18" charset="0"/>
                <a:cs typeface="Times New Roman" panose="02020603050405020304" pitchFamily="18" charset="0"/>
              </a:rPr>
              <a:t>برخورد مناسب با کودکان دچار </a:t>
            </a:r>
            <a:r>
              <a:rPr lang="en-US" sz="2300" b="1" dirty="0">
                <a:latin typeface="Calibri" panose="020F0502020204030204" pitchFamily="34" charset="0"/>
                <a:ea typeface="Times New Roman" panose="02020603050405020304" pitchFamily="18" charset="0"/>
                <a:cs typeface="Times New Roman" panose="02020603050405020304" pitchFamily="18" charset="0"/>
              </a:rPr>
              <a:t>ADHD</a:t>
            </a:r>
            <a:r>
              <a:rPr lang="fa-IR" sz="2300" b="1" dirty="0">
                <a:latin typeface="Calibri" panose="020F0502020204030204" pitchFamily="34" charset="0"/>
                <a:ea typeface="Times New Roman" panose="02020603050405020304" pitchFamily="18" charset="0"/>
                <a:cs typeface="Times New Roman" panose="02020603050405020304" pitchFamily="18" charset="0"/>
              </a:rPr>
              <a:t> به زمان ، پشتکار ، کوشش ، مداومت و همکاری و هماهنگی زیادی نیاز دارد و به همین دلیل مربیان و والدین باید همواره روحیه ای با نشاط ، شاداب ، طنزپرداز و شوخ طبع را در خود حفظ نمایند .</a:t>
            </a:r>
            <a:endParaRPr lang="en-US" sz="23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300" b="1" dirty="0">
                <a:latin typeface="Calibri" panose="020F0502020204030204" pitchFamily="34" charset="0"/>
                <a:ea typeface="Times New Roman" panose="02020603050405020304" pitchFamily="18" charset="0"/>
                <a:cs typeface="Times New Roman" panose="02020603050405020304" pitchFamily="18" charset="0"/>
              </a:rPr>
              <a:t>این اختلال در بر گیرنده کودکانی است که از دستورها اطاعت نمی کنند ، از لحاظ هیجانی تحریک پذیر و خشن هستند ، پیوسته از یک فعالیت به کار دیگری می پردازند بدون اینکه هیچ یک را به سر انجام برسانند ، تمرکز و توجه در کارها و یا فعالیتها و بازیها در این کودکان پایدار نیست ، اغلب به نظر می رسد که حواسشان جای دیگری است و یا گوش نمی دهند و اینطور به نظر می رسد که آنچه را که گفته شده است نشنیده اند ، اکثر این کودکان بد اخلاق ، ستیزه جو ، نافرمان و پرخاشگر هستند و با کودکان دیگر میانه خوبی ندارند و به طور کلی لجوج ، ریاست طلب و بی انضباط هستند ، رفتارهای غیر قابل پیش بینی انجام می دهند ، مرتب در حرف دیگران می پرند ، اشیا را از دیگران می قاپند و به چیزهایی دست می زنند که اجازه آن را ندارند .</a:t>
            </a:r>
            <a:endParaRPr lang="en-US" sz="23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294830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کودک بیش فعال">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46747" y="1483360"/>
            <a:ext cx="4077653" cy="35255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8" name="Rectangle 7"/>
          <p:cNvSpPr/>
          <p:nvPr/>
        </p:nvSpPr>
        <p:spPr>
          <a:xfrm>
            <a:off x="4866640" y="1491902"/>
            <a:ext cx="6929120" cy="4162165"/>
          </a:xfrm>
          <a:prstGeom prst="rect">
            <a:avLst/>
          </a:prstGeom>
        </p:spPr>
        <p:txBody>
          <a:bodyPr wrap="square">
            <a:spAutoFit/>
          </a:bodyPr>
          <a:lstStyle/>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بیش‌فعالی به حالتی دلالت می‌کند که در آن کودک به نحوی مفرط و بیش از اندازه فعال و پرجنب‌ و جوش است. تحرک زیاد این کودکان نه تنها خود آنها را بلکه اطرافیان ، همکلاس‌ها ، اولیای مدرسه را دچار مشکل می‌کند. از آن جایی که در میان درصد بالایی از معتادین و افرادی که ترک تحصیل کرده‌اند علایم بیش فعالی در کودکی قابل مشاهده است.</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از طرفی کودکان بیش فعال در معرض خطر بالایی از اختلال سلوک ، شخصیت ضد اجتماعی و سوء مصرف مواد مخدر قرار دارند لذا آگاهی همگان بویژه والدین و معلمان در این حالات از اهمیت بسزایی برخوردار است. نقص در تمرکز یا اختلال بیش‌فعالی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شرایطی را برای کودک ایجاد می‌کند که نتواند آرام و بدون حرکت بنشیند، رفتارش را کنترل کرده و توجه خود را به یک موضوع خاص معطوف کند.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8352287" y="450812"/>
            <a:ext cx="2630848"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کودک بیش فعال</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983868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02080" y="1675058"/>
            <a:ext cx="9702800" cy="3715120"/>
          </a:xfrm>
          <a:prstGeom prst="rect">
            <a:avLst/>
          </a:prstGeom>
        </p:spPr>
        <p:txBody>
          <a:bodyPr wrap="square">
            <a:spAutoFit/>
          </a:bodyPr>
          <a:lstStyle/>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این کودکان وقتی که بزرگتر می شوند در کارهای گروهی مشکل دارند و در مدرسه نمی توانند یکجا آرام بگیرند به طور مکرر از جای خود بلند می شوند و یا از میز آویزان می شوند. بیش فعالی ممکن است به صورت بر قراری ، ناآرامی در جای خود ، دویدن ، جهیدن و بالا و پایین پریدن در موقعیتهای نامربوط ، ناتوانی در ساکت ماندن و یا بیش از حد حرف زدن نیز نمود می یابد.این کودکان معمولا در نوباوگی علائمی از خود نشان می دهند مانند : خواب کم و گریه زیاد دارند ، به نور و صدا و حرارت و سایر تغییرات محیطی به سرعت به گونه ای غیر عادی پاسخ می دهند ، مرتب در حال جلو و عقب کردن خودشان هستند ، معمولا در آغوش مادر آرام نمی گیرند و جیغ می زنند و لگد می اندازند و حتی در گرفتن پستان مادر هم مشکل دارنددر این نوع اختلال ممکن است بر اثر بالا رفتن سن کودک ، مسئله خود به خود حل شود اما این کودکان اگر به حال خود گذاشته شوند در بزرگسالی رفتارهای ضد اجتماعی از خود نشان می دهند.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3261580"/>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391920" y="1595226"/>
            <a:ext cx="9946640" cy="3697294"/>
          </a:xfrm>
          <a:prstGeom prst="rect">
            <a:avLst/>
          </a:prstGeom>
        </p:spPr>
        <p:txBody>
          <a:bodyPr wrap="square">
            <a:spAutoFit/>
          </a:bodyPr>
          <a:lstStyle/>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اکثر این کودکان از هوش بالا برخوردارند و کارهایی که انجام می دهند غیر مترقبه و ناگهانی است و خطر را احساس نمی کنند.به طور کلی می توان گفت الگوی پایدار این اختلال کمبود تمرکز و توجه ، بیش فعالی و پرخاشگری است ، البته باید این خصوصیات حداقل به مدت شش ماه در کودک ثابت باشد تا بتوانیم بگوییم که کودک دچار این اختلال شده است.علل ایجاد این اختلال هنوز به طور قطعی ناشناخته است ، عوامل متعددی از قبیل وراثت ، مشکلات و مسائل در هنگام تولد ، عوامل عصب شناختی ، حساسیت غذایی و متغیرهای محیطی مطرح شده است اما هیچ یک تایید و یا رد نشده اند. پژوهشها حاکی از آن است که پسران بیشتر از دختران به این اختلال مبتلا می شوند.در درمان این کودکان روشهای رفتار درمانی به همراه رژیم غذایی خاص و داروهایی که پزشک برای درمان این اختلال تجویز می کند بهترین نتایج را در کنترل علائم دارد.والدین چنین کودکانی باید با مراجعه به روانپزشک و یا روانشناس با شکیبایی و ثبات قدم در این مسیر به فرزندشان کمک کنند.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995050"/>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712720" y="2076964"/>
            <a:ext cx="8128000" cy="3455433"/>
          </a:xfrm>
          <a:prstGeom prst="rect">
            <a:avLst/>
          </a:prstGeom>
        </p:spPr>
        <p:txBody>
          <a:bodyPr wrap="square">
            <a:spAutoFit/>
          </a:bodyPr>
          <a:lstStyle/>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از هر ۱۰۰ کودک ۵ کودک می‌توانند مبتلا به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ADHA</a:t>
            </a:r>
            <a:r>
              <a:rPr lang="fa-IR" sz="2200" b="1" dirty="0">
                <a:latin typeface="Calibri" panose="020F0502020204030204" pitchFamily="34" charset="0"/>
                <a:ea typeface="Times New Roman" panose="02020603050405020304" pitchFamily="18" charset="0"/>
                <a:cs typeface="Times New Roman" panose="02020603050405020304" pitchFamily="18" charset="0"/>
              </a:rPr>
              <a:t> باشند. پسران ۳ برابر بیش از دختران در معرض ابتلا قرار دارند. اغلب این مشکلات قبل از ۷ سالگی آغاز می‌شوند و ممکن است والدین تا وقتی که فرزندشان بزرگتر نشده متوجه مشکل او نگردند. پزشکان نمی‌دانند که چه چیزی باعث بروز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می‌گردد ولی مطالعات بر روی مغز انسان‌ها را به فهم علل اجتماعی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نزدیکتر کرده است.</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پزشکان معتقدند افراد مبتلا به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فاقد میزان کافی از مواد شیمیایی خاص به نام میانجی‌های عصبی در مغز هستند. این مواد شیمیایی به مغز در کنترل کردن رفتار کمک می‌کند. والدین و آموزگاران باعث ایجاد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در کودک نمی‌شوند ، بلکه آنها می‌توانند در فعالیت‌های کودک به وی کمک کنند.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5563196" y="887692"/>
            <a:ext cx="4967257"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شیوع بیش فعالی </a:t>
            </a:r>
            <a:r>
              <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Hyperactivity</a:t>
            </a:r>
          </a:p>
        </p:txBody>
      </p:sp>
    </p:spTree>
    <p:extLst>
      <p:ext uri="{BB962C8B-B14F-4D97-AF65-F5344CB8AC3E}">
        <p14:creationId xmlns:p14="http://schemas.microsoft.com/office/powerpoint/2010/main" val="3393722405"/>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336800" y="1596964"/>
            <a:ext cx="8778240" cy="3968394"/>
          </a:xfrm>
          <a:prstGeom prst="rect">
            <a:avLst/>
          </a:prstGeom>
        </p:spPr>
        <p:txBody>
          <a:bodyPr wrap="square">
            <a:spAutoFit/>
          </a:bodyPr>
          <a:lstStyle/>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در این نوع در فرد نمی تواند روی تکلیفی که به او می‌دهند و یا یک فعالیت خاص تمرکز داشته باشد. اکثر کودکان دچار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در دقت و توجه کردن دچار مشکل هستند. </a:t>
            </a:r>
          </a:p>
          <a:p>
            <a:pPr>
              <a:lnSpc>
                <a:spcPct val="107000"/>
              </a:lnSpc>
              <a:spcAft>
                <a:spcPts val="800"/>
              </a:spcAft>
            </a:pP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توجه زیادی به جزئیات ندارند.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بر بازی‌ها و کارهای مدرسه نمی‌توانند تمرکز داشته باشند.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کارهای مدرسه و فعالیت‌های روزانه خود را در منزل تا آخر دنبال نمی‌کنند و آنها را به پایان نمی‌رسانند.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‌نمی‌توانند یک وظیفه یا تکلیف را تمام و کمال انجام دهند.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اسباب بازی‌ها ، کتاب‌ها و وسایلشان را اغلب گم می‌کنند.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7942916" y="389852"/>
            <a:ext cx="2581156"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انواع بیش‌فعالی</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528291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371600" y="1538484"/>
            <a:ext cx="9885680" cy="3093154"/>
          </a:xfrm>
          <a:prstGeom prst="rect">
            <a:avLst/>
          </a:prstGeom>
        </p:spPr>
        <p:txBody>
          <a:bodyPr wrap="square">
            <a:spAutoFit/>
          </a:bodyPr>
          <a:lstStyle/>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در این نوع از اختلال فرد بسیار فعال است. و بدون فکر اقدام به فعالیت و انجام کار می‌کند. فعالیت بیش از حد معمول ، قابل مشاهده‌ترین مشخصه اختلال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است. کودک بیش‌فعال همیشه در حال انجام کاری می‌باشد. ممکن است سطح بیش‌فعالی با افزایش سن کاهش یابد. این کودکان قبلا از این که راجع به عملی فکر کنند آن را انجام می‌دهند.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برای مثال این کودکان ممکن است بطور ناگهانی وسط خیابان شروع به دویدن کنند و از یک سمت به سمت دیگر خیابان بدون نگاه کردن حرکت کنند و یا این که از درخت بلندی شروع به بالا رفتن کنند. ممکن است آن ها موقعیت‌های خطرناک شگفت زده شوند. گاهی هم هیچ ایده و فکری برای خارج شدن از این وضعیت ندارند. غالبا ، فعالیت‌های تکانشی و بیش‌فعالی با هم همواره هستند.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5184924" y="430492"/>
            <a:ext cx="6052491"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نوع تکانشی – بیش‌فعالی </a:t>
            </a:r>
            <a:r>
              <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Hyperactivity</a:t>
            </a:r>
          </a:p>
        </p:txBody>
      </p:sp>
    </p:spTree>
    <p:extLst>
      <p:ext uri="{BB962C8B-B14F-4D97-AF65-F5344CB8AC3E}">
        <p14:creationId xmlns:p14="http://schemas.microsoft.com/office/powerpoint/2010/main" val="1006699162"/>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87680" y="1276793"/>
            <a:ext cx="8402320" cy="4155753"/>
          </a:xfrm>
          <a:prstGeom prst="rect">
            <a:avLst/>
          </a:prstGeom>
        </p:spPr>
        <p:txBody>
          <a:bodyPr wrap="square">
            <a:spAutoFit/>
          </a:bodyPr>
          <a:lstStyle/>
          <a:p>
            <a:pPr marL="342900" lvl="0" indent="-342900">
              <a:lnSpc>
                <a:spcPct val="107000"/>
              </a:lnSpc>
              <a:spcAft>
                <a:spcPts val="800"/>
              </a:spcAft>
              <a:buClr>
                <a:schemeClr val="accent5"/>
              </a:buClr>
              <a:buSzPct val="120000"/>
              <a:buFont typeface="Wingdings" panose="05000000000000000000" pitchFamily="2" charset="2"/>
              <a:buChar char="v"/>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بی‌قراری و ناآرامی</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v"/>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‌دویدن مداوم از سویی به سوی دیگر و یا بالا رفتن از چیزی</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v"/>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پایین آمدن از صندلی وقتی که اجازه این کار را ندارند.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v"/>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عدم توانایی در بی‌سر و صدا بازی کردن</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v"/>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بیش از حد صحبت کردن</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v"/>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پاسخ‌دادن ناگهانی و بدون فکر به پرسشی که هنوز تمام نشده است.</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v"/>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عدم توانایی در صبر کردن برای نوبت خود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v"/>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بدون اجازه وسط بازی دیگران پریدن</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Clr>
                <a:schemeClr val="accent5"/>
              </a:buClr>
              <a:buSzPct val="120000"/>
              <a:buFont typeface="Wingdings" panose="05000000000000000000" pitchFamily="2" charset="2"/>
              <a:buChar char="v"/>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وسط صحبت دیگران پریدن</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Rectangle 8"/>
          <p:cNvSpPr/>
          <p:nvPr/>
        </p:nvSpPr>
        <p:spPr>
          <a:xfrm>
            <a:off x="6762998" y="532092"/>
            <a:ext cx="5006500"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کودکانی که این اختلال را با هم دارند</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2523420"/>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310640" y="1605280"/>
            <a:ext cx="9723120" cy="2972737"/>
          </a:xfrm>
          <a:prstGeom prst="rect">
            <a:avLst/>
          </a:prstGeom>
        </p:spPr>
        <p:txBody>
          <a:bodyPr wrap="square">
            <a:spAutoFit/>
          </a:bodyPr>
          <a:lstStyle/>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در این نوع اختلال فرد بسیار فعال است و بدون فکر اقدام به فعالیت و انجام کار می‌نماید. کودکان با این نوع اختلال نشانه‌هایی از هر دو نوع قبل را که متذکر شویم دارا هستند. آنها در توجه‌کردن، بیش‌فعال بودن و کنترل تکانش‌های خود دچار مشکل هستند. البته گاهی تمام کودکان بی‌توجه هستند و یا اینکه بیش از حد فعالیت می‌کنند و حرکات تکانشی دارند.اما در کودکان دچار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این حرکات همیشگی هستند نه استثنایی این رفتارها برای کودک در خانه ، مدرسه و با دوستان مشکلات حقیقی ایجاد می‌کنند در نتیجه اکثر کودکان دچار این اختلال ، احساس افسردگی ، اضطراب و عدم اطمینان به خود را دارند. این احساسات جزء نشانه‌های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محسوب نمی‌شوند و در اثر مشکلات مکرر در خانه و مدرسه در کودک ایجاد می‌شوند.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Rectangle 11"/>
          <p:cNvSpPr/>
          <p:nvPr/>
        </p:nvSpPr>
        <p:spPr>
          <a:xfrm>
            <a:off x="7775540" y="826732"/>
            <a:ext cx="3188694"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نوع ترکیبی بیش فعالی</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499957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36240" y="1645920"/>
            <a:ext cx="8534400" cy="2936060"/>
          </a:xfrm>
          <a:prstGeom prst="rect">
            <a:avLst/>
          </a:prstGeom>
        </p:spPr>
        <p:txBody>
          <a:bodyPr wrap="square">
            <a:spAutoFit/>
          </a:bodyPr>
          <a:lstStyle/>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وقتی علایم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در کودکی مشاهده شود باید توسط یک متخصص ماهر مورد ارزیابی قرار گیرد. این فرد می‌تواند از کارکنان مدرسه باشد و یا این که در مطب خصوصی مشغول بکار باشد. تنها راه حصول اطمینان ، ارزیابی کامل توسط متخصص می‌باشد. باید در اینجا به دو نکته توجه داشت:</a:t>
            </a:r>
          </a:p>
          <a:p>
            <a:pPr>
              <a:lnSpc>
                <a:spcPct val="107000"/>
              </a:lnSpc>
              <a:spcAft>
                <a:spcPts val="800"/>
              </a:spcAft>
            </a:pP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نباید نظر دیگران را دال بر این که کودکی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است به آسانی پذیرفت.</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a-IR" sz="2200" b="1" dirty="0">
                <a:latin typeface="Calibri" panose="020F0502020204030204" pitchFamily="34" charset="0"/>
                <a:ea typeface="Times New Roman" panose="02020603050405020304" pitchFamily="18" charset="0"/>
                <a:cs typeface="Times New Roman" panose="02020603050405020304" pitchFamily="18" charset="0"/>
              </a:rPr>
              <a:t>این نکته حائز اهمیت است که کودک همراه با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ناتوانایی‌های دیگران را نیز دارد.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113129" y="654012"/>
            <a:ext cx="8569975"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چطور می‌توان فهمید کودکی مبتلا به بیش فعالی </a:t>
            </a:r>
            <a:r>
              <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ADHD</a:t>
            </a: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است</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656420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27600" y="1818641"/>
            <a:ext cx="6827520" cy="3415679"/>
          </a:xfrm>
          <a:prstGeom prst="rect">
            <a:avLst/>
          </a:prstGeom>
        </p:spPr>
        <p:txBody>
          <a:bodyPr wrap="square">
            <a:spAutoFit/>
          </a:bodyPr>
          <a:lstStyle/>
          <a:p>
            <a:pPr>
              <a:lnSpc>
                <a:spcPct val="107000"/>
              </a:lnSpc>
              <a:spcAft>
                <a:spcPts val="800"/>
              </a:spcAft>
            </a:pPr>
            <a:r>
              <a:rPr lang="fa-IR" sz="2200" b="1" dirty="0">
                <a:latin typeface="Calibri" panose="020F0502020204030204" pitchFamily="34" charset="0"/>
                <a:ea typeface="Times New Roman" panose="02020603050405020304" pitchFamily="18" charset="0"/>
                <a:cs typeface="Times New Roman" panose="02020603050405020304" pitchFamily="18" charset="0"/>
              </a:rPr>
              <a:t>درمان سریع برای </a:t>
            </a:r>
            <a:r>
              <a:rPr lang="en-US" sz="2200" b="1" dirty="0">
                <a:latin typeface="Calibri" panose="020F0502020204030204" pitchFamily="34" charset="0"/>
                <a:ea typeface="Times New Roman" panose="02020603050405020304" pitchFamily="18" charset="0"/>
                <a:cs typeface="Times New Roman" panose="02020603050405020304" pitchFamily="18" charset="0"/>
              </a:rPr>
              <a:t>ADHD</a:t>
            </a:r>
            <a:r>
              <a:rPr lang="fa-IR" sz="2200" b="1" dirty="0">
                <a:latin typeface="Calibri" panose="020F0502020204030204" pitchFamily="34" charset="0"/>
                <a:ea typeface="Times New Roman" panose="02020603050405020304" pitchFamily="18" charset="0"/>
                <a:cs typeface="Times New Roman" panose="02020603050405020304" pitchFamily="18" charset="0"/>
              </a:rPr>
              <a:t> وجود ندارد اما علایم آن قابل کنترل هستند. </a:t>
            </a:r>
          </a:p>
          <a:p>
            <a:pPr>
              <a:lnSpc>
                <a:spcPct val="107000"/>
              </a:lnSpc>
              <a:spcAft>
                <a:spcPts val="800"/>
              </a:spcAft>
            </a:pPr>
            <a:endParaRPr lang="fa-IR"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fa-IR" sz="2200" b="1" dirty="0">
                <a:latin typeface="Calibri" panose="020F0502020204030204" pitchFamily="34" charset="0"/>
                <a:ea typeface="Times New Roman" panose="02020603050405020304" pitchFamily="18" charset="0"/>
                <a:cs typeface="Times New Roman" panose="02020603050405020304" pitchFamily="18" charset="0"/>
              </a:rPr>
              <a:t>در مورد این اختلال اطلاعات بیشتری کسب کنند.</a:t>
            </a:r>
          </a:p>
          <a:p>
            <a:pPr lvl="0"/>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fa-IR" sz="2200" b="1" dirty="0">
                <a:latin typeface="Calibri" panose="020F0502020204030204" pitchFamily="34" charset="0"/>
                <a:ea typeface="Times New Roman" panose="02020603050405020304" pitchFamily="18" charset="0"/>
                <a:cs typeface="Times New Roman" panose="02020603050405020304" pitchFamily="18" charset="0"/>
              </a:rPr>
              <a:t>برنامه تعلیم و تربیتی خاصی را متناسب با نیازهای کودک ایجاد و طرح‌ریزی نمایند.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fa-IR" sz="2200" b="1" dirty="0">
                <a:latin typeface="Calibri" panose="020F0502020204030204" pitchFamily="34" charset="0"/>
                <a:ea typeface="Times New Roman" panose="02020603050405020304" pitchFamily="18" charset="0"/>
                <a:cs typeface="Times New Roman" panose="02020603050405020304" pitchFamily="18" charset="0"/>
              </a:rPr>
              <a:t>ایجاد طرح دارو درمانی ، درصورتی که والدین و پزشک احساس کنند که کودک به دارو درمانی نیاز دارد.</a:t>
            </a: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US" sz="2200" b="1"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999" y="2045970"/>
            <a:ext cx="4041843" cy="3166110"/>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55110435"/>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346199" y="863600"/>
            <a:ext cx="9609667" cy="5391989"/>
          </a:xfrm>
          <a:prstGeom prst="rect">
            <a:avLst/>
          </a:prstGeom>
        </p:spPr>
        <p:txBody>
          <a:bodyPr wrap="squar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انواع‌ نشانه</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a:p>
            <a:pPr>
              <a:lnSpc>
                <a:spcPct val="107000"/>
              </a:lnSpc>
              <a:spcAft>
                <a:spcPts val="800"/>
              </a:spcAft>
            </a:pPr>
            <a:br>
              <a:rPr lang="fa-IR" b="1" dirty="0">
                <a:latin typeface="Calibri" panose="020F0502020204030204" pitchFamily="34" charset="0"/>
                <a:ea typeface="Times New Roman" panose="02020603050405020304" pitchFamily="18" charset="0"/>
                <a:cs typeface="Times New Roman" panose="02020603050405020304" pitchFamily="18" charset="0"/>
              </a:rPr>
            </a:br>
            <a:r>
              <a:rPr lang="fa-IR" b="1" dirty="0">
                <a:latin typeface="Calibri" panose="020F0502020204030204" pitchFamily="34" charset="0"/>
                <a:ea typeface="Times New Roman" panose="02020603050405020304" pitchFamily="18" charset="0"/>
                <a:cs typeface="Times New Roman" panose="02020603050405020304" pitchFamily="18" charset="0"/>
              </a:rPr>
              <a:t>چارلز ساندرز پیرس‌ (</a:t>
            </a:r>
            <a:r>
              <a:rPr lang="en-US" b="1" dirty="0">
                <a:latin typeface="Calibri" panose="020F0502020204030204" pitchFamily="34" charset="0"/>
                <a:ea typeface="Times New Roman" panose="02020603050405020304" pitchFamily="18" charset="0"/>
                <a:cs typeface="Times New Roman" panose="02020603050405020304" pitchFamily="18" charset="0"/>
              </a:rPr>
              <a:t>C.S. Pierce</a:t>
            </a:r>
            <a:r>
              <a:rPr lang="fa-IR" b="1" dirty="0">
                <a:latin typeface="Calibri" panose="020F0502020204030204" pitchFamily="34" charset="0"/>
                <a:ea typeface="Times New Roman" panose="02020603050405020304" pitchFamily="18" charset="0"/>
                <a:cs typeface="Times New Roman" panose="02020603050405020304" pitchFamily="18" charset="0"/>
              </a:rPr>
              <a:t>) به‌ طبقه‌بندی‌ انواع‌ نشانه‌ پرداخت‌. 1- وی‌ میان‌ شمایل‌ (</a:t>
            </a:r>
            <a:r>
              <a:rPr lang="en-US" b="1" dirty="0">
                <a:latin typeface="Calibri" panose="020F0502020204030204" pitchFamily="34" charset="0"/>
                <a:ea typeface="Times New Roman" panose="02020603050405020304" pitchFamily="18" charset="0"/>
                <a:cs typeface="Times New Roman" panose="02020603050405020304" pitchFamily="18" charset="0"/>
              </a:rPr>
              <a:t>icon</a:t>
            </a:r>
            <a:r>
              <a:rPr lang="fa-IR" b="1" dirty="0">
                <a:latin typeface="Calibri" panose="020F0502020204030204" pitchFamily="34" charset="0"/>
                <a:ea typeface="Times New Roman" panose="02020603050405020304" pitchFamily="18" charset="0"/>
                <a:cs typeface="Times New Roman" panose="02020603050405020304" pitchFamily="18" charset="0"/>
              </a:rPr>
              <a:t>) ، نمایه‌ (</a:t>
            </a:r>
            <a:r>
              <a:rPr lang="en-US" b="1" dirty="0">
                <a:latin typeface="Calibri" panose="020F0502020204030204" pitchFamily="34" charset="0"/>
                <a:ea typeface="Times New Roman" panose="02020603050405020304" pitchFamily="18" charset="0"/>
                <a:cs typeface="Times New Roman" panose="02020603050405020304" pitchFamily="18" charset="0"/>
              </a:rPr>
              <a:t>index</a:t>
            </a:r>
            <a:r>
              <a:rPr lang="fa-IR" b="1" dirty="0">
                <a:latin typeface="Calibri" panose="020F0502020204030204" pitchFamily="34" charset="0"/>
                <a:ea typeface="Times New Roman" panose="02020603050405020304" pitchFamily="18" charset="0"/>
                <a:cs typeface="Times New Roman" panose="02020603050405020304" pitchFamily="18" charset="0"/>
              </a:rPr>
              <a:t>) و نماد (</a:t>
            </a:r>
            <a:r>
              <a:rPr lang="en-US" b="1" dirty="0">
                <a:latin typeface="Calibri" panose="020F0502020204030204" pitchFamily="34" charset="0"/>
                <a:ea typeface="Times New Roman" panose="02020603050405020304" pitchFamily="18" charset="0"/>
                <a:cs typeface="Times New Roman" panose="02020603050405020304" pitchFamily="18" charset="0"/>
              </a:rPr>
              <a:t>symbol</a:t>
            </a:r>
            <a:r>
              <a:rPr lang="fa-IR" b="1" dirty="0">
                <a:latin typeface="Calibri" panose="020F0502020204030204" pitchFamily="34" charset="0"/>
                <a:ea typeface="Times New Roman" panose="02020603050405020304" pitchFamily="18" charset="0"/>
                <a:cs typeface="Times New Roman" panose="02020603050405020304" pitchFamily="18" charset="0"/>
              </a:rPr>
              <a:t>) تفاوت‌ نهاد. به‌ اعتقاد وی‌، شمایل‌ نشانه‌ای‌ است‌ كه‌ میان‌ صورت‌ و معنی‌اش‌ نوعی‌ شباهت‌ صوری‌ وجود داشته‌ باشد. مثلاً نقاشی یك‌ صورت‌ كه‌ به‌ صاحب‌ آن‌ صورت‌ دلالت‌ می‌كند، نشانه‌ی‌ شمایلی‌ محسوب‌ می‌شود.2- نمایه‌ نشانه‌ای‌ است‌ كه‌ میان‌ صورت‌ و معنی‌اش‌ رابطه‌ای‌ استنتاجی‌ وجود دارد. برای‌ نمونه‌، دلالت‌ «دود» به‌ «آتش‌» و «حرارت‌ بالای‌ بدن‌» به‌ «تب‌» نمایه‌ محسوب‌ می‌شوند.3- اما نماد نشانه‌ای‌ است‌ كه‌ میان‌ صورت‌ و معنی‌اش‌ رابطه‌ای‌ قراردادی‌ وجود دارد. نشانه‌های‌ زبانی‌ [ =واژه‌ها ] و علائم‌ راهنمایی رانندگی‌ نماد محسوب‌ می‌شوند.</a:t>
            </a:r>
            <a:endParaRPr lang="en-US" b="1" dirty="0">
              <a:latin typeface="Calibri" panose="020F0502020204030204" pitchFamily="34" charset="0"/>
              <a:ea typeface="Times New Roman" panose="02020603050405020304" pitchFamily="18" charset="0"/>
              <a:cs typeface="Times New Roman" panose="02020603050405020304" pitchFamily="18" charset="0"/>
            </a:endParaRPr>
          </a:p>
          <a:p>
            <a:r>
              <a:rPr lang="fa-IR" b="1" dirty="0">
                <a:latin typeface="Calibri" panose="020F0502020204030204" pitchFamily="34" charset="0"/>
                <a:ea typeface="Times New Roman" panose="02020603050405020304" pitchFamily="18" charset="0"/>
                <a:cs typeface="Times New Roman" panose="02020603050405020304" pitchFamily="18" charset="0"/>
              </a:rPr>
              <a:t>4- به‌ اعتقاد سجودی 5-، میزان‌ قراردادی‌بودن‌ رابطه‌ی‌ میان‌ صورت‌ و معنی‌، در این‌ سه‌ نوع‌ نشانه‌ به‌ ترتیب‌ كاهش‌ می‌یابد. نشانه‌های‌ نمادین‌ بسیار قراردادی‌اند. در قطب‌ مخالف‌، نشانه‌های‌ نمایه‌ای‌ قرار دارند كه‌ براساس‌ اجباری‌ كور توجه‌ را به‌ معنی‌ نشانه‌ معطوف‌ می‌كنند.6- در حدفاصل‌ نشانه‌های‌ نمادینِ و نمایه‌ای‌، نشانه‌های‌ شمایلی‌ قرار دارند كه‌ دلالت‌ صورت‌ نشانه‌ به‌ معنی‌ در آن‌ها تاحدی‌ قراردادی‌ و تا حدی‌ طبیعی‌ و اجباری‌ است‌.</a:t>
            </a:r>
            <a:br>
              <a:rPr lang="fa-IR" b="1" dirty="0">
                <a:latin typeface="Calibri" panose="020F0502020204030204" pitchFamily="34" charset="0"/>
                <a:ea typeface="Times New Roman" panose="02020603050405020304" pitchFamily="18" charset="0"/>
                <a:cs typeface="Times New Roman" panose="02020603050405020304" pitchFamily="18" charset="0"/>
              </a:rPr>
            </a:br>
            <a:r>
              <a:rPr lang="fa-IR" b="1" dirty="0">
                <a:latin typeface="Calibri" panose="020F0502020204030204" pitchFamily="34" charset="0"/>
                <a:ea typeface="Times New Roman" panose="02020603050405020304" pitchFamily="18" charset="0"/>
                <a:cs typeface="Times New Roman" panose="02020603050405020304" pitchFamily="18" charset="0"/>
              </a:rPr>
              <a:t>هرقدر صورت‌ نشانه‌ بیش‌تر در قید معنی‌ آن‌ باشد، نشانه‌ انگیخته‌تر (</a:t>
            </a:r>
            <a:r>
              <a:rPr lang="en-US" b="1" dirty="0">
                <a:latin typeface="Calibri" panose="020F0502020204030204" pitchFamily="34" charset="0"/>
                <a:ea typeface="Times New Roman" panose="02020603050405020304" pitchFamily="18" charset="0"/>
                <a:cs typeface="Times New Roman" panose="02020603050405020304" pitchFamily="18" charset="0"/>
              </a:rPr>
              <a:t>motivated</a:t>
            </a:r>
            <a:r>
              <a:rPr lang="fa-IR" b="1" dirty="0">
                <a:latin typeface="Calibri" panose="020F0502020204030204" pitchFamily="34" charset="0"/>
                <a:ea typeface="Times New Roman" panose="02020603050405020304" pitchFamily="18" charset="0"/>
                <a:cs typeface="Times New Roman" panose="02020603050405020304" pitchFamily="18" charset="0"/>
              </a:rPr>
              <a:t>) خواهد بود.7-  هرچه‌ نشانه‌ای‌ كم‌تر انگیخته‌ باشد، درك‌ و به‌كارگیری‌ آن‌ بر یادگیری‌ نوعی‌ قرارداد توافقی‌ متكی‌ است‌. جایگاه‌ هر یك‌ از انواع‌ نشانه‌های‌ شمایلی‌، نمایه‌ای‌ و نمادین‌ بر پیوستار قراردادی‌بودن‌ نشانه‌ها ( پیوستار1) نشان‌ داده‌ شده‌ است‌.</a:t>
            </a:r>
            <a:br>
              <a:rPr lang="fa-IR" b="1" dirty="0">
                <a:latin typeface="Calibri" panose="020F0502020204030204" pitchFamily="34" charset="0"/>
                <a:ea typeface="Times New Roman" panose="02020603050405020304" pitchFamily="18" charset="0"/>
                <a:cs typeface="Times New Roman" panose="02020603050405020304" pitchFamily="18" charset="0"/>
              </a:rPr>
            </a:br>
            <a:br>
              <a:rPr lang="fa-IR" b="1" dirty="0">
                <a:latin typeface="Calibri" panose="020F0502020204030204" pitchFamily="34" charset="0"/>
                <a:ea typeface="Times New Roman" panose="02020603050405020304" pitchFamily="18" charset="0"/>
                <a:cs typeface="Times New Roman" panose="02020603050405020304" pitchFamily="18" charset="0"/>
              </a:rPr>
            </a:br>
            <a:endParaRPr lang="fa-IR"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5584691"/>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2065" y="1236134"/>
            <a:ext cx="10625667" cy="4739759"/>
          </a:xfrm>
          <a:prstGeom prst="rect">
            <a:avLst/>
          </a:prstGeom>
        </p:spPr>
        <p:txBody>
          <a:bodyPr wrap="square">
            <a:spAutoFit/>
          </a:bodyPr>
          <a:lstStyle/>
          <a:p>
            <a:b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br>
            <a:r>
              <a:rPr lang="fa-IR" b="1" dirty="0">
                <a:latin typeface="Calibri" panose="020F0502020204030204" pitchFamily="34" charset="0"/>
                <a:ea typeface="Times New Roman" panose="02020603050405020304" pitchFamily="18" charset="0"/>
                <a:cs typeface="Times New Roman" panose="02020603050405020304" pitchFamily="18" charset="0"/>
              </a:rPr>
              <a:t>با معرفی‌ آن‌چه‌ در اصطلاح‌ هنر مفهومی‌ نامیده‌ می‌شود و اشاره‌ به‌ انواع‌ نشانه‌ از دید پیرس‌، در این‌ مرحله‌ جا دارد به‌ این‌ نكته‌ پرداخته‌ شود كه‌ آثار هنری قابل‌طبقه‌بندی‌ تحت‌ عنوان‌ هنر مفهومی‌، چه‌ نوع‌ نشانه‌هایی‌ قلمداد می‌گردند و نیز این‌كه‌ رابطه‌ی‌ صورت‌ و معنی‌ نشانه‌ در آن‌ها تا چه‌ حد قراردادی‌ است‌ یا این‌كه‌ تا چه‌ اندازه‌ انگیخته‌ و طبیعی‌ محسوب‌ می‌شود؟</a:t>
            </a:r>
            <a:br>
              <a:rPr lang="fa-IR" b="1" dirty="0">
                <a:latin typeface="Calibri" panose="020F0502020204030204" pitchFamily="34" charset="0"/>
                <a:ea typeface="Times New Roman" panose="02020603050405020304" pitchFamily="18" charset="0"/>
                <a:cs typeface="Times New Roman" panose="02020603050405020304" pitchFamily="18" charset="0"/>
              </a:rPr>
            </a:br>
            <a:br>
              <a:rPr lang="fa-IR" b="1" dirty="0">
                <a:latin typeface="Calibri" panose="020F0502020204030204" pitchFamily="34" charset="0"/>
                <a:ea typeface="Times New Roman" panose="02020603050405020304" pitchFamily="18" charset="0"/>
                <a:cs typeface="Times New Roman" panose="02020603050405020304" pitchFamily="18" charset="0"/>
              </a:rPr>
            </a:br>
            <a:r>
              <a:rPr lang="fa-IR" b="1" dirty="0">
                <a:latin typeface="Calibri" panose="020F0502020204030204" pitchFamily="34" charset="0"/>
                <a:ea typeface="Times New Roman" panose="02020603050405020304" pitchFamily="18" charset="0"/>
                <a:cs typeface="Times New Roman" panose="02020603050405020304" pitchFamily="18" charset="0"/>
              </a:rPr>
              <a:t>توصیف‌ هنر مفهومی‌ به‌ مثابه‌ی‌ گرایشی‌ در هنر كه‌ در آن‌ اندیشه‌ بر صورتِ اثر هنری‌ ارجحیت‌ می‌یابد، ما را بر آن‌ می‌دارد تا به‌ دنبال‌ وجه‌ اشتراك‌ این‌گونه‌ آثار و نشانه‌های‌ نمادینِ باشیم‌. در ارتباط‌ با نشانه‌های‌ نمادینی‌ مانند واژه‌ها نیز صورت‌ و معنی‌ تغییرپذیر است‌ و در گذر زمان‌، صورت‌ نشانه‌ می‌تواند تغییر كند. این‌ مسئله‌ به‌ شیوه‌ای‌ برجسته‌ در حركت‌ دوشان‌ در ارتباط‌ با هنر نام‌گذاری‌ مجدد اشیا و آفرینش‌ هنری‌ به‌ نمایش‌ گذارده‌ شد. به‌ عبارت‌ ساده‌تر، آن‌ هنگام‌ كه‌ هنرمند برای‌ نمونه‌، «فنجان‌ قهوه‌» را «درخت‌» نام‌ می‌نهد، به‌ شیوه‌ای‌ برجسته‌، اندیشه‌ را بر شكل‌ اثر هنری‌ برتری‌ می‌بخشد و نیز تغییرپذیری‌ رابطه‌ی‌ صورت‌ و معنی‌ را در سطح‌ نماد به‌ نمایش‌ می‌گذارد. حال‌، باتوجه‌ به‌ آن‌چه‌ گفته‌ شد، آیا می‌توان‌ نتیجه‌ گرفت‌ كه‌ آثار هنری‌ مفهومی‌ نشانه‌هایی‌ صرفاً نمادین‌ محسوب‌ می‌شوند؟</a:t>
            </a:r>
          </a:p>
          <a:p>
            <a:r>
              <a:rPr lang="fa-IR" b="1" dirty="0">
                <a:latin typeface="Calibri" panose="020F0502020204030204" pitchFamily="34" charset="0"/>
                <a:ea typeface="Times New Roman" panose="02020603050405020304" pitchFamily="18" charset="0"/>
                <a:cs typeface="Times New Roman" panose="02020603050405020304" pitchFamily="18" charset="0"/>
              </a:rPr>
              <a:t>رابطه‌ی‌ تصویرگونه‌ی‌ میان‌ صورت‌ و معنی‌ نشانه‌ به‌ویژه‌ در ارتباط‌ با هنرهای‌ بصری قابل‌ طبقه‌بندی‌ در گروه‌ هنرهای‌ مفهومی‌، غیرقابل‌انكار است‌؛ هرچند حتی‌ در ارتباط‌ با آثار موسیقایی مفهومی‌ نیز چنین‌ تصویرگونگی‌ای‌ به‌وضوح‌ خودنمایی‌ می‌كند. بنابراین‌، اگرچه‌ با توجه‌ به‌ آن‌چه‌ پیش‌تر گفته‌ شد، آثار هنری‌ مفهومی‌ ازجمله‌ نشانه‌های‌ نمادین‌ محسوب‌ می‌شوند، اما از سوی‌ دیگر می‌توان‌ ادعا كرد كه‌ این‌ آثار نشانه‌هایی‌ شمایلی‌ نیز قلمداد می‌گردند.</a:t>
            </a:r>
            <a:br>
              <a:rPr lang="fa-IR" b="1" dirty="0">
                <a:latin typeface="Calibri" panose="020F0502020204030204" pitchFamily="34" charset="0"/>
                <a:ea typeface="Times New Roman" panose="02020603050405020304" pitchFamily="18" charset="0"/>
                <a:cs typeface="Times New Roman" panose="02020603050405020304" pitchFamily="18" charset="0"/>
              </a:rPr>
            </a:br>
            <a:endParaRPr lang="fa-IR"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7223361" y="474518"/>
            <a:ext cx="3730509" cy="590996"/>
          </a:xfrm>
          <a:prstGeom prst="rect">
            <a:avLst/>
          </a:prstGeom>
        </p:spPr>
        <p:txBody>
          <a:bodyPr wrap="none">
            <a:spAutoFit/>
          </a:bodyPr>
          <a:lstStyle/>
          <a:p>
            <a:pPr>
              <a:lnSpc>
                <a:spcPct val="107000"/>
              </a:lnSpc>
              <a:spcAft>
                <a:spcPts val="800"/>
              </a:spcAft>
            </a:pPr>
            <a:r>
              <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a:t>
            </a: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نشانه‌شناسی‌ هنر مفهومی‌</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9401035"/>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29268" y="1270001"/>
            <a:ext cx="9795933" cy="4770537"/>
          </a:xfrm>
          <a:prstGeom prst="rect">
            <a:avLst/>
          </a:prstGeom>
        </p:spPr>
        <p:txBody>
          <a:bodyPr wrap="square">
            <a:spAutoFit/>
          </a:bodyPr>
          <a:lstStyle/>
          <a:p>
            <a:r>
              <a:rPr lang="fa-IR" sz="1600" b="1" dirty="0">
                <a:latin typeface="Calibri" panose="020F0502020204030204" pitchFamily="34" charset="0"/>
                <a:ea typeface="Times New Roman" panose="02020603050405020304" pitchFamily="18" charset="0"/>
                <a:cs typeface="Times New Roman" panose="02020603050405020304" pitchFamily="18" charset="0"/>
              </a:rPr>
              <a:t>رابطه‌ی‌ تصویرگونه‌ی‌ میان‌ صورت‌ و معنی‌ نشانه‌ به‌ویژه‌ در ارتباط‌ با هنرهای‌ بصری قابل‌ طبقه‌بندی‌ در گروه‌ هنرهای‌ مفهومی‌، غیرقابل‌انكار است‌؛ هرچند حتی‌ در ارتباط‌ با آثار موسیقایی مفهومی‌ نیز چنین‌ تصویرگونگی‌ای‌ به‌وضوح‌ خودنمایی‌ می‌كند. بنابراین‌، اگرچه‌ با توجه‌ به‌ آن‌چه‌ پیش‌تر گفته‌ شد، آثار هنری‌ مفهومی‌ ازجمله‌ نشانه‌های‌ نمادین‌ محسوب‌ می‌شوند، اما از سوی‌ دیگر می‌توان‌ ادعا كرد كه‌ این‌ آثار نشانه‌هایی‌ شمایلی‌ نیز قلمداد می‌گردند. به‌این‌ترتیب‌، شاید بتوان‌ مدعی‌ شد كه‌ این‌ آثار نمونه‌هایی‌ از نشانه‌های‌ «شمایلی‌ ـ نمادین‌» به‌شمار می‌آیند كه‌ جایگاهشان‌ روی‌ پیوستار قراردادی‌ بودن‌ نشانه‌ها، در جایی‌ میان‌ نشانه‌های‌ شمایلی‌ و نمادین‌ قرار دارد.</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r>
              <a:rPr lang="fa-IR" sz="1600" b="1" dirty="0">
                <a:latin typeface="Calibri" panose="020F0502020204030204" pitchFamily="34" charset="0"/>
                <a:ea typeface="Times New Roman" panose="02020603050405020304" pitchFamily="18" charset="0"/>
                <a:cs typeface="Times New Roman" panose="02020603050405020304" pitchFamily="18" charset="0"/>
              </a:rPr>
              <a:t>با بهره‌ گیری‌ از اصطلاحات‌ یاكوبسن‌16 ، در هر اثر هنری‌ مفهومی‌، نشانه‌ی‌ نمادین‌ با نشانه‌ی‌ شمایلی‌ «تركیب‌» می‌گردد تا معنی‌ نشانه‌ را روی‌ محور «انتخاب‌»ها تداعی‌ كند. این‌ مسئله‌ به‌گونه‌ای‌ ساده‌تر قابل‌بررسی‌ است‌. در ارتباط‌ با آثار هنری‌ مفهومی‌، لایه‌ی‌ صورت‌ نشانه‌ در نتیجه‌ی‌ عملكرد فرآیند تركیب‌ شكل‌ می‌گیرد؛ یعنی‌ صورت‌ نشانه‌، ساختاری‌ مجازی‌ (</a:t>
            </a:r>
            <a:r>
              <a:rPr lang="en-US" sz="1600" b="1" dirty="0">
                <a:latin typeface="Calibri" panose="020F0502020204030204" pitchFamily="34" charset="0"/>
                <a:ea typeface="Times New Roman" panose="02020603050405020304" pitchFamily="18" charset="0"/>
                <a:cs typeface="Times New Roman" panose="02020603050405020304" pitchFamily="18" charset="0"/>
              </a:rPr>
              <a:t>metonymic</a:t>
            </a:r>
            <a:r>
              <a:rPr lang="fa-IR" sz="1600" b="1" dirty="0">
                <a:latin typeface="Calibri" panose="020F0502020204030204" pitchFamily="34" charset="0"/>
                <a:ea typeface="Times New Roman" panose="02020603050405020304" pitchFamily="18" charset="0"/>
                <a:cs typeface="Times New Roman" panose="02020603050405020304" pitchFamily="18" charset="0"/>
              </a:rPr>
              <a:t>) دارد. مجاز در سطح‌ صورت‌ نشانه‌، بن‌مایه‌ی‌ عملكرد فرآیند انتخاب‌ می‌گردد تا معنی‌ نشانه‌ به‌ شیوه‌ای‌ استعاری‌ (</a:t>
            </a:r>
            <a:r>
              <a:rPr lang="en-US" sz="1600" b="1" dirty="0">
                <a:latin typeface="Calibri" panose="020F0502020204030204" pitchFamily="34" charset="0"/>
                <a:ea typeface="Times New Roman" panose="02020603050405020304" pitchFamily="18" charset="0"/>
                <a:cs typeface="Times New Roman" panose="02020603050405020304" pitchFamily="18" charset="0"/>
              </a:rPr>
              <a:t>metaphoric</a:t>
            </a:r>
            <a:r>
              <a:rPr lang="fa-IR" sz="1600" b="1" dirty="0">
                <a:latin typeface="Calibri" panose="020F0502020204030204" pitchFamily="34" charset="0"/>
                <a:ea typeface="Times New Roman" panose="02020603050405020304" pitchFamily="18" charset="0"/>
                <a:cs typeface="Times New Roman" panose="02020603050405020304" pitchFamily="18" charset="0"/>
              </a:rPr>
              <a:t>) شكل‌ گیرد.</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r>
              <a:rPr lang="fa-IR" sz="1600" b="1" dirty="0">
                <a:latin typeface="Calibri" panose="020F0502020204030204" pitchFamily="34" charset="0"/>
                <a:ea typeface="Times New Roman" panose="02020603050405020304" pitchFamily="18" charset="0"/>
                <a:cs typeface="Times New Roman" panose="02020603050405020304" pitchFamily="18" charset="0"/>
              </a:rPr>
              <a:t>برای‌ روشن‌شدن‌ موضوع‌ به‌ تصویر1: «نه‌» توجه‌ كنید. ساختار مجازی‌ صورت‌ نشانه‌ در نتیجه‌ی‌ تركیب‌ یك‌ نشانه‌ی‌ شمایلی‌، یعنی‌ تصویر «دختر بچه‌ای‌ كه‌ شكلك‌ در آورده‌»، با یك‌ نشانه‌ی‌ نمادین‌، یعنی‌ واژه‌ی‌ «نه‌» به‌وجود آمده‌ است‌. معنی‌ نشانه‌ به‌ شیوه‌ای‌ استعاری‌ و نیمه‌انگیخته‌ در نتیجه‌ی‌ عملكرد فرآیند انتخاب‌ به‌ دست‌ می‌آید كه‌ همان‌ «دهن‌كجی‌ به‌ تبعیض‌ جنسی‌» و «قیدوبندهای‌ اجتماعی‌» است‌. در تصویر2: «پنجره‌»، صورت‌ نشانه‌ در نتیجه‌ی‌ تركیب‌ نشانه‌ی‌ شمایلی‌ یعنی‌ «مارپیچ‌ قرمز» موجود در تصویر و نشانه‌های‌ نمادی‌ یعنی‌ جمله‌ی‌ نوشته‌شده‌ در پیچ‌وخم‌ مارپیچ‌ به‌ وجود می‌آید و از ساختاری‌ مجازی‌ برخوردار است‌. از سوی‌ دیگر، نام‌ اثر، «پنجره‌»، نیز جزئی‌ از همین‌ ساختار مجازی‌ به‌شمار می‌آید و نشانه‌ی‌ نمادین‌ دیگری‌ است‌ كه‌ به‌ شكل‌گیری‌ صورت‌ نشانه‌ كمك‌ می‌كند. در مرحله‌ی‌ بعد، تحت‌ تأثیر عملكرد محور انتخاب‌، معنی‌ نشانه‌ به‌ شیوه‌ای‌ استعاری‌ تداعی‌ می‌شود. معنی‌ نشانه‌ می‌تواند از این‌ قرار باشد كه‌ هنرمند در پیچ‌وخم‌ فعالیت‌های‌ هنری‌، پنجره‌ای‌ را به‌ دنیای‌ ناشناخته‌ها می‌گشاید...</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br>
              <a:rPr lang="fa-IR" sz="1600" b="1" dirty="0">
                <a:latin typeface="Calibri" panose="020F0502020204030204" pitchFamily="34" charset="0"/>
                <a:ea typeface="Times New Roman" panose="02020603050405020304" pitchFamily="18" charset="0"/>
                <a:cs typeface="Times New Roman" panose="02020603050405020304" pitchFamily="18" charset="0"/>
              </a:rPr>
            </a:br>
            <a:endParaRPr lang="fa-IR" sz="16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4382221"/>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9200" y="778934"/>
            <a:ext cx="9829801" cy="5150064"/>
          </a:xfrm>
          <a:prstGeom prst="rect">
            <a:avLst/>
          </a:prstGeom>
        </p:spPr>
        <p:txBody>
          <a:bodyPr wrap="square">
            <a:spAutoFit/>
          </a:bodyPr>
          <a:lstStyle/>
          <a:p>
            <a:pPr>
              <a:lnSpc>
                <a:spcPct val="107000"/>
              </a:lnSpc>
              <a:spcAft>
                <a:spcPts val="800"/>
              </a:spcAft>
            </a:pPr>
            <a:r>
              <a:rPr lang="fa-IR" sz="1600" b="1" dirty="0">
                <a:latin typeface="Calibri" panose="020F0502020204030204" pitchFamily="34" charset="0"/>
                <a:ea typeface="Times New Roman" panose="02020603050405020304" pitchFamily="18" charset="0"/>
                <a:cs typeface="Times New Roman" panose="02020603050405020304" pitchFamily="18" charset="0"/>
              </a:rPr>
              <a:t>در تصویر3: «گفت‌وگویی‌ عاری‌ از معنی‌»، ساختار مجازی‌ صورت‌ نشانه‌ در نتیجه‌ی‌ تركیبِ دو نقاشی‌ متفاوت‌ به‌ وجود می‌آید كه‌ هر دو نشانه‌هایی‌ شمایلی‌ محسوب‌ می‌شوند. تركیب‌ از این‌ سطح‌ نیز فراتر می‌رود و تا سطح‌ نشانه‌های‌ نمادین‌ عددی‌ نیز توسعه‌ می‌یابد. عنوان‌ اثر، «گفت‌وگویی‌ عاری‌ از معنی‌»، سطح‌ دیگری‌ از نشانه‌های‌ نمادین‌ است‌ كه‌ به‌ این‌ ساختار مجازی‌ می‌پیوندد. معنی‌ نشانه‌ در نتیجه‌ی‌ عملكرد محور انتخاب‌ و به‌ شیوه‌ای‌ استعاری‌ شكل‌ می‌گیرد. گفت‌وگویی‌ بدون‌ واژه‌، بی‌صدا، بی‌معنی‌...</a:t>
            </a:r>
            <a:endParaRPr lang="en-US" sz="16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b="1" dirty="0">
                <a:latin typeface="Calibri" panose="020F0502020204030204" pitchFamily="34" charset="0"/>
                <a:ea typeface="Times New Roman" panose="02020603050405020304" pitchFamily="18" charset="0"/>
                <a:cs typeface="Times New Roman" panose="02020603050405020304" pitchFamily="18" charset="0"/>
              </a:rPr>
              <a:t>انحراف توجه</a:t>
            </a:r>
            <a:endParaRPr lang="en-US"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1600" b="1" dirty="0">
                <a:latin typeface="Calibri" panose="020F0502020204030204" pitchFamily="34" charset="0"/>
                <a:ea typeface="Times New Roman" panose="02020603050405020304" pitchFamily="18" charset="0"/>
                <a:cs typeface="Times New Roman" panose="02020603050405020304" pitchFamily="18" charset="0"/>
              </a:rPr>
              <a:t>انحراف توجه باعث می شود که فرد تمرکز خود را از دست داده و فعالیت در حال انجام را رها کند. در چنین شرایطی او یا در روبا فرو می رود (فعالیت درونی) یا یک فعالیت دیگر (فعالیت بیرونی) را آغاز می کند. بیشتر اوقات این وظایف رها شده، تکمیل نمی شوند. وظایف تکمیل نشده در ذهن بیمار باقی خواهند ماند و موجب احساساتی مانند خشم، اضطراب و ناکامی در او می شوند. این احساسات خود موجب تداخل در تمرکز بر روی وظیفه ی جدید شده و کارایی فرد را کاهش می دهند (رامسی و راستین، 2008).</a:t>
            </a:r>
            <a:endParaRPr lang="en-US" sz="16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b="1" dirty="0">
                <a:latin typeface="Calibri" panose="020F0502020204030204" pitchFamily="34" charset="0"/>
                <a:ea typeface="Times New Roman" panose="02020603050405020304" pitchFamily="18" charset="0"/>
                <a:cs typeface="Times New Roman" panose="02020603050405020304" pitchFamily="18" charset="0"/>
              </a:rPr>
              <a:t>تاخیر گریزی</a:t>
            </a:r>
            <a:endParaRPr lang="en-US"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1600" b="1" dirty="0">
                <a:latin typeface="Calibri" panose="020F0502020204030204" pitchFamily="34" charset="0"/>
                <a:ea typeface="Times New Roman" panose="02020603050405020304" pitchFamily="18" charset="0"/>
                <a:cs typeface="Times New Roman" panose="02020603050405020304" pitchFamily="18" charset="0"/>
              </a:rPr>
              <a:t>افراد مبتلا به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a:t>
            </a:r>
            <a:r>
              <a:rPr lang="fa-IR" sz="1600" b="1" dirty="0">
                <a:latin typeface="Calibri" panose="020F0502020204030204" pitchFamily="34" charset="0"/>
                <a:ea typeface="Times New Roman" panose="02020603050405020304" pitchFamily="18" charset="0"/>
                <a:cs typeface="Times New Roman" panose="02020603050405020304" pitchFamily="18" charset="0"/>
              </a:rPr>
              <a:t> در به تاخیر انداختن دریافت لذت تا رسیدن به هدف های بلند مدت مشکل دارند. آن ها معمولا پاداش های کوتاه مدت را انتخاب می کنند و گاهی این پاداش های کوچک، آن ها را برای رسیدن به پاداش های طولانی مدت با انگیزه می کند. ارتباط بین ارزش پاداش و زمان صرف شده می تواند منجر به مشکلاتی در مدیریت زمان شود، زیرا افراد ممکن است در مسیر انجام دادن یک هدف طولانی مدت به آسانی توسط یک پاداش کوچک و فوری اغوا شده و از برنامه ی اصلی منحرف شوند. به عنوان نمونه زمانی که به آن ها گفته می شود در ازای 10 ساعت کار 30 هزارتومان به آن ها داده می شود، با پرداخت 10 هزارتومان به ازای 3 ساعت کار ممکن است، به کار خود ادامه ندهند (راتی، 2008).</a:t>
            </a:r>
          </a:p>
          <a:p>
            <a:pPr>
              <a:lnSpc>
                <a:spcPct val="107000"/>
              </a:lnSpc>
              <a:spcAft>
                <a:spcPts val="800"/>
              </a:spcAft>
            </a:pPr>
            <a:endParaRPr lang="en-US" sz="16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652949"/>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70467" y="651934"/>
            <a:ext cx="10684933" cy="5347105"/>
          </a:xfrm>
          <a:prstGeom prst="rect">
            <a:avLst/>
          </a:prstGeom>
        </p:spPr>
        <p:txBody>
          <a:bodyPr wrap="square">
            <a:spAutoFit/>
          </a:bodyPr>
          <a:lstStyle/>
          <a:p>
            <a:pPr>
              <a:lnSpc>
                <a:spcPct val="107000"/>
              </a:lnSpc>
              <a:spcAft>
                <a:spcPts val="800"/>
              </a:spcAft>
            </a:pPr>
            <a:r>
              <a:rPr lang="fa-IR" b="1" dirty="0">
                <a:latin typeface="Calibri" panose="020F0502020204030204" pitchFamily="34" charset="0"/>
                <a:ea typeface="Times New Roman" panose="02020603050405020304" pitchFamily="18" charset="0"/>
                <a:cs typeface="Times New Roman" panose="02020603050405020304" pitchFamily="18" charset="0"/>
              </a:rPr>
              <a:t>تعویق</a:t>
            </a:r>
            <a:endParaRPr lang="en-US"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b="1" dirty="0">
                <a:latin typeface="Calibri" panose="020F0502020204030204" pitchFamily="34" charset="0"/>
                <a:ea typeface="Times New Roman" panose="02020603050405020304" pitchFamily="18" charset="0"/>
                <a:cs typeface="Times New Roman" panose="02020603050405020304" pitchFamily="18" charset="0"/>
              </a:rPr>
              <a:t>افراد مبتلا به </a:t>
            </a:r>
            <a:r>
              <a:rPr lang="en-US" b="1" dirty="0">
                <a:latin typeface="Calibri" panose="020F0502020204030204" pitchFamily="34" charset="0"/>
                <a:ea typeface="Times New Roman" panose="02020603050405020304" pitchFamily="18" charset="0"/>
                <a:cs typeface="Times New Roman" panose="02020603050405020304" pitchFamily="18" charset="0"/>
              </a:rPr>
              <a:t>ADHD</a:t>
            </a:r>
            <a:r>
              <a:rPr lang="fa-IR" b="1" dirty="0">
                <a:latin typeface="Calibri" panose="020F0502020204030204" pitchFamily="34" charset="0"/>
                <a:ea typeface="Times New Roman" panose="02020603050405020304" pitchFamily="18" charset="0"/>
                <a:cs typeface="Times New Roman" panose="02020603050405020304" pitchFamily="18" charset="0"/>
              </a:rPr>
              <a:t>  شدیدا در تعلل ماهرند. آنها در توجیه عقاید کژکار و عقلانی سازی مهارت دارند. تعلل یک نقش کارکردی در هدر دادن زمان دارد و ناخواسته موجب اجتناب از وظیفه می شود (یونگ و برامهام، 2007).</a:t>
            </a:r>
            <a:endParaRPr lang="en-US"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b="1" dirty="0">
                <a:latin typeface="Calibri" panose="020F0502020204030204" pitchFamily="34" charset="0"/>
                <a:ea typeface="Times New Roman" panose="02020603050405020304" pitchFamily="18" charset="0"/>
                <a:cs typeface="Times New Roman" panose="02020603050405020304" pitchFamily="18" charset="0"/>
              </a:rPr>
              <a:t>کارهای کاذب</a:t>
            </a:r>
            <a:endParaRPr lang="en-US"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b="1" dirty="0">
                <a:latin typeface="Calibri" panose="020F0502020204030204" pitchFamily="34" charset="0"/>
                <a:ea typeface="Times New Roman" panose="02020603050405020304" pitchFamily="18" charset="0"/>
                <a:cs typeface="Times New Roman" panose="02020603050405020304" pitchFamily="18" charset="0"/>
              </a:rPr>
              <a:t>بیماران مبتلا به </a:t>
            </a:r>
            <a:r>
              <a:rPr lang="en-US" b="1" dirty="0">
                <a:latin typeface="Calibri" panose="020F0502020204030204" pitchFamily="34" charset="0"/>
                <a:ea typeface="Times New Roman" panose="02020603050405020304" pitchFamily="18" charset="0"/>
                <a:cs typeface="Times New Roman" panose="02020603050405020304" pitchFamily="18" charset="0"/>
              </a:rPr>
              <a:t> ADHD</a:t>
            </a:r>
            <a:r>
              <a:rPr lang="fa-IR" b="1" dirty="0">
                <a:latin typeface="Calibri" panose="020F0502020204030204" pitchFamily="34" charset="0"/>
                <a:ea typeface="Times New Roman" panose="02020603050405020304" pitchFamily="18" charset="0"/>
                <a:cs typeface="Times New Roman" panose="02020603050405020304" pitchFamily="18" charset="0"/>
              </a:rPr>
              <a:t> نمی توانند مدت زمان زیادی را صرف امور خسته کننده و یکنواخت کنند. بنابراین ممکن است فعالیت های هیجان انگیز تری ( مانند چت کردن، وب گردی و غیره) باعث شود تا آن ها کارهای مهم خود را رها کنند (راتی، 2008). ین</a:t>
            </a:r>
            <a:r>
              <a:rPr lang="en-US" b="1" dirty="0">
                <a:latin typeface="Calibri" panose="020F0502020204030204" pitchFamily="34" charset="0"/>
                <a:ea typeface="Times New Roman" panose="02020603050405020304" pitchFamily="18" charset="0"/>
                <a:cs typeface="Times New Roman" panose="02020603050405020304" pitchFamily="18" charset="0"/>
              </a:rPr>
              <a:t>[1]</a:t>
            </a:r>
            <a:r>
              <a:rPr lang="fa-IR" b="1" dirty="0">
                <a:latin typeface="Calibri" panose="020F0502020204030204" pitchFamily="34" charset="0"/>
                <a:ea typeface="Times New Roman" panose="02020603050405020304" pitchFamily="18" charset="0"/>
                <a:cs typeface="Times New Roman" panose="02020603050405020304" pitchFamily="18" charset="0"/>
              </a:rPr>
              <a:t>، ین، چن</a:t>
            </a:r>
            <a:r>
              <a:rPr lang="en-US" b="1" dirty="0">
                <a:latin typeface="Calibri" panose="020F0502020204030204" pitchFamily="34" charset="0"/>
                <a:ea typeface="Times New Roman" panose="02020603050405020304" pitchFamily="18" charset="0"/>
                <a:cs typeface="Times New Roman" panose="02020603050405020304" pitchFamily="18" charset="0"/>
              </a:rPr>
              <a:t>[2]</a:t>
            </a:r>
            <a:r>
              <a:rPr lang="fa-IR" b="1" dirty="0">
                <a:latin typeface="Calibri" panose="020F0502020204030204" pitchFamily="34" charset="0"/>
                <a:ea typeface="Times New Roman" panose="02020603050405020304" pitchFamily="18" charset="0"/>
                <a:cs typeface="Times New Roman" panose="02020603050405020304" pitchFamily="18" charset="0"/>
              </a:rPr>
              <a:t>، تنگ</a:t>
            </a:r>
            <a:r>
              <a:rPr lang="en-US" b="1" dirty="0">
                <a:latin typeface="Calibri" panose="020F0502020204030204" pitchFamily="34" charset="0"/>
                <a:ea typeface="Times New Roman" panose="02020603050405020304" pitchFamily="18" charset="0"/>
                <a:cs typeface="Times New Roman" panose="02020603050405020304" pitchFamily="18" charset="0"/>
              </a:rPr>
              <a:t>[3]</a:t>
            </a:r>
            <a:r>
              <a:rPr lang="fa-IR" b="1" dirty="0">
                <a:latin typeface="Calibri" panose="020F0502020204030204" pitchFamily="34" charset="0"/>
                <a:ea typeface="Times New Roman" panose="02020603050405020304" pitchFamily="18" charset="0"/>
                <a:cs typeface="Times New Roman" panose="02020603050405020304" pitchFamily="18" charset="0"/>
              </a:rPr>
              <a:t>و کو</a:t>
            </a:r>
            <a:r>
              <a:rPr lang="en-US" b="1" dirty="0">
                <a:latin typeface="Calibri" panose="020F0502020204030204" pitchFamily="34" charset="0"/>
                <a:ea typeface="Times New Roman" panose="02020603050405020304" pitchFamily="18" charset="0"/>
                <a:cs typeface="Times New Roman" panose="02020603050405020304" pitchFamily="18" charset="0"/>
              </a:rPr>
              <a:t>[4]</a:t>
            </a:r>
            <a:r>
              <a:rPr lang="fa-IR" b="1" dirty="0">
                <a:latin typeface="Calibri" panose="020F0502020204030204" pitchFamily="34" charset="0"/>
                <a:ea typeface="Times New Roman" panose="02020603050405020304" pitchFamily="18" charset="0"/>
                <a:cs typeface="Times New Roman" panose="02020603050405020304" pitchFamily="18" charset="0"/>
              </a:rPr>
              <a:t> ( 2009) نشان دادند که میزان اعتیاد به اینترنت در دانشجویان مبتلا به</a:t>
            </a:r>
            <a:r>
              <a:rPr lang="en-US" b="1" dirty="0">
                <a:latin typeface="Calibri" panose="020F0502020204030204" pitchFamily="34" charset="0"/>
                <a:ea typeface="Times New Roman" panose="02020603050405020304" pitchFamily="18" charset="0"/>
                <a:cs typeface="Times New Roman" panose="02020603050405020304" pitchFamily="18" charset="0"/>
              </a:rPr>
              <a:t>ADHD</a:t>
            </a:r>
            <a:r>
              <a:rPr lang="fa-IR" b="1" dirty="0">
                <a:latin typeface="Calibri" panose="020F0502020204030204" pitchFamily="34" charset="0"/>
                <a:ea typeface="Times New Roman" panose="02020603050405020304" pitchFamily="18" charset="0"/>
                <a:cs typeface="Times New Roman" panose="02020603050405020304" pitchFamily="18" charset="0"/>
              </a:rPr>
              <a:t>  بالاتر از سایر دانشجویان است.</a:t>
            </a:r>
            <a:endParaRPr lang="en-US"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b="1" dirty="0">
                <a:latin typeface="Calibri" panose="020F0502020204030204" pitchFamily="34" charset="0"/>
                <a:ea typeface="Times New Roman" panose="02020603050405020304" pitchFamily="18" charset="0"/>
                <a:cs typeface="Times New Roman" panose="02020603050405020304" pitchFamily="18" charset="0"/>
              </a:rPr>
              <a:t>مشکلات حل مساله</a:t>
            </a:r>
            <a:endParaRPr lang="en-US"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b="1" dirty="0">
                <a:latin typeface="Calibri" panose="020F0502020204030204" pitchFamily="34" charset="0"/>
                <a:ea typeface="Times New Roman" panose="02020603050405020304" pitchFamily="18" charset="0"/>
                <a:cs typeface="Times New Roman" panose="02020603050405020304" pitchFamily="18" charset="0"/>
              </a:rPr>
              <a:t>افراد مبتلا به </a:t>
            </a:r>
            <a:r>
              <a:rPr lang="en-US" b="1" dirty="0">
                <a:latin typeface="Calibri" panose="020F0502020204030204" pitchFamily="34" charset="0"/>
                <a:ea typeface="Times New Roman" panose="02020603050405020304" pitchFamily="18" charset="0"/>
                <a:cs typeface="Times New Roman" panose="02020603050405020304" pitchFamily="18" charset="0"/>
              </a:rPr>
              <a:t>ADHD</a:t>
            </a:r>
            <a:r>
              <a:rPr lang="fa-IR" b="1" dirty="0">
                <a:latin typeface="Calibri" panose="020F0502020204030204" pitchFamily="34" charset="0"/>
                <a:ea typeface="Times New Roman" panose="02020603050405020304" pitchFamily="18" charset="0"/>
                <a:cs typeface="Times New Roman" panose="02020603050405020304" pitchFamily="18" charset="0"/>
              </a:rPr>
              <a:t> به دلایل متعددی دارای مشکلات حل مساله می باشند. آن ها هنگام برخورد با مشکلات به جای آن که به راه حل های احتمالی و نتایج بالقوه فکر کنند، به صورت تکانه ای پاسخ می دهند. این گروه از بیماران بی دلیل درباره ی موضوعات جزئی و فوری نگران می شوند و بینش خود را نسبت به کل موضوع از دست می دهند (یونگ، 2005). آن ها اغلب روی پیامدهای منفی تمرکز می کنند و این پیامد ها نیز مطابق انتظاراتشان به وقوع خواهد پیوست. مشکلات افراد مبتلا به </a:t>
            </a:r>
            <a:r>
              <a:rPr lang="en-US" b="1" dirty="0">
                <a:latin typeface="Calibri" panose="020F0502020204030204" pitchFamily="34" charset="0"/>
                <a:ea typeface="Times New Roman" panose="02020603050405020304" pitchFamily="18" charset="0"/>
                <a:cs typeface="Times New Roman" panose="02020603050405020304" pitchFamily="18" charset="0"/>
              </a:rPr>
              <a:t>ADHD</a:t>
            </a:r>
            <a:r>
              <a:rPr lang="fa-IR" b="1" dirty="0">
                <a:latin typeface="Calibri" panose="020F0502020204030204" pitchFamily="34" charset="0"/>
                <a:ea typeface="Times New Roman" panose="02020603050405020304" pitchFamily="18" charset="0"/>
                <a:cs typeface="Times New Roman" panose="02020603050405020304" pitchFamily="18" charset="0"/>
              </a:rPr>
              <a:t> در حل مسأله اغلب تحت تاثیر مشکلات عملکرد اجرایی، مانند ضعف سازماندهی و زنجیره کردن اطلاعات، اختلال حافظه ی کوتاه مدت، کاستی توجه و ناتوانی در بازداری پاسخ تکانه ای می باشد. ناتوانی در بازداری پاسخ تکانه ای باعث می شود تا بیماران هنگام مواجه شدن با یک مشکل، قبل از بررسی همه ی راه حل ها پاسخ دهند. ناتوانی در به تاخیر انداختن لذت نیز باعث می شود تا مبتلایان به </a:t>
            </a:r>
            <a:r>
              <a:rPr lang="en-US" b="1" dirty="0">
                <a:latin typeface="Calibri" panose="020F0502020204030204" pitchFamily="34" charset="0"/>
                <a:ea typeface="Times New Roman" panose="02020603050405020304" pitchFamily="18" charset="0"/>
                <a:cs typeface="Times New Roman" panose="02020603050405020304" pitchFamily="18" charset="0"/>
              </a:rPr>
              <a:t>ADHD</a:t>
            </a:r>
            <a:r>
              <a:rPr lang="fa-IR" b="1" dirty="0">
                <a:latin typeface="Calibri" panose="020F0502020204030204" pitchFamily="34" charset="0"/>
                <a:ea typeface="Times New Roman" panose="02020603050405020304" pitchFamily="18" charset="0"/>
                <a:cs typeface="Times New Roman" panose="02020603050405020304" pitchFamily="18" charset="0"/>
              </a:rPr>
              <a:t> راه حلی را انتخاب کنند که تقویت فوری به دنبال داشته باشد، صرف نظر از آن که آیا این راه حل در بلند مدت نیز بهترین راه حل است یا خیر؟! </a:t>
            </a:r>
            <a:endParaRPr lang="en-US"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3436231"/>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9067" y="660399"/>
            <a:ext cx="10278533" cy="6224268"/>
          </a:xfrm>
          <a:prstGeom prst="rect">
            <a:avLst/>
          </a:prstGeom>
        </p:spPr>
        <p:txBody>
          <a:bodyPr wrap="square">
            <a:spAutoFit/>
          </a:bodyPr>
          <a:lstStyle/>
          <a:p>
            <a:pPr>
              <a:lnSpc>
                <a:spcPct val="107000"/>
              </a:lnSpc>
              <a:spcAft>
                <a:spcPts val="800"/>
              </a:spcAft>
            </a:pPr>
            <a:r>
              <a:rPr lang="fa-IR" sz="1600" b="1" dirty="0">
                <a:latin typeface="Calibri" panose="020F0502020204030204" pitchFamily="34" charset="0"/>
                <a:ea typeface="Times New Roman" panose="02020603050405020304" pitchFamily="18" charset="0"/>
                <a:cs typeface="Times New Roman" panose="02020603050405020304" pitchFamily="18" charset="0"/>
              </a:rPr>
              <a:t>مشکلات حافظه ی کوتاه مدت و کاستی توجه می تواند به شیوه های متفاوتی حل مساله را در مبتلایان به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a:t>
            </a:r>
            <a:r>
              <a:rPr lang="fa-IR" sz="1600" b="1" dirty="0">
                <a:latin typeface="Calibri" panose="020F0502020204030204" pitchFamily="34" charset="0"/>
                <a:ea typeface="Times New Roman" panose="02020603050405020304" pitchFamily="18" charset="0"/>
                <a:cs typeface="Times New Roman" panose="02020603050405020304" pitchFamily="18" charset="0"/>
              </a:rPr>
              <a:t> تحت تاثیر قرار دهد. آن ها احتمالا نمی توانند مزیت ها و معایب یک راه حل را به منظور بررسی احتمال موفقیت آن در ذهن داشته باشند.  به علاوه مشکلات حافظه ی کاری  نیز در عملی کردن راه حل ها مشکل به وجود می آورد، زیرا بیماران ممکن است اجزای اصلی یک موضوع را فراموش کنند. برای نمونه آن ها ممکن است هنگام تمدید گذرنامه، بدون سازمان دهی اوراق به اداره ی گذرنامه بروند و آن جا متوجه شوند که همه ی مدارک خود را نیاورده اند (بارکلی و همکاران، 2008).</a:t>
            </a:r>
          </a:p>
          <a:p>
            <a:pPr>
              <a:lnSpc>
                <a:spcPct val="107000"/>
              </a:lnSpc>
              <a:spcAft>
                <a:spcPts val="800"/>
              </a:spcAft>
            </a:pPr>
            <a:r>
              <a:rPr lang="fa-IR" sz="20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همبودی های رایج</a:t>
            </a:r>
            <a:endParaRPr lang="en-US" sz="20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a:p>
            <a:pPr>
              <a:lnSpc>
                <a:spcPct val="107000"/>
              </a:lnSpc>
              <a:spcAft>
                <a:spcPts val="800"/>
              </a:spcAft>
            </a:pPr>
            <a:r>
              <a:rPr lang="fa-IR" sz="1600" b="1" dirty="0">
                <a:latin typeface="Calibri" panose="020F0502020204030204" pitchFamily="34" charset="0"/>
                <a:ea typeface="Times New Roman" panose="02020603050405020304" pitchFamily="18" charset="0"/>
                <a:cs typeface="Times New Roman" panose="02020603050405020304" pitchFamily="18" charset="0"/>
              </a:rPr>
              <a:t>همبودی ها (بیماری های همراه) در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 </a:t>
            </a:r>
            <a:r>
              <a:rPr lang="fa-IR" sz="1600" b="1" dirty="0">
                <a:latin typeface="Calibri" panose="020F0502020204030204" pitchFamily="34" charset="0"/>
                <a:ea typeface="Times New Roman" panose="02020603050405020304" pitchFamily="18" charset="0"/>
                <a:cs typeface="Times New Roman" panose="02020603050405020304" pitchFamily="18" charset="0"/>
              </a:rPr>
              <a:t> قاعده هستند نه یک استثنا. تخمین زده می شود که 50 تا 70 درصد از بزرگسالان مبتلا به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 </a:t>
            </a:r>
            <a:r>
              <a:rPr lang="fa-IR" sz="1600" b="1" dirty="0">
                <a:latin typeface="Calibri" panose="020F0502020204030204" pitchFamily="34" charset="0"/>
                <a:ea typeface="Times New Roman" panose="02020603050405020304" pitchFamily="18" charset="0"/>
                <a:cs typeface="Times New Roman" panose="02020603050405020304" pitchFamily="18" charset="0"/>
              </a:rPr>
              <a:t> اختلال روانی دیگری هم دارند. چند اختلال وجود دارد که بزرگسالان مبتلا به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a:t>
            </a:r>
            <a:r>
              <a:rPr lang="fa-IR" sz="1600" b="1" dirty="0">
                <a:latin typeface="Calibri" panose="020F0502020204030204" pitchFamily="34" charset="0"/>
                <a:ea typeface="Times New Roman" panose="02020603050405020304" pitchFamily="18" charset="0"/>
                <a:cs typeface="Times New Roman" panose="02020603050405020304" pitchFamily="18" charset="0"/>
              </a:rPr>
              <a:t> به طور عادی با آن ها درگیرند. این اختلال ها عبارتند از اختلال های خلقی، اختلال های اضطرابی، اختلال وابستگی به مواد و اختلال های خواب (آدلر، 2006، ترجمه ی بشردوست تجلی، 1387).</a:t>
            </a:r>
            <a:endParaRPr lang="en-US" sz="16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1600" b="1" dirty="0">
                <a:latin typeface="Calibri" panose="020F0502020204030204" pitchFamily="34" charset="0"/>
                <a:ea typeface="Times New Roman" panose="02020603050405020304" pitchFamily="18" charset="0"/>
                <a:cs typeface="Times New Roman" panose="02020603050405020304" pitchFamily="18" charset="0"/>
              </a:rPr>
              <a:t>اختلال های اضطرابی</a:t>
            </a:r>
            <a:endParaRPr lang="en-US" sz="16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1600" b="1" dirty="0">
                <a:latin typeface="Calibri" panose="020F0502020204030204" pitchFamily="34" charset="0"/>
                <a:ea typeface="Times New Roman" panose="02020603050405020304" pitchFamily="18" charset="0"/>
                <a:cs typeface="Times New Roman" panose="02020603050405020304" pitchFamily="18" charset="0"/>
              </a:rPr>
              <a:t>اضطراب یک اختلال رایج در بین جمعیت نرمال است، اما شیوع آن در جمعیت مبتلایان به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a:t>
            </a:r>
            <a:r>
              <a:rPr lang="fa-IR" sz="1600" b="1" dirty="0">
                <a:latin typeface="Calibri" panose="020F0502020204030204" pitchFamily="34" charset="0"/>
                <a:ea typeface="Times New Roman" panose="02020603050405020304" pitchFamily="18" charset="0"/>
                <a:cs typeface="Times New Roman" panose="02020603050405020304" pitchFamily="18" charset="0"/>
              </a:rPr>
              <a:t> بالاست و حدود 25 درصد گزارش شده است (بیدرمن و همکاران، 1993). عوارض لوب پریتال در ماههای آخر بارداری، هنگام زایمان و یا در دوران نوزادی می تواند باعث همپوشی اضطراب و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a:t>
            </a:r>
            <a:r>
              <a:rPr lang="fa-IR" sz="1600" b="1" dirty="0">
                <a:latin typeface="Calibri" panose="020F0502020204030204" pitchFamily="34" charset="0"/>
                <a:ea typeface="Times New Roman" panose="02020603050405020304" pitchFamily="18" charset="0"/>
                <a:cs typeface="Times New Roman" panose="02020603050405020304" pitchFamily="18" charset="0"/>
              </a:rPr>
              <a:t> شود (اسپریچ بوچمینستر</a:t>
            </a:r>
            <a:r>
              <a:rPr lang="en-US" sz="1600" b="1" dirty="0">
                <a:latin typeface="Calibri" panose="020F0502020204030204" pitchFamily="34" charset="0"/>
                <a:ea typeface="Times New Roman" panose="02020603050405020304" pitchFamily="18" charset="0"/>
                <a:cs typeface="Times New Roman" panose="02020603050405020304" pitchFamily="18" charset="0"/>
              </a:rPr>
              <a:t>[5]</a:t>
            </a:r>
            <a:r>
              <a:rPr lang="fa-IR" sz="1600" b="1" dirty="0">
                <a:latin typeface="Calibri" panose="020F0502020204030204" pitchFamily="34" charset="0"/>
                <a:ea typeface="Times New Roman" panose="02020603050405020304" pitchFamily="18" charset="0"/>
                <a:cs typeface="Times New Roman" panose="02020603050405020304" pitchFamily="18" charset="0"/>
              </a:rPr>
              <a:t>، بیدرمن، میلبرگر</a:t>
            </a:r>
            <a:r>
              <a:rPr lang="en-US" sz="1600" b="1" dirty="0">
                <a:latin typeface="Calibri" panose="020F0502020204030204" pitchFamily="34" charset="0"/>
                <a:ea typeface="Times New Roman" panose="02020603050405020304" pitchFamily="18" charset="0"/>
                <a:cs typeface="Times New Roman" panose="02020603050405020304" pitchFamily="18" charset="0"/>
              </a:rPr>
              <a:t>[6]</a:t>
            </a:r>
            <a:r>
              <a:rPr lang="fa-IR" sz="1600" b="1" dirty="0">
                <a:latin typeface="Calibri" panose="020F0502020204030204" pitchFamily="34" charset="0"/>
                <a:ea typeface="Times New Roman" panose="02020603050405020304" pitchFamily="18" charset="0"/>
                <a:cs typeface="Times New Roman" panose="02020603050405020304" pitchFamily="18" charset="0"/>
              </a:rPr>
              <a:t>، فارون</a:t>
            </a:r>
            <a:r>
              <a:rPr lang="en-US" sz="1600" b="1" dirty="0">
                <a:latin typeface="Calibri" panose="020F0502020204030204" pitchFamily="34" charset="0"/>
                <a:ea typeface="Times New Roman" panose="02020603050405020304" pitchFamily="18" charset="0"/>
                <a:cs typeface="Times New Roman" panose="02020603050405020304" pitchFamily="18" charset="0"/>
              </a:rPr>
              <a:t>[7]</a:t>
            </a:r>
            <a:r>
              <a:rPr lang="fa-IR" sz="1600" b="1" dirty="0">
                <a:latin typeface="Calibri" panose="020F0502020204030204" pitchFamily="34" charset="0"/>
                <a:ea typeface="Times New Roman" panose="02020603050405020304" pitchFamily="18" charset="0"/>
                <a:cs typeface="Times New Roman" panose="02020603050405020304" pitchFamily="18" charset="0"/>
              </a:rPr>
              <a:t> و لهمن</a:t>
            </a:r>
            <a:r>
              <a:rPr lang="en-US" sz="1600" b="1" dirty="0">
                <a:latin typeface="Calibri" panose="020F0502020204030204" pitchFamily="34" charset="0"/>
                <a:ea typeface="Times New Roman" panose="02020603050405020304" pitchFamily="18" charset="0"/>
                <a:cs typeface="Times New Roman" panose="02020603050405020304" pitchFamily="18" charset="0"/>
              </a:rPr>
              <a:t>[8]</a:t>
            </a:r>
            <a:r>
              <a:rPr lang="fa-IR" sz="1600" b="1" dirty="0">
                <a:latin typeface="Calibri" panose="020F0502020204030204" pitchFamily="34" charset="0"/>
                <a:ea typeface="Times New Roman" panose="02020603050405020304" pitchFamily="18" charset="0"/>
                <a:cs typeface="Times New Roman" panose="02020603050405020304" pitchFamily="18" charset="0"/>
              </a:rPr>
              <a:t>، 1993). قابل ذکر است که گاهی اوقات درمانگران برای تشخیص بین اختلال اضطرابی و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a:t>
            </a:r>
            <a:r>
              <a:rPr lang="fa-IR" sz="1600" b="1" dirty="0">
                <a:latin typeface="Calibri" panose="020F0502020204030204" pitchFamily="34" charset="0"/>
                <a:ea typeface="Times New Roman" panose="02020603050405020304" pitchFamily="18" charset="0"/>
                <a:cs typeface="Times New Roman" panose="02020603050405020304" pitchFamily="18" charset="0"/>
              </a:rPr>
              <a:t> دچار مشکل می شوند. نشانه های رایج اختلال های اضطرابی مثل بی قراری، تحریک پدیری، بی حوصلگی و اختلال خواب در بیماران مبتلا به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a:t>
            </a:r>
            <a:r>
              <a:rPr lang="fa-IR" sz="1600" b="1" dirty="0">
                <a:latin typeface="Calibri" panose="020F0502020204030204" pitchFamily="34" charset="0"/>
                <a:ea typeface="Times New Roman" panose="02020603050405020304" pitchFamily="18" charset="0"/>
                <a:cs typeface="Times New Roman" panose="02020603050405020304" pitchFamily="18" charset="0"/>
              </a:rPr>
              <a:t> وجود دارد، با این تفاوت که نشانه های تکانشگری معمولا در افراد با اختلال اضطرابی گزارش نشده است (کانرز و جت، 1989، ترجمه ی علیزاده و همکاران، 1387). اختلال های اضطرابی شایع در بیماران مبتلا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 </a:t>
            </a:r>
            <a:r>
              <a:rPr lang="fa-IR" sz="1600" b="1" dirty="0">
                <a:latin typeface="Calibri" panose="020F0502020204030204" pitchFamily="34" charset="0"/>
                <a:ea typeface="Times New Roman" panose="02020603050405020304" pitchFamily="18" charset="0"/>
                <a:cs typeface="Times New Roman" panose="02020603050405020304" pitchFamily="18" charset="0"/>
              </a:rPr>
              <a:t> عبارتند از: اضطراب تعمیم یافته، اضطراب اجتماعی، اختلال وسواسی جبری. مشاهدات بالینی نشان داده است که شیوع اضطراب تعمیم یافته در بیماران مبتلا به </a:t>
            </a:r>
            <a:r>
              <a:rPr lang="en-US" sz="1600" b="1" dirty="0">
                <a:latin typeface="Calibri" panose="020F0502020204030204" pitchFamily="34" charset="0"/>
                <a:ea typeface="Times New Roman" panose="02020603050405020304" pitchFamily="18" charset="0"/>
                <a:cs typeface="Times New Roman" panose="02020603050405020304" pitchFamily="18" charset="0"/>
              </a:rPr>
              <a:t>ADHD</a:t>
            </a:r>
            <a:r>
              <a:rPr lang="fa-IR" sz="1600" b="1" dirty="0">
                <a:latin typeface="Calibri" panose="020F0502020204030204" pitchFamily="34" charset="0"/>
                <a:ea typeface="Times New Roman" panose="02020603050405020304" pitchFamily="18" charset="0"/>
                <a:cs typeface="Times New Roman" panose="02020603050405020304" pitchFamily="18" charset="0"/>
              </a:rPr>
              <a:t> بیشتر از سایر اختلالات اضطرابی است. احساس متفاوت بودن با دیگران باعث می شود تا اضطراب اجتماعی نیز در این بیماران شایع باشد. در واقع آن ها خود را به صورت منظم و نامطلوب با سایرین مقایسه می کنند و به طور انتخابی روی ویژگی های منفی خود و ویژگی های مثبت دیگران تمرکز می کنند. از این رو در موقعیت های اجتماعی به طور مکرر دنبال تایید دیگران هستند (یونگ و برامهام، 2007). شیوع رو به افزایش اختلال وسواسی- جبری در افراد مبتلا </a:t>
            </a:r>
            <a:endParaRPr lang="en-US" sz="16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US" sz="16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US" sz="1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40221099"/>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51466" y="1075266"/>
            <a:ext cx="10016067" cy="5939511"/>
          </a:xfrm>
          <a:prstGeom prst="rect">
            <a:avLst/>
          </a:prstGeom>
        </p:spPr>
        <p:txBody>
          <a:bodyPr wrap="square">
            <a:spAutoFit/>
          </a:bodyPr>
          <a:lstStyle/>
          <a:p>
            <a:pPr>
              <a:lnSpc>
                <a:spcPct val="107000"/>
              </a:lnSpc>
              <a:spcAft>
                <a:spcPts val="800"/>
              </a:spcAft>
            </a:pPr>
            <a:r>
              <a:rPr lang="fa-IR" sz="20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 سبب شناسی اختلال بیش فعالی </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br>
              <a:rPr lang="fa-IR" sz="1600" b="1" dirty="0">
                <a:latin typeface="Calibri" panose="020F0502020204030204" pitchFamily="34" charset="0"/>
                <a:ea typeface="Times New Roman" panose="02020603050405020304" pitchFamily="18" charset="0"/>
                <a:cs typeface="Times New Roman" panose="02020603050405020304" pitchFamily="18" charset="0"/>
              </a:rPr>
            </a:br>
            <a:r>
              <a:rPr lang="fa-IR" sz="1600" b="1" dirty="0">
                <a:latin typeface="Calibri" panose="020F0502020204030204" pitchFamily="34" charset="0"/>
                <a:ea typeface="Times New Roman" panose="02020603050405020304" pitchFamily="18" charset="0"/>
                <a:cs typeface="Times New Roman" panose="02020603050405020304" pitchFamily="18" charset="0"/>
              </a:rPr>
              <a:t>دانشمندان نمی توانند به طور قطعی مشخص کنند که علت اصلی اختلال نارسایی بیش فعالی چیست؟ تا کنون هیچ مدرکی که نشان دهد عوامل اجتماعی و روش های تربیتی عامل بوجود آمدن بیماری هستند ارائه نشده است و اکثر محققین علت بیماری را عوامل بیولوژیک دانسته اند. بنابراین می توان با اطمینان به والدین این کودکان گفت که بی جهت خود را مقصر ندانند و خود را سرزنش نکنند. با این وجود ممکن است عوامل زیر در ایجاد یا تشدید بیماری دخالت داشته باشند: </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r>
              <a:rPr lang="fa-IR" sz="1600" b="1" dirty="0">
                <a:latin typeface="Calibri" panose="020F0502020204030204" pitchFamily="34" charset="0"/>
                <a:ea typeface="Times New Roman" panose="02020603050405020304" pitchFamily="18" charset="0"/>
                <a:cs typeface="Times New Roman" panose="02020603050405020304" pitchFamily="18" charset="0"/>
              </a:rPr>
              <a:t>۱) عوامل طبیعی </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r>
              <a:rPr lang="fa-IR" sz="1600" b="1" dirty="0">
                <a:latin typeface="Calibri" panose="020F0502020204030204" pitchFamily="34" charset="0"/>
                <a:ea typeface="Times New Roman" panose="02020603050405020304" pitchFamily="18" charset="0"/>
                <a:cs typeface="Times New Roman" panose="02020603050405020304" pitchFamily="18" charset="0"/>
              </a:rPr>
              <a:t>مصرف سیگار و الکل در دوران بارداری ممکن است رابطه ای با ایجاد بیماری داشته باشد. مسمومیت با سرب نیز می تواند از علل این بیماری باشد. به نظر می رسد تماشای زیاد تلویزیون و بازی های کامپیوتری نیز در پیدایش آن دخیل باشند. تلویزیون و بازی های کامپیوتری نیز در پیدایش آن دخیل باشند. </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r>
              <a:rPr lang="fa-IR" sz="1600" b="1" dirty="0">
                <a:latin typeface="Calibri" panose="020F0502020204030204" pitchFamily="34" charset="0"/>
                <a:ea typeface="Times New Roman" panose="02020603050405020304" pitchFamily="18" charset="0"/>
                <a:cs typeface="Times New Roman" panose="02020603050405020304" pitchFamily="18" charset="0"/>
              </a:rPr>
              <a:t>۲) صدمات و اختلالات مغزی </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r>
              <a:rPr lang="fa-IR" sz="1600" b="1" dirty="0">
                <a:latin typeface="Calibri" panose="020F0502020204030204" pitchFamily="34" charset="0"/>
                <a:ea typeface="Times New Roman" panose="02020603050405020304" pitchFamily="18" charset="0"/>
                <a:cs typeface="Times New Roman" panose="02020603050405020304" pitchFamily="18" charset="0"/>
              </a:rPr>
              <a:t>کودکانی که در اثر تصادف دچار صدمات مغزی می شوند گاهی علائمی مشابه اختلال بیش فعالی و کم توجهی بروز می دهند. قسمت جلویی مغز مسئول کنترل تفکر، رفتار و احساسات است و در استدلال کردن و حل مسئله نقش مؤثری دارد. </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r>
              <a:rPr lang="fa-IR" sz="1600" b="1" dirty="0">
                <a:latin typeface="Calibri" panose="020F0502020204030204" pitchFamily="34" charset="0"/>
                <a:ea typeface="Times New Roman" panose="02020603050405020304" pitchFamily="18" charset="0"/>
                <a:cs typeface="Times New Roman" panose="02020603050405020304" pitchFamily="18" charset="0"/>
              </a:rPr>
              <a:t>۳) تغذیه </a:t>
            </a:r>
            <a:br>
              <a:rPr lang="fa-IR" sz="1600" b="1" dirty="0">
                <a:latin typeface="Calibri" panose="020F0502020204030204" pitchFamily="34" charset="0"/>
                <a:ea typeface="Times New Roman" panose="02020603050405020304" pitchFamily="18" charset="0"/>
                <a:cs typeface="Times New Roman" panose="02020603050405020304" pitchFamily="18" charset="0"/>
              </a:rPr>
            </a:br>
            <a:r>
              <a:rPr lang="fa-IR" sz="1600" b="1" dirty="0">
                <a:latin typeface="Calibri" panose="020F0502020204030204" pitchFamily="34" charset="0"/>
                <a:ea typeface="Times New Roman" panose="02020603050405020304" pitchFamily="18" charset="0"/>
                <a:cs typeface="Times New Roman" panose="02020603050405020304" pitchFamily="18" charset="0"/>
              </a:rPr>
              <a:t>شکر و چاشنی های غذا علائم بیماری را تشدید می کنند. برخی محققین معتقدند که حساسیت های غذایی، مسمومیت با فلزات سنگین، رژیم غذایی کم پروتئین، کمبود مواد معدنی، اسیدهای چرب ضروری، اختلالات تیروئیدی و کمبود ویتامین ها خصوصاً ویتامین های گروه </a:t>
            </a:r>
            <a:r>
              <a:rPr lang="en-US" sz="1600" b="1" dirty="0">
                <a:latin typeface="Calibri" panose="020F0502020204030204" pitchFamily="34" charset="0"/>
                <a:ea typeface="Times New Roman" panose="02020603050405020304" pitchFamily="18" charset="0"/>
                <a:cs typeface="Times New Roman" panose="02020603050405020304" pitchFamily="18" charset="0"/>
              </a:rPr>
              <a:t>B</a:t>
            </a:r>
            <a:r>
              <a:rPr lang="fa-IR" sz="1600" b="1" dirty="0">
                <a:latin typeface="Calibri" panose="020F0502020204030204" pitchFamily="34" charset="0"/>
                <a:ea typeface="Times New Roman" panose="02020603050405020304" pitchFamily="18" charset="0"/>
                <a:cs typeface="Times New Roman" panose="02020603050405020304" pitchFamily="18" charset="0"/>
              </a:rPr>
              <a:t> از عوامل خطر ایجاد اختلال بیش فعالی هستند. کمبود منیزیوم هم می تواند علائم روانی زیادی از قبیل افسردگی، اضطراب، بی قراری و تحریک پذیری ایجاد نماید به نظر می رسد که کودکان مبتلا به این بیماری دچار کمبود مواد معدنی مثل منیزیوم، روی و آهن باشند.</a:t>
            </a:r>
            <a:endParaRPr lang="en-US" sz="1600" b="1" dirty="0">
              <a:latin typeface="Calibri" panose="020F0502020204030204" pitchFamily="34" charset="0"/>
              <a:ea typeface="Times New Roman" panose="02020603050405020304" pitchFamily="18" charset="0"/>
              <a:cs typeface="Times New Roman" panose="02020603050405020304" pitchFamily="18" charset="0"/>
            </a:endParaRPr>
          </a:p>
          <a:p>
            <a:r>
              <a:rPr lang="fa-IR" sz="1600" dirty="0"/>
              <a:t> </a:t>
            </a:r>
            <a:endParaRPr lang="en-US" sz="1600" dirty="0"/>
          </a:p>
          <a:p>
            <a:br>
              <a:rPr lang="fa-IR" sz="1600" b="1" dirty="0">
                <a:latin typeface="Calibri" panose="020F0502020204030204" pitchFamily="34" charset="0"/>
                <a:ea typeface="Times New Roman" panose="02020603050405020304" pitchFamily="18" charset="0"/>
                <a:cs typeface="Times New Roman" panose="02020603050405020304" pitchFamily="18" charset="0"/>
              </a:rPr>
            </a:br>
            <a:endParaRPr lang="fa-IR" sz="16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176713"/>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5680" y="1643586"/>
            <a:ext cx="10190480" cy="4108945"/>
          </a:xfrm>
          <a:prstGeom prst="rect">
            <a:avLst/>
          </a:prstGeom>
        </p:spPr>
        <p:txBody>
          <a:bodyPr wrap="square">
            <a:spAutoFit/>
          </a:bodyPr>
          <a:lstStyle/>
          <a:p>
            <a:pPr marL="342900" lvl="0" indent="-342900">
              <a:lnSpc>
                <a:spcPct val="107000"/>
              </a:lnSpc>
              <a:spcAft>
                <a:spcPts val="800"/>
              </a:spcAft>
              <a:buSzPts val="1000"/>
              <a:buFont typeface="+mj-lt"/>
              <a:buAutoNum type="arabicParenR"/>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وقتی که فرزندتان کارش را خوب انجام می‌دهد به او پاداش دهید. در فرزند خود توانایی ایجاد کنید و نیز با او در مورد استعدادهایش صحبت کنید و او را به بکارگیری توانایی‌هایش تشویق و ترغیب کنید.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mj-lt"/>
              <a:buAutoNum type="arabicParenR"/>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با فرزند خود کاملا واضح و روشن صحبت کنید. برای این کار با پشتکار ، مصر و مثبت باشید و خواسته‌های خود را کاملا برای فرزند خود روشن سازید. به فرزند خود بگویید چه کارهایی را باید انجام دهد نه این که فقط ، آنچه را نباید انجام دهد به او گوشزد کنید.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mj-lt"/>
              <a:buAutoNum type="arabicParenR"/>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شیوه‌هایی را برای کنترل رفتار فرزند خود یاد بگیرید این برنامه‌ها عبارتند از: ایجاد جدول برای فعالیت‌های فرزندتان ، داشتن برنامه برای پاداش ، نادیده گرفتن رفتارهای نامطلوب ، پیامدهای عادی و غیر طبیعی نتایج و پیامدهای منطقی.</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mj-lt"/>
              <a:buAutoNum type="arabicParenR"/>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با مدرسه فرزندتان تماس داشته باشید و برنامه تعلیم و تربیت خاص نیازهای فرزندتان را برای او تنظیم کنید. هر دوی شما (والدین و معلم) بایستی نمونه‌ای از این برنامه را داشته باشید.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mj-lt"/>
              <a:buAutoNum type="arabicParenR"/>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با معلم در تماس باشید و به او بگویید فرزند شما در خانه چه عملکردی دارد و از او بپرسید که در مدرسه چه می‌کند و آنها را حمایت کنید.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6795104" y="491452"/>
            <a:ext cx="3688831"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راهنمایی‌هایی برای والدین</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6253057"/>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585768" y="369532"/>
            <a:ext cx="4206601" cy="590996"/>
          </a:xfrm>
          <a:prstGeom prst="rect">
            <a:avLst/>
          </a:prstGeom>
        </p:spPr>
        <p:txBody>
          <a:bodyPr wrap="none">
            <a:spAutoFit/>
          </a:bodyPr>
          <a:lstStyle/>
          <a:p>
            <a:pPr>
              <a:lnSpc>
                <a:spcPct val="107000"/>
              </a:lnSpc>
              <a:spcAft>
                <a:spcPts val="800"/>
              </a:spcAft>
            </a:pPr>
            <a:r>
              <a:rPr lang="fa-IR"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rPr>
              <a:t>راهنمایی‌هایی برای آموزگاران</a:t>
            </a:r>
            <a:endParaRPr lang="en-US" sz="3200" b="1" i="1" dirty="0">
              <a:ln w="12700">
                <a:solidFill>
                  <a:srgbClr val="C0000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a typeface="Times New Roman" panose="02020603050405020304" pitchFamily="18" charset="0"/>
              <a:cs typeface="Times New Roman" panose="02020603050405020304" pitchFamily="18" charset="0"/>
            </a:endParaRPr>
          </a:p>
        </p:txBody>
      </p:sp>
      <p:sp>
        <p:nvSpPr>
          <p:cNvPr id="5" name="Rectangle 4"/>
          <p:cNvSpPr/>
          <p:nvPr/>
        </p:nvSpPr>
        <p:spPr>
          <a:xfrm>
            <a:off x="1290320" y="1186386"/>
            <a:ext cx="9966960" cy="4557145"/>
          </a:xfrm>
          <a:prstGeom prst="rect">
            <a:avLst/>
          </a:prstGeom>
        </p:spPr>
        <p:txBody>
          <a:bodyPr wrap="square">
            <a:spAutoFit/>
          </a:bodyPr>
          <a:lstStyle/>
          <a:p>
            <a:pPr>
              <a:lnSpc>
                <a:spcPct val="107000"/>
              </a:lnSpc>
              <a:spcAft>
                <a:spcPts val="800"/>
              </a:spcAft>
              <a:buSzPts val="1000"/>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باید بدانید که چه موارد خاصی برای دانش آموزان دشوار هستند. برای مثال ممکن است که دانش آموز </a:t>
            </a:r>
            <a:r>
              <a:rPr lang="en-US" sz="2000" b="1" dirty="0">
                <a:latin typeface="Calibri" panose="020F0502020204030204" pitchFamily="34" charset="0"/>
                <a:ea typeface="Times New Roman" panose="02020603050405020304" pitchFamily="18" charset="0"/>
                <a:cs typeface="Times New Roman" panose="02020603050405020304" pitchFamily="18" charset="0"/>
              </a:rPr>
              <a:t>ADHD</a:t>
            </a:r>
            <a:r>
              <a:rPr lang="fa-IR" sz="2000" b="1" dirty="0">
                <a:latin typeface="Calibri" panose="020F0502020204030204" pitchFamily="34" charset="0"/>
                <a:ea typeface="Times New Roman" panose="02020603050405020304" pitchFamily="18" charset="0"/>
                <a:cs typeface="Times New Roman" panose="02020603050405020304" pitchFamily="18" charset="0"/>
              </a:rPr>
              <a:t> در شروع یک کار دچار مشکل باشد در حالی که دانش آموزان دیگر در پایان‌دادن به یک عمل و شروع عمل بعدی شکل داشته باشند.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marL="457200" indent="-457200">
              <a:lnSpc>
                <a:spcPct val="107000"/>
              </a:lnSpc>
              <a:spcAft>
                <a:spcPts val="800"/>
              </a:spcAft>
              <a:buSzPts val="1000"/>
              <a:buFont typeface="+mj-lt"/>
              <a:buAutoNum type="arabicParenR"/>
              <a:tabLst>
                <a:tab pos="457200" algn="l"/>
              </a:tabLst>
            </a:pPr>
            <a:endParaRPr lang="fa-IR" sz="2000" b="1" dirty="0">
              <a:latin typeface="Calibri" panose="020F0502020204030204" pitchFamily="34" charset="0"/>
              <a:ea typeface="Times New Roman" panose="02020603050405020304" pitchFamily="18" charset="0"/>
              <a:cs typeface="Times New Roman" panose="02020603050405020304" pitchFamily="18" charset="0"/>
            </a:endParaRPr>
          </a:p>
          <a:p>
            <a:pPr marL="457200" indent="-457200">
              <a:lnSpc>
                <a:spcPct val="107000"/>
              </a:lnSpc>
              <a:spcAft>
                <a:spcPts val="800"/>
              </a:spcAft>
              <a:buSzPts val="1000"/>
              <a:buFont typeface="+mj-lt"/>
              <a:buAutoNum type="arabicParenR"/>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به دانش آموزان نشان دهید چگونه از کتاب تکلیف و برنامه‌های روزانه استفاده کنند. همچنین مهارت‌ها و روش‌های یادگیری را به آنها آموزش دهید و آنها را به شکل منظم تقویت (پاداش) کنید.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marL="457200" indent="-457200">
              <a:lnSpc>
                <a:spcPct val="107000"/>
              </a:lnSpc>
              <a:spcAft>
                <a:spcPts val="800"/>
              </a:spcAft>
              <a:buSzPts val="1000"/>
              <a:buFont typeface="+mj-lt"/>
              <a:buAutoNum type="arabicParenR"/>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به دانش آموزان در فعالیت‌های بدنی‌شان کمک کنید. (برای مثال) به آنها اجازه دهید تا کاری را ایستاده پای تخته سیاه انجام دهند). در بین برنامه‌ها به آنها استراحت دهید.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marL="457200" indent="-457200">
              <a:lnSpc>
                <a:spcPct val="107000"/>
              </a:lnSpc>
              <a:spcAft>
                <a:spcPts val="800"/>
              </a:spcAft>
              <a:buSzPts val="1000"/>
              <a:buFont typeface="+mj-lt"/>
              <a:buAutoNum type="arabicParenR"/>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با والدین و دانش آموزان هر دو با هم برای نو آوری و اجرای یک برنامه تعلیم و تربیتی متناسب بمنظور نیل به نیازهای دانش آموزان به فعالیت و همکاری بپردازید.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marL="457200" indent="-457200">
              <a:lnSpc>
                <a:spcPct val="107000"/>
              </a:lnSpc>
              <a:spcAft>
                <a:spcPts val="800"/>
              </a:spcAft>
              <a:buSzPts val="1000"/>
              <a:buFont typeface="+mj-lt"/>
              <a:buAutoNum type="arabicParenR"/>
              <a:tabLst>
                <a:tab pos="457200" algn="l"/>
              </a:tabLst>
            </a:pPr>
            <a:r>
              <a:rPr lang="fa-IR" sz="2000" b="1" dirty="0">
                <a:latin typeface="Calibri" panose="020F0502020204030204" pitchFamily="34" charset="0"/>
                <a:ea typeface="Times New Roman" panose="02020603050405020304" pitchFamily="18" charset="0"/>
                <a:cs typeface="Times New Roman" panose="02020603050405020304" pitchFamily="18" charset="0"/>
              </a:rPr>
              <a:t>انتظارات بالا از دانش آموزان داشته باشید اما سعی کنید راه‌های جدیدی را برای انجام کارها امتحان کنید صبور باشید و شانس دانش آموزان را برای کسب موفقیت بالا ببرید.</a:t>
            </a:r>
          </a:p>
        </p:txBody>
      </p:sp>
    </p:spTree>
    <p:extLst>
      <p:ext uri="{BB962C8B-B14F-4D97-AF65-F5344CB8AC3E}">
        <p14:creationId xmlns:p14="http://schemas.microsoft.com/office/powerpoint/2010/main" val="906326326"/>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89120" y="1828801"/>
            <a:ext cx="7376160" cy="2976392"/>
          </a:xfrm>
          <a:prstGeom prst="rect">
            <a:avLst/>
          </a:prstGeom>
        </p:spPr>
        <p:txBody>
          <a:bodyPr wrap="square">
            <a:spAutoFit/>
          </a:bodyPr>
          <a:lstStyle/>
          <a:p>
            <a:pPr>
              <a:lnSpc>
                <a:spcPct val="107000"/>
              </a:lnSpc>
              <a:spcAft>
                <a:spcPts val="800"/>
              </a:spcAft>
            </a:pPr>
            <a:r>
              <a:rPr lang="fa-IR" sz="2400" b="1" dirty="0">
                <a:latin typeface="Calibri" panose="020F0502020204030204" pitchFamily="34" charset="0"/>
                <a:ea typeface="Times New Roman" panose="02020603050405020304" pitchFamily="18" charset="0"/>
                <a:cs typeface="Times New Roman" panose="02020603050405020304" pitchFamily="18" charset="0"/>
              </a:rPr>
              <a:t>عوامل آسیب زای چندی که در این خصوص مطرح شده اند</a:t>
            </a:r>
          </a:p>
          <a:p>
            <a:pPr>
              <a:lnSpc>
                <a:spcPct val="107000"/>
              </a:lnSpc>
              <a:spcAft>
                <a:spcPts val="800"/>
              </a:spcAft>
            </a:pP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۱- عوامل نوروبیولوژیک , اسیب مغزی , درنگ تکاملی , نقص کار در دستگاه عصبی .</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۲- رژیم غذایی .</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۳- متغیر های مربوط به محیط زیست نظیر میزان سرب در هوا.</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۴- عوامل روانی – اجتماعی نظیر محرومیت هیجانی به مدت طولانی , حوادث استرس امیز و اختلال در روابط خانوادگی.</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Picture 8" descr="کودک بیش فعال">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491490" y="1960245"/>
            <a:ext cx="3812540" cy="28765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44281315"/>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56080" y="1311518"/>
            <a:ext cx="9418320" cy="4022640"/>
          </a:xfrm>
          <a:prstGeom prst="rect">
            <a:avLst/>
          </a:prstGeom>
        </p:spPr>
        <p:txBody>
          <a:bodyPr wrap="square">
            <a:spAutoFit/>
          </a:bodyPr>
          <a:lstStyle/>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۳ تا۵ درصد کودکان , مبتلا به </a:t>
            </a:r>
            <a:r>
              <a:rPr lang="en-US" sz="2000" b="1" dirty="0">
                <a:latin typeface="Calibri" panose="020F0502020204030204" pitchFamily="34" charset="0"/>
                <a:ea typeface="Times New Roman" panose="02020603050405020304" pitchFamily="18" charset="0"/>
                <a:cs typeface="Times New Roman" panose="02020603050405020304" pitchFamily="18" charset="0"/>
              </a:rPr>
              <a:t>ADHD</a:t>
            </a:r>
            <a:r>
              <a:rPr lang="fa-IR" sz="2000" b="1" dirty="0">
                <a:latin typeface="Calibri" panose="020F0502020204030204" pitchFamily="34" charset="0"/>
                <a:ea typeface="Times New Roman" panose="02020603050405020304" pitchFamily="18" charset="0"/>
                <a:cs typeface="Times New Roman" panose="02020603050405020304" pitchFamily="18" charset="0"/>
              </a:rPr>
              <a:t> هستند که در این میان پسرها سه برابر بیشتر از دختر ها مبتلا می شوند.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اختلال‌ بیش‌ فعالی‌ که‌ در اغلب‌ موارد با نقص‌ توجه‌ همراه‌ است، معمولاً در دوران‌ کودکی‌ بروز می‌ کند. تشخیص‌ این‌ اختلال‌ در سنین‌ زیر پنج‌ سال‌ قدری‌ مشکل‌ است زیرا امکان‌ دارد با رفتارهای‌ طبیعی‌ و شیطنت ‌آمیز کودکان‌ اشتباه‌ گرفته‌ شود. با این ‌حال، متخصصان‌ می‌ توانند این‌ اختلال‌ را تشخیص‌ دهند و پیش‌ بینی‌های‌ لازم‌ را به‌ عمل‌ آورند. این‌ اختلال‌ با فعالیت‌ بیش‌ از اندازه، خرابکاری‌ و آزار رساندن‌ همراه‌ است.</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چنانچه‌ این‌ بچه‌ها در سنین‌ کودکی‌ معالجه‌ نشوند، در دوره‌ نوجوانی‌ احتمال‌ این ‌که‌ رفتارهای‌ ضداجتماعی‌ داشته‌ باشند و نیز حالات‌ افسردگی‌ در آنها به‌ وجود آید، بسیار است. بنابراین‌ به‌ والدین‌ توصیه‌ می ‌شود که‌ حتماً در دوران‌ کودکی‌ برای‌ معالجه‌ این‌ کودکان‌ اقدام‌ کنند.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تحول مبانی نظری و علمی، رویکردهای جدیدی را در تعیین اهداف تربیتی و فرایند آموزش مطرح کرده است. یکی از بارزترین رویکردها، توجه به تفکر در فرآیند آموزش است. فیشر (۲۰۰۱) بیان می‌کند که انسانها موجوداتی هستند که نه تنها فکر می‌کنند بلکه می‌توانند درباره افکار خود نیز فکر کرده و آن را کنترل نمایند.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3625219"/>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99920" y="1606654"/>
            <a:ext cx="8971280" cy="4130490"/>
          </a:xfrm>
          <a:prstGeom prst="rect">
            <a:avLst/>
          </a:prstGeom>
        </p:spPr>
        <p:txBody>
          <a:bodyPr wrap="square">
            <a:spAutoFit/>
          </a:bodyPr>
          <a:lstStyle/>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از آنجا که کودکان بیش فعال دارای شجاعت نسبی بیشتری نسبت به بچه‌های دیگر هستند، معلم می‌تواند از این موضوع بهره‌برداری کرده و شجاعت فکری ، بازنگری و اصلاح کودک توسط خودش را افزایش دهد. تمرین و ممارست در درست سؤال کردن، دلیل آوردن و دلیل خواستن می‌تواند سعة صدر این کودکان را بالا برده و آرامش آنها را به همراه داشته باشد. به خاطر داشته باشید که با روش فلسفه و کودک می‌توانیم حس کنجکاوی طبیعی کودکان بیش فعال را تا حدی ارضاء کرده و مهارتهای تفکر و استدلال در کودکان را تقویت و به این ترتیب ،اعتماد به نفس آنها را بالا بریم و به آنها این روش را یاد بدهیم که به خود بگویند «صبر کن! کمی بیشتر دقت کن! حالا انجام بده» این روش، رفتار تکانشی او را تا حد قابل ملاحظه ای کاهش می‌دهد. برای این منظور می توانید او را در یک گروه کلاسی، عضو کنید تا کارهایش را به صورت گروهی انجام دهد.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fa-IR" sz="2000" b="1" dirty="0">
                <a:latin typeface="Calibri" panose="020F0502020204030204" pitchFamily="34" charset="0"/>
                <a:ea typeface="Times New Roman" panose="02020603050405020304" pitchFamily="18" charset="0"/>
                <a:cs typeface="Times New Roman" panose="02020603050405020304" pitchFamily="18" charset="0"/>
              </a:rPr>
              <a:t>او را زود به زود تشویق کنید چرا که به پاداش‌های پیاپی در زمان کوتاه نیاز دارد. تماس چشمی خود را با او بطور مستمر حفظ کنید و او را زود به زود نگاه کنید. سعی کنید از رنگها به خصوص مواد دیداری (مثل نقاشی، مجسمه، عکس و فیلم) و مواد لمسی (مثل گچ، کاغذ، خمیر و مانند اینها) بیشتر استفاده کنید.</a:t>
            </a:r>
            <a:endParaRPr lang="en-US" sz="2000" b="1"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6742888"/>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1524000" y="71439"/>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5049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algn="l" rtl="0" eaLnBrk="0" fontAlgn="base" hangingPunct="0">
              <a:spcBef>
                <a:spcPct val="0"/>
              </a:spcBef>
              <a:spcAft>
                <a:spcPct val="0"/>
              </a:spcAft>
              <a:defRPr/>
            </a:pPr>
            <a:endParaRPr lang="fr-FR">
              <a:solidFill>
                <a:prstClr val="black"/>
              </a:solidFill>
              <a:latin typeface="Verdana"/>
              <a:cs typeface="Arial"/>
            </a:endParaRPr>
          </a:p>
        </p:txBody>
      </p:sp>
      <p:sp>
        <p:nvSpPr>
          <p:cNvPr id="41993" name="Line 8"/>
          <p:cNvSpPr>
            <a:spLocks noChangeShapeType="1"/>
          </p:cNvSpPr>
          <p:nvPr/>
        </p:nvSpPr>
        <p:spPr bwMode="auto">
          <a:xfrm>
            <a:off x="4872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algn="l" rtl="0" eaLnBrk="0" fontAlgn="base" hangingPunct="0">
              <a:spcBef>
                <a:spcPct val="0"/>
              </a:spcBef>
              <a:spcAft>
                <a:spcPct val="0"/>
              </a:spcAft>
              <a:defRPr/>
            </a:pPr>
            <a:endParaRPr lang="en-US">
              <a:solidFill>
                <a:srgbClr val="000000"/>
              </a:solidFill>
              <a:latin typeface="Verdana" panose="020B0604030504040204" pitchFamily="34" charset="0"/>
              <a:cs typeface="Arial" panose="020B0604020202020204" pitchFamily="34" charset="0"/>
            </a:endParaRPr>
          </a:p>
        </p:txBody>
      </p:sp>
      <p:sp>
        <p:nvSpPr>
          <p:cNvPr id="41994" name="Rectangle 10"/>
          <p:cNvSpPr>
            <a:spLocks noChangeArrowheads="1"/>
          </p:cNvSpPr>
          <p:nvPr/>
        </p:nvSpPr>
        <p:spPr bwMode="auto">
          <a:xfrm>
            <a:off x="6549593"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rtl="0" eaLnBrk="0" fontAlgn="base" hangingPunct="0">
              <a:spcBef>
                <a:spcPct val="0"/>
              </a:spcBef>
              <a:spcAft>
                <a:spcPct val="0"/>
              </a:spcAft>
              <a:defRPr/>
            </a:pPr>
            <a:r>
              <a:rPr lang="fr-FR" altLang="en-US" sz="1000" dirty="0">
                <a:solidFill>
                  <a:srgbClr val="000000"/>
                </a:solidFill>
                <a:hlinkClick r:id="rId3"/>
              </a:rPr>
              <a:t>http://www.ravanpoint.ir</a:t>
            </a:r>
            <a:endParaRPr lang="fa-IR" altLang="en-US" sz="1000" dirty="0">
              <a:solidFill>
                <a:srgbClr val="000000"/>
              </a:solidFill>
            </a:endParaRPr>
          </a:p>
          <a:p>
            <a:pPr algn="ctr" rtl="0" eaLnBrk="0" fontAlgn="base" hangingPunct="0">
              <a:spcBef>
                <a:spcPct val="0"/>
              </a:spcBef>
              <a:spcAft>
                <a:spcPct val="0"/>
              </a:spcAft>
              <a:defRPr/>
            </a:pPr>
            <a:endParaRPr lang="fr-FR" altLang="en-US" sz="1000" dirty="0">
              <a:solidFill>
                <a:srgbClr val="000000"/>
              </a:solidFill>
            </a:endParaRPr>
          </a:p>
          <a:p>
            <a:pPr algn="ctr" rtl="0" eaLnBrk="0" fontAlgn="base" hangingPunct="0">
              <a:spcBef>
                <a:spcPct val="0"/>
              </a:spcBef>
              <a:spcAft>
                <a:spcPct val="0"/>
              </a:spcAft>
              <a:defRPr/>
            </a:pPr>
            <a:r>
              <a:rPr lang="fr-FR" altLang="en-US" sz="1000" dirty="0">
                <a:solidFill>
                  <a:srgbClr val="000000"/>
                </a:solidFill>
              </a:rPr>
              <a:t>Contact: info@ravanpoint.ir </a:t>
            </a:r>
          </a:p>
        </p:txBody>
      </p:sp>
      <p:sp>
        <p:nvSpPr>
          <p:cNvPr id="3" name="Rectangle 2"/>
          <p:cNvSpPr/>
          <p:nvPr/>
        </p:nvSpPr>
        <p:spPr>
          <a:xfrm>
            <a:off x="1774825" y="3919538"/>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algn="ctr" rtl="0" eaLnBrk="0" fontAlgn="base" hangingPunct="0">
              <a:spcBef>
                <a:spcPct val="0"/>
              </a:spcBef>
              <a:spcAft>
                <a:spcPct val="0"/>
              </a:spcAft>
              <a:defRPr/>
            </a:pPr>
            <a:endParaRPr lang="en-US">
              <a:solidFill>
                <a:srgbClr val="FFFFFF"/>
              </a:solidFill>
              <a:latin typeface="Verdana"/>
              <a:cs typeface="Arial"/>
            </a:endParaRPr>
          </a:p>
        </p:txBody>
      </p:sp>
      <p:sp>
        <p:nvSpPr>
          <p:cNvPr id="62480" name="Rectangle 16"/>
          <p:cNvSpPr>
            <a:spLocks noChangeArrowheads="1"/>
          </p:cNvSpPr>
          <p:nvPr/>
        </p:nvSpPr>
        <p:spPr bwMode="auto">
          <a:xfrm>
            <a:off x="1774825" y="2582614"/>
            <a:ext cx="2832100" cy="1754326"/>
          </a:xfrm>
          <a:prstGeom prst="rect">
            <a:avLst/>
          </a:prstGeom>
          <a:noFill/>
          <a:ln w="9525">
            <a:noFill/>
            <a:miter lim="800000"/>
            <a:headEnd/>
            <a:tailEnd/>
          </a:ln>
          <a:effectLst/>
        </p:spPr>
        <p:txBody>
          <a:bodyPr>
            <a:spAutoFit/>
          </a:bodyPr>
          <a:lstStyle/>
          <a:p>
            <a:pPr algn="ctr" eaLnBrk="0" fontAlgn="base" hangingPunct="0">
              <a:spcBef>
                <a:spcPct val="0"/>
              </a:spcBef>
              <a:spcAft>
                <a:spcPct val="0"/>
              </a:spcAft>
              <a:defRPr/>
            </a:pPr>
            <a:r>
              <a:rPr lang="fa-IR" sz="2000" b="1" dirty="0">
                <a:solidFill>
                  <a:prstClr val="black"/>
                </a:solidFill>
                <a:latin typeface="Verdana" panose="020B0604030504040204" pitchFamily="34" charset="0"/>
                <a:cs typeface="B Nazanin" panose="00000400000000000000" pitchFamily="2" charset="-78"/>
              </a:rPr>
              <a:t>دانلود رایگان پاورپوینت های روانشناسی</a:t>
            </a:r>
            <a:endParaRPr lang="en-GB" sz="2000" b="1" dirty="0">
              <a:solidFill>
                <a:prstClr val="black"/>
              </a:solidFill>
              <a:latin typeface="Verdana" panose="020B0604030504040204" pitchFamily="34" charset="0"/>
              <a:cs typeface="B Nazanin" panose="00000400000000000000" pitchFamily="2" charset="-78"/>
            </a:endParaRPr>
          </a:p>
          <a:p>
            <a:pPr algn="l" rtl="0" eaLnBrk="0" fontAlgn="base" hangingPunct="0">
              <a:spcBef>
                <a:spcPct val="0"/>
              </a:spcBef>
              <a:spcAft>
                <a:spcPct val="0"/>
              </a:spcAft>
              <a:defRPr/>
            </a:pPr>
            <a:endParaRPr lang="en-GB" b="1" dirty="0">
              <a:solidFill>
                <a:prstClr val="black"/>
              </a:solidFill>
              <a:latin typeface="Verdana" panose="020B0604030504040204" pitchFamily="34" charset="0"/>
              <a:cs typeface="Arial" panose="020B0604020202020204" pitchFamily="34" charset="0"/>
            </a:endParaRPr>
          </a:p>
          <a:p>
            <a:pPr algn="l" rtl="0" eaLnBrk="0" fontAlgn="base" hangingPunct="0">
              <a:spcBef>
                <a:spcPct val="0"/>
              </a:spcBef>
              <a:spcAft>
                <a:spcPct val="0"/>
              </a:spcAft>
              <a:defRPr/>
            </a:pPr>
            <a:endParaRPr lang="en-US" sz="1600" dirty="0">
              <a:solidFill>
                <a:srgbClr val="C00000"/>
              </a:solidFill>
              <a:latin typeface="Verdana" panose="020B0604030504040204" pitchFamily="34" charset="0"/>
              <a:cs typeface="Arial" panose="020B0604020202020204" pitchFamily="34" charset="0"/>
            </a:endParaRPr>
          </a:p>
          <a:p>
            <a:pPr algn="l" rtl="0" eaLnBrk="0" fontAlgn="base" hangingPunct="0">
              <a:spcBef>
                <a:spcPct val="0"/>
              </a:spcBef>
              <a:spcAft>
                <a:spcPct val="0"/>
              </a:spcAft>
              <a:defRPr/>
            </a:pPr>
            <a:br>
              <a:rPr lang="en-US" sz="1600" dirty="0">
                <a:solidFill>
                  <a:srgbClr val="000000">
                    <a:lumMod val="75000"/>
                    <a:lumOff val="25000"/>
                  </a:srgbClr>
                </a:solidFill>
                <a:latin typeface="Times New Roman" panose="02020603050405020304" pitchFamily="18" charset="0"/>
                <a:cs typeface="Times New Roman" panose="02020603050405020304" pitchFamily="18" charset="0"/>
              </a:rPr>
            </a:br>
            <a:r>
              <a:rPr lang="en-US" dirty="0">
                <a:solidFill>
                  <a:srgbClr val="000000">
                    <a:lumMod val="75000"/>
                    <a:lumOff val="25000"/>
                  </a:srgbClr>
                </a:solidFill>
                <a:latin typeface="Times New Roman" panose="02020603050405020304" pitchFamily="18" charset="0"/>
                <a:cs typeface="Times New Roman" panose="02020603050405020304" pitchFamily="18" charset="0"/>
              </a:rPr>
              <a:t>© Copyright Ravanpoint.ir</a:t>
            </a:r>
            <a:endParaRPr lang="en-GB" b="1" dirty="0">
              <a:solidFill>
                <a:srgbClr val="000000">
                  <a:lumMod val="75000"/>
                  <a:lumOff val="25000"/>
                </a:srgbClr>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9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284</TotalTime>
  <Words>5786</Words>
  <Application>Microsoft Office PowerPoint</Application>
  <PresentationFormat>Widescreen</PresentationFormat>
  <Paragraphs>123</Paragraphs>
  <Slides>30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Symbol</vt:lpstr>
      <vt:lpstr>Times New Roman</vt:lpstr>
      <vt:lpstr>Tw Cen MT</vt:lpstr>
      <vt:lpstr>Verdana</vt:lpstr>
      <vt:lpstr>Wingdings</vt:lpstr>
      <vt:lpstr>Droplet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Conditions o use</vt:lpstr>
    </vt:vector>
  </TitlesOfParts>
  <Company>Moorche 30 DVDs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MRT www.Win2Farsi.com</dc:creator>
  <cp:lastModifiedBy>Classic</cp:lastModifiedBy>
  <cp:revision>26</cp:revision>
  <dcterms:created xsi:type="dcterms:W3CDTF">2017-10-25T08:46:13Z</dcterms:created>
  <dcterms:modified xsi:type="dcterms:W3CDTF">2025-08-02T11:47:58Z</dcterms:modified>
</cp:coreProperties>
</file>