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4087" r:id="rId1"/>
    <p:sldMasterId id="2147484099" r:id="rId2"/>
  </p:sldMasterIdLst>
  <p:notesMasterIdLst>
    <p:notesMasterId r:id="rId17"/>
  </p:notesMasterIdLst>
  <p:sldIdLst>
    <p:sldId id="258" r:id="rId3"/>
    <p:sldId id="257" r:id="rId4"/>
    <p:sldId id="259" r:id="rId5"/>
    <p:sldId id="260" r:id="rId6"/>
    <p:sldId id="262" r:id="rId7"/>
    <p:sldId id="261" r:id="rId8"/>
    <p:sldId id="263" r:id="rId9"/>
    <p:sldId id="270" r:id="rId10"/>
    <p:sldId id="267" r:id="rId11"/>
    <p:sldId id="266" r:id="rId12"/>
    <p:sldId id="265" r:id="rId13"/>
    <p:sldId id="269" r:id="rId14"/>
    <p:sldId id="264" r:id="rId15"/>
    <p:sldId id="305" r:id="rId16"/>
  </p:sldIdLst>
  <p:sldSz cx="12192000" cy="6858000"/>
  <p:notesSz cx="6858000" cy="9144000"/>
  <p:embeddedFontLst>
    <p:embeddedFont>
      <p:font typeface="B Mitra" panose="00000400000000000000" charset="-78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Franklin Gothic Book" panose="020B0503020102020204" pitchFamily="34" charset="0"/>
      <p:regular r:id="rId24"/>
      <p:italic r:id="rId25"/>
    </p:embeddedFont>
    <p:embeddedFont>
      <p:font typeface="Franklin Gothic Medium" panose="020B0603020102020204" pitchFamily="34" charset="0"/>
      <p:regular r:id="rId26"/>
      <p:italic r:id="rId27"/>
    </p:embeddedFont>
    <p:embeddedFont>
      <p:font typeface="Verdana" panose="020B0604030504040204" pitchFamily="34" charset="0"/>
      <p:regular r:id="rId28"/>
      <p:bold r:id="rId29"/>
      <p:italic r:id="rId30"/>
      <p:boldItalic r:id="rId31"/>
    </p:embeddedFont>
  </p:embeddedFontLst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971" autoAdjust="0"/>
    <p:restoredTop sz="94291" autoAdjust="0"/>
  </p:normalViewPr>
  <p:slideViewPr>
    <p:cSldViewPr snapToGrid="0">
      <p:cViewPr varScale="1">
        <p:scale>
          <a:sx n="65" d="100"/>
          <a:sy n="65" d="100"/>
        </p:scale>
        <p:origin x="48" y="3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185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15DCB0-FA5F-4091-9E7C-44C5FDD9E4E6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fa-IR"/>
        </a:p>
      </dgm:t>
    </dgm:pt>
    <dgm:pt modelId="{20D67504-3C5F-49E3-97F9-2F5824E752C9}">
      <dgm:prSet phldrT="[Text]"/>
      <dgm:spPr/>
      <dgm:t>
        <a:bodyPr/>
        <a:lstStyle/>
        <a:p>
          <a:pPr rtl="1"/>
          <a:r>
            <a:rPr lang="fa-IR" dirty="0">
              <a:cs typeface="B Mitra" panose="00000400000000000000" pitchFamily="2" charset="-78"/>
            </a:rPr>
            <a:t>وسواس فکری</a:t>
          </a:r>
        </a:p>
      </dgm:t>
    </dgm:pt>
    <dgm:pt modelId="{774AA0AB-EE65-4CFE-90DE-BF1CE8A652A7}" type="parTrans" cxnId="{49A57A62-4AD5-4A11-81BC-37026585909D}">
      <dgm:prSet/>
      <dgm:spPr/>
      <dgm:t>
        <a:bodyPr/>
        <a:lstStyle/>
        <a:p>
          <a:pPr rtl="1"/>
          <a:endParaRPr lang="fa-IR"/>
        </a:p>
      </dgm:t>
    </dgm:pt>
    <dgm:pt modelId="{A2C5DD19-288A-42EE-837C-8915ABCCDBB1}" type="sibTrans" cxnId="{49A57A62-4AD5-4A11-81BC-37026585909D}">
      <dgm:prSet/>
      <dgm:spPr/>
      <dgm:t>
        <a:bodyPr/>
        <a:lstStyle/>
        <a:p>
          <a:pPr rtl="1"/>
          <a:endParaRPr lang="fa-IR"/>
        </a:p>
      </dgm:t>
    </dgm:pt>
    <dgm:pt modelId="{8BB3F9F5-52B7-4992-8564-3D023E643CAA}">
      <dgm:prSet phldrT="[Text]"/>
      <dgm:spPr/>
      <dgm:t>
        <a:bodyPr/>
        <a:lstStyle/>
        <a:p>
          <a:pPr rtl="1"/>
          <a:r>
            <a:rPr lang="fa-IR" dirty="0">
              <a:cs typeface="B Mitra" panose="00000400000000000000" pitchFamily="2" charset="-78"/>
            </a:rPr>
            <a:t>اضطراب</a:t>
          </a:r>
        </a:p>
      </dgm:t>
    </dgm:pt>
    <dgm:pt modelId="{28D78064-6A6D-4EDE-8843-CB61729E79F0}" type="parTrans" cxnId="{69680A17-DD14-479D-9028-64EAC1EF0515}">
      <dgm:prSet/>
      <dgm:spPr/>
      <dgm:t>
        <a:bodyPr/>
        <a:lstStyle/>
        <a:p>
          <a:pPr rtl="1"/>
          <a:endParaRPr lang="fa-IR"/>
        </a:p>
      </dgm:t>
    </dgm:pt>
    <dgm:pt modelId="{8322012D-B000-407D-A3D5-73CE35AF05E6}" type="sibTrans" cxnId="{69680A17-DD14-479D-9028-64EAC1EF0515}">
      <dgm:prSet/>
      <dgm:spPr/>
      <dgm:t>
        <a:bodyPr/>
        <a:lstStyle/>
        <a:p>
          <a:pPr rtl="1"/>
          <a:endParaRPr lang="fa-IR"/>
        </a:p>
      </dgm:t>
    </dgm:pt>
    <dgm:pt modelId="{1FCEC7CA-3CA0-47DA-8C94-58A28C9A0701}">
      <dgm:prSet phldrT="[Text]"/>
      <dgm:spPr/>
      <dgm:t>
        <a:bodyPr/>
        <a:lstStyle/>
        <a:p>
          <a:pPr rtl="1"/>
          <a:r>
            <a:rPr lang="fa-IR" dirty="0">
              <a:cs typeface="B Mitra" panose="00000400000000000000" pitchFamily="2" charset="-78"/>
            </a:rPr>
            <a:t>پاسخ دادن به منظور کاهش اضطراب</a:t>
          </a:r>
        </a:p>
      </dgm:t>
    </dgm:pt>
    <dgm:pt modelId="{5C45ECF3-EE0E-45B1-B603-E44815DF144F}" type="parTrans" cxnId="{49BF31CB-0657-48B0-B7A2-13AC37502C27}">
      <dgm:prSet/>
      <dgm:spPr/>
      <dgm:t>
        <a:bodyPr/>
        <a:lstStyle/>
        <a:p>
          <a:pPr rtl="1"/>
          <a:endParaRPr lang="fa-IR"/>
        </a:p>
      </dgm:t>
    </dgm:pt>
    <dgm:pt modelId="{D48E6D09-4705-4614-84B1-BCB58A2322AE}" type="sibTrans" cxnId="{49BF31CB-0657-48B0-B7A2-13AC37502C27}">
      <dgm:prSet/>
      <dgm:spPr/>
      <dgm:t>
        <a:bodyPr/>
        <a:lstStyle/>
        <a:p>
          <a:pPr rtl="1"/>
          <a:endParaRPr lang="fa-IR"/>
        </a:p>
      </dgm:t>
    </dgm:pt>
    <dgm:pt modelId="{7500F92E-6237-4702-8F38-2A432464290C}" type="pres">
      <dgm:prSet presAssocID="{1C15DCB0-FA5F-4091-9E7C-44C5FDD9E4E6}" presName="cycle" presStyleCnt="0">
        <dgm:presLayoutVars>
          <dgm:dir/>
          <dgm:resizeHandles val="exact"/>
        </dgm:presLayoutVars>
      </dgm:prSet>
      <dgm:spPr/>
    </dgm:pt>
    <dgm:pt modelId="{0FC03979-1FFB-4F6A-AF39-6AD093FD8C4B}" type="pres">
      <dgm:prSet presAssocID="{20D67504-3C5F-49E3-97F9-2F5824E752C9}" presName="dummy" presStyleCnt="0"/>
      <dgm:spPr/>
    </dgm:pt>
    <dgm:pt modelId="{BDF9DD5F-6D98-415D-B2A4-454B9FC88393}" type="pres">
      <dgm:prSet presAssocID="{20D67504-3C5F-49E3-97F9-2F5824E752C9}" presName="node" presStyleLbl="revTx" presStyleIdx="0" presStyleCnt="3">
        <dgm:presLayoutVars>
          <dgm:bulletEnabled val="1"/>
        </dgm:presLayoutVars>
      </dgm:prSet>
      <dgm:spPr/>
    </dgm:pt>
    <dgm:pt modelId="{E5E533C6-D315-49A8-AEAC-3A8A69B38FA9}" type="pres">
      <dgm:prSet presAssocID="{A2C5DD19-288A-42EE-837C-8915ABCCDBB1}" presName="sibTrans" presStyleLbl="node1" presStyleIdx="0" presStyleCnt="3"/>
      <dgm:spPr/>
    </dgm:pt>
    <dgm:pt modelId="{902326B5-FA28-496F-B19F-2F9509FFD4FF}" type="pres">
      <dgm:prSet presAssocID="{8BB3F9F5-52B7-4992-8564-3D023E643CAA}" presName="dummy" presStyleCnt="0"/>
      <dgm:spPr/>
    </dgm:pt>
    <dgm:pt modelId="{F36EC092-A2F6-4A10-B675-23A6F85A61C7}" type="pres">
      <dgm:prSet presAssocID="{8BB3F9F5-52B7-4992-8564-3D023E643CAA}" presName="node" presStyleLbl="revTx" presStyleIdx="1" presStyleCnt="3" custScaleX="95597">
        <dgm:presLayoutVars>
          <dgm:bulletEnabled val="1"/>
        </dgm:presLayoutVars>
      </dgm:prSet>
      <dgm:spPr/>
    </dgm:pt>
    <dgm:pt modelId="{9CDC5F0F-2DFA-4497-9935-A6B01DFE93D4}" type="pres">
      <dgm:prSet presAssocID="{8322012D-B000-407D-A3D5-73CE35AF05E6}" presName="sibTrans" presStyleLbl="node1" presStyleIdx="1" presStyleCnt="3"/>
      <dgm:spPr/>
    </dgm:pt>
    <dgm:pt modelId="{6D690BF5-1915-439D-9D40-948416D638CA}" type="pres">
      <dgm:prSet presAssocID="{1FCEC7CA-3CA0-47DA-8C94-58A28C9A0701}" presName="dummy" presStyleCnt="0"/>
      <dgm:spPr/>
    </dgm:pt>
    <dgm:pt modelId="{EA80D958-7840-4C11-BBD3-822D86818207}" type="pres">
      <dgm:prSet presAssocID="{1FCEC7CA-3CA0-47DA-8C94-58A28C9A0701}" presName="node" presStyleLbl="revTx" presStyleIdx="2" presStyleCnt="3">
        <dgm:presLayoutVars>
          <dgm:bulletEnabled val="1"/>
        </dgm:presLayoutVars>
      </dgm:prSet>
      <dgm:spPr/>
    </dgm:pt>
    <dgm:pt modelId="{BA179918-32E7-4A0E-95E2-146D6E7758D1}" type="pres">
      <dgm:prSet presAssocID="{D48E6D09-4705-4614-84B1-BCB58A2322AE}" presName="sibTrans" presStyleLbl="node1" presStyleIdx="2" presStyleCnt="3"/>
      <dgm:spPr/>
    </dgm:pt>
  </dgm:ptLst>
  <dgm:cxnLst>
    <dgm:cxn modelId="{0BC1EB10-EC47-40D3-A365-300013B39F5C}" type="presOf" srcId="{8322012D-B000-407D-A3D5-73CE35AF05E6}" destId="{9CDC5F0F-2DFA-4497-9935-A6B01DFE93D4}" srcOrd="0" destOrd="0" presId="urn:microsoft.com/office/officeart/2005/8/layout/cycle1"/>
    <dgm:cxn modelId="{69680A17-DD14-479D-9028-64EAC1EF0515}" srcId="{1C15DCB0-FA5F-4091-9E7C-44C5FDD9E4E6}" destId="{8BB3F9F5-52B7-4992-8564-3D023E643CAA}" srcOrd="1" destOrd="0" parTransId="{28D78064-6A6D-4EDE-8843-CB61729E79F0}" sibTransId="{8322012D-B000-407D-A3D5-73CE35AF05E6}"/>
    <dgm:cxn modelId="{49A57A62-4AD5-4A11-81BC-37026585909D}" srcId="{1C15DCB0-FA5F-4091-9E7C-44C5FDD9E4E6}" destId="{20D67504-3C5F-49E3-97F9-2F5824E752C9}" srcOrd="0" destOrd="0" parTransId="{774AA0AB-EE65-4CFE-90DE-BF1CE8A652A7}" sibTransId="{A2C5DD19-288A-42EE-837C-8915ABCCDBB1}"/>
    <dgm:cxn modelId="{5934D450-6778-46C9-9697-9AC2296F2260}" type="presOf" srcId="{8BB3F9F5-52B7-4992-8564-3D023E643CAA}" destId="{F36EC092-A2F6-4A10-B675-23A6F85A61C7}" srcOrd="0" destOrd="0" presId="urn:microsoft.com/office/officeart/2005/8/layout/cycle1"/>
    <dgm:cxn modelId="{55151854-F1BC-4FC6-BDF4-0BB715528250}" type="presOf" srcId="{1FCEC7CA-3CA0-47DA-8C94-58A28C9A0701}" destId="{EA80D958-7840-4C11-BBD3-822D86818207}" srcOrd="0" destOrd="0" presId="urn:microsoft.com/office/officeart/2005/8/layout/cycle1"/>
    <dgm:cxn modelId="{99392854-A4D3-414A-8474-0B85CC5247DE}" type="presOf" srcId="{A2C5DD19-288A-42EE-837C-8915ABCCDBB1}" destId="{E5E533C6-D315-49A8-AEAC-3A8A69B38FA9}" srcOrd="0" destOrd="0" presId="urn:microsoft.com/office/officeart/2005/8/layout/cycle1"/>
    <dgm:cxn modelId="{1A8ECC77-463A-4483-90F0-4A2A0754D769}" type="presOf" srcId="{1C15DCB0-FA5F-4091-9E7C-44C5FDD9E4E6}" destId="{7500F92E-6237-4702-8F38-2A432464290C}" srcOrd="0" destOrd="0" presId="urn:microsoft.com/office/officeart/2005/8/layout/cycle1"/>
    <dgm:cxn modelId="{73DBDA90-05D9-4346-A4AB-29DC7724C042}" type="presOf" srcId="{D48E6D09-4705-4614-84B1-BCB58A2322AE}" destId="{BA179918-32E7-4A0E-95E2-146D6E7758D1}" srcOrd="0" destOrd="0" presId="urn:microsoft.com/office/officeart/2005/8/layout/cycle1"/>
    <dgm:cxn modelId="{F6803BBA-6359-4B47-9E81-7C62890FC8F7}" type="presOf" srcId="{20D67504-3C5F-49E3-97F9-2F5824E752C9}" destId="{BDF9DD5F-6D98-415D-B2A4-454B9FC88393}" srcOrd="0" destOrd="0" presId="urn:microsoft.com/office/officeart/2005/8/layout/cycle1"/>
    <dgm:cxn modelId="{49BF31CB-0657-48B0-B7A2-13AC37502C27}" srcId="{1C15DCB0-FA5F-4091-9E7C-44C5FDD9E4E6}" destId="{1FCEC7CA-3CA0-47DA-8C94-58A28C9A0701}" srcOrd="2" destOrd="0" parTransId="{5C45ECF3-EE0E-45B1-B603-E44815DF144F}" sibTransId="{D48E6D09-4705-4614-84B1-BCB58A2322AE}"/>
    <dgm:cxn modelId="{A54CB538-3F75-4CCC-A650-5FDF3A4489B0}" type="presParOf" srcId="{7500F92E-6237-4702-8F38-2A432464290C}" destId="{0FC03979-1FFB-4F6A-AF39-6AD093FD8C4B}" srcOrd="0" destOrd="0" presId="urn:microsoft.com/office/officeart/2005/8/layout/cycle1"/>
    <dgm:cxn modelId="{8A2E6A14-01F6-4DBB-B0AA-1B1AE82CE968}" type="presParOf" srcId="{7500F92E-6237-4702-8F38-2A432464290C}" destId="{BDF9DD5F-6D98-415D-B2A4-454B9FC88393}" srcOrd="1" destOrd="0" presId="urn:microsoft.com/office/officeart/2005/8/layout/cycle1"/>
    <dgm:cxn modelId="{06779187-A481-4494-ACFE-DBD9AEE45777}" type="presParOf" srcId="{7500F92E-6237-4702-8F38-2A432464290C}" destId="{E5E533C6-D315-49A8-AEAC-3A8A69B38FA9}" srcOrd="2" destOrd="0" presId="urn:microsoft.com/office/officeart/2005/8/layout/cycle1"/>
    <dgm:cxn modelId="{44D759EA-63F8-4B11-A967-668A3BAD6892}" type="presParOf" srcId="{7500F92E-6237-4702-8F38-2A432464290C}" destId="{902326B5-FA28-496F-B19F-2F9509FFD4FF}" srcOrd="3" destOrd="0" presId="urn:microsoft.com/office/officeart/2005/8/layout/cycle1"/>
    <dgm:cxn modelId="{3EA4FC5D-FA79-4F20-BCC0-87B8B3127482}" type="presParOf" srcId="{7500F92E-6237-4702-8F38-2A432464290C}" destId="{F36EC092-A2F6-4A10-B675-23A6F85A61C7}" srcOrd="4" destOrd="0" presId="urn:microsoft.com/office/officeart/2005/8/layout/cycle1"/>
    <dgm:cxn modelId="{E3A45840-CE53-4C02-83B4-E8CB1B2BD158}" type="presParOf" srcId="{7500F92E-6237-4702-8F38-2A432464290C}" destId="{9CDC5F0F-2DFA-4497-9935-A6B01DFE93D4}" srcOrd="5" destOrd="0" presId="urn:microsoft.com/office/officeart/2005/8/layout/cycle1"/>
    <dgm:cxn modelId="{A02F6D94-8DB4-49F0-A0B2-791FD953DE21}" type="presParOf" srcId="{7500F92E-6237-4702-8F38-2A432464290C}" destId="{6D690BF5-1915-439D-9D40-948416D638CA}" srcOrd="6" destOrd="0" presId="urn:microsoft.com/office/officeart/2005/8/layout/cycle1"/>
    <dgm:cxn modelId="{551DC956-BDEC-4561-9C8F-F17EA6ECA38B}" type="presParOf" srcId="{7500F92E-6237-4702-8F38-2A432464290C}" destId="{EA80D958-7840-4C11-BBD3-822D86818207}" srcOrd="7" destOrd="0" presId="urn:microsoft.com/office/officeart/2005/8/layout/cycle1"/>
    <dgm:cxn modelId="{43F4DCD9-CCEB-41D0-AD73-6BEF0B28010D}" type="presParOf" srcId="{7500F92E-6237-4702-8F38-2A432464290C}" destId="{BA179918-32E7-4A0E-95E2-146D6E7758D1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F9DD5F-6D98-415D-B2A4-454B9FC88393}">
      <dsp:nvSpPr>
        <dsp:cNvPr id="0" name=""/>
        <dsp:cNvSpPr/>
      </dsp:nvSpPr>
      <dsp:spPr>
        <a:xfrm>
          <a:off x="6067298" y="334317"/>
          <a:ext cx="1706463" cy="1706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300" kern="1200" dirty="0">
              <a:cs typeface="B Mitra" panose="00000400000000000000" pitchFamily="2" charset="-78"/>
            </a:rPr>
            <a:t>وسواس فکری</a:t>
          </a:r>
        </a:p>
      </dsp:txBody>
      <dsp:txXfrm>
        <a:off x="6067298" y="334317"/>
        <a:ext cx="1706463" cy="1706463"/>
      </dsp:txXfrm>
    </dsp:sp>
    <dsp:sp modelId="{E5E533C6-D315-49A8-AEAC-3A8A69B38FA9}">
      <dsp:nvSpPr>
        <dsp:cNvPr id="0" name=""/>
        <dsp:cNvSpPr/>
      </dsp:nvSpPr>
      <dsp:spPr>
        <a:xfrm>
          <a:off x="3469918" y="-936"/>
          <a:ext cx="4032962" cy="4032962"/>
        </a:xfrm>
        <a:prstGeom prst="circularArrow">
          <a:avLst>
            <a:gd name="adj1" fmla="val 8251"/>
            <a:gd name="adj2" fmla="val 576335"/>
            <a:gd name="adj3" fmla="val 3053152"/>
            <a:gd name="adj4" fmla="val 52391"/>
            <a:gd name="adj5" fmla="val 962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6EC092-A2F6-4A10-B675-23A6F85A61C7}">
      <dsp:nvSpPr>
        <dsp:cNvPr id="0" name=""/>
        <dsp:cNvSpPr/>
      </dsp:nvSpPr>
      <dsp:spPr>
        <a:xfrm>
          <a:off x="4670736" y="2818303"/>
          <a:ext cx="1631327" cy="1706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300" kern="1200" dirty="0">
              <a:cs typeface="B Mitra" panose="00000400000000000000" pitchFamily="2" charset="-78"/>
            </a:rPr>
            <a:t>اضطراب</a:t>
          </a:r>
        </a:p>
      </dsp:txBody>
      <dsp:txXfrm>
        <a:off x="4670736" y="2818303"/>
        <a:ext cx="1631327" cy="1706463"/>
      </dsp:txXfrm>
    </dsp:sp>
    <dsp:sp modelId="{9CDC5F0F-2DFA-4497-9935-A6B01DFE93D4}">
      <dsp:nvSpPr>
        <dsp:cNvPr id="0" name=""/>
        <dsp:cNvSpPr/>
      </dsp:nvSpPr>
      <dsp:spPr>
        <a:xfrm>
          <a:off x="3469918" y="-936"/>
          <a:ext cx="4032962" cy="4032962"/>
        </a:xfrm>
        <a:prstGeom prst="circularArrow">
          <a:avLst>
            <a:gd name="adj1" fmla="val 8251"/>
            <a:gd name="adj2" fmla="val 576335"/>
            <a:gd name="adj3" fmla="val 10171274"/>
            <a:gd name="adj4" fmla="val 7170513"/>
            <a:gd name="adj5" fmla="val 962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80D958-7840-4C11-BBD3-822D86818207}">
      <dsp:nvSpPr>
        <dsp:cNvPr id="0" name=""/>
        <dsp:cNvSpPr/>
      </dsp:nvSpPr>
      <dsp:spPr>
        <a:xfrm>
          <a:off x="3199038" y="334317"/>
          <a:ext cx="1706463" cy="1706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3300" kern="1200" dirty="0">
              <a:cs typeface="B Mitra" panose="00000400000000000000" pitchFamily="2" charset="-78"/>
            </a:rPr>
            <a:t>پاسخ دادن به منظور کاهش اضطراب</a:t>
          </a:r>
        </a:p>
      </dsp:txBody>
      <dsp:txXfrm>
        <a:off x="3199038" y="334317"/>
        <a:ext cx="1706463" cy="1706463"/>
      </dsp:txXfrm>
    </dsp:sp>
    <dsp:sp modelId="{BA179918-32E7-4A0E-95E2-146D6E7758D1}">
      <dsp:nvSpPr>
        <dsp:cNvPr id="0" name=""/>
        <dsp:cNvSpPr/>
      </dsp:nvSpPr>
      <dsp:spPr>
        <a:xfrm>
          <a:off x="3469918" y="-936"/>
          <a:ext cx="4032962" cy="4032962"/>
        </a:xfrm>
        <a:prstGeom prst="circularArrow">
          <a:avLst>
            <a:gd name="adj1" fmla="val 8251"/>
            <a:gd name="adj2" fmla="val 576335"/>
            <a:gd name="adj3" fmla="val 16855789"/>
            <a:gd name="adj4" fmla="val 14967876"/>
            <a:gd name="adj5" fmla="val 962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513FF-A5CE-49EF-8BF0-3BD19FFCF0C6}" type="datetimeFigureOut">
              <a:rPr lang="en-US" smtClean="0"/>
              <a:t>5/14/2020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46879-6E28-42C5-8D93-FDD8C9611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96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46879-6E28-42C5-8D93-FDD8C96112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37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E095FC5-32BB-436E-9879-6D97CF20B1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en-US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8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3F804D-9C1E-427B-8BE4-CE285D156A67}" type="datetimeFigureOut">
              <a:rPr lang="fa-IR" smtClean="0"/>
              <a:t>1441/09/22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2D2B8-B797-4070-B691-3730B10BE3D9}" type="slidenum">
              <a:rPr lang="fa-IR" smtClean="0"/>
              <a:t>‹#›</a:t>
            </a:fld>
            <a:endParaRPr lang="fa-I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1E42175-7D37-4647-BC3D-2AAEAC1F5B6A}"/>
              </a:ext>
            </a:extLst>
          </p:cNvPr>
          <p:cNvSpPr/>
          <p:nvPr userDrawn="1"/>
        </p:nvSpPr>
        <p:spPr>
          <a:xfrm rot="16200000">
            <a:off x="-1044115" y="5369583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86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3F804D-9C1E-427B-8BE4-CE285D156A67}" type="datetimeFigureOut">
              <a:rPr lang="fa-IR" smtClean="0"/>
              <a:t>1441/09/22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2D2B8-B797-4070-B691-3730B10BE3D9}" type="slidenum">
              <a:rPr lang="fa-IR" smtClean="0"/>
              <a:t>‹#›</a:t>
            </a:fld>
            <a:endParaRPr lang="fa-I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44809E-107F-413D-B0D7-062FEC5EA068}"/>
              </a:ext>
            </a:extLst>
          </p:cNvPr>
          <p:cNvSpPr/>
          <p:nvPr userDrawn="1"/>
        </p:nvSpPr>
        <p:spPr>
          <a:xfrm rot="16200000">
            <a:off x="-1044115" y="5369583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b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672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3F804D-9C1E-427B-8BE4-CE285D156A67}" type="datetimeFigureOut">
              <a:rPr lang="fa-IR" smtClean="0"/>
              <a:t>1441/09/22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2D2B8-B797-4070-B691-3730B10BE3D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5015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3F804D-9C1E-427B-8BE4-CE285D156A67}" type="datetimeFigureOut">
              <a:rPr lang="fa-IR" smtClean="0"/>
              <a:t>1441/09/22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2D2B8-B797-4070-B691-3730B10BE3D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88411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3F804D-9C1E-427B-8BE4-CE285D156A67}" type="datetimeFigureOut">
              <a:rPr lang="fa-IR" smtClean="0"/>
              <a:t>1441/09/22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2D2B8-B797-4070-B691-3730B10BE3D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32349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3F804D-9C1E-427B-8BE4-CE285D156A67}" type="datetimeFigureOut">
              <a:rPr lang="fa-IR" smtClean="0"/>
              <a:t>1441/09/22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2D2B8-B797-4070-B691-3730B10BE3D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1255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3F804D-9C1E-427B-8BE4-CE285D156A67}" type="datetimeFigureOut">
              <a:rPr lang="fa-IR" smtClean="0"/>
              <a:t>1441/09/22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2D2B8-B797-4070-B691-3730B10BE3D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25876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3F804D-9C1E-427B-8BE4-CE285D156A67}" type="datetimeFigureOut">
              <a:rPr lang="fa-IR" smtClean="0"/>
              <a:t>1441/09/22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2D2B8-B797-4070-B691-3730B10BE3D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0430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3F804D-9C1E-427B-8BE4-CE285D156A67}" type="datetimeFigureOut">
              <a:rPr lang="fa-IR" smtClean="0"/>
              <a:t>1441/09/22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2D2B8-B797-4070-B691-3730B10BE3D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9839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3F804D-9C1E-427B-8BE4-CE285D156A67}" type="datetimeFigureOut">
              <a:rPr lang="fa-IR" smtClean="0"/>
              <a:t>1441/09/22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2D2B8-B797-4070-B691-3730B10BE3D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99024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83F804D-9C1E-427B-8BE4-CE285D156A67}" type="datetimeFigureOut">
              <a:rPr lang="fa-IR" smtClean="0"/>
              <a:t>1441/09/22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A2D2B8-B797-4070-B691-3730B10BE3D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4253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914400" y="2393950"/>
            <a:ext cx="10363200" cy="109538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11998573 h 1000"/>
              <a:gd name="T6" fmla="*/ 0 w 1000"/>
              <a:gd name="T7" fmla="*/ 11998573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990600"/>
            <a:ext cx="103632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30400" y="3429000"/>
            <a:ext cx="93472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4FF933-A1CE-4302-BB78-1AA886482F6B}" type="slidenum">
              <a:rPr lang="ar-SA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172048"/>
      </p:ext>
    </p:extLst>
  </p:cSld>
  <p:clrMapOvr>
    <a:masterClrMapping/>
  </p:clrMapOvr>
  <p:transition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07CA11-969E-4804-B301-047C3B24F6B8}" type="slidenum">
              <a:rPr lang="ar-SA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006469"/>
      </p:ext>
    </p:extLst>
  </p:cSld>
  <p:clrMapOvr>
    <a:masterClrMapping/>
  </p:clrMapOvr>
  <p:transition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4BB5D8-8DD7-4072-BDE2-E1F772E309C9}" type="slidenum">
              <a:rPr lang="ar-SA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757749"/>
      </p:ext>
    </p:extLst>
  </p:cSld>
  <p:clrMapOvr>
    <a:masterClrMapping/>
  </p:clrMapOvr>
  <p:transition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651" y="1752600"/>
            <a:ext cx="5232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1752600"/>
            <a:ext cx="5232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917532-73BD-4B3C-96D4-A44383F69DA1}" type="slidenum">
              <a:rPr lang="ar-SA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452298"/>
      </p:ext>
    </p:extLst>
  </p:cSld>
  <p:clrMapOvr>
    <a:masterClrMapping/>
  </p:clrMapOvr>
  <p:transition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10113C-F37C-4AAD-A126-6B0573B4B8C2}" type="slidenum">
              <a:rPr lang="ar-SA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094268"/>
      </p:ext>
    </p:extLst>
  </p:cSld>
  <p:clrMapOvr>
    <a:masterClrMapping/>
  </p:clrMapOvr>
  <p:transition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3E2EB27-4759-4CF0-A754-DC2CD630B433}" type="slidenum">
              <a:rPr lang="ar-SA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54134"/>
      </p:ext>
    </p:extLst>
  </p:cSld>
  <p:clrMapOvr>
    <a:masterClrMapping/>
  </p:clrMapOvr>
  <p:transition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20E04E-E5C2-47C9-8432-F7A25DE7FF8E}" type="slidenum">
              <a:rPr lang="ar-SA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11798956" y="5506109"/>
            <a:ext cx="208823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ww.Ravanpoint.ir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223924"/>
      </p:ext>
    </p:extLst>
  </p:cSld>
  <p:clrMapOvr>
    <a:masterClrMapping/>
  </p:clrMapOvr>
  <p:transition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EB35D15-43AD-4E18-BB07-0249036D3975}" type="slidenum">
              <a:rPr lang="ar-SA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738131"/>
      </p:ext>
    </p:extLst>
  </p:cSld>
  <p:clrMapOvr>
    <a:masterClrMapping/>
  </p:clrMapOvr>
  <p:transition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4556CC-ECC1-4A5B-ABC0-E12E42A800E6}" type="slidenum">
              <a:rPr lang="ar-SA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845185"/>
      </p:ext>
    </p:extLst>
  </p:cSld>
  <p:clrMapOvr>
    <a:masterClrMapping/>
  </p:clrMapOvr>
  <p:transition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72F292-EE0A-4854-8332-6347ED20EC1F}" type="slidenum">
              <a:rPr lang="ar-SA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674590"/>
      </p:ext>
    </p:extLst>
  </p:cSld>
  <p:clrMapOvr>
    <a:masterClrMapping/>
  </p:clrMapOvr>
  <p:transition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65118" y="304800"/>
            <a:ext cx="2669116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5651" y="304800"/>
            <a:ext cx="7806267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AD7E3D-B7B3-4000-9392-CF790579B410}" type="slidenum">
              <a:rPr lang="ar-SA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039947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fa-IR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fa-IR"/>
              <a:t>Haga clic para modificar el estilo de texto del patrón</a:t>
            </a:r>
          </a:p>
          <a:p>
            <a:pPr lvl="1"/>
            <a:r>
              <a:rPr lang="es-ES" altLang="fa-IR"/>
              <a:t>Segundo nivel</a:t>
            </a:r>
          </a:p>
          <a:p>
            <a:pPr lvl="2"/>
            <a:r>
              <a:rPr lang="es-ES" altLang="fa-IR"/>
              <a:t>Tercer nivel</a:t>
            </a:r>
          </a:p>
          <a:p>
            <a:pPr lvl="3"/>
            <a:r>
              <a:rPr lang="es-ES" altLang="fa-IR"/>
              <a:t>Cuarto nivel</a:t>
            </a:r>
          </a:p>
          <a:p>
            <a:pPr lvl="4"/>
            <a:r>
              <a:rPr lang="es-ES" altLang="fa-IR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483F804D-9C1E-427B-8BE4-CE285D156A67}" type="datetimeFigureOut">
              <a:rPr lang="fa-IR" smtClean="0"/>
              <a:t>1441/09/22</a:t>
            </a:fld>
            <a:endParaRPr lang="fa-I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a-I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1A2D2B8-B797-4070-B691-3730B10BE3D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20186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6233" y="304801"/>
            <a:ext cx="10668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1" y="1752600"/>
            <a:ext cx="10668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812800" y="1566864"/>
            <a:ext cx="10610851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11998354 h 1000"/>
              <a:gd name="T6" fmla="*/ 0 w 1000"/>
              <a:gd name="T7" fmla="*/ 11998354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812800" y="6172200"/>
            <a:ext cx="105664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245225"/>
            <a:ext cx="264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64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0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BDADBA-29F1-45EB-8809-D9246A9B6932}" type="slidenum">
              <a:rPr lang="ar-SA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57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98" decel="100000" fill="hold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98" decel="100000" fill="hold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37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37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2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898" decel="100000" fill="hold"/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100" accel="100000" fill="hold">
                          <p:stCondLst>
                            <p:cond delay="898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1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cs typeface="Arial" pitchFamily="34" charset="0"/>
        </a:defRPr>
      </a:lvl9pPr>
    </p:titleStyle>
    <p:bodyStyle>
      <a:lvl1pPr marL="469900" indent="-4699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  <a:cs typeface="+mn-cs"/>
        </a:defRPr>
      </a:lvl2pPr>
      <a:lvl3pPr marL="1304925" indent="-395288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>
          <a:solidFill>
            <a:schemeClr val="tx1"/>
          </a:solidFill>
          <a:latin typeface="+mn-lt"/>
          <a:cs typeface="+mn-cs"/>
        </a:defRPr>
      </a:lvl3pPr>
      <a:lvl4pPr marL="1693863" indent="-38735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93913" indent="-398463" algn="r" rtl="1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51113" indent="-398463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3008313" indent="-398463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65513" indent="-398463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922713" indent="-398463" algn="r" rtl="1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genetic2.mihanblog.com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show.i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7183" y="1186758"/>
            <a:ext cx="9144000" cy="2387600"/>
          </a:xfrm>
        </p:spPr>
        <p:txBody>
          <a:bodyPr/>
          <a:lstStyle/>
          <a:p>
            <a:r>
              <a:rPr lang="fa-IR" b="1" dirty="0">
                <a:cs typeface="B Mitra" panose="00000400000000000000" pitchFamily="2" charset="-78"/>
              </a:rPr>
              <a:t>اختلال وسواس فکری عملی (</a:t>
            </a:r>
            <a:r>
              <a:rPr lang="en-US" b="1" dirty="0">
                <a:cs typeface="B Mitra" panose="00000400000000000000" pitchFamily="2" charset="-78"/>
              </a:rPr>
              <a:t>OCD</a:t>
            </a:r>
            <a:r>
              <a:rPr lang="fa-IR" b="1" dirty="0">
                <a:cs typeface="B Mitra" panose="00000400000000000000" pitchFamily="2" charset="-78"/>
              </a:rPr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663" y="3888651"/>
            <a:ext cx="3304337" cy="296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7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>
                <a:cs typeface="B Mitra" panose="00000400000000000000" pitchFamily="2" charset="-78"/>
              </a:rPr>
              <a:t>اختلال وسواس فکری-عملی (</a:t>
            </a:r>
            <a:r>
              <a:rPr lang="en-US" dirty="0">
                <a:cs typeface="B Mitra" panose="00000400000000000000" pitchFamily="2" charset="-78"/>
              </a:rPr>
              <a:t>OCD</a:t>
            </a:r>
            <a:r>
              <a:rPr lang="fa-IR" dirty="0">
                <a:cs typeface="B Mitra" panose="00000400000000000000" pitchFamily="2" charset="-78"/>
              </a:rPr>
              <a:t>) چیست؟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31087" y="1600201"/>
            <a:ext cx="7551312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fa-IR" dirty="0">
                <a:cs typeface="B Mitra" panose="00000400000000000000" pitchFamily="2" charset="-78"/>
              </a:rPr>
              <a:t>اختلال وسواس جبری (</a:t>
            </a:r>
            <a:r>
              <a:rPr lang="en-US" dirty="0">
                <a:cs typeface="B Mitra" panose="00000400000000000000" pitchFamily="2" charset="-78"/>
              </a:rPr>
              <a:t>OCD) </a:t>
            </a:r>
            <a:r>
              <a:rPr lang="fa-IR" dirty="0">
                <a:cs typeface="B Mitra" panose="00000400000000000000" pitchFamily="2" charset="-78"/>
              </a:rPr>
              <a:t>یک اختلال اضطرابی است که توسط فکرها و </a:t>
            </a:r>
            <a:r>
              <a:rPr lang="fa-IR" dirty="0" err="1">
                <a:cs typeface="B Mitra" panose="00000400000000000000" pitchFamily="2" charset="-78"/>
              </a:rPr>
              <a:t>ترس‌های</a:t>
            </a:r>
            <a:r>
              <a:rPr lang="fa-IR" dirty="0">
                <a:cs typeface="B Mitra" panose="00000400000000000000" pitchFamily="2" charset="-78"/>
              </a:rPr>
              <a:t> غیرمنطقی فرد را به تکرار بعضی از رفتارها وا </a:t>
            </a:r>
            <a:r>
              <a:rPr lang="fa-IR" dirty="0" err="1">
                <a:cs typeface="B Mitra" panose="00000400000000000000" pitchFamily="2" charset="-78"/>
              </a:rPr>
              <a:t>می‌دارد</a:t>
            </a:r>
            <a:r>
              <a:rPr lang="fa-IR" dirty="0">
                <a:cs typeface="B Mitra" panose="00000400000000000000" pitchFamily="2" charset="-78"/>
              </a:rPr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a-IR" dirty="0">
                <a:cs typeface="B Mitra" panose="00000400000000000000" pitchFamily="2" charset="-78"/>
              </a:rPr>
              <a:t>افراد مبتلا به اختلال وسواس فکری - عملی، یا دچار وسواس های عملی، یا دچار وسواس های فکری و یا دچار </a:t>
            </a:r>
            <a:r>
              <a:rPr lang="fa-IR" dirty="0" err="1">
                <a:cs typeface="B Mitra" panose="00000400000000000000" pitchFamily="2" charset="-78"/>
              </a:rPr>
              <a:t>هردو</a:t>
            </a:r>
            <a:r>
              <a:rPr lang="fa-IR" dirty="0">
                <a:cs typeface="B Mitra" panose="00000400000000000000" pitchFamily="2" charset="-78"/>
              </a:rPr>
              <a:t> باهم هستند .</a:t>
            </a:r>
            <a:br>
              <a:rPr lang="fa-IR" dirty="0">
                <a:cs typeface="B Mitra" panose="00000400000000000000" pitchFamily="2" charset="-78"/>
              </a:rPr>
            </a:br>
            <a:br>
              <a:rPr lang="fa-IR" dirty="0"/>
            </a:br>
            <a:endParaRPr lang="fa-I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901" y="4856773"/>
            <a:ext cx="2893099" cy="200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86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وسواس فکری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7335" y="1316866"/>
            <a:ext cx="10384665" cy="4525963"/>
          </a:xfrm>
        </p:spPr>
        <p:txBody>
          <a:bodyPr>
            <a:normAutofit/>
          </a:bodyPr>
          <a:lstStyle/>
          <a:p>
            <a:r>
              <a:rPr lang="fa-IR" dirty="0">
                <a:cs typeface="B Mitra" panose="00000400000000000000" pitchFamily="2" charset="-78"/>
              </a:rPr>
              <a:t>منظور از </a:t>
            </a:r>
            <a:r>
              <a:rPr lang="fa-IR" b="1" u="sng" dirty="0">
                <a:cs typeface="B Mitra" panose="00000400000000000000" pitchFamily="2" charset="-78"/>
              </a:rPr>
              <a:t>وسواس فکری</a:t>
            </a:r>
            <a:r>
              <a:rPr lang="fa-IR" dirty="0">
                <a:cs typeface="B Mitra" panose="00000400000000000000" pitchFamily="2" charset="-78"/>
              </a:rPr>
              <a:t>، افکار، تصویر های ذهنی، یا میل های ناگهانی به انجام کاری یا گفتن چیزی است که فرد را ناراحت می کند و </a:t>
            </a:r>
            <a:r>
              <a:rPr lang="fa-IR" dirty="0" err="1">
                <a:cs typeface="B Mitra" panose="00000400000000000000" pitchFamily="2" charset="-78"/>
              </a:rPr>
              <a:t>دایماً</a:t>
            </a:r>
            <a:r>
              <a:rPr lang="fa-IR" dirty="0">
                <a:cs typeface="B Mitra" panose="00000400000000000000" pitchFamily="2" charset="-78"/>
              </a:rPr>
              <a:t> هم در ذهن تکرار می شوند.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477" y="3863182"/>
            <a:ext cx="3144860" cy="31448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140" y="3713140"/>
            <a:ext cx="3144860" cy="314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2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7042" y="119130"/>
            <a:ext cx="10972800" cy="1143000"/>
          </a:xfrm>
        </p:spPr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وسواس عملی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9274" y="1262130"/>
            <a:ext cx="7882726" cy="2614411"/>
          </a:xfrm>
        </p:spPr>
        <p:txBody>
          <a:bodyPr>
            <a:normAutofit/>
          </a:bodyPr>
          <a:lstStyle/>
          <a:p>
            <a:r>
              <a:rPr lang="fa-IR" dirty="0">
                <a:cs typeface="B Mitra" panose="00000400000000000000" pitchFamily="2" charset="-78"/>
              </a:rPr>
              <a:t>منظور از </a:t>
            </a:r>
            <a:r>
              <a:rPr lang="fa-IR" b="1" u="sng" dirty="0">
                <a:cs typeface="B Mitra" panose="00000400000000000000" pitchFamily="2" charset="-78"/>
              </a:rPr>
              <a:t>وسواس عملی</a:t>
            </a:r>
            <a:r>
              <a:rPr lang="fa-IR" dirty="0">
                <a:cs typeface="B Mitra" panose="00000400000000000000" pitchFamily="2" charset="-78"/>
              </a:rPr>
              <a:t>، رفتارهایی است که فرد احساس می کند مجبور است آن ها را تکرار کند تا </a:t>
            </a:r>
            <a:r>
              <a:rPr lang="fa-IR" dirty="0" err="1">
                <a:cs typeface="B Mitra" panose="00000400000000000000" pitchFamily="2" charset="-78"/>
              </a:rPr>
              <a:t>اضطرابش</a:t>
            </a:r>
            <a:r>
              <a:rPr lang="fa-IR" dirty="0">
                <a:cs typeface="B Mitra" panose="00000400000000000000" pitchFamily="2" charset="-78"/>
              </a:rPr>
              <a:t> کاهش پیدا کند یا جلوی یک اتفاق بد گرفته شود 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11" y="4448617"/>
            <a:ext cx="3969256" cy="24093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442" y="4732944"/>
            <a:ext cx="3400091" cy="21250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547" y="4732944"/>
            <a:ext cx="3822895" cy="20728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547" y="3043806"/>
            <a:ext cx="3426573" cy="163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140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77669"/>
            <a:ext cx="10972800" cy="1143000"/>
          </a:xfrm>
        </p:spPr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سیکل معیوب در </a:t>
            </a:r>
            <a:r>
              <a:rPr lang="en-US" dirty="0">
                <a:cs typeface="B Mitra" panose="00000400000000000000" pitchFamily="2" charset="-78"/>
              </a:rPr>
              <a:t>OCD</a:t>
            </a:r>
            <a:endParaRPr lang="fa-IR" dirty="0">
              <a:cs typeface="B Mitra" panose="00000400000000000000" pitchFamily="2" charset="-78"/>
            </a:endParaRPr>
          </a:p>
        </p:txBody>
      </p:sp>
      <p:graphicFrame>
        <p:nvGraphicFramePr>
          <p:cNvPr id="19" name="Content Placeholder 1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4145614"/>
              </p:ext>
            </p:extLst>
          </p:nvPr>
        </p:nvGraphicFramePr>
        <p:xfrm>
          <a:off x="1219200" y="1999445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9922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علل وسواس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0" y="1600201"/>
            <a:ext cx="9650569" cy="4525963"/>
          </a:xfrm>
        </p:spPr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وراثت و ژنتیک</a:t>
            </a:r>
          </a:p>
          <a:p>
            <a:r>
              <a:rPr lang="fa-IR" dirty="0">
                <a:cs typeface="B Mitra" panose="00000400000000000000" pitchFamily="2" charset="-78"/>
              </a:rPr>
              <a:t>کمبود انتقال دهنده های عصبی به ویژه </a:t>
            </a:r>
            <a:r>
              <a:rPr lang="fa-IR" dirty="0" err="1">
                <a:cs typeface="B Mitra" panose="00000400000000000000" pitchFamily="2" charset="-78"/>
              </a:rPr>
              <a:t>سروتونین</a:t>
            </a:r>
            <a:r>
              <a:rPr lang="fa-IR" dirty="0">
                <a:cs typeface="B Mitra" panose="00000400000000000000" pitchFamily="2" charset="-78"/>
              </a:rPr>
              <a:t> : </a:t>
            </a:r>
            <a:r>
              <a:rPr lang="fa-IR" dirty="0" err="1">
                <a:cs typeface="B Mitra" panose="00000400000000000000" pitchFamily="2" charset="-78"/>
              </a:rPr>
              <a:t>سروتونین</a:t>
            </a:r>
            <a:r>
              <a:rPr lang="fa-IR" dirty="0">
                <a:cs typeface="B Mitra" panose="00000400000000000000" pitchFamily="2" charset="-78"/>
              </a:rPr>
              <a:t> افکار </a:t>
            </a:r>
            <a:r>
              <a:rPr lang="fa-IR" dirty="0" err="1">
                <a:cs typeface="B Mitra" panose="00000400000000000000" pitchFamily="2" charset="-78"/>
              </a:rPr>
              <a:t>زائدی</a:t>
            </a:r>
            <a:r>
              <a:rPr lang="fa-IR" dirty="0">
                <a:cs typeface="B Mitra" panose="00000400000000000000" pitchFamily="2" charset="-78"/>
              </a:rPr>
              <a:t> که دوپامین ایجاد کرده است را حذف </a:t>
            </a:r>
            <a:r>
              <a:rPr lang="fa-IR" dirty="0" err="1">
                <a:cs typeface="B Mitra" panose="00000400000000000000" pitchFamily="2" charset="-78"/>
              </a:rPr>
              <a:t>نمی</a:t>
            </a:r>
            <a:r>
              <a:rPr lang="fa-IR" dirty="0">
                <a:cs typeface="B Mitra" panose="00000400000000000000" pitchFamily="2" charset="-78"/>
              </a:rPr>
              <a:t> کند.</a:t>
            </a:r>
          </a:p>
          <a:p>
            <a:r>
              <a:rPr lang="fa-IR" dirty="0">
                <a:cs typeface="B Mitra" panose="00000400000000000000" pitchFamily="2" charset="-78"/>
              </a:rPr>
              <a:t>تغییر تعادل هورمون های بدن</a:t>
            </a:r>
          </a:p>
          <a:p>
            <a:r>
              <a:rPr lang="fa-IR" dirty="0">
                <a:cs typeface="B Mitra" panose="00000400000000000000" pitchFamily="2" charset="-78"/>
              </a:rPr>
              <a:t>شیوه های تربیتی و نحوه زندگی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411869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زمینه ژنتیکی وسواس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303986"/>
            <a:ext cx="10972800" cy="4525963"/>
          </a:xfrm>
        </p:spPr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مطالعات مختلفی در این زمینه صورت گرفته است که نشان می دهد در بین علل ایجاد وسواس، نقش عوامل ژنتیکی از عوامل خانوادگی و شناختی مهم تر است. در اسلاید های بعدی چند مورد از تحقیقات صورت گرفته در مورد زمینه ژنتیکی وسواس را بررسی می کنیم.</a:t>
            </a:r>
          </a:p>
          <a:p>
            <a:endParaRPr lang="fa-IR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470" y="4258389"/>
            <a:ext cx="4621530" cy="259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934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وسواس ژنتیکی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9865" y="1999446"/>
            <a:ext cx="9341476" cy="4525963"/>
          </a:xfrm>
        </p:spPr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دو نوع وسواس ژنتیکی وجود دارد: 1) بیماری از یک سنی شروع شده و تحت هر شرایطی فعال است 2) علاوه بر اینکه ژن در زمان خاصی فعال می شود ، شرایط خاصی هم باید وجود داشته باشد</a:t>
            </a:r>
          </a:p>
          <a:p>
            <a:r>
              <a:rPr lang="fa-IR" dirty="0">
                <a:cs typeface="B Mitra" panose="00000400000000000000" pitchFamily="2" charset="-78"/>
              </a:rPr>
              <a:t>نظریه </a:t>
            </a:r>
            <a:r>
              <a:rPr lang="en-US" dirty="0">
                <a:cs typeface="B Mitra" panose="00000400000000000000" pitchFamily="2" charset="-78"/>
              </a:rPr>
              <a:t>(Stress-Diathesis)</a:t>
            </a:r>
            <a:r>
              <a:rPr lang="fa-IR" dirty="0">
                <a:cs typeface="B Mitra" panose="00000400000000000000" pitchFamily="2" charset="-78"/>
              </a:rPr>
              <a:t> بیان می کند بعضی زمینه های ژنی وجود دارد که با استرس فعال می شود. </a:t>
            </a:r>
          </a:p>
          <a:p>
            <a:r>
              <a:rPr lang="fa-IR" dirty="0">
                <a:cs typeface="B Mitra" panose="00000400000000000000" pitchFamily="2" charset="-78"/>
              </a:rPr>
              <a:t>حالت دیگری که می تواند بیولوژیک باشد ولی ژنتیکی نباشد حالت </a:t>
            </a:r>
            <a:r>
              <a:rPr lang="en-US" dirty="0">
                <a:cs typeface="B Mitra" panose="00000400000000000000" pitchFamily="2" charset="-78"/>
              </a:rPr>
              <a:t>Auto-immune</a:t>
            </a:r>
            <a:r>
              <a:rPr lang="fa-IR" dirty="0">
                <a:cs typeface="B Mitra" panose="00000400000000000000" pitchFamily="2" charset="-78"/>
              </a:rPr>
              <a:t> است.</a:t>
            </a:r>
          </a:p>
        </p:txBody>
      </p:sp>
    </p:spTree>
    <p:extLst>
      <p:ext uri="{BB962C8B-B14F-4D97-AF65-F5344CB8AC3E}">
        <p14:creationId xmlns:p14="http://schemas.microsoft.com/office/powerpoint/2010/main" val="2606042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مشخص کردن خطر ژنتیکی ابتلا به وسواس با اسکن مغزی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8356" y="1259871"/>
            <a:ext cx="8324044" cy="4525963"/>
          </a:xfrm>
        </p:spPr>
        <p:txBody>
          <a:bodyPr/>
          <a:lstStyle/>
          <a:p>
            <a:r>
              <a:rPr lang="fa-IR" sz="2800" dirty="0">
                <a:cs typeface="B Mitra" panose="00000400000000000000" pitchFamily="2" charset="-78"/>
              </a:rPr>
              <a:t>پژوهشگران دانشگاه </a:t>
            </a:r>
            <a:r>
              <a:rPr lang="fa-IR" sz="2800" dirty="0" err="1">
                <a:cs typeface="B Mitra" panose="00000400000000000000" pitchFamily="2" charset="-78"/>
              </a:rPr>
              <a:t>كمبريج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دريافتند</a:t>
            </a:r>
            <a:r>
              <a:rPr lang="fa-IR" sz="2800" dirty="0">
                <a:cs typeface="B Mitra" panose="00000400000000000000" pitchFamily="2" charset="-78"/>
              </a:rPr>
              <a:t> در ساختار مغز افراد مبتلا به اختلال </a:t>
            </a:r>
            <a:r>
              <a:rPr lang="fa-IR" sz="2800" dirty="0" err="1">
                <a:cs typeface="B Mitra" panose="00000400000000000000" pitchFamily="2" charset="-78"/>
              </a:rPr>
              <a:t>وسواسي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اجباري</a:t>
            </a:r>
            <a:r>
              <a:rPr lang="fa-IR" sz="2800" dirty="0">
                <a:cs typeface="B Mitra" panose="00000400000000000000" pitchFamily="2" charset="-78"/>
              </a:rPr>
              <a:t> و </a:t>
            </a:r>
            <a:r>
              <a:rPr lang="fa-IR" sz="2800" dirty="0" err="1">
                <a:cs typeface="B Mitra" panose="00000400000000000000" pitchFamily="2" charset="-78"/>
              </a:rPr>
              <a:t>خويشاوندان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نزديك</a:t>
            </a:r>
            <a:r>
              <a:rPr lang="fa-IR" sz="2800" dirty="0">
                <a:cs typeface="B Mitra" panose="00000400000000000000" pitchFamily="2" charset="-78"/>
              </a:rPr>
              <a:t> آنها </a:t>
            </a:r>
            <a:r>
              <a:rPr lang="fa-IR" sz="2800" dirty="0" err="1">
                <a:cs typeface="B Mitra" panose="00000400000000000000" pitchFamily="2" charset="-78"/>
              </a:rPr>
              <a:t>الگوهاي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مشخصي</a:t>
            </a:r>
            <a:r>
              <a:rPr lang="fa-IR" sz="2800" dirty="0">
                <a:cs typeface="B Mitra" panose="00000400000000000000" pitchFamily="2" charset="-78"/>
              </a:rPr>
              <a:t> وجود دارد.</a:t>
            </a:r>
          </a:p>
          <a:p>
            <a:r>
              <a:rPr lang="fa-IR" sz="2800" dirty="0" err="1">
                <a:cs typeface="B Mitra" panose="00000400000000000000" pitchFamily="2" charset="-78"/>
              </a:rPr>
              <a:t>ژن‌هاي</a:t>
            </a:r>
            <a:r>
              <a:rPr lang="fa-IR" sz="2800" dirty="0">
                <a:cs typeface="B Mitra" panose="00000400000000000000" pitchFamily="2" charset="-78"/>
              </a:rPr>
              <a:t> مسئول </a:t>
            </a:r>
            <a:r>
              <a:rPr lang="fa-IR" sz="2800" dirty="0" err="1">
                <a:cs typeface="B Mitra" panose="00000400000000000000" pitchFamily="2" charset="-78"/>
              </a:rPr>
              <a:t>اين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بيماري</a:t>
            </a:r>
            <a:r>
              <a:rPr lang="fa-IR" sz="2800" dirty="0">
                <a:cs typeface="B Mitra" panose="00000400000000000000" pitchFamily="2" charset="-78"/>
              </a:rPr>
              <a:t> هنوز </a:t>
            </a:r>
            <a:r>
              <a:rPr lang="fa-IR" sz="2800" dirty="0" err="1">
                <a:cs typeface="B Mitra" panose="00000400000000000000" pitchFamily="2" charset="-78"/>
              </a:rPr>
              <a:t>ناشناخته‌اند</a:t>
            </a:r>
            <a:r>
              <a:rPr lang="fa-IR" sz="2800" dirty="0">
                <a:cs typeface="B Mitra" panose="00000400000000000000" pitchFamily="2" charset="-78"/>
              </a:rPr>
              <a:t> اما ظاهرا </a:t>
            </a:r>
            <a:r>
              <a:rPr lang="fa-IR" sz="2800" dirty="0" err="1">
                <a:cs typeface="B Mitra" panose="00000400000000000000" pitchFamily="2" charset="-78"/>
              </a:rPr>
              <a:t>اين</a:t>
            </a:r>
            <a:r>
              <a:rPr lang="fa-IR" sz="2800" dirty="0">
                <a:cs typeface="B Mitra" panose="00000400000000000000" pitchFamily="2" charset="-78"/>
              </a:rPr>
              <a:t> ژنها </a:t>
            </a:r>
            <a:r>
              <a:rPr lang="fa-IR" sz="2800" dirty="0" err="1">
                <a:cs typeface="B Mitra" panose="00000400000000000000" pitchFamily="2" charset="-78"/>
              </a:rPr>
              <a:t>آناتومي</a:t>
            </a:r>
            <a:r>
              <a:rPr lang="fa-IR" sz="2800" dirty="0">
                <a:cs typeface="B Mitra" panose="00000400000000000000" pitchFamily="2" charset="-78"/>
              </a:rPr>
              <a:t> مغز را </a:t>
            </a:r>
            <a:r>
              <a:rPr lang="fa-IR" sz="2800" dirty="0" err="1">
                <a:cs typeface="B Mitra" panose="00000400000000000000" pitchFamily="2" charset="-78"/>
              </a:rPr>
              <a:t>تغيير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مي‌دهند</a:t>
            </a:r>
            <a:r>
              <a:rPr lang="fa-IR" sz="2800" dirty="0">
                <a:cs typeface="B Mitra" panose="00000400000000000000" pitchFamily="2" charset="-78"/>
              </a:rPr>
              <a:t> و </a:t>
            </a:r>
            <a:r>
              <a:rPr lang="fa-IR" sz="2800" dirty="0" err="1">
                <a:cs typeface="B Mitra" panose="00000400000000000000" pitchFamily="2" charset="-78"/>
              </a:rPr>
              <a:t>همين</a:t>
            </a:r>
            <a:r>
              <a:rPr lang="fa-IR" sz="2800" dirty="0">
                <a:cs typeface="B Mitra" panose="00000400000000000000" pitchFamily="2" charset="-78"/>
              </a:rPr>
              <a:t> امر است </a:t>
            </a:r>
            <a:r>
              <a:rPr lang="fa-IR" sz="2800" dirty="0" err="1">
                <a:cs typeface="B Mitra" panose="00000400000000000000" pitchFamily="2" charset="-78"/>
              </a:rPr>
              <a:t>كه</a:t>
            </a:r>
            <a:r>
              <a:rPr lang="fa-IR" sz="2800" dirty="0">
                <a:cs typeface="B Mitra" panose="00000400000000000000" pitchFamily="2" charset="-78"/>
              </a:rPr>
              <a:t> به </a:t>
            </a:r>
            <a:r>
              <a:rPr lang="fa-IR" sz="2800" dirty="0" err="1">
                <a:cs typeface="B Mitra" panose="00000400000000000000" pitchFamily="2" charset="-78"/>
              </a:rPr>
              <a:t>تشخيص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اين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بيماري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كمك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مي‌كند</a:t>
            </a:r>
            <a:r>
              <a:rPr lang="fa-IR" sz="2800" dirty="0">
                <a:cs typeface="B Mitra" panose="00000400000000000000" pitchFamily="2" charset="-78"/>
              </a:rPr>
              <a:t>.</a:t>
            </a:r>
          </a:p>
          <a:p>
            <a:r>
              <a:rPr lang="fa-IR" sz="2800" dirty="0" err="1">
                <a:cs typeface="B Mitra" panose="00000400000000000000" pitchFamily="2" charset="-78"/>
              </a:rPr>
              <a:t>عملكرد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معيوب</a:t>
            </a:r>
            <a:r>
              <a:rPr lang="fa-IR" sz="2800" dirty="0">
                <a:cs typeface="B Mitra" panose="00000400000000000000" pitchFamily="2" charset="-78"/>
              </a:rPr>
              <a:t> در </a:t>
            </a:r>
            <a:r>
              <a:rPr lang="fa-IR" sz="2800" dirty="0" err="1">
                <a:cs typeface="B Mitra" panose="00000400000000000000" pitchFamily="2" charset="-78"/>
              </a:rPr>
              <a:t>مناطقي</a:t>
            </a:r>
            <a:r>
              <a:rPr lang="fa-IR" sz="2800" dirty="0">
                <a:cs typeface="B Mitra" panose="00000400000000000000" pitchFamily="2" charset="-78"/>
              </a:rPr>
              <a:t> از مغز </a:t>
            </a:r>
            <a:r>
              <a:rPr lang="fa-IR" sz="2800" dirty="0" err="1">
                <a:cs typeface="B Mitra" panose="00000400000000000000" pitchFamily="2" charset="-78"/>
              </a:rPr>
              <a:t>كه</a:t>
            </a:r>
            <a:r>
              <a:rPr lang="fa-IR" sz="2800" dirty="0">
                <a:cs typeface="B Mitra" panose="00000400000000000000" pitchFamily="2" charset="-78"/>
              </a:rPr>
              <a:t> با متوقف </a:t>
            </a:r>
            <a:r>
              <a:rPr lang="fa-IR" sz="2800" dirty="0" err="1">
                <a:cs typeface="B Mitra" panose="00000400000000000000" pitchFamily="2" charset="-78"/>
              </a:rPr>
              <a:t>كردن</a:t>
            </a:r>
            <a:r>
              <a:rPr lang="fa-IR" sz="2800" dirty="0">
                <a:cs typeface="B Mitra" panose="00000400000000000000" pitchFamily="2" charset="-78"/>
              </a:rPr>
              <a:t> موتور </a:t>
            </a:r>
            <a:r>
              <a:rPr lang="fa-IR" sz="2800" dirty="0" err="1">
                <a:cs typeface="B Mitra" panose="00000400000000000000" pitchFamily="2" charset="-78"/>
              </a:rPr>
              <a:t>پاسخ‌ها</a:t>
            </a:r>
            <a:r>
              <a:rPr lang="fa-IR" sz="2800" dirty="0">
                <a:cs typeface="B Mitra" panose="00000400000000000000" pitchFamily="2" charset="-78"/>
              </a:rPr>
              <a:t> ارتباط دارد، </a:t>
            </a:r>
            <a:r>
              <a:rPr lang="fa-IR" sz="2800" dirty="0" err="1">
                <a:cs typeface="B Mitra" panose="00000400000000000000" pitchFamily="2" charset="-78"/>
              </a:rPr>
              <a:t>مي‌تواند</a:t>
            </a:r>
            <a:r>
              <a:rPr lang="fa-IR" sz="2800" dirty="0">
                <a:cs typeface="B Mitra" panose="00000400000000000000" pitchFamily="2" charset="-78"/>
              </a:rPr>
              <a:t> در بروز </a:t>
            </a:r>
            <a:r>
              <a:rPr lang="fa-IR" sz="2800" dirty="0" err="1">
                <a:cs typeface="B Mitra" panose="00000400000000000000" pitchFamily="2" charset="-78"/>
              </a:rPr>
              <a:t>رفتارهاي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وسواسي</a:t>
            </a:r>
            <a:r>
              <a:rPr lang="fa-IR" sz="2800" dirty="0">
                <a:cs typeface="B Mitra" panose="00000400000000000000" pitchFamily="2" charset="-78"/>
              </a:rPr>
              <a:t> و </a:t>
            </a:r>
            <a:r>
              <a:rPr lang="fa-IR" sz="2800" dirty="0" err="1">
                <a:cs typeface="B Mitra" panose="00000400000000000000" pitchFamily="2" charset="-78"/>
              </a:rPr>
              <a:t>مكرر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كه</a:t>
            </a:r>
            <a:r>
              <a:rPr lang="fa-IR" sz="2800" dirty="0">
                <a:cs typeface="B Mitra" panose="00000400000000000000" pitchFamily="2" charset="-78"/>
              </a:rPr>
              <a:t> </a:t>
            </a:r>
            <a:r>
              <a:rPr lang="fa-IR" sz="2800" dirty="0" err="1">
                <a:cs typeface="B Mitra" panose="00000400000000000000" pitchFamily="2" charset="-78"/>
              </a:rPr>
              <a:t>نشانه‌هاي</a:t>
            </a:r>
            <a:r>
              <a:rPr lang="fa-IR" sz="2800" dirty="0">
                <a:cs typeface="B Mitra" panose="00000400000000000000" pitchFamily="2" charset="-78"/>
              </a:rPr>
              <a:t> ‪ </a:t>
            </a:r>
            <a:r>
              <a:rPr lang="en-US" sz="2800" dirty="0">
                <a:cs typeface="B Mitra" panose="00000400000000000000" pitchFamily="2" charset="-78"/>
              </a:rPr>
              <a:t>OCD‬</a:t>
            </a:r>
            <a:r>
              <a:rPr lang="fa-IR" sz="2800" dirty="0">
                <a:cs typeface="B Mitra" panose="00000400000000000000" pitchFamily="2" charset="-78"/>
              </a:rPr>
              <a:t>هستند، نقش داشته باشد.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320" y="4713668"/>
            <a:ext cx="2827680" cy="214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40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2292" y="274638"/>
            <a:ext cx="8530107" cy="1143000"/>
          </a:xfrm>
        </p:spPr>
        <p:txBody>
          <a:bodyPr/>
          <a:lstStyle/>
          <a:p>
            <a:r>
              <a:rPr lang="fa-IR" sz="4000" dirty="0">
                <a:cs typeface="B Mitra" panose="00000400000000000000" pitchFamily="2" charset="-78"/>
              </a:rPr>
              <a:t>بررسی </a:t>
            </a:r>
            <a:r>
              <a:rPr lang="fa-IR" sz="4000" dirty="0" err="1">
                <a:cs typeface="B Mitra" panose="00000400000000000000" pitchFamily="2" charset="-78"/>
              </a:rPr>
              <a:t>الگوي</a:t>
            </a:r>
            <a:r>
              <a:rPr lang="fa-IR" sz="4000" dirty="0">
                <a:cs typeface="B Mitra" panose="00000400000000000000" pitchFamily="2" charset="-78"/>
              </a:rPr>
              <a:t> انتقال </a:t>
            </a:r>
            <a:r>
              <a:rPr lang="fa-IR" sz="4000" dirty="0" err="1">
                <a:cs typeface="B Mitra" panose="00000400000000000000" pitchFamily="2" charset="-78"/>
              </a:rPr>
              <a:t>وراثتی</a:t>
            </a:r>
            <a:r>
              <a:rPr lang="fa-IR" sz="4000" dirty="0">
                <a:cs typeface="B Mitra" panose="00000400000000000000" pitchFamily="2" charset="-78"/>
              </a:rPr>
              <a:t> در مبتلایان به اختلال وسواسی– </a:t>
            </a:r>
            <a:r>
              <a:rPr lang="fa-IR" sz="4000" dirty="0" err="1">
                <a:cs typeface="B Mitra" panose="00000400000000000000" pitchFamily="2" charset="-78"/>
              </a:rPr>
              <a:t>جبري</a:t>
            </a:r>
            <a:r>
              <a:rPr lang="fa-IR" sz="4000" dirty="0">
                <a:cs typeface="B Mitra" panose="00000400000000000000" pitchFamily="2" charset="-78"/>
              </a:rPr>
              <a:t> در شهر سنندج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6382" y="2694905"/>
            <a:ext cx="8646017" cy="4525963"/>
          </a:xfrm>
        </p:spPr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تایید نقش سابقه خانوادگی به خصوص در مورد اقوام درجه اول </a:t>
            </a:r>
          </a:p>
          <a:p>
            <a:r>
              <a:rPr lang="fa-IR" dirty="0">
                <a:cs typeface="B Mitra" panose="00000400000000000000" pitchFamily="2" charset="-78"/>
              </a:rPr>
              <a:t>به نظر می رسد فرایند انتقال این اختلال از الگوهای پیچیده تر ژنتیکی تبعیت می کند.</a:t>
            </a:r>
          </a:p>
        </p:txBody>
      </p:sp>
    </p:spTree>
    <p:extLst>
      <p:ext uri="{BB962C8B-B14F-4D97-AF65-F5344CB8AC3E}">
        <p14:creationId xmlns:p14="http://schemas.microsoft.com/office/powerpoint/2010/main" val="14744974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جهش </a:t>
            </a:r>
            <a:r>
              <a:rPr lang="fa-IR" dirty="0" err="1">
                <a:cs typeface="B Mitra" panose="00000400000000000000" pitchFamily="2" charset="-78"/>
              </a:rPr>
              <a:t>ژنتیكی</a:t>
            </a:r>
            <a:r>
              <a:rPr lang="fa-IR" dirty="0">
                <a:cs typeface="B Mitra" panose="00000400000000000000" pitchFamily="2" charset="-78"/>
              </a:rPr>
              <a:t> با رفتار وسواس ارتباط دارد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532" y="2205508"/>
            <a:ext cx="8980868" cy="4525963"/>
          </a:xfrm>
        </p:spPr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پژوهشگران دریافتند بچه موشهایی </a:t>
            </a:r>
            <a:r>
              <a:rPr lang="fa-IR" dirty="0" err="1">
                <a:cs typeface="B Mitra" panose="00000400000000000000" pitchFamily="2" charset="-78"/>
              </a:rPr>
              <a:t>كه</a:t>
            </a:r>
            <a:r>
              <a:rPr lang="fa-IR" dirty="0">
                <a:cs typeface="B Mitra" panose="00000400000000000000" pitchFamily="2" charset="-78"/>
              </a:rPr>
              <a:t> فاقد </a:t>
            </a:r>
            <a:r>
              <a:rPr lang="fa-IR" dirty="0" err="1">
                <a:cs typeface="B Mitra" panose="00000400000000000000" pitchFamily="2" charset="-78"/>
              </a:rPr>
              <a:t>یك</a:t>
            </a:r>
            <a:r>
              <a:rPr lang="fa-IR" dirty="0">
                <a:cs typeface="B Mitra" panose="00000400000000000000" pitchFamily="2" charset="-78"/>
              </a:rPr>
              <a:t> پروتئین مهم مغزی (</a:t>
            </a:r>
            <a:r>
              <a:rPr lang="fa-IR" dirty="0" err="1">
                <a:cs typeface="B Mitra" panose="00000400000000000000" pitchFamily="2" charset="-78"/>
              </a:rPr>
              <a:t>پروتیینی</a:t>
            </a:r>
            <a:r>
              <a:rPr lang="fa-IR" dirty="0">
                <a:cs typeface="B Mitra" panose="00000400000000000000" pitchFamily="2" charset="-78"/>
              </a:rPr>
              <a:t> </a:t>
            </a:r>
            <a:r>
              <a:rPr lang="fa-IR" dirty="0" err="1">
                <a:cs typeface="B Mitra" panose="00000400000000000000" pitchFamily="2" charset="-78"/>
              </a:rPr>
              <a:t>كه</a:t>
            </a:r>
            <a:r>
              <a:rPr lang="fa-IR" dirty="0">
                <a:cs typeface="B Mitra" panose="00000400000000000000" pitchFamily="2" charset="-78"/>
              </a:rPr>
              <a:t> ژن ‪ </a:t>
            </a:r>
            <a:r>
              <a:rPr lang="en-US" dirty="0">
                <a:cs typeface="B Mitra" panose="00000400000000000000" pitchFamily="2" charset="-78"/>
              </a:rPr>
              <a:t>SAPAP3‬</a:t>
            </a:r>
            <a:r>
              <a:rPr lang="fa-IR" dirty="0" err="1">
                <a:cs typeface="B Mitra" panose="00000400000000000000" pitchFamily="2" charset="-78"/>
              </a:rPr>
              <a:t>می‌سازد</a:t>
            </a:r>
            <a:r>
              <a:rPr lang="fa-IR" dirty="0">
                <a:cs typeface="B Mitra" panose="00000400000000000000" pitchFamily="2" charset="-78"/>
              </a:rPr>
              <a:t>) به دنیا آمدند دچار علایم وسواس شدند و وقتی با داروهای ضد اضطراب تحت درمان قرار گرفتند این علایم در آنها ناپدید شد.</a:t>
            </a:r>
          </a:p>
          <a:p>
            <a:r>
              <a:rPr lang="fa-IR" dirty="0">
                <a:cs typeface="B Mitra" panose="00000400000000000000" pitchFamily="2" charset="-78"/>
              </a:rPr>
              <a:t>ژن ‪ </a:t>
            </a:r>
            <a:r>
              <a:rPr lang="en-US" dirty="0">
                <a:cs typeface="B Mitra" panose="00000400000000000000" pitchFamily="2" charset="-78"/>
              </a:rPr>
              <a:t>SAPAP3‬</a:t>
            </a:r>
            <a:r>
              <a:rPr lang="fa-IR" dirty="0">
                <a:cs typeface="B Mitra" panose="00000400000000000000" pitchFamily="2" charset="-78"/>
              </a:rPr>
              <a:t>جزو خانواده </a:t>
            </a:r>
            <a:r>
              <a:rPr lang="fa-IR" dirty="0" err="1">
                <a:cs typeface="B Mitra" panose="00000400000000000000" pitchFamily="2" charset="-78"/>
              </a:rPr>
              <a:t>پروتیین‌هایی</a:t>
            </a:r>
            <a:r>
              <a:rPr lang="fa-IR" dirty="0">
                <a:cs typeface="B Mitra" panose="00000400000000000000" pitchFamily="2" charset="-78"/>
              </a:rPr>
              <a:t> است </a:t>
            </a:r>
            <a:r>
              <a:rPr lang="fa-IR" dirty="0" err="1">
                <a:cs typeface="B Mitra" panose="00000400000000000000" pitchFamily="2" charset="-78"/>
              </a:rPr>
              <a:t>كه</a:t>
            </a:r>
            <a:r>
              <a:rPr lang="fa-IR" dirty="0">
                <a:cs typeface="B Mitra" panose="00000400000000000000" pitchFamily="2" charset="-78"/>
              </a:rPr>
              <a:t> ماده </a:t>
            </a:r>
            <a:r>
              <a:rPr lang="fa-IR" dirty="0" err="1">
                <a:cs typeface="B Mitra" panose="00000400000000000000" pitchFamily="2" charset="-78"/>
              </a:rPr>
              <a:t>انتقال‌دهنده</a:t>
            </a:r>
            <a:r>
              <a:rPr lang="fa-IR" dirty="0">
                <a:cs typeface="B Mitra" panose="00000400000000000000" pitchFamily="2" charset="-78"/>
              </a:rPr>
              <a:t> عصبی یا ماده شیمیایی </a:t>
            </a:r>
            <a:r>
              <a:rPr lang="fa-IR" dirty="0" err="1">
                <a:cs typeface="B Mitra" panose="00000400000000000000" pitchFamily="2" charset="-78"/>
              </a:rPr>
              <a:t>گلوتامات</a:t>
            </a:r>
            <a:r>
              <a:rPr lang="fa-IR" dirty="0">
                <a:cs typeface="B Mitra" panose="00000400000000000000" pitchFamily="2" charset="-78"/>
              </a:rPr>
              <a:t> پیام رسان را تنظیم </a:t>
            </a:r>
            <a:r>
              <a:rPr lang="fa-IR" dirty="0" err="1">
                <a:cs typeface="B Mitra" panose="00000400000000000000" pitchFamily="2" charset="-78"/>
              </a:rPr>
              <a:t>می‌كند</a:t>
            </a:r>
            <a:r>
              <a:rPr lang="fa-IR" dirty="0">
                <a:cs typeface="B Mitra" panose="00000400000000000000" pitchFamily="2" charset="-78"/>
              </a:rPr>
              <a:t>.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928424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درمان </a:t>
            </a:r>
            <a:r>
              <a:rPr lang="en-US" dirty="0">
                <a:cs typeface="B Mitra" panose="00000400000000000000" pitchFamily="2" charset="-78"/>
              </a:rPr>
              <a:t>OCD</a:t>
            </a:r>
            <a:endParaRPr lang="fa-IR" dirty="0">
              <a:cs typeface="B Mitra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روان درمانی            مواجهه و جلوگیری از پاسخ</a:t>
            </a:r>
          </a:p>
          <a:p>
            <a:r>
              <a:rPr lang="fa-IR" dirty="0">
                <a:cs typeface="B Mitra" panose="00000400000000000000" pitchFamily="2" charset="-78"/>
              </a:rPr>
              <a:t>دارودرمانی              استفاده از داروهای ضد افسردگی</a:t>
            </a:r>
          </a:p>
          <a:p>
            <a:r>
              <a:rPr lang="fa-IR" dirty="0">
                <a:cs typeface="B Mitra" panose="00000400000000000000" pitchFamily="2" charset="-78"/>
              </a:rPr>
              <a:t>بهترین روش درمانی ، ترکیبی از دارو و روان درمانی است.</a:t>
            </a: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8873543" y="1957589"/>
            <a:ext cx="79849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Arrow Connector 6"/>
          <p:cNvCxnSpPr/>
          <p:nvPr/>
        </p:nvCxnSpPr>
        <p:spPr bwMode="auto">
          <a:xfrm flipH="1">
            <a:off x="8899301" y="2492779"/>
            <a:ext cx="798489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279" y="3603826"/>
            <a:ext cx="4210735" cy="31580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047" y="3764814"/>
            <a:ext cx="3976953" cy="309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19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منابع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3492" y="1600201"/>
            <a:ext cx="10358907" cy="4525963"/>
          </a:xfrm>
        </p:spPr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کتاب وسواس و درمان آن ، نوشته دیوید ویل و راب ویلسون، ترجمه سیاوش </a:t>
            </a:r>
            <a:r>
              <a:rPr lang="fa-IR" dirty="0" err="1">
                <a:cs typeface="B Mitra" panose="00000400000000000000" pitchFamily="2" charset="-78"/>
              </a:rPr>
              <a:t>جمالفر</a:t>
            </a:r>
            <a:r>
              <a:rPr lang="fa-IR" dirty="0">
                <a:cs typeface="B Mitra" panose="00000400000000000000" pitchFamily="2" charset="-78"/>
              </a:rPr>
              <a:t>، نشر </a:t>
            </a:r>
            <a:r>
              <a:rPr lang="fa-IR" dirty="0" err="1">
                <a:cs typeface="B Mitra" panose="00000400000000000000" pitchFamily="2" charset="-78"/>
              </a:rPr>
              <a:t>ارسباران</a:t>
            </a:r>
            <a:endParaRPr lang="fa-IR" dirty="0">
              <a:cs typeface="B Mitra" panose="00000400000000000000" pitchFamily="2" charset="-78"/>
            </a:endParaRPr>
          </a:p>
          <a:p>
            <a:r>
              <a:rPr lang="en-US" dirty="0">
                <a:cs typeface="B Mitra" panose="00000400000000000000" pitchFamily="2" charset="-78"/>
              </a:rPr>
              <a:t>http://snn.ir </a:t>
            </a:r>
            <a:endParaRPr lang="fa-IR" dirty="0">
              <a:cs typeface="B Mitra" panose="00000400000000000000" pitchFamily="2" charset="-78"/>
            </a:endParaRPr>
          </a:p>
          <a:p>
            <a:r>
              <a:rPr lang="fa-IR" dirty="0">
                <a:cs typeface="B Mitra" panose="00000400000000000000" pitchFamily="2" charset="-78"/>
              </a:rPr>
              <a:t>سلامت نیوز</a:t>
            </a:r>
          </a:p>
          <a:p>
            <a:r>
              <a:rPr lang="en-US" dirty="0">
                <a:cs typeface="B Mitra" panose="00000400000000000000" pitchFamily="2" charset="-78"/>
                <a:hlinkClick r:id="rId2"/>
              </a:rPr>
              <a:t>http://genetic2.mihanblog.com</a:t>
            </a:r>
            <a:endParaRPr lang="fa-IR" dirty="0">
              <a:cs typeface="B Mitra" panose="00000400000000000000" pitchFamily="2" charset="-78"/>
            </a:endParaRPr>
          </a:p>
          <a:p>
            <a:r>
              <a:rPr lang="en-US" dirty="0">
                <a:cs typeface="B Mitra" panose="00000400000000000000" pitchFamily="2" charset="-78"/>
              </a:rPr>
              <a:t>http://www.dr-ameri.com</a:t>
            </a:r>
            <a:endParaRPr lang="fa-IR" dirty="0">
              <a:cs typeface="B Mitra" panose="00000400000000000000" pitchFamily="2" charset="-78"/>
            </a:endParaRPr>
          </a:p>
          <a:p>
            <a:r>
              <a:rPr lang="en-US" dirty="0">
                <a:cs typeface="B Mitra" panose="00000400000000000000" pitchFamily="2" charset="-78"/>
              </a:rPr>
              <a:t>http://www.drsargolzaei.com</a:t>
            </a:r>
            <a:endParaRPr lang="fa-IR" dirty="0">
              <a:cs typeface="B Mitra" panose="00000400000000000000" pitchFamily="2" charset="-78"/>
            </a:endParaRPr>
          </a:p>
          <a:p>
            <a:r>
              <a:rPr lang="fa-IR" dirty="0">
                <a:cs typeface="B Mitra" panose="00000400000000000000" pitchFamily="2" charset="-78"/>
              </a:rPr>
              <a:t>دانشنامه </a:t>
            </a:r>
            <a:r>
              <a:rPr lang="fa-IR" dirty="0" err="1">
                <a:cs typeface="B Mitra" panose="00000400000000000000" pitchFamily="2" charset="-78"/>
              </a:rPr>
              <a:t>ویکی</a:t>
            </a:r>
            <a:r>
              <a:rPr lang="fa-IR" dirty="0">
                <a:cs typeface="B Mitra" panose="00000400000000000000" pitchFamily="2" charset="-78"/>
              </a:rPr>
              <a:t> </a:t>
            </a:r>
            <a:r>
              <a:rPr lang="fa-IR" dirty="0" err="1">
                <a:cs typeface="B Mitra" panose="00000400000000000000" pitchFamily="2" charset="-78"/>
              </a:rPr>
              <a:t>پدیا</a:t>
            </a:r>
            <a:endParaRPr lang="fa-IR" dirty="0">
              <a:cs typeface="B Mitra" panose="00000400000000000000" pitchFamily="2" charset="-78"/>
            </a:endParaRP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914108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11"/>
          <p:cNvSpPr>
            <a:spLocks noGrp="1" noChangeAspect="1" noChangeArrowheads="1"/>
          </p:cNvSpPr>
          <p:nvPr>
            <p:ph type="title" idx="4294967295"/>
          </p:nvPr>
        </p:nvSpPr>
        <p:spPr>
          <a:xfrm>
            <a:off x="1524000" y="71439"/>
            <a:ext cx="8229600" cy="796925"/>
          </a:xfrm>
        </p:spPr>
        <p:txBody>
          <a:bodyPr/>
          <a:lstStyle/>
          <a:p>
            <a:r>
              <a:rPr lang="en-GB" altLang="en-US" dirty="0"/>
              <a:t>Conditions o use</a:t>
            </a:r>
          </a:p>
        </p:txBody>
      </p:sp>
      <p:sp>
        <p:nvSpPr>
          <p:cNvPr id="62466" name="Rectangle 2"/>
          <p:cNvSpPr>
            <a:spLocks noChangeAspect="1"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lt1">
                  <a:tint val="40000"/>
                  <a:satMod val="350000"/>
                </a:schemeClr>
              </a:gs>
              <a:gs pos="40000">
                <a:schemeClr val="lt1">
                  <a:tint val="45000"/>
                  <a:shade val="99000"/>
                  <a:satMod val="35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2">
            <a:schemeClr val="lt1"/>
          </a:fillRef>
          <a:effectRef idx="0">
            <a:scrgbClr r="0" g="0" b="0"/>
          </a:effectRef>
          <a:fontRef idx="major"/>
        </p:style>
        <p:txBody>
          <a:bodyPr wrap="none" anchor="ctr"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prstClr val="black"/>
              </a:solidFill>
              <a:latin typeface="Verdana"/>
              <a:cs typeface="Arial"/>
            </a:endParaRPr>
          </a:p>
        </p:txBody>
      </p:sp>
      <p:sp>
        <p:nvSpPr>
          <p:cNvPr id="41993" name="Line 8"/>
          <p:cNvSpPr>
            <a:spLocks noChangeShapeType="1"/>
          </p:cNvSpPr>
          <p:nvPr/>
        </p:nvSpPr>
        <p:spPr bwMode="auto">
          <a:xfrm>
            <a:off x="4872038" y="1390650"/>
            <a:ext cx="0" cy="446405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1994" name="Rectangle 10"/>
          <p:cNvSpPr>
            <a:spLocks noChangeArrowheads="1"/>
          </p:cNvSpPr>
          <p:nvPr/>
        </p:nvSpPr>
        <p:spPr bwMode="auto">
          <a:xfrm>
            <a:off x="6549593" y="3789382"/>
            <a:ext cx="202651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en-US" sz="1000" dirty="0">
                <a:solidFill>
                  <a:srgbClr val="000000"/>
                </a:solidFill>
                <a:hlinkClick r:id="rId3"/>
              </a:rPr>
              <a:t>http://www.ravanpoint.ir</a:t>
            </a:r>
            <a:endParaRPr lang="fa-IR" altLang="en-US" sz="1000" dirty="0">
              <a:solidFill>
                <a:srgbClr val="000000"/>
              </a:solidFill>
            </a:endParaRP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en-US" sz="1000" dirty="0">
              <a:solidFill>
                <a:srgbClr val="000000"/>
              </a:solidFill>
            </a:endParaRPr>
          </a:p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en-US" sz="1000" dirty="0">
                <a:solidFill>
                  <a:srgbClr val="000000"/>
                </a:solidFill>
              </a:rPr>
              <a:t>Contact: info@ravanpoint.ir </a:t>
            </a:r>
          </a:p>
        </p:txBody>
      </p:sp>
      <p:sp>
        <p:nvSpPr>
          <p:cNvPr id="3" name="Rectangle 2"/>
          <p:cNvSpPr/>
          <p:nvPr/>
        </p:nvSpPr>
        <p:spPr>
          <a:xfrm>
            <a:off x="1774825" y="3919538"/>
            <a:ext cx="2736850" cy="42386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FFFFFF"/>
              </a:solidFill>
              <a:latin typeface="Verdana"/>
              <a:cs typeface="Arial"/>
            </a:endParaRPr>
          </a:p>
        </p:txBody>
      </p:sp>
      <p:sp>
        <p:nvSpPr>
          <p:cNvPr id="62480" name="Rectangle 16"/>
          <p:cNvSpPr>
            <a:spLocks noChangeArrowheads="1"/>
          </p:cNvSpPr>
          <p:nvPr/>
        </p:nvSpPr>
        <p:spPr bwMode="auto">
          <a:xfrm>
            <a:off x="1774825" y="2582614"/>
            <a:ext cx="28321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a-IR" sz="2000" b="1" dirty="0">
                <a:solidFill>
                  <a:prstClr val="black"/>
                </a:solidFill>
                <a:latin typeface="Verdana" panose="020B0604030504040204" pitchFamily="34" charset="0"/>
                <a:cs typeface="B Nazanin" panose="00000400000000000000" pitchFamily="2" charset="-78"/>
              </a:rPr>
              <a:t>دانلود رایگان پاورپوینت های روانشناسی</a:t>
            </a:r>
            <a:endParaRPr lang="en-GB" sz="2000" b="1" dirty="0">
              <a:solidFill>
                <a:prstClr val="black"/>
              </a:solidFill>
              <a:latin typeface="Verdana" panose="020B0604030504040204" pitchFamily="34" charset="0"/>
              <a:cs typeface="B Nazanin" panose="00000400000000000000" pitchFamily="2" charset="-78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b="1" dirty="0">
              <a:solidFill>
                <a:prstClr val="black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600" dirty="0">
              <a:solidFill>
                <a:srgbClr val="C00000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 algn="l" rt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br>
              <a:rPr lang="en-US" sz="1600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000000">
                    <a:lumMod val="75000"/>
                    <a:lumOff val="2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© Copyright Ravanpoint.ir</a:t>
            </a:r>
            <a:endParaRPr lang="en-GB" b="1" dirty="0">
              <a:solidFill>
                <a:srgbClr val="000000">
                  <a:lumMod val="75000"/>
                  <a:lumOff val="2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486" y="2368159"/>
            <a:ext cx="3866728" cy="139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9823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fa-I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altLang="fa-I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lt1">
                <a:tint val="40000"/>
                <a:satMod val="350000"/>
              </a:schemeClr>
            </a:gs>
            <a:gs pos="40000">
              <a:schemeClr val="lt1">
                <a:tint val="45000"/>
                <a:shade val="99000"/>
                <a:satMod val="350000"/>
              </a:schemeClr>
            </a:gs>
            <a:gs pos="100000">
              <a:schemeClr val="bg1">
                <a:lumMod val="85000"/>
              </a:schemeClr>
            </a:gs>
          </a:gsLst>
        </a:gradFill>
        <a:ln w="9525">
          <a:solidFill>
            <a:schemeClr val="bg1"/>
          </a:solidFill>
          <a:miter lim="800000"/>
          <a:headEnd/>
          <a:tailEnd/>
        </a:ln>
        <a:effectLst/>
      </a:spPr>
      <a:bodyPr wrap="none" anchor="ctr"/>
      <a:lstStyle>
        <a:defPPr>
          <a:defRPr>
            <a:solidFill>
              <a:prstClr val="black"/>
            </a:solidFill>
          </a:defRPr>
        </a:defPPr>
      </a:lstStyle>
      <a:style>
        <a:lnRef idx="0">
          <a:scrgbClr r="0" g="0" b="0"/>
        </a:lnRef>
        <a:fillRef idx="1002">
          <a:schemeClr val="lt1"/>
        </a:fillRef>
        <a:effectRef idx="0">
          <a:scrgbClr r="0" g="0" b="0"/>
        </a:effectRef>
        <a:fontRef idx="major"/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S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www.naim1382.rozblog (26)</Template>
  <TotalTime>351</TotalTime>
  <Words>638</Words>
  <Application>Microsoft Office PowerPoint</Application>
  <PresentationFormat>Widescreen</PresentationFormat>
  <Paragraphs>55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Franklin Gothic Book</vt:lpstr>
      <vt:lpstr>Wingdings</vt:lpstr>
      <vt:lpstr>Calibri</vt:lpstr>
      <vt:lpstr>Times New Roman</vt:lpstr>
      <vt:lpstr>Franklin Gothic Medium</vt:lpstr>
      <vt:lpstr>Arial</vt:lpstr>
      <vt:lpstr>Verdana</vt:lpstr>
      <vt:lpstr>B Mitra</vt:lpstr>
      <vt:lpstr>Diseño predeterminado</vt:lpstr>
      <vt:lpstr>Profile</vt:lpstr>
      <vt:lpstr>اختلال وسواس فکری عملی (OCD)</vt:lpstr>
      <vt:lpstr>اختلال وسواس فکری-عملی (OCD) چیست؟</vt:lpstr>
      <vt:lpstr>وسواس فکری</vt:lpstr>
      <vt:lpstr>وسواس عملی</vt:lpstr>
      <vt:lpstr>سیکل معیوب در OCD</vt:lpstr>
      <vt:lpstr>علل وسواس</vt:lpstr>
      <vt:lpstr>زمینه ژنتیکی وسواس</vt:lpstr>
      <vt:lpstr>وسواس ژنتیکی</vt:lpstr>
      <vt:lpstr>مشخص کردن خطر ژنتیکی ابتلا به وسواس با اسکن مغزی</vt:lpstr>
      <vt:lpstr>بررسی الگوي انتقال وراثتی در مبتلایان به اختلال وسواسی– جبري در شهر سنندج</vt:lpstr>
      <vt:lpstr>جهش ژنتیكی با رفتار وسواس ارتباط دارد</vt:lpstr>
      <vt:lpstr>درمان OCD</vt:lpstr>
      <vt:lpstr>منابع</vt:lpstr>
      <vt:lpstr>Conditions o use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وسواس</dc:title>
  <dc:creator>Taraneh</dc:creator>
  <cp:lastModifiedBy>hamayel</cp:lastModifiedBy>
  <cp:revision>38</cp:revision>
  <dcterms:created xsi:type="dcterms:W3CDTF">2014-11-30T16:26:47Z</dcterms:created>
  <dcterms:modified xsi:type="dcterms:W3CDTF">2020-05-14T18:35:24Z</dcterms:modified>
</cp:coreProperties>
</file>