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 id="2147484048" r:id="rId2"/>
  </p:sldMasterIdLst>
  <p:notesMasterIdLst>
    <p:notesMasterId r:id="rId81"/>
  </p:notesMasterIdLst>
  <p:handoutMasterIdLst>
    <p:handoutMasterId r:id="rId82"/>
  </p:handoutMasterIdLst>
  <p:sldIdLst>
    <p:sldId id="256" r:id="rId3"/>
    <p:sldId id="352" r:id="rId4"/>
    <p:sldId id="353" r:id="rId5"/>
    <p:sldId id="313" r:id="rId6"/>
    <p:sldId id="257" r:id="rId7"/>
    <p:sldId id="265" r:id="rId8"/>
    <p:sldId id="368" r:id="rId9"/>
    <p:sldId id="369" r:id="rId10"/>
    <p:sldId id="370" r:id="rId11"/>
    <p:sldId id="371" r:id="rId12"/>
    <p:sldId id="372" r:id="rId13"/>
    <p:sldId id="351" r:id="rId14"/>
    <p:sldId id="316" r:id="rId15"/>
    <p:sldId id="317" r:id="rId16"/>
    <p:sldId id="318" r:id="rId17"/>
    <p:sldId id="319" r:id="rId18"/>
    <p:sldId id="320" r:id="rId19"/>
    <p:sldId id="321" r:id="rId20"/>
    <p:sldId id="356" r:id="rId21"/>
    <p:sldId id="323" r:id="rId22"/>
    <p:sldId id="324" r:id="rId23"/>
    <p:sldId id="357"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 id="341" r:id="rId41"/>
    <p:sldId id="373" r:id="rId42"/>
    <p:sldId id="374" r:id="rId43"/>
    <p:sldId id="375" r:id="rId44"/>
    <p:sldId id="376" r:id="rId45"/>
    <p:sldId id="377" r:id="rId46"/>
    <p:sldId id="378" r:id="rId47"/>
    <p:sldId id="379" r:id="rId48"/>
    <p:sldId id="380" r:id="rId49"/>
    <p:sldId id="381" r:id="rId50"/>
    <p:sldId id="382" r:id="rId51"/>
    <p:sldId id="383" r:id="rId52"/>
    <p:sldId id="384" r:id="rId53"/>
    <p:sldId id="385" r:id="rId54"/>
    <p:sldId id="386" r:id="rId55"/>
    <p:sldId id="387" r:id="rId56"/>
    <p:sldId id="388" r:id="rId57"/>
    <p:sldId id="389" r:id="rId58"/>
    <p:sldId id="390" r:id="rId59"/>
    <p:sldId id="391" r:id="rId60"/>
    <p:sldId id="410" r:id="rId61"/>
    <p:sldId id="392" r:id="rId62"/>
    <p:sldId id="393" r:id="rId63"/>
    <p:sldId id="394" r:id="rId64"/>
    <p:sldId id="395" r:id="rId65"/>
    <p:sldId id="396" r:id="rId66"/>
    <p:sldId id="397" r:id="rId67"/>
    <p:sldId id="398" r:id="rId68"/>
    <p:sldId id="399" r:id="rId69"/>
    <p:sldId id="400" r:id="rId70"/>
    <p:sldId id="401" r:id="rId71"/>
    <p:sldId id="402" r:id="rId72"/>
    <p:sldId id="403" r:id="rId73"/>
    <p:sldId id="404" r:id="rId74"/>
    <p:sldId id="405" r:id="rId75"/>
    <p:sldId id="406" r:id="rId76"/>
    <p:sldId id="407" r:id="rId77"/>
    <p:sldId id="408" r:id="rId78"/>
    <p:sldId id="409" r:id="rId79"/>
    <p:sldId id="305" r:id="rId8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FF9900"/>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24067" autoAdjust="0"/>
    <p:restoredTop sz="95161" autoAdjust="0"/>
  </p:normalViewPr>
  <p:slideViewPr>
    <p:cSldViewPr>
      <p:cViewPr varScale="1">
        <p:scale>
          <a:sx n="72" d="100"/>
          <a:sy n="72" d="100"/>
        </p:scale>
        <p:origin x="678" y="6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Lst>
  </p:outlineViewPr>
  <p:notesTextViewPr>
    <p:cViewPr>
      <p:scale>
        <a:sx n="100" d="100"/>
        <a:sy n="100" d="100"/>
      </p:scale>
      <p:origin x="0" y="0"/>
    </p:cViewPr>
  </p:notesTextViewPr>
  <p:sorterViewPr>
    <p:cViewPr>
      <p:scale>
        <a:sx n="66" d="100"/>
        <a:sy n="66" d="100"/>
      </p:scale>
      <p:origin x="0" y="8034"/>
    </p:cViewPr>
  </p:sorterViewPr>
  <p:notesViewPr>
    <p:cSldViewPr>
      <p:cViewPr varScale="1">
        <p:scale>
          <a:sx n="58" d="100"/>
          <a:sy n="58" d="100"/>
        </p:scale>
        <p:origin x="-1764"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62.xml"/><Relationship Id="rId13" Type="http://schemas.openxmlformats.org/officeDocument/2006/relationships/slide" Target="slides/slide67.xml"/><Relationship Id="rId18" Type="http://schemas.openxmlformats.org/officeDocument/2006/relationships/slide" Target="slides/slide74.xml"/><Relationship Id="rId3" Type="http://schemas.openxmlformats.org/officeDocument/2006/relationships/slide" Target="slides/slide10.xml"/><Relationship Id="rId21" Type="http://schemas.openxmlformats.org/officeDocument/2006/relationships/slide" Target="slides/slide77.xml"/><Relationship Id="rId7" Type="http://schemas.openxmlformats.org/officeDocument/2006/relationships/slide" Target="slides/slide61.xml"/><Relationship Id="rId12" Type="http://schemas.openxmlformats.org/officeDocument/2006/relationships/slide" Target="slides/slide66.xml"/><Relationship Id="rId17" Type="http://schemas.openxmlformats.org/officeDocument/2006/relationships/slide" Target="slides/slide73.xml"/><Relationship Id="rId2" Type="http://schemas.openxmlformats.org/officeDocument/2006/relationships/slide" Target="slides/slide6.xml"/><Relationship Id="rId16" Type="http://schemas.openxmlformats.org/officeDocument/2006/relationships/slide" Target="slides/slide70.xml"/><Relationship Id="rId20" Type="http://schemas.openxmlformats.org/officeDocument/2006/relationships/slide" Target="slides/slide76.xml"/><Relationship Id="rId1" Type="http://schemas.openxmlformats.org/officeDocument/2006/relationships/slide" Target="slides/slide5.xml"/><Relationship Id="rId6" Type="http://schemas.openxmlformats.org/officeDocument/2006/relationships/slide" Target="slides/slide60.xml"/><Relationship Id="rId11" Type="http://schemas.openxmlformats.org/officeDocument/2006/relationships/slide" Target="slides/slide65.xml"/><Relationship Id="rId5" Type="http://schemas.openxmlformats.org/officeDocument/2006/relationships/slide" Target="slides/slide58.xml"/><Relationship Id="rId15" Type="http://schemas.openxmlformats.org/officeDocument/2006/relationships/slide" Target="slides/slide69.xml"/><Relationship Id="rId10" Type="http://schemas.openxmlformats.org/officeDocument/2006/relationships/slide" Target="slides/slide64.xml"/><Relationship Id="rId19" Type="http://schemas.openxmlformats.org/officeDocument/2006/relationships/slide" Target="slides/slide75.xml"/><Relationship Id="rId4" Type="http://schemas.openxmlformats.org/officeDocument/2006/relationships/slide" Target="slides/slide12.xml"/><Relationship Id="rId9" Type="http://schemas.openxmlformats.org/officeDocument/2006/relationships/slide" Target="slides/slide63.xml"/><Relationship Id="rId14" Type="http://schemas.openxmlformats.org/officeDocument/2006/relationships/slide" Target="slides/slide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eaLnBrk="0" hangingPunct="0">
              <a:defRPr sz="1200"/>
            </a:lvl1pPr>
          </a:lstStyle>
          <a:p>
            <a:pPr>
              <a:defRPr/>
            </a:pPr>
            <a:endParaRPr 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eaLnBrk="0" hangingPunct="0">
              <a:defRPr sz="1200"/>
            </a:lvl1pPr>
          </a:lstStyle>
          <a:p>
            <a:pPr>
              <a:defRPr/>
            </a:pPr>
            <a:r>
              <a:rPr lang="ar-SA"/>
              <a:t>مديريت استرس</a:t>
            </a:r>
            <a:endParaRPr 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smtClean="0">
                <a:cs typeface="Times New Roman" panose="02020603050405020304" pitchFamily="18" charset="0"/>
              </a:defRPr>
            </a:lvl1pPr>
          </a:lstStyle>
          <a:p>
            <a:pPr>
              <a:defRPr/>
            </a:pPr>
            <a:fld id="{654585C6-2C95-4B29-A842-E259E5CB37F9}"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eaLnBrk="0" hangingPunct="0">
              <a:defRPr sz="1200"/>
            </a:lvl1pPr>
          </a:lstStyle>
          <a:p>
            <a:pPr>
              <a:defRPr/>
            </a:pPr>
            <a:endParaRPr lang="en-US"/>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eaLnBrk="0" hangingPunct="0">
              <a:defRPr sz="1200"/>
            </a:lvl1pPr>
          </a:lstStyle>
          <a:p>
            <a:pPr>
              <a:defRPr/>
            </a:pPr>
            <a:endParaRPr 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smtClean="0">
                <a:cs typeface="Times New Roman" panose="02020603050405020304" pitchFamily="18" charset="0"/>
              </a:defRPr>
            </a:lvl1pPr>
          </a:lstStyle>
          <a:p>
            <a:pPr>
              <a:defRPr/>
            </a:pPr>
            <a:fld id="{89D05678-40C0-4ADD-A301-AFCB66AB5264}"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08D6BC94-6621-4947-8FD0-5C9AD708553A}" type="slidenum">
              <a:rPr kumimoji="0" lang="ar-SA" altLang="en-US"/>
              <a:pPr>
                <a:spcBef>
                  <a:spcPct val="0"/>
                </a:spcBef>
              </a:pPr>
              <a:t>1</a:t>
            </a:fld>
            <a:endParaRPr kumimoji="0"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p>
        </p:txBody>
      </p:sp>
      <p:sp>
        <p:nvSpPr>
          <p:cNvPr id="2048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A7AF94A3-A0A3-4C73-8237-4EB4C1339170}" type="slidenum">
              <a:rPr kumimoji="0" lang="ar-SA" altLang="en-US"/>
              <a:pPr>
                <a:spcBef>
                  <a:spcPct val="0"/>
                </a:spcBef>
              </a:pPr>
              <a:t>4</a:t>
            </a:fld>
            <a:endParaRPr kumimoji="0"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p>
        </p:txBody>
      </p:sp>
      <p:sp>
        <p:nvSpPr>
          <p:cNvPr id="22532"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F3214054-8809-418F-A8E1-D67A5E71544B}" type="slidenum">
              <a:rPr kumimoji="0" lang="ar-SA" altLang="en-US"/>
              <a:pPr>
                <a:spcBef>
                  <a:spcPct val="0"/>
                </a:spcBef>
              </a:pPr>
              <a:t>5</a:t>
            </a:fld>
            <a:endParaRPr kumimoji="0"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rtl="1"/>
            <a:r>
              <a:rPr lang="fa-IR" altLang="en-US" sz="800"/>
              <a:t>در اين بخش، مهار ت هايي را مي آموزيدكه به شما كمك مي كند فشار رواني خود را مديريت كرده و زندگي سالم تر و متعادل تري داشته باشيد.</a:t>
            </a:r>
            <a:endParaRPr lang="en-US" altLang="en-US"/>
          </a:p>
          <a:p>
            <a:endParaRPr lang="en-US" altLang="en-US"/>
          </a:p>
        </p:txBody>
      </p:sp>
      <p:sp>
        <p:nvSpPr>
          <p:cNvPr id="2662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6A417C45-1EF5-4061-AA55-20D6B54156C3}" type="slidenum">
              <a:rPr kumimoji="0" lang="ar-SA" altLang="en-US"/>
              <a:pPr>
                <a:spcBef>
                  <a:spcPct val="0"/>
                </a:spcBef>
              </a:pPr>
              <a:t>8</a:t>
            </a:fld>
            <a:endParaRPr kumimoji="0"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fa-IR" altLang="en-US"/>
              <a:t>1. به جدول شماره 1 بازگرديد و يكي از عوامل مولد فشار رواني كه خارج از كنترل و اختيار شماست را بنويسيد.</a:t>
            </a:r>
          </a:p>
          <a:p>
            <a:r>
              <a:rPr lang="fa-IR" altLang="en-US"/>
              <a:t>2. با خود فكر كنيد چگونه مي توانيد اين عامل مولد فشار رواني را بپذيريد؟</a:t>
            </a:r>
            <a:endParaRPr lang="en-US" altLang="en-US"/>
          </a:p>
        </p:txBody>
      </p:sp>
      <p:sp>
        <p:nvSpPr>
          <p:cNvPr id="4915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7D234A9-43E8-469A-B09C-28EF27EAFC7E}" type="slidenum">
              <a:rPr kumimoji="0" lang="ar-SA" altLang="en-US"/>
              <a:pPr>
                <a:spcBef>
                  <a:spcPct val="0"/>
                </a:spcBef>
              </a:pPr>
              <a:t>29</a:t>
            </a:fld>
            <a:endParaRPr kumimoji="0"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r" rtl="1"/>
            <a:r>
              <a:rPr lang="fa-IR" altLang="en-US"/>
              <a:t>1. به جدول شماره 1 بازگرديد و يكي از عوامل مولد فشار رواني كه مي توانيد خود</a:t>
            </a:r>
          </a:p>
          <a:p>
            <a:pPr algn="r" rtl="1"/>
            <a:r>
              <a:rPr lang="fa-IR" altLang="en-US" b="1"/>
              <a:t>راه هاي پيشگيري و كنترل بيمار يهاي قلبي عروقي ■ 140</a:t>
            </a:r>
          </a:p>
          <a:p>
            <a:pPr algn="r" rtl="1"/>
            <a:r>
              <a:rPr lang="fa-IR" altLang="en-US"/>
              <a:t>را با آن سازگار كنيد، را بنويسيد.</a:t>
            </a:r>
          </a:p>
          <a:p>
            <a:pPr algn="r" rtl="1"/>
            <a:r>
              <a:rPr lang="fa-IR" altLang="en-US"/>
              <a:t>2. با خود فكر كنيد چگونه مي توانيد با اين عامل مولد فشار رواني سازگار شويد</a:t>
            </a:r>
            <a:r>
              <a:rPr lang="fa-IR" altLang="en-US" sz="900"/>
              <a:t>؟</a:t>
            </a:r>
            <a:endParaRPr lang="en-US" altLang="en-US"/>
          </a:p>
          <a:p>
            <a:endParaRPr lang="en-US" altLang="en-US"/>
          </a:p>
        </p:txBody>
      </p:sp>
      <p:sp>
        <p:nvSpPr>
          <p:cNvPr id="5222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CC79BF7F-554E-4689-90F4-EF8AC486A8A4}" type="slidenum">
              <a:rPr kumimoji="0" lang="ar-SA" altLang="en-US"/>
              <a:pPr>
                <a:spcBef>
                  <a:spcPct val="0"/>
                </a:spcBef>
              </a:pPr>
              <a:t>31</a:t>
            </a:fld>
            <a:endParaRPr kumimoji="0"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altLang="en-US"/>
          </a:p>
        </p:txBody>
      </p:sp>
      <p:sp>
        <p:nvSpPr>
          <p:cNvPr id="58372"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0D213359-35BF-4A1D-BD6C-F4ED744D0165}" type="slidenum">
              <a:rPr kumimoji="0" lang="ar-SA" altLang="en-US"/>
              <a:pPr>
                <a:spcBef>
                  <a:spcPct val="0"/>
                </a:spcBef>
              </a:pPr>
              <a:t>36</a:t>
            </a:fld>
            <a:endParaRPr kumimoji="0"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FD4C3EB2-7217-4967-B84C-09E167B45855}" type="datetime8">
              <a:rPr lang="fa-IR"/>
              <a:pPr>
                <a:defRPr/>
              </a:pPr>
              <a:t>20/مه/3</a:t>
            </a:fld>
            <a:endParaRPr lang="en-US"/>
          </a:p>
        </p:txBody>
      </p:sp>
      <p:sp>
        <p:nvSpPr>
          <p:cNvPr id="5" name="Footer Placeholder 18"/>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6" name="Slide Number Placeholder 26"/>
          <p:cNvSpPr>
            <a:spLocks noGrp="1"/>
          </p:cNvSpPr>
          <p:nvPr>
            <p:ph type="sldNum" sz="quarter" idx="12"/>
          </p:nvPr>
        </p:nvSpPr>
        <p:spPr/>
        <p:txBody>
          <a:bodyPr/>
          <a:lstStyle>
            <a:lvl2pPr lvl="1">
              <a:defRPr smtClean="0"/>
            </a:lvl2pPr>
          </a:lstStyle>
          <a:p>
            <a:pPr lvl="1">
              <a:defRPr/>
            </a:pPr>
            <a:fld id="{855AEB72-C8F3-4524-9892-D023110D3CBB}" type="slidenum">
              <a:rPr lang="ar-SA" altLang="en-US"/>
              <a:pPr lvl="1">
                <a:defRPr/>
              </a:pPr>
              <a:t>‹#›</a:t>
            </a:fld>
            <a:endParaRPr lang="en-US" altLang="en-US"/>
          </a:p>
        </p:txBody>
      </p:sp>
      <p:sp>
        <p:nvSpPr>
          <p:cNvPr id="7" name="Rectangle 6">
            <a:extLst>
              <a:ext uri="{FF2B5EF4-FFF2-40B4-BE49-F238E27FC236}">
                <a16:creationId xmlns:a16="http://schemas.microsoft.com/office/drawing/2014/main" id="{3648CA9E-C3CE-4A1F-8DED-F1F496EB96FD}"/>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prstClr val="black"/>
                </a:solidFill>
                <a:cs typeface="Times New Roman" panose="02020603050405020304" pitchFamily="18" charset="0"/>
              </a:rPr>
            </a:br>
            <a:r>
              <a:rPr lang="en-US" sz="1600" b="1" dirty="0">
                <a:solidFill>
                  <a:prstClr val="black"/>
                </a:solidFill>
                <a:cs typeface="Times New Roman" panose="02020603050405020304" pitchFamily="18" charset="0"/>
              </a:rPr>
              <a:t>w</a:t>
            </a:r>
            <a:r>
              <a:rPr lang="en-US" sz="1800" b="1" dirty="0">
                <a:solidFill>
                  <a:prstClr val="black"/>
                </a:solidFill>
                <a:cs typeface="Times New Roman" panose="02020603050405020304" pitchFamily="18" charset="0"/>
              </a:rPr>
              <a:t>ww.Ravanpoint.ir</a:t>
            </a:r>
            <a:endParaRPr lang="en-GB" sz="1800"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1113212715"/>
      </p:ext>
    </p:extLst>
  </p:cSld>
  <p:clrMapOvr>
    <a:overrideClrMapping bg1="dk1" tx1="lt1" bg2="dk2" tx2="lt2" accent1="accent1" accent2="accent2" accent3="accent3" accent4="accent4" accent5="accent5" accent6="accent6" hlink="hlink" folHlink="folHlink"/>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E628D1D-DB8E-4355-BC39-0A7163D7B3F9}" type="datetime8">
              <a:rPr lang="fa-IR"/>
              <a:pPr>
                <a:defRPr/>
              </a:pPr>
              <a:t>20/مه/3</a:t>
            </a:fld>
            <a:endParaRPr lang="en-US"/>
          </a:p>
        </p:txBody>
      </p:sp>
      <p:sp>
        <p:nvSpPr>
          <p:cNvPr id="5" name="Footer Placeholder 4"/>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6" name="Slide Number Placeholder 5"/>
          <p:cNvSpPr>
            <a:spLocks noGrp="1"/>
          </p:cNvSpPr>
          <p:nvPr>
            <p:ph type="sldNum" sz="quarter" idx="12"/>
          </p:nvPr>
        </p:nvSpPr>
        <p:spPr/>
        <p:txBody>
          <a:bodyPr/>
          <a:lstStyle>
            <a:lvl2pPr lvl="1">
              <a:defRPr smtClean="0"/>
            </a:lvl2pPr>
          </a:lstStyle>
          <a:p>
            <a:pPr lvl="1">
              <a:defRPr/>
            </a:pPr>
            <a:fld id="{9BFC108E-FB34-4B7D-8D56-FA6A3E702B3B}" type="slidenum">
              <a:rPr lang="ar-SA" altLang="en-US"/>
              <a:pPr lvl="1">
                <a:defRPr/>
              </a:pPr>
              <a:t>‹#›</a:t>
            </a:fld>
            <a:endParaRPr lang="en-US" altLang="en-US">
              <a:latin typeface="Constantia" panose="02030602050306030303" pitchFamily="18" charset="0"/>
            </a:endParaRPr>
          </a:p>
        </p:txBody>
      </p:sp>
      <p:sp>
        <p:nvSpPr>
          <p:cNvPr id="7" name="Rectangle 6">
            <a:extLst>
              <a:ext uri="{FF2B5EF4-FFF2-40B4-BE49-F238E27FC236}">
                <a16:creationId xmlns:a16="http://schemas.microsoft.com/office/drawing/2014/main" id="{3BF16C8A-AE80-4A8F-8CE7-1D176A5AC70A}"/>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prstClr val="black"/>
                </a:solidFill>
                <a:cs typeface="Times New Roman" panose="02020603050405020304" pitchFamily="18" charset="0"/>
              </a:rPr>
            </a:br>
            <a:r>
              <a:rPr lang="en-US" sz="1600" b="1" dirty="0">
                <a:solidFill>
                  <a:prstClr val="black"/>
                </a:solidFill>
                <a:cs typeface="Times New Roman" panose="02020603050405020304" pitchFamily="18" charset="0"/>
              </a:rPr>
              <a:t>w</a:t>
            </a:r>
            <a:r>
              <a:rPr lang="en-US" sz="1800" b="1" dirty="0">
                <a:solidFill>
                  <a:prstClr val="black"/>
                </a:solidFill>
                <a:cs typeface="Times New Roman" panose="02020603050405020304" pitchFamily="18" charset="0"/>
              </a:rPr>
              <a:t>ww.Ravanpoint.ir</a:t>
            </a:r>
            <a:endParaRPr lang="en-GB" sz="1800"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830948052"/>
      </p:ext>
    </p:extLst>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D49C310-85C2-4FE4-9654-F6B510D80F5E}" type="datetime8">
              <a:rPr lang="fa-IR"/>
              <a:pPr>
                <a:defRPr/>
              </a:pPr>
              <a:t>20/مه/3</a:t>
            </a:fld>
            <a:endParaRPr lang="en-US"/>
          </a:p>
        </p:txBody>
      </p:sp>
      <p:sp>
        <p:nvSpPr>
          <p:cNvPr id="5" name="Footer Placeholder 4"/>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6" name="Slide Number Placeholder 5"/>
          <p:cNvSpPr>
            <a:spLocks noGrp="1"/>
          </p:cNvSpPr>
          <p:nvPr>
            <p:ph type="sldNum" sz="quarter" idx="12"/>
          </p:nvPr>
        </p:nvSpPr>
        <p:spPr/>
        <p:txBody>
          <a:bodyPr/>
          <a:lstStyle>
            <a:lvl2pPr lvl="1">
              <a:defRPr smtClean="0"/>
            </a:lvl2pPr>
          </a:lstStyle>
          <a:p>
            <a:pPr lvl="1">
              <a:defRPr/>
            </a:pPr>
            <a:fld id="{4DF4973B-7AD5-4CD0-929C-69065E78692A}"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3582768621"/>
      </p:ext>
    </p:extLst>
  </p:cSld>
  <p:clrMapOvr>
    <a:overrideClrMapping bg1="dk1" tx1="lt1" bg2="dk2" tx2="lt2" accent1="accent1" accent2="accent2" accent3="accent3" accent4="accent4" accent5="accent5" accent6="accent6" hlink="hlink" folHlink="folHlink"/>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85DBC695-1B28-4A44-A8C3-437EC8FB68DC}" type="datetime8">
              <a:rPr lang="fa-IR"/>
              <a:pPr>
                <a:defRPr/>
              </a:pPr>
              <a:t>20/مه/3</a:t>
            </a:fld>
            <a:endParaRPr lang="en-US"/>
          </a:p>
        </p:txBody>
      </p:sp>
      <p:sp>
        <p:nvSpPr>
          <p:cNvPr id="6" name="Footer Placeholder 5"/>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7" name="Slide Number Placeholder 6"/>
          <p:cNvSpPr>
            <a:spLocks noGrp="1"/>
          </p:cNvSpPr>
          <p:nvPr>
            <p:ph type="sldNum" sz="quarter" idx="12"/>
          </p:nvPr>
        </p:nvSpPr>
        <p:spPr/>
        <p:txBody>
          <a:bodyPr/>
          <a:lstStyle>
            <a:lvl2pPr lvl="1">
              <a:defRPr smtClean="0"/>
            </a:lvl2pPr>
          </a:lstStyle>
          <a:p>
            <a:pPr lvl="1">
              <a:defRPr/>
            </a:pPr>
            <a:fld id="{6F18B838-B318-45E0-AEFF-521CFBA27648}"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4264619510"/>
      </p:ext>
    </p:extLst>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F182D7B9-7475-4B21-A12F-3FC88F988937}" type="datetime8">
              <a:rPr lang="fa-IR"/>
              <a:pPr>
                <a:defRPr/>
              </a:pPr>
              <a:t>20/مه/3</a:t>
            </a:fld>
            <a:endParaRPr lang="en-US"/>
          </a:p>
        </p:txBody>
      </p:sp>
      <p:sp>
        <p:nvSpPr>
          <p:cNvPr id="8" name="Footer Placeholder 7"/>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9" name="Slide Number Placeholder 8"/>
          <p:cNvSpPr>
            <a:spLocks noGrp="1"/>
          </p:cNvSpPr>
          <p:nvPr>
            <p:ph type="sldNum" sz="quarter" idx="12"/>
          </p:nvPr>
        </p:nvSpPr>
        <p:spPr/>
        <p:txBody>
          <a:bodyPr/>
          <a:lstStyle>
            <a:lvl2pPr lvl="1">
              <a:defRPr smtClean="0"/>
            </a:lvl2pPr>
          </a:lstStyle>
          <a:p>
            <a:pPr lvl="1">
              <a:defRPr/>
            </a:pPr>
            <a:fld id="{5C79CDE4-C774-422E-A645-4854BF8174C9}"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955093769"/>
      </p:ext>
    </p:extLst>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CB11517A-AEE7-43EB-9BB2-317E81EF72A8}" type="datetime8">
              <a:rPr lang="fa-IR"/>
              <a:pPr>
                <a:defRPr/>
              </a:pPr>
              <a:t>20/مه/3</a:t>
            </a:fld>
            <a:endParaRPr lang="en-US"/>
          </a:p>
        </p:txBody>
      </p:sp>
      <p:sp>
        <p:nvSpPr>
          <p:cNvPr id="4" name="Footer Placeholder 3"/>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5" name="Slide Number Placeholder 4"/>
          <p:cNvSpPr>
            <a:spLocks noGrp="1"/>
          </p:cNvSpPr>
          <p:nvPr>
            <p:ph type="sldNum" sz="quarter" idx="12"/>
          </p:nvPr>
        </p:nvSpPr>
        <p:spPr/>
        <p:txBody>
          <a:bodyPr/>
          <a:lstStyle>
            <a:lvl2pPr lvl="1">
              <a:defRPr smtClean="0"/>
            </a:lvl2pPr>
          </a:lstStyle>
          <a:p>
            <a:pPr lvl="1">
              <a:defRPr/>
            </a:pPr>
            <a:fld id="{F90D7EBB-EDDF-42FB-A40C-10C4DF3F9091}"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928332432"/>
      </p:ext>
    </p:extLst>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4A8CD95-56E6-4A2A-894B-060582EE5B00}" type="datetime8">
              <a:rPr lang="fa-IR"/>
              <a:pPr>
                <a:defRPr/>
              </a:pPr>
              <a:t>20/مه/3</a:t>
            </a:fld>
            <a:endParaRPr lang="en-US"/>
          </a:p>
        </p:txBody>
      </p:sp>
      <p:sp>
        <p:nvSpPr>
          <p:cNvPr id="3" name="Footer Placeholder 2"/>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4" name="Slide Number Placeholder 3"/>
          <p:cNvSpPr>
            <a:spLocks noGrp="1"/>
          </p:cNvSpPr>
          <p:nvPr>
            <p:ph type="sldNum" sz="quarter" idx="12"/>
          </p:nvPr>
        </p:nvSpPr>
        <p:spPr/>
        <p:txBody>
          <a:bodyPr/>
          <a:lstStyle>
            <a:lvl2pPr lvl="1">
              <a:defRPr smtClean="0"/>
            </a:lvl2pPr>
          </a:lstStyle>
          <a:p>
            <a:pPr lvl="1">
              <a:defRPr/>
            </a:pPr>
            <a:fld id="{9E6AAB6F-856E-4C47-9A68-5678789B69F7}"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3625108433"/>
      </p:ext>
    </p:extLst>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81C2306D-2616-4655-BB07-01824CF7A177}" type="datetime8">
              <a:rPr lang="fa-IR"/>
              <a:pPr>
                <a:defRPr/>
              </a:pPr>
              <a:t>20/مه/3</a:t>
            </a:fld>
            <a:endParaRPr lang="en-US"/>
          </a:p>
        </p:txBody>
      </p:sp>
      <p:sp>
        <p:nvSpPr>
          <p:cNvPr id="6" name="Footer Placeholder 5"/>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7" name="Slide Number Placeholder 6"/>
          <p:cNvSpPr>
            <a:spLocks noGrp="1"/>
          </p:cNvSpPr>
          <p:nvPr>
            <p:ph type="sldNum" sz="quarter" idx="12"/>
          </p:nvPr>
        </p:nvSpPr>
        <p:spPr/>
        <p:txBody>
          <a:bodyPr/>
          <a:lstStyle>
            <a:lvl2pPr lvl="1">
              <a:defRPr smtClean="0"/>
            </a:lvl2pPr>
          </a:lstStyle>
          <a:p>
            <a:pPr lvl="1">
              <a:defRPr/>
            </a:pPr>
            <a:fld id="{3A568E9B-389D-4265-A967-C1309D518B3C}"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3378456679"/>
      </p:ext>
    </p:extLst>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7B062103-27F2-4927-A831-57732E8F18CD}" type="datetime8">
              <a:rPr lang="fa-IR"/>
              <a:pPr>
                <a:defRPr/>
              </a:pPr>
              <a:t>20/مه/3</a:t>
            </a:fld>
            <a:endParaRPr lang="en-US"/>
          </a:p>
        </p:txBody>
      </p:sp>
      <p:sp>
        <p:nvSpPr>
          <p:cNvPr id="10" name="Footer Placeholder 5"/>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11" name="Slide Number Placeholder 6"/>
          <p:cNvSpPr>
            <a:spLocks noGrp="1"/>
          </p:cNvSpPr>
          <p:nvPr>
            <p:ph type="sldNum" sz="quarter" idx="12"/>
          </p:nvPr>
        </p:nvSpPr>
        <p:spPr>
          <a:xfrm>
            <a:off x="8077200" y="6356350"/>
            <a:ext cx="609600" cy="365125"/>
          </a:xfrm>
        </p:spPr>
        <p:txBody>
          <a:bodyPr/>
          <a:lstStyle>
            <a:lvl2pPr lvl="1">
              <a:defRPr smtClean="0"/>
            </a:lvl2pPr>
          </a:lstStyle>
          <a:p>
            <a:pPr lvl="1">
              <a:defRPr/>
            </a:pPr>
            <a:fld id="{60186545-B0B0-4EB5-8EA8-498A225B7E5D}"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1408039969"/>
      </p:ext>
    </p:extLst>
  </p:cSld>
  <p:clrMapOvr>
    <a:masterClrMapping/>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AC9DBAF-CE25-4E56-BED3-42EC8123EA36}" type="datetime8">
              <a:rPr lang="fa-IR"/>
              <a:pPr>
                <a:defRPr/>
              </a:pPr>
              <a:t>20/مه/3</a:t>
            </a:fld>
            <a:endParaRPr lang="en-US"/>
          </a:p>
        </p:txBody>
      </p:sp>
      <p:sp>
        <p:nvSpPr>
          <p:cNvPr id="5" name="Footer Placeholder 4"/>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6" name="Slide Number Placeholder 5"/>
          <p:cNvSpPr>
            <a:spLocks noGrp="1"/>
          </p:cNvSpPr>
          <p:nvPr>
            <p:ph type="sldNum" sz="quarter" idx="12"/>
          </p:nvPr>
        </p:nvSpPr>
        <p:spPr/>
        <p:txBody>
          <a:bodyPr/>
          <a:lstStyle>
            <a:lvl2pPr lvl="1">
              <a:defRPr smtClean="0"/>
            </a:lvl2pPr>
          </a:lstStyle>
          <a:p>
            <a:pPr lvl="1">
              <a:defRPr/>
            </a:pPr>
            <a:fld id="{875B1B0D-7F27-4289-BF92-A8C5F88EFD94}"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1213786957"/>
      </p:ext>
    </p:extLst>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83AC89-E92C-41FD-9412-B92E7BB22880}" type="datetime8">
              <a:rPr lang="fa-IR"/>
              <a:pPr>
                <a:defRPr/>
              </a:pPr>
              <a:t>20/مه/3</a:t>
            </a:fld>
            <a:endParaRPr lang="en-US"/>
          </a:p>
        </p:txBody>
      </p:sp>
      <p:sp>
        <p:nvSpPr>
          <p:cNvPr id="5" name="Footer Placeholder 4"/>
          <p:cNvSpPr>
            <a:spLocks noGrp="1"/>
          </p:cNvSpPr>
          <p:nvPr>
            <p:ph type="ftr" sz="quarter" idx="11"/>
          </p:nvPr>
        </p:nvSpPr>
        <p:spPr/>
        <p:txBody>
          <a:bodyPr/>
          <a:lstStyle>
            <a:lvl1pPr>
              <a:defRPr/>
            </a:lvl1pPr>
          </a:lstStyle>
          <a:p>
            <a:pPr>
              <a:defRPr/>
            </a:pPr>
            <a:r>
              <a:rPr lang="ar-SA"/>
              <a:t>کارگاه آموزشی کارکنان دولت در خصوص قلب و عروق</a:t>
            </a:r>
            <a:endParaRPr lang="en-US"/>
          </a:p>
        </p:txBody>
      </p:sp>
      <p:sp>
        <p:nvSpPr>
          <p:cNvPr id="6" name="Slide Number Placeholder 5"/>
          <p:cNvSpPr>
            <a:spLocks noGrp="1"/>
          </p:cNvSpPr>
          <p:nvPr>
            <p:ph type="sldNum" sz="quarter" idx="12"/>
          </p:nvPr>
        </p:nvSpPr>
        <p:spPr/>
        <p:txBody>
          <a:bodyPr/>
          <a:lstStyle>
            <a:lvl2pPr lvl="1">
              <a:defRPr smtClean="0"/>
            </a:lvl2pPr>
          </a:lstStyle>
          <a:p>
            <a:pPr lvl="1">
              <a:defRPr/>
            </a:pPr>
            <a:fld id="{89D6D59A-590D-4C6D-85FF-7D641ADAAA9F}" type="slidenum">
              <a:rPr lang="ar-SA" altLang="en-US"/>
              <a:pPr lvl="1">
                <a:defRPr/>
              </a:pPr>
              <a:t>‹#›</a:t>
            </a:fld>
            <a:endParaRPr lang="en-US" altLang="en-US">
              <a:latin typeface="Constantia" panose="02030602050306030303" pitchFamily="18" charset="0"/>
            </a:endParaRPr>
          </a:p>
        </p:txBody>
      </p:sp>
    </p:spTree>
    <p:extLst>
      <p:ext uri="{BB962C8B-B14F-4D97-AF65-F5344CB8AC3E}">
        <p14:creationId xmlns:p14="http://schemas.microsoft.com/office/powerpoint/2010/main" val="3074808832"/>
      </p:ext>
    </p:extLst>
  </p:cSld>
  <p:clrMapOvr>
    <a:masterClrMapping/>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11998573 h 1000"/>
              <a:gd name="T6" fmla="*/ 0 w 1000"/>
              <a:gd name="T7" fmla="*/ 11998573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2050" name="Rectangle 2"/>
          <p:cNvSpPr>
            <a:spLocks noGrp="1" noChangeArrowheads="1"/>
          </p:cNvSpPr>
          <p:nvPr>
            <p:ph type="ctrTitle"/>
          </p:nvPr>
        </p:nvSpPr>
        <p:spPr>
          <a:xfrm>
            <a:off x="685800" y="990600"/>
            <a:ext cx="7772400" cy="1371600"/>
          </a:xfrm>
        </p:spPr>
        <p:txBody>
          <a:bodyPr/>
          <a:lstStyle>
            <a:lvl1pPr>
              <a:defRPr sz="4000"/>
            </a:lvl1pPr>
          </a:lstStyle>
          <a:p>
            <a:r>
              <a:rPr lang="en-US"/>
              <a:t>Click to edit Master title style</a:t>
            </a:r>
          </a:p>
        </p:txBody>
      </p:sp>
      <p:sp>
        <p:nvSpPr>
          <p:cNvPr id="205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n-US"/>
              <a:t>Click to edit Master subtitle style</a:t>
            </a:r>
          </a:p>
        </p:txBody>
      </p:sp>
      <p:sp>
        <p:nvSpPr>
          <p:cNvPr id="5" name="Date Placeholder 4"/>
          <p:cNvSpPr>
            <a:spLocks noGrp="1" noChangeArrowheads="1"/>
          </p:cNvSpPr>
          <p:nvPr>
            <p:ph type="dt" sz="half" idx="10"/>
          </p:nvPr>
        </p:nvSpPr>
        <p:spPr>
          <a:xfrm>
            <a:off x="685800" y="62484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Footer Placeholder 5"/>
          <p:cNvSpPr>
            <a:spLocks noGrp="1" noChangeArrowheads="1"/>
          </p:cNvSpPr>
          <p:nvPr>
            <p:ph type="ftr" sz="quarter" idx="11"/>
          </p:nvPr>
        </p:nvSpPr>
        <p:spPr>
          <a:xfrm>
            <a:off x="3124200" y="62484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64FF933-A1CE-4302-BB78-1AA886482F6B}"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395780180"/>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807CA11-969E-4804-B301-047C3B24F6B8}"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5565055"/>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84BB5D8-8DD7-4072-BDE2-E1F772E309C9}"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120496441"/>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5917532-73BD-4B3C-96D4-A44383F69DA1}"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613149314"/>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8"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9"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910113C-F37C-4AAD-A126-6B0573B4B8C2}"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685896369"/>
      </p:ext>
    </p:extLst>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E2EB27-4759-4CF0-A754-DC2CD630B433}"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935678454"/>
      </p:ext>
    </p:extLst>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3"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20E04E-E5C2-47C9-8432-F7A25DE7FF8E}"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4"/>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4694294"/>
      </p:ext>
    </p:extLst>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B35D15-43AD-4E18-BB07-0249036D3975}"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608084759"/>
      </p:ext>
    </p:extLst>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F4556CC-ECC1-4A5B-ABC0-E12E42A800E6}"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506441172"/>
      </p:ext>
    </p:extLst>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C72F292-EE0A-4854-8332-6347ED20EC1F}"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399695564"/>
      </p:ext>
    </p:extLst>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DAD7E3D-B7B3-4000-9392-CF790579B410}"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874023192"/>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4562A4C4-DB9D-4865-B9B7-EB1D9FC57F6E}" type="datetime8">
              <a:rPr lang="fa-IR"/>
              <a:pPr>
                <a:defRPr/>
              </a:pPr>
              <a:t>20/مه/3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ar-SA"/>
              <a:t>کارگاه آموزشی کارکنان دولت در خصوص قلب و عروق</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2pPr lvl="1" algn="r" eaLnBrk="1" hangingPunct="1">
              <a:defRPr smtClean="0">
                <a:ea typeface="Majalla UI"/>
              </a:defRPr>
            </a:lvl2pPr>
          </a:lstStyle>
          <a:p>
            <a:pPr lvl="1">
              <a:defRPr/>
            </a:pPr>
            <a:fld id="{1B75B078-640B-481A-91F2-F92A5A31BAF5}" type="slidenum">
              <a:rPr lang="ar-SA" altLang="en-US"/>
              <a:pPr lvl="1">
                <a:defRPr/>
              </a:pPr>
              <a:t>‹#›</a:t>
            </a:fld>
            <a:endParaRPr lang="en-US" altLang="en-US">
              <a:ea typeface="+mn-ea"/>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eaLnBrk="1" hangingPunct="1">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eaLnBrk="1" hangingPunct="1">
                <a:defRPr/>
              </a:pPr>
              <a:endParaRPr lang="en-US"/>
            </a:p>
          </p:txBody>
        </p:sp>
      </p:grpSp>
    </p:spTree>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ransition>
    <p:cover dir="u"/>
  </p:transition>
  <p:hf sldNum="0" hd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11998354 h 1000"/>
              <a:gd name="T6" fmla="*/ 0 w 1000"/>
              <a:gd name="T7" fmla="*/ 11998354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0"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1"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2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2"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BDADBA-29F1-45EB-8809-D9246A9B6932}"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747419708"/>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898" decel="100000" fill="hold"/>
                                        <p:tgtEl>
                                          <p:spTgt spid="102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27">
                                            <p:txEl>
                                              <p:pRg st="0" end="0"/>
                                            </p:txEl>
                                          </p:spTgt>
                                        </p:tgtEl>
                                        <p:attrNameLst>
                                          <p:attrName>style.visibility</p:attrName>
                                        </p:attrNameLst>
                                      </p:cBhvr>
                                      <p:to>
                                        <p:strVal val="visible"/>
                                      </p:to>
                                    </p:set>
                                    <p:animEffect transition="in" filter="fade">
                                      <p:cBhvr>
                                        <p:cTn id="15" dur="1000"/>
                                        <p:tgtEl>
                                          <p:spTgt spid="1027">
                                            <p:txEl>
                                              <p:pRg st="0" end="0"/>
                                            </p:txEl>
                                          </p:spTgt>
                                        </p:tgtEl>
                                      </p:cBhvr>
                                    </p:animEffect>
                                    <p:anim calcmode="lin" valueType="num">
                                      <p:cBhvr>
                                        <p:cTn id="16"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2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27">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027">
                                            <p:txEl>
                                              <p:pRg st="1" end="1"/>
                                            </p:txEl>
                                          </p:spTgt>
                                        </p:tgtEl>
                                        <p:attrNameLst>
                                          <p:attrName>style.visibility</p:attrName>
                                        </p:attrNameLst>
                                      </p:cBhvr>
                                      <p:to>
                                        <p:strVal val="visible"/>
                                      </p:to>
                                    </p:set>
                                    <p:animEffect transition="in" filter="fade">
                                      <p:cBhvr>
                                        <p:cTn id="21" dur="1000"/>
                                        <p:tgtEl>
                                          <p:spTgt spid="1027">
                                            <p:txEl>
                                              <p:pRg st="1" end="1"/>
                                            </p:txEl>
                                          </p:spTgt>
                                        </p:tgtEl>
                                      </p:cBhvr>
                                    </p:animEffect>
                                    <p:anim calcmode="lin" valueType="num">
                                      <p:cBhvr>
                                        <p:cTn id="22" dur="10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027">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027">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027">
                                            <p:txEl>
                                              <p:pRg st="2" end="2"/>
                                            </p:txEl>
                                          </p:spTgt>
                                        </p:tgtEl>
                                        <p:attrNameLst>
                                          <p:attrName>style.visibility</p:attrName>
                                        </p:attrNameLst>
                                      </p:cBhvr>
                                      <p:to>
                                        <p:strVal val="visible"/>
                                      </p:to>
                                    </p:set>
                                    <p:animEffect transition="in" filter="fade">
                                      <p:cBhvr>
                                        <p:cTn id="27" dur="1000"/>
                                        <p:tgtEl>
                                          <p:spTgt spid="1027">
                                            <p:txEl>
                                              <p:pRg st="2" end="2"/>
                                            </p:txEl>
                                          </p:spTgt>
                                        </p:tgtEl>
                                      </p:cBhvr>
                                    </p:animEffect>
                                    <p:anim calcmode="lin" valueType="num">
                                      <p:cBhvr>
                                        <p:cTn id="28" dur="10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027">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027">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027">
                                            <p:txEl>
                                              <p:pRg st="3" end="3"/>
                                            </p:txEl>
                                          </p:spTgt>
                                        </p:tgtEl>
                                        <p:attrNameLst>
                                          <p:attrName>style.visibility</p:attrName>
                                        </p:attrNameLst>
                                      </p:cBhvr>
                                      <p:to>
                                        <p:strVal val="visible"/>
                                      </p:to>
                                    </p:set>
                                    <p:animEffect transition="in" filter="fade">
                                      <p:cBhvr>
                                        <p:cTn id="33" dur="1000"/>
                                        <p:tgtEl>
                                          <p:spTgt spid="1027">
                                            <p:txEl>
                                              <p:pRg st="3" end="3"/>
                                            </p:txEl>
                                          </p:spTgt>
                                        </p:tgtEl>
                                      </p:cBhvr>
                                    </p:animEffect>
                                    <p:anim calcmode="lin" valueType="num">
                                      <p:cBhvr>
                                        <p:cTn id="34" dur="10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1027">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1027">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027">
                                            <p:txEl>
                                              <p:pRg st="4" end="4"/>
                                            </p:txEl>
                                          </p:spTgt>
                                        </p:tgtEl>
                                        <p:attrNameLst>
                                          <p:attrName>style.visibility</p:attrName>
                                        </p:attrNameLst>
                                      </p:cBhvr>
                                      <p:to>
                                        <p:strVal val="visible"/>
                                      </p:to>
                                    </p:set>
                                    <p:animEffect transition="in" filter="fade">
                                      <p:cBhvr>
                                        <p:cTn id="39" dur="1000"/>
                                        <p:tgtEl>
                                          <p:spTgt spid="1027">
                                            <p:txEl>
                                              <p:pRg st="4" end="4"/>
                                            </p:txEl>
                                          </p:spTgt>
                                        </p:tgtEl>
                                      </p:cBhvr>
                                    </p:animEffect>
                                    <p:anim calcmode="lin" valueType="num">
                                      <p:cBhvr>
                                        <p:cTn id="40" dur="10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027">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02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37"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Lst>
      </p:bldP>
    </p:bldLst>
  </p:timing>
  <p:txStyles>
    <p:titleStyle>
      <a:lvl1pPr algn="l" rtl="1" eaLnBrk="0" fontAlgn="base" hangingPunct="0">
        <a:spcBef>
          <a:spcPct val="0"/>
        </a:spcBef>
        <a:spcAft>
          <a:spcPct val="0"/>
        </a:spcAft>
        <a:defRPr sz="3800">
          <a:solidFill>
            <a:schemeClr val="tx2"/>
          </a:solidFill>
          <a:latin typeface="+mj-lt"/>
          <a:ea typeface="+mj-ea"/>
          <a:cs typeface="+mj-cs"/>
        </a:defRPr>
      </a:lvl1pPr>
      <a:lvl2pPr algn="l" rtl="1" eaLnBrk="0" fontAlgn="base" hangingPunct="0">
        <a:spcBef>
          <a:spcPct val="0"/>
        </a:spcBef>
        <a:spcAft>
          <a:spcPct val="0"/>
        </a:spcAft>
        <a:defRPr sz="3800">
          <a:solidFill>
            <a:schemeClr val="tx2"/>
          </a:solidFill>
          <a:latin typeface="Verdana" pitchFamily="34" charset="0"/>
          <a:cs typeface="Arial" pitchFamily="34" charset="0"/>
        </a:defRPr>
      </a:lvl2pPr>
      <a:lvl3pPr algn="l" rtl="1" eaLnBrk="0" fontAlgn="base" hangingPunct="0">
        <a:spcBef>
          <a:spcPct val="0"/>
        </a:spcBef>
        <a:spcAft>
          <a:spcPct val="0"/>
        </a:spcAft>
        <a:defRPr sz="3800">
          <a:solidFill>
            <a:schemeClr val="tx2"/>
          </a:solidFill>
          <a:latin typeface="Verdana" pitchFamily="34" charset="0"/>
          <a:cs typeface="Arial" pitchFamily="34" charset="0"/>
        </a:defRPr>
      </a:lvl3pPr>
      <a:lvl4pPr algn="l" rtl="1" eaLnBrk="0" fontAlgn="base" hangingPunct="0">
        <a:spcBef>
          <a:spcPct val="0"/>
        </a:spcBef>
        <a:spcAft>
          <a:spcPct val="0"/>
        </a:spcAft>
        <a:defRPr sz="3800">
          <a:solidFill>
            <a:schemeClr val="tx2"/>
          </a:solidFill>
          <a:latin typeface="Verdana" pitchFamily="34" charset="0"/>
          <a:cs typeface="Arial" pitchFamily="34" charset="0"/>
        </a:defRPr>
      </a:lvl4pPr>
      <a:lvl5pPr algn="l" rtl="1" eaLnBrk="0" fontAlgn="base" hangingPunct="0">
        <a:spcBef>
          <a:spcPct val="0"/>
        </a:spcBef>
        <a:spcAft>
          <a:spcPct val="0"/>
        </a:spcAft>
        <a:defRPr sz="3800">
          <a:solidFill>
            <a:schemeClr val="tx2"/>
          </a:solidFill>
          <a:latin typeface="Verdana" pitchFamily="34" charset="0"/>
          <a:cs typeface="Arial" pitchFamily="34" charset="0"/>
        </a:defRPr>
      </a:lvl5pPr>
      <a:lvl6pPr marL="457200" algn="l" rtl="1" fontAlgn="base">
        <a:spcBef>
          <a:spcPct val="0"/>
        </a:spcBef>
        <a:spcAft>
          <a:spcPct val="0"/>
        </a:spcAft>
        <a:defRPr sz="3800">
          <a:solidFill>
            <a:schemeClr val="tx2"/>
          </a:solidFill>
          <a:latin typeface="Verdana" pitchFamily="34" charset="0"/>
          <a:cs typeface="Arial" pitchFamily="34" charset="0"/>
        </a:defRPr>
      </a:lvl6pPr>
      <a:lvl7pPr marL="914400" algn="l" rtl="1" fontAlgn="base">
        <a:spcBef>
          <a:spcPct val="0"/>
        </a:spcBef>
        <a:spcAft>
          <a:spcPct val="0"/>
        </a:spcAft>
        <a:defRPr sz="3800">
          <a:solidFill>
            <a:schemeClr val="tx2"/>
          </a:solidFill>
          <a:latin typeface="Verdana" pitchFamily="34" charset="0"/>
          <a:cs typeface="Arial" pitchFamily="34" charset="0"/>
        </a:defRPr>
      </a:lvl7pPr>
      <a:lvl8pPr marL="1371600" algn="l" rtl="1" fontAlgn="base">
        <a:spcBef>
          <a:spcPct val="0"/>
        </a:spcBef>
        <a:spcAft>
          <a:spcPct val="0"/>
        </a:spcAft>
        <a:defRPr sz="3800">
          <a:solidFill>
            <a:schemeClr val="tx2"/>
          </a:solidFill>
          <a:latin typeface="Verdana" pitchFamily="34" charset="0"/>
          <a:cs typeface="Arial" pitchFamily="34" charset="0"/>
        </a:defRPr>
      </a:lvl8pPr>
      <a:lvl9pPr marL="1828800" algn="l" rtl="1" fontAlgn="base">
        <a:spcBef>
          <a:spcPct val="0"/>
        </a:spcBef>
        <a:spcAft>
          <a:spcPct val="0"/>
        </a:spcAft>
        <a:defRPr sz="3800">
          <a:solidFill>
            <a:schemeClr val="tx2"/>
          </a:solidFill>
          <a:latin typeface="Verdana" pitchFamily="34" charset="0"/>
          <a:cs typeface="Arial" pitchFamily="34" charset="0"/>
        </a:defRPr>
      </a:lvl9pPr>
    </p:titleStyle>
    <p:bodyStyle>
      <a:lvl1pPr marL="469900" indent="-469900" algn="r" rtl="1"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r" rtl="1"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cs typeface="+mn-cs"/>
        </a:defRPr>
      </a:lvl2pPr>
      <a:lvl3pPr marL="1304925" indent="-395288" algn="r" rtl="1"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cs typeface="+mn-cs"/>
        </a:defRPr>
      </a:lvl3pPr>
      <a:lvl4pPr marL="1693863" indent="-387350" algn="r" rtl="1"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cs typeface="+mn-cs"/>
        </a:defRPr>
      </a:lvl4pPr>
      <a:lvl5pPr marL="2093913" indent="-398463" algn="r" rtl="1"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cs typeface="+mn-cs"/>
        </a:defRPr>
      </a:lvl5pPr>
      <a:lvl6pPr marL="25511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6.xml"/><Relationship Id="rId1" Type="http://schemas.openxmlformats.org/officeDocument/2006/relationships/slideLayout" Target="../slideLayouts/slideLayout2.xml"/><Relationship Id="rId5" Type="http://schemas.openxmlformats.org/officeDocument/2006/relationships/slide" Target="slide42.xml"/><Relationship Id="rId4" Type="http://schemas.openxmlformats.org/officeDocument/2006/relationships/slide" Target="slide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slide" Target="slide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5" descr="D:\Light- Backgrounds\Light-Background-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4"/>
          <p:cNvSpPr>
            <a:spLocks noGrp="1" noChangeArrowheads="1"/>
          </p:cNvSpPr>
          <p:nvPr>
            <p:ph type="ctrTitle"/>
          </p:nvPr>
        </p:nvSpPr>
        <p:spPr>
          <a:xfrm>
            <a:off x="687388" y="428625"/>
            <a:ext cx="7772400" cy="2000250"/>
          </a:xfrm>
          <a:ln>
            <a:miter lim="800000"/>
            <a:headEnd/>
            <a:tailEnd/>
          </a:ln>
        </p:spPr>
        <p:txBody>
          <a:bodyPr/>
          <a:lstStyle/>
          <a:p>
            <a:pPr algn="ctr" rtl="1" eaLnBrk="1" fontAlgn="auto" hangingPunct="1">
              <a:spcAft>
                <a:spcPts val="0"/>
              </a:spcAft>
              <a:defRPr/>
            </a:pPr>
            <a:r>
              <a:rPr lang="fa-IR" sz="6000" dirty="0">
                <a:solidFill>
                  <a:srgbClr val="00B050"/>
                </a:solidFill>
                <a:cs typeface="B Titr" pitchFamily="2" charset="-78"/>
              </a:rPr>
              <a:t>فشارهاي رواني و راههاي مقابله با آن  </a:t>
            </a:r>
            <a:endParaRPr lang="en-US" sz="6000" dirty="0">
              <a:solidFill>
                <a:srgbClr val="00B050"/>
              </a:solidFill>
            </a:endParaRPr>
          </a:p>
        </p:txBody>
      </p:sp>
      <p:pic>
        <p:nvPicPr>
          <p:cNvPr id="153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68960"/>
            <a:ext cx="2843808" cy="256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536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8144" y="3068959"/>
            <a:ext cx="3158753" cy="243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 name="Picture 8">
            <a:extLst>
              <a:ext uri="{FF2B5EF4-FFF2-40B4-BE49-F238E27FC236}">
                <a16:creationId xmlns:a16="http://schemas.microsoft.com/office/drawing/2014/main" id="{C290EAEC-45D3-4B6E-9081-7B920BEF84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7207" y="4005064"/>
            <a:ext cx="2217538" cy="2315729"/>
          </a:xfrm>
          <a:prstGeom prst="rect">
            <a:avLst/>
          </a:prstGeom>
        </p:spPr>
      </p:pic>
    </p:spTree>
  </p:cSld>
  <p:clrMapOvr>
    <a:masterClrMapping/>
  </p:clrMapOvr>
  <p:transition advTm="2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پشت زمين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title"/>
          </p:nvPr>
        </p:nvSpPr>
        <p:spPr>
          <a:xfrm>
            <a:off x="-828675" y="1196975"/>
            <a:ext cx="8229600" cy="2719388"/>
          </a:xfrm>
        </p:spPr>
        <p:txBody>
          <a:bodyPr>
            <a:normAutofit fontScale="90000"/>
          </a:bodyPr>
          <a:lstStyle/>
          <a:p>
            <a:pPr algn="ctr" eaLnBrk="1" fontAlgn="auto" hangingPunct="1">
              <a:spcAft>
                <a:spcPts val="0"/>
              </a:spcAft>
              <a:defRPr/>
            </a:pPr>
            <a:r>
              <a:rPr lang="fa-IR" sz="4800" b="1" dirty="0">
                <a:solidFill>
                  <a:srgbClr val="FFFF00"/>
                </a:solidFill>
                <a:effectLst>
                  <a:outerShdw blurRad="38100" dist="38100" dir="2700000" algn="tl">
                    <a:srgbClr val="C0C0C0"/>
                  </a:outerShdw>
                </a:effectLst>
              </a:rPr>
              <a:t>بحرانهاى بزرگ</a:t>
            </a:r>
            <a:br>
              <a:rPr lang="fa-IR" sz="4800" b="1" dirty="0">
                <a:solidFill>
                  <a:srgbClr val="FFFF00"/>
                </a:solidFill>
                <a:effectLst>
                  <a:outerShdw blurRad="38100" dist="38100" dir="2700000" algn="tl">
                    <a:srgbClr val="C0C0C0"/>
                  </a:outerShdw>
                </a:effectLst>
              </a:rPr>
            </a:br>
            <a:br>
              <a:rPr lang="fa-IR" sz="4800" b="1" dirty="0">
                <a:solidFill>
                  <a:srgbClr val="FFFF00"/>
                </a:solidFill>
                <a:effectLst>
                  <a:outerShdw blurRad="38100" dist="38100" dir="2700000" algn="tl">
                    <a:srgbClr val="C0C0C0"/>
                  </a:outerShdw>
                </a:effectLst>
              </a:rPr>
            </a:br>
            <a:r>
              <a:rPr lang="fa-IR" sz="4800" b="1" dirty="0">
                <a:solidFill>
                  <a:srgbClr val="FFFF00"/>
                </a:solidFill>
                <a:effectLst>
                  <a:outerShdw blurRad="38100" dist="38100" dir="2700000" algn="tl">
                    <a:srgbClr val="C0C0C0"/>
                  </a:outerShdw>
                </a:effectLst>
              </a:rPr>
              <a:t> انسانهاى بزرگ پديد مى آورند</a:t>
            </a:r>
            <a:r>
              <a:rPr lang="fa-IR" dirty="0"/>
              <a:t>                       </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D:\Light- Backgrounds\Light-Background-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1500"/>
            <a:ext cx="91440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idx="1"/>
          </p:nvPr>
        </p:nvSpPr>
        <p:spPr>
          <a:xfrm>
            <a:off x="785813" y="1714500"/>
            <a:ext cx="7718425" cy="4071938"/>
          </a:xfrm>
          <a:gradFill rotWithShape="1">
            <a:gsLst>
              <a:gs pos="0">
                <a:srgbClr val="CCFF33">
                  <a:alpha val="24001"/>
                </a:srgbClr>
              </a:gs>
              <a:gs pos="100000">
                <a:srgbClr val="CCFF33">
                  <a:gamma/>
                  <a:tint val="15294"/>
                  <a:invGamma/>
                  <a:alpha val="20000"/>
                </a:srgbClr>
              </a:gs>
            </a:gsLst>
            <a:lin ang="5400000" scaled="1"/>
          </a:gradFill>
          <a:ln>
            <a:pattFill prst="pct5">
              <a:fgClr>
                <a:schemeClr val="tx1"/>
              </a:fgClr>
              <a:bgClr>
                <a:schemeClr val="tx2"/>
              </a:bgClr>
            </a:pattFill>
          </a:ln>
        </p:spPr>
        <p:txBody>
          <a:bodyPr>
            <a:normAutofit/>
          </a:bodyPr>
          <a:lstStyle/>
          <a:p>
            <a:pPr marL="274320" indent="-274320" algn="ctr" eaLnBrk="1" fontAlgn="auto" hangingPunct="1">
              <a:lnSpc>
                <a:spcPct val="130000"/>
              </a:lnSpc>
              <a:spcAft>
                <a:spcPts val="0"/>
              </a:spcAft>
              <a:buClr>
                <a:schemeClr val="accent3"/>
              </a:buClr>
              <a:buFont typeface="Wingdings" pitchFamily="2" charset="2"/>
              <a:buNone/>
              <a:defRPr/>
            </a:pPr>
            <a:r>
              <a:rPr lang="fa-IR" dirty="0">
                <a:solidFill>
                  <a:schemeClr val="accent2">
                    <a:lumMod val="75000"/>
                  </a:schemeClr>
                </a:solidFill>
                <a:effectLst>
                  <a:outerShdw blurRad="38100" dist="38100" dir="2700000" algn="tl">
                    <a:srgbClr val="000000">
                      <a:alpha val="43137"/>
                    </a:srgbClr>
                  </a:outerShdw>
                </a:effectLst>
                <a:cs typeface="B Titr" pitchFamily="2" charset="-78"/>
              </a:rPr>
              <a:t>زندگى بدون استرس ، خواب و خيال است امّا ، شما مي توانيد </a:t>
            </a:r>
          </a:p>
          <a:p>
            <a:pPr marL="274320" indent="-274320" algn="ctr" eaLnBrk="1" fontAlgn="auto" hangingPunct="1">
              <a:lnSpc>
                <a:spcPct val="130000"/>
              </a:lnSpc>
              <a:spcAft>
                <a:spcPts val="0"/>
              </a:spcAft>
              <a:buClr>
                <a:schemeClr val="accent3"/>
              </a:buClr>
              <a:buFont typeface="Wingdings" pitchFamily="2" charset="2"/>
              <a:buNone/>
              <a:defRPr/>
            </a:pPr>
            <a:r>
              <a:rPr lang="fa-IR" dirty="0">
                <a:solidFill>
                  <a:schemeClr val="accent2">
                    <a:lumMod val="75000"/>
                  </a:schemeClr>
                </a:solidFill>
                <a:effectLst>
                  <a:outerShdw blurRad="38100" dist="38100" dir="2700000" algn="tl">
                    <a:srgbClr val="000000">
                      <a:alpha val="43137"/>
                    </a:srgbClr>
                  </a:outerShdw>
                </a:effectLst>
                <a:cs typeface="B Titr" pitchFamily="2" charset="-78"/>
              </a:rPr>
              <a:t>استرسها را كنترل ومهار كنيد تا نتوانند زندگى طبيعي شما را </a:t>
            </a:r>
          </a:p>
          <a:p>
            <a:pPr marL="274320" indent="-274320" algn="ctr" eaLnBrk="1" fontAlgn="auto" hangingPunct="1">
              <a:lnSpc>
                <a:spcPct val="130000"/>
              </a:lnSpc>
              <a:spcAft>
                <a:spcPts val="0"/>
              </a:spcAft>
              <a:buClr>
                <a:schemeClr val="accent3"/>
              </a:buClr>
              <a:buFont typeface="Wingdings" pitchFamily="2" charset="2"/>
              <a:buNone/>
              <a:defRPr/>
            </a:pPr>
            <a:r>
              <a:rPr lang="fa-IR" dirty="0">
                <a:solidFill>
                  <a:schemeClr val="accent2">
                    <a:lumMod val="75000"/>
                  </a:schemeClr>
                </a:solidFill>
                <a:effectLst>
                  <a:outerShdw blurRad="38100" dist="38100" dir="2700000" algn="tl">
                    <a:srgbClr val="000000">
                      <a:alpha val="43137"/>
                    </a:srgbClr>
                  </a:outerShdw>
                </a:effectLst>
                <a:cs typeface="B Titr" pitchFamily="2" charset="-78"/>
              </a:rPr>
              <a:t>مختل كنند .</a:t>
            </a:r>
            <a:endParaRPr lang="en-US" dirty="0">
              <a:solidFill>
                <a:schemeClr val="accent2">
                  <a:lumMod val="75000"/>
                </a:schemeClr>
              </a:solidFill>
              <a:effectLst>
                <a:outerShdw blurRad="38100" dist="38100" dir="2700000" algn="tl">
                  <a:srgbClr val="000000">
                    <a:alpha val="43137"/>
                  </a:srgbClr>
                </a:outerShdw>
              </a:effectLst>
              <a:cs typeface="B Titr" pitchFamily="2" charset="-78"/>
            </a:endParaRPr>
          </a:p>
        </p:txBody>
      </p:sp>
      <p:sp>
        <p:nvSpPr>
          <p:cNvPr id="18436" name="Line 4"/>
          <p:cNvSpPr>
            <a:spLocks noChangeShapeType="1"/>
          </p:cNvSpPr>
          <p:nvPr/>
        </p:nvSpPr>
        <p:spPr bwMode="auto">
          <a:xfrm>
            <a:off x="611188" y="692150"/>
            <a:ext cx="7993062" cy="0"/>
          </a:xfrm>
          <a:prstGeom prst="line">
            <a:avLst/>
          </a:prstGeom>
          <a:noFill/>
          <a:ln w="34925">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37" name="Line 5"/>
          <p:cNvSpPr>
            <a:spLocks noChangeShapeType="1"/>
          </p:cNvSpPr>
          <p:nvPr/>
        </p:nvSpPr>
        <p:spPr bwMode="auto">
          <a:xfrm>
            <a:off x="8604250" y="692150"/>
            <a:ext cx="0" cy="431800"/>
          </a:xfrm>
          <a:prstGeom prst="line">
            <a:avLst/>
          </a:prstGeom>
          <a:noFill/>
          <a:ln w="34925">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38" name="Line 6"/>
          <p:cNvSpPr>
            <a:spLocks noChangeShapeType="1"/>
          </p:cNvSpPr>
          <p:nvPr/>
        </p:nvSpPr>
        <p:spPr bwMode="auto">
          <a:xfrm flipH="1">
            <a:off x="684213" y="5876925"/>
            <a:ext cx="7991475" cy="0"/>
          </a:xfrm>
          <a:prstGeom prst="line">
            <a:avLst/>
          </a:prstGeom>
          <a:noFill/>
          <a:ln w="34925">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39" name="Line 7"/>
          <p:cNvSpPr>
            <a:spLocks noChangeShapeType="1"/>
          </p:cNvSpPr>
          <p:nvPr/>
        </p:nvSpPr>
        <p:spPr bwMode="auto">
          <a:xfrm flipV="1">
            <a:off x="684213" y="5373688"/>
            <a:ext cx="0" cy="504825"/>
          </a:xfrm>
          <a:prstGeom prst="line">
            <a:avLst/>
          </a:prstGeom>
          <a:noFill/>
          <a:ln w="34925">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D:\Light- Backgrounds\Light-Background-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lgn="ctr" eaLnBrk="1" hangingPunct="1"/>
            <a:r>
              <a:rPr lang="fa-IR" altLang="en-US" sz="3200" b="1">
                <a:cs typeface="B Titr" panose="00000700000000000000" pitchFamily="2" charset="-78"/>
              </a:rPr>
              <a:t>اهداف رفتاري </a:t>
            </a:r>
            <a:r>
              <a:rPr lang="fa-IR" altLang="en-US" sz="3200" b="1">
                <a:solidFill>
                  <a:srgbClr val="C00000"/>
                </a:solidFill>
                <a:cs typeface="B Titr" panose="00000700000000000000" pitchFamily="2" charset="-78"/>
              </a:rPr>
              <a:t>فشارهاي رواني و راههاي مقابله با آن </a:t>
            </a:r>
            <a:endParaRPr lang="en-US" altLang="en-US" sz="3200" b="1">
              <a:solidFill>
                <a:srgbClr val="C00000"/>
              </a:solidFill>
              <a:cs typeface="B Titr" panose="00000700000000000000" pitchFamily="2" charset="-78"/>
            </a:endParaRPr>
          </a:p>
        </p:txBody>
      </p:sp>
      <p:sp>
        <p:nvSpPr>
          <p:cNvPr id="3" name="Content Placeholder 2"/>
          <p:cNvSpPr>
            <a:spLocks noGrp="1"/>
          </p:cNvSpPr>
          <p:nvPr>
            <p:ph idx="1"/>
          </p:nvPr>
        </p:nvSpPr>
        <p:spPr/>
        <p:txBody>
          <a:bodyPr>
            <a:normAutofit/>
          </a:bodyPr>
          <a:lstStyle/>
          <a:p>
            <a:pPr marL="274320" indent="-274320" algn="r" rtl="1" eaLnBrk="1" fontAlgn="auto" hangingPunct="1">
              <a:spcAft>
                <a:spcPts val="0"/>
              </a:spcAft>
              <a:buClr>
                <a:schemeClr val="accent3"/>
              </a:buClr>
              <a:buFont typeface="Wingdings" pitchFamily="2" charset="2"/>
              <a:buNone/>
              <a:defRPr/>
            </a:pPr>
            <a:r>
              <a:rPr lang="fa-IR" sz="3600" dirty="0">
                <a:solidFill>
                  <a:schemeClr val="tx2">
                    <a:lumMod val="50000"/>
                  </a:schemeClr>
                </a:solidFill>
                <a:cs typeface="B Mitra" pitchFamily="2" charset="-78"/>
              </a:rPr>
              <a:t>انتظار مي رود مخاطبان در پايان كارگاه قادر باشند </a:t>
            </a:r>
          </a:p>
          <a:p>
            <a:pPr marL="274320" indent="-274320" algn="r" rtl="1" eaLnBrk="1" fontAlgn="auto" hangingPunct="1">
              <a:spcAft>
                <a:spcPts val="0"/>
              </a:spcAft>
              <a:buClr>
                <a:schemeClr val="accent3"/>
              </a:buClr>
              <a:buFont typeface="Wingdings" pitchFamily="2" charset="2"/>
              <a:buNone/>
              <a:defRPr/>
            </a:pPr>
            <a:r>
              <a:rPr lang="fa-IR" sz="3600" dirty="0">
                <a:cs typeface="B Mitra" pitchFamily="2" charset="-78"/>
              </a:rPr>
              <a:t>1-عوامل ايجاد كننده استرس را  بيان نمايند</a:t>
            </a:r>
          </a:p>
          <a:p>
            <a:pPr marL="274320" indent="-274320" algn="r" rtl="1" eaLnBrk="1" fontAlgn="auto" hangingPunct="1">
              <a:spcAft>
                <a:spcPts val="0"/>
              </a:spcAft>
              <a:buClr>
                <a:schemeClr val="accent3"/>
              </a:buClr>
              <a:buFont typeface="Wingdings" pitchFamily="2" charset="2"/>
              <a:buNone/>
              <a:defRPr/>
            </a:pPr>
            <a:r>
              <a:rPr lang="fa-IR" sz="3600" dirty="0">
                <a:cs typeface="B Mitra" pitchFamily="2" charset="-78"/>
              </a:rPr>
              <a:t>2-6 مورد از واكنش هاي بدن در برابر فشار رواني را نام ببرند </a:t>
            </a:r>
          </a:p>
          <a:p>
            <a:pPr marL="274320" indent="-274320" algn="r" rtl="1" eaLnBrk="1" fontAlgn="auto" hangingPunct="1">
              <a:spcAft>
                <a:spcPts val="0"/>
              </a:spcAft>
              <a:buClr>
                <a:schemeClr val="accent3"/>
              </a:buClr>
              <a:buFont typeface="Wingdings" pitchFamily="2" charset="2"/>
              <a:buNone/>
              <a:defRPr/>
            </a:pPr>
            <a:r>
              <a:rPr lang="fa-IR" sz="3600" dirty="0">
                <a:cs typeface="B Mitra" pitchFamily="2" charset="-78"/>
              </a:rPr>
              <a:t>3- دو مورد از راههاي سازگاري با فشار رواني را شرح دهند </a:t>
            </a:r>
          </a:p>
          <a:p>
            <a:pPr marL="274320" indent="-274320" algn="r" rtl="1" eaLnBrk="1" fontAlgn="auto" hangingPunct="1">
              <a:spcAft>
                <a:spcPts val="0"/>
              </a:spcAft>
              <a:buClr>
                <a:schemeClr val="accent3"/>
              </a:buClr>
              <a:buFont typeface="Wingdings" pitchFamily="2" charset="2"/>
              <a:buNone/>
              <a:defRPr/>
            </a:pPr>
            <a:r>
              <a:rPr lang="fa-IR" sz="3600" dirty="0">
                <a:cs typeface="B Mitra" pitchFamily="2" charset="-78"/>
              </a:rPr>
              <a:t>4-نحوه انجام آرميدگي عضلاني را توضيح دهند </a:t>
            </a:r>
            <a:endParaRPr lang="en-US" sz="3600" dirty="0">
              <a:cs typeface="B Mitra"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Picture 5" descr="D:\Light- Backgrounds\Light-Background-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4"/>
          <p:cNvSpPr>
            <a:spLocks noGrp="1" noChangeArrowheads="1"/>
          </p:cNvSpPr>
          <p:nvPr>
            <p:ph type="title"/>
          </p:nvPr>
        </p:nvSpPr>
        <p:spPr>
          <a:xfrm>
            <a:off x="714375" y="285750"/>
            <a:ext cx="8080375" cy="1143000"/>
          </a:xfrm>
        </p:spPr>
        <p:txBody>
          <a:bodyPr/>
          <a:lstStyle/>
          <a:p>
            <a:pPr algn="r" rtl="1" eaLnBrk="1" hangingPunct="1"/>
            <a:r>
              <a:rPr lang="fa-IR" altLang="en-US"/>
              <a:t>مقدمه</a:t>
            </a:r>
            <a:endParaRPr lang="en-US" altLang="en-US"/>
          </a:p>
        </p:txBody>
      </p:sp>
      <p:sp>
        <p:nvSpPr>
          <p:cNvPr id="5125" name="Rectangle 5"/>
          <p:cNvSpPr>
            <a:spLocks noGrp="1" noChangeArrowheads="1"/>
          </p:cNvSpPr>
          <p:nvPr>
            <p:ph idx="1"/>
          </p:nvPr>
        </p:nvSpPr>
        <p:spPr>
          <a:xfrm>
            <a:off x="685800" y="1143000"/>
            <a:ext cx="7772400" cy="4114800"/>
          </a:xfrm>
        </p:spPr>
        <p:txBody>
          <a:bodyPr/>
          <a:lstStyle/>
          <a:p>
            <a:pPr algn="r" rtl="1" eaLnBrk="1" hangingPunct="1">
              <a:lnSpc>
                <a:spcPct val="150000"/>
              </a:lnSpc>
            </a:pPr>
            <a:r>
              <a:rPr lang="fa-IR" altLang="en-US" sz="2400">
                <a:ea typeface="Majalla UI"/>
                <a:cs typeface="B Nazanin" panose="00000400000000000000" pitchFamily="2" charset="-78"/>
              </a:rPr>
              <a:t>تاثير استرس در بروز بيماريهاي قلبي از فشار خون و چربي نيز بيشتر است.</a:t>
            </a:r>
          </a:p>
          <a:p>
            <a:pPr algn="r" rtl="1" eaLnBrk="1" hangingPunct="1">
              <a:lnSpc>
                <a:spcPct val="150000"/>
              </a:lnSpc>
            </a:pPr>
            <a:r>
              <a:rPr lang="fa-IR" altLang="en-US" sz="2400">
                <a:ea typeface="Majalla UI"/>
                <a:cs typeface="B Nazanin" panose="00000400000000000000" pitchFamily="2" charset="-78"/>
              </a:rPr>
              <a:t>استرس شغلي به عنوان يكي از مهمترين خطرات شغلي در عصر مدرن مطرح مي باشد و مي تواند باعث كاهش توليد، غيبت ،جابجايي نيرو،تعارض هاي كاري و بالاترين هزينه هاي بهداشتي و درماني كاركنان گردد.</a:t>
            </a:r>
          </a:p>
          <a:p>
            <a:pPr algn="r" rtl="1" eaLnBrk="1" hangingPunct="1">
              <a:lnSpc>
                <a:spcPct val="150000"/>
              </a:lnSpc>
            </a:pPr>
            <a:r>
              <a:rPr lang="fa-IR" altLang="en-US" sz="2400">
                <a:ea typeface="Majalla UI"/>
                <a:cs typeface="B Nazanin" panose="00000400000000000000" pitchFamily="2" charset="-78"/>
              </a:rPr>
              <a:t>در ايالت متحده هزينه اي بالغ بر 150 ميليارد دلار صرف فشارهاي عصبي مي گردد.</a:t>
            </a:r>
          </a:p>
          <a:p>
            <a:pPr algn="r" rtl="1" eaLnBrk="1" hangingPunct="1">
              <a:lnSpc>
                <a:spcPct val="150000"/>
              </a:lnSpc>
            </a:pPr>
            <a:r>
              <a:rPr lang="fa-IR" altLang="en-US" sz="2400">
                <a:ea typeface="Majalla UI"/>
                <a:cs typeface="B Nazanin" panose="00000400000000000000" pitchFamily="2" charset="-78"/>
              </a:rPr>
              <a:t>در انگلستان بيش از 60 درصد غيبتها با فشار عصبي مرتبط هستند</a:t>
            </a:r>
            <a:r>
              <a:rPr lang="fa-IR" altLang="en-US" sz="2400">
                <a:ea typeface="Majalla UI"/>
                <a:cs typeface="B Mitra" panose="00000400000000000000" pitchFamily="2" charset="-78"/>
              </a:rPr>
              <a:t>.</a:t>
            </a:r>
          </a:p>
          <a:p>
            <a:pPr algn="r" rtl="1" eaLnBrk="1" hangingPunct="1">
              <a:lnSpc>
                <a:spcPct val="80000"/>
              </a:lnSpc>
            </a:pPr>
            <a:endParaRPr lang="en-US" altLang="en-US" sz="2800">
              <a:ea typeface="Majalla UI"/>
              <a:cs typeface="B Mitra" panose="000004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ox(in)">
                                      <p:cBhvr>
                                        <p:cTn id="7" dur="500"/>
                                        <p:tgtEl>
                                          <p:spTgt spid="51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125">
                                            <p:txEl>
                                              <p:pRg st="0" end="0"/>
                                            </p:txEl>
                                          </p:spTgt>
                                        </p:tgtEl>
                                        <p:attrNameLst>
                                          <p:attrName>style.visibility</p:attrName>
                                        </p:attrNameLst>
                                      </p:cBhvr>
                                      <p:to>
                                        <p:strVal val="visible"/>
                                      </p:to>
                                    </p:set>
                                    <p:anim calcmode="lin" valueType="num">
                                      <p:cBhvr additive="base">
                                        <p:cTn id="12" dur="500" fill="hold"/>
                                        <p:tgtEl>
                                          <p:spTgt spid="512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1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125">
                                            <p:txEl>
                                              <p:pRg st="1" end="1"/>
                                            </p:txEl>
                                          </p:spTgt>
                                        </p:tgtEl>
                                        <p:attrNameLst>
                                          <p:attrName>style.visibility</p:attrName>
                                        </p:attrNameLst>
                                      </p:cBhvr>
                                      <p:to>
                                        <p:strVal val="visible"/>
                                      </p:to>
                                    </p:set>
                                    <p:anim calcmode="lin" valueType="num">
                                      <p:cBhvr additive="base">
                                        <p:cTn id="18" dur="500" fill="hold"/>
                                        <p:tgtEl>
                                          <p:spTgt spid="512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1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125">
                                            <p:txEl>
                                              <p:pRg st="2" end="2"/>
                                            </p:txEl>
                                          </p:spTgt>
                                        </p:tgtEl>
                                        <p:attrNameLst>
                                          <p:attrName>style.visibility</p:attrName>
                                        </p:attrNameLst>
                                      </p:cBhvr>
                                      <p:to>
                                        <p:strVal val="visible"/>
                                      </p:to>
                                    </p:set>
                                    <p:anim calcmode="lin" valueType="num">
                                      <p:cBhvr additive="base">
                                        <p:cTn id="24" dur="500" fill="hold"/>
                                        <p:tgtEl>
                                          <p:spTgt spid="5125">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12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125">
                                            <p:txEl>
                                              <p:pRg st="3" end="3"/>
                                            </p:txEl>
                                          </p:spTgt>
                                        </p:tgtEl>
                                        <p:attrNameLst>
                                          <p:attrName>style.visibility</p:attrName>
                                        </p:attrNameLst>
                                      </p:cBhvr>
                                      <p:to>
                                        <p:strVal val="visible"/>
                                      </p:to>
                                    </p:set>
                                    <p:anim calcmode="lin" valueType="num">
                                      <p:cBhvr additive="base">
                                        <p:cTn id="30" dur="500" fill="hold"/>
                                        <p:tgtEl>
                                          <p:spTgt spid="5125">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12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5"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4" descr="D:\Light- Backgrounds\Light-Background-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Grp="1" noChangeArrowheads="1"/>
          </p:cNvSpPr>
          <p:nvPr>
            <p:ph idx="1"/>
          </p:nvPr>
        </p:nvSpPr>
        <p:spPr>
          <a:xfrm>
            <a:off x="571500" y="1071563"/>
            <a:ext cx="7772400" cy="5143500"/>
          </a:xfrm>
        </p:spPr>
        <p:txBody>
          <a:bodyPr/>
          <a:lstStyle/>
          <a:p>
            <a:pPr algn="r" rtl="1" eaLnBrk="1" hangingPunct="1"/>
            <a:r>
              <a:rPr lang="fa-IR" altLang="en-US">
                <a:ea typeface="Majalla UI"/>
                <a:cs typeface="B Mitra" panose="00000400000000000000" pitchFamily="2" charset="-78"/>
              </a:rPr>
              <a:t>فشار عصبي يكي از مهمترين عوامل طلاق مي باشد.</a:t>
            </a:r>
          </a:p>
          <a:p>
            <a:pPr algn="r" rtl="1" eaLnBrk="1" hangingPunct="1"/>
            <a:r>
              <a:rPr lang="fa-IR" altLang="en-US">
                <a:ea typeface="Majalla UI"/>
                <a:cs typeface="B Mitra" panose="00000400000000000000" pitchFamily="2" charset="-78"/>
              </a:rPr>
              <a:t>فشار عصبي مسري است</a:t>
            </a:r>
          </a:p>
          <a:p>
            <a:pPr algn="r" rtl="1" eaLnBrk="1" hangingPunct="1"/>
            <a:r>
              <a:rPr lang="fa-IR" altLang="en-US">
                <a:ea typeface="Majalla UI"/>
                <a:cs typeface="B Mitra" panose="00000400000000000000" pitchFamily="2" charset="-78"/>
              </a:rPr>
              <a:t>مصرف سيگار و الكل در اثر استرس بالا مي رود.</a:t>
            </a:r>
          </a:p>
          <a:p>
            <a:pPr algn="r" rtl="1" eaLnBrk="1" hangingPunct="1"/>
            <a:r>
              <a:rPr lang="fa-IR" altLang="en-US">
                <a:ea typeface="Majalla UI"/>
                <a:cs typeface="B Mitra" panose="00000400000000000000" pitchFamily="2" charset="-78"/>
              </a:rPr>
              <a:t>استعمال دخانیات می تواند ضربان قلب را 14 بار افزایش دهد و اگر با استرس همراه شود به 38 بار در دقیقه می رسد یک فرد سیگاری در شبانه روز 20160 بار قلبش بیشتر از یک فرد عادی می زند ولی اگر استرس داشته باشد 54130 ضربه بیشتر از فرد عادی خواهد داشت   .   </a:t>
            </a:r>
          </a:p>
          <a:p>
            <a:pPr algn="r" rtl="1" eaLnBrk="1" hangingPunct="1"/>
            <a:r>
              <a:rPr lang="fa-IR" altLang="en-US">
                <a:ea typeface="Majalla UI"/>
                <a:cs typeface="B Mitra" panose="00000400000000000000" pitchFamily="2" charset="-78"/>
              </a:rPr>
              <a:t>  از هر 7 آمریکایی که دچار سکته قلبی می شود یک نفر دچار استرس می باشند</a:t>
            </a:r>
          </a:p>
          <a:p>
            <a:pPr algn="r" rtl="1" eaLnBrk="1" hangingPunct="1"/>
            <a:r>
              <a:rPr lang="fa-IR" altLang="en-US">
                <a:ea typeface="Majalla UI"/>
                <a:cs typeface="B Mitra" panose="00000400000000000000" pitchFamily="2" charset="-78"/>
              </a:rPr>
              <a:t>استرس از طریق بالارفتن کلسترول و فشار خون  باعث افزایش خطر بیماریهای قلبی و عروقی می شود .</a:t>
            </a:r>
            <a:endParaRPr lang="en-US" altLang="en-US">
              <a:ea typeface="Majalla UI"/>
              <a:cs typeface="B Mitra" panose="00000400000000000000" pitchFamily="2" charset="-78"/>
            </a:endParaRPr>
          </a:p>
          <a:p>
            <a:pPr algn="r" rtl="1" eaLnBrk="1" hangingPunct="1"/>
            <a:endParaRPr lang="fa-IR" altLang="en-US">
              <a:ea typeface="Majalla UI"/>
              <a:cs typeface="B Mitra" panose="00000400000000000000" pitchFamily="2" charset="-78"/>
            </a:endParaRPr>
          </a:p>
          <a:p>
            <a:pPr algn="r" rtl="1" eaLnBrk="1" hangingPunct="1"/>
            <a:endParaRPr lang="fa-IR" altLang="en-US">
              <a:ea typeface="Majalla UI"/>
              <a:cs typeface="B Mitra" panose="00000400000000000000" pitchFamily="2" charset="-78"/>
            </a:endParaRPr>
          </a:p>
          <a:p>
            <a:pPr algn="r" rtl="1" eaLnBrk="1" hangingPunct="1">
              <a:buFont typeface="Wingdings" panose="05000000000000000000" pitchFamily="2" charset="2"/>
              <a:buNone/>
            </a:pPr>
            <a:endParaRPr lang="en-US" altLang="en-US">
              <a:ea typeface="Majalla UI"/>
              <a:cs typeface="B Mitra" panose="000004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laser.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500" fill="hold"/>
                                        <p:tgtEl>
                                          <p:spTgt spid="215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50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laser.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507">
                                            <p:txEl>
                                              <p:pRg st="3" end="3"/>
                                            </p:txEl>
                                          </p:spTgt>
                                        </p:tgtEl>
                                        <p:attrNameLst>
                                          <p:attrName>style.visibility</p:attrName>
                                        </p:attrNameLst>
                                      </p:cBhvr>
                                      <p:to>
                                        <p:strVal val="visible"/>
                                      </p:to>
                                    </p:set>
                                    <p:anim calcmode="lin" valueType="num">
                                      <p:cBhvr additive="base">
                                        <p:cTn id="25" dur="500" fill="hold"/>
                                        <p:tgtEl>
                                          <p:spTgt spid="215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50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laser.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507">
                                            <p:txEl>
                                              <p:pRg st="4" end="4"/>
                                            </p:txEl>
                                          </p:spTgt>
                                        </p:tgtEl>
                                        <p:attrNameLst>
                                          <p:attrName>style.visibility</p:attrName>
                                        </p:attrNameLst>
                                      </p:cBhvr>
                                      <p:to>
                                        <p:strVal val="visible"/>
                                      </p:to>
                                    </p:set>
                                    <p:anim calcmode="lin" valueType="num">
                                      <p:cBhvr additive="base">
                                        <p:cTn id="31" dur="500" fill="hold"/>
                                        <p:tgtEl>
                                          <p:spTgt spid="215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1507">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laser.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507">
                                            <p:txEl>
                                              <p:pRg st="5" end="5"/>
                                            </p:txEl>
                                          </p:spTgt>
                                        </p:tgtEl>
                                        <p:attrNameLst>
                                          <p:attrName>style.visibility</p:attrName>
                                        </p:attrNameLst>
                                      </p:cBhvr>
                                      <p:to>
                                        <p:strVal val="visible"/>
                                      </p:to>
                                    </p:set>
                                    <p:anim calcmode="lin" valueType="num">
                                      <p:cBhvr additive="base">
                                        <p:cTn id="37" dur="500" fill="hold"/>
                                        <p:tgtEl>
                                          <p:spTgt spid="2150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1507">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704850"/>
            <a:ext cx="8229600" cy="708025"/>
          </a:xfrm>
        </p:spPr>
        <p:txBody>
          <a:bodyPr/>
          <a:lstStyle/>
          <a:p>
            <a:pPr algn="ctr"/>
            <a:r>
              <a:rPr lang="fa-IR" altLang="en-US" sz="4000">
                <a:cs typeface="B Titr" panose="00000700000000000000" pitchFamily="2" charset="-78"/>
              </a:rPr>
              <a:t>رابطه استرس و قلب و عروق </a:t>
            </a:r>
            <a:endParaRPr lang="en-US" altLang="en-US" sz="4000">
              <a:cs typeface="B Titr" panose="00000700000000000000" pitchFamily="2" charset="-78"/>
            </a:endParaRPr>
          </a:p>
        </p:txBody>
      </p:sp>
      <p:sp>
        <p:nvSpPr>
          <p:cNvPr id="24579" name="Content Placeholder 2"/>
          <p:cNvSpPr>
            <a:spLocks noGrp="1"/>
          </p:cNvSpPr>
          <p:nvPr>
            <p:ph idx="1"/>
          </p:nvPr>
        </p:nvSpPr>
        <p:spPr>
          <a:xfrm>
            <a:off x="428625" y="1571625"/>
            <a:ext cx="8412163" cy="4733925"/>
          </a:xfrm>
        </p:spPr>
        <p:txBody>
          <a:bodyPr/>
          <a:lstStyle/>
          <a:p>
            <a:pPr marL="0" indent="0" algn="just">
              <a:buFont typeface="Wingdings 2" pitchFamily="18" charset="2"/>
              <a:buNone/>
            </a:pPr>
            <a:r>
              <a:rPr lang="fa-IR" altLang="en-US" sz="3200" dirty="0">
                <a:solidFill>
                  <a:srgbClr val="C00000"/>
                </a:solidFill>
                <a:cs typeface="B Nazanin" panose="00000400000000000000" pitchFamily="2" charset="-78"/>
              </a:rPr>
              <a:t>استرس</a:t>
            </a:r>
            <a:r>
              <a:rPr lang="fa-IR" altLang="en-US" sz="3200" dirty="0">
                <a:cs typeface="B Nazanin" panose="00000400000000000000" pitchFamily="2" charset="-78"/>
              </a:rPr>
              <a:t> باعث  بالا رفتن تعداد ضربان قلب و فشارخون و آسیب به سرخرگ‌ها  می شود. همچنین ممکن است استرس در ایجاد سایر رفتارهای مخاطره‌آمیز مثل </a:t>
            </a:r>
            <a:r>
              <a:rPr lang="fa-IR" altLang="en-US" sz="3200" dirty="0">
                <a:solidFill>
                  <a:srgbClr val="00B0F0"/>
                </a:solidFill>
                <a:cs typeface="B Nazanin" panose="00000400000000000000" pitchFamily="2" charset="-78"/>
              </a:rPr>
              <a:t>تغذیه بیش از حد، استعمال دخانیات و سوء مصرف الکل </a:t>
            </a:r>
            <a:r>
              <a:rPr lang="fa-IR" altLang="en-US" sz="3200" dirty="0">
                <a:cs typeface="B Nazanin" panose="00000400000000000000" pitchFamily="2" charset="-78"/>
              </a:rPr>
              <a:t>دخیل باشد. استرس از طریق افزایش هورمون‌های استرس (از جمله آدرنالین) </a:t>
            </a:r>
            <a:r>
              <a:rPr lang="fa-IR" altLang="en-US" sz="3200" dirty="0">
                <a:solidFill>
                  <a:srgbClr val="00B0F0"/>
                </a:solidFill>
                <a:cs typeface="B Nazanin" panose="00000400000000000000" pitchFamily="2" charset="-78"/>
              </a:rPr>
              <a:t>سبب تولید و افزایش کلسترول  و نیز افزایش احتمال پاره شدن پلاک آترواسکلروز </a:t>
            </a:r>
            <a:r>
              <a:rPr lang="fa-IR" altLang="en-US" sz="3200" dirty="0">
                <a:cs typeface="B Nazanin" panose="00000400000000000000" pitchFamily="2" charset="-78"/>
              </a:rPr>
              <a:t>می‌شود. استرس های شدید کوتاه مدت ممکن است با افرایش </a:t>
            </a:r>
            <a:r>
              <a:rPr lang="fa-IR" altLang="en-US" sz="3200" dirty="0">
                <a:solidFill>
                  <a:srgbClr val="00B0F0"/>
                </a:solidFill>
                <a:cs typeface="B Nazanin" panose="00000400000000000000" pitchFamily="2" charset="-78"/>
              </a:rPr>
              <a:t>انعقاد پذیری خون موجب لخته عروقی</a:t>
            </a:r>
            <a:r>
              <a:rPr lang="fa-IR" altLang="en-US" sz="3200" dirty="0">
                <a:cs typeface="B Nazanin" panose="00000400000000000000" pitchFamily="2" charset="-78"/>
              </a:rPr>
              <a:t> شود</a:t>
            </a:r>
            <a:endParaRPr lang="en-US" altLang="en-US" sz="2800" dirty="0">
              <a:cs typeface="B Nazanin" panose="00000400000000000000" pitchFamily="2" charset="-78"/>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5" y="571500"/>
            <a:ext cx="8080375" cy="642938"/>
          </a:xfrm>
        </p:spPr>
        <p:txBody>
          <a:bodyPr>
            <a:normAutofit fontScale="90000"/>
          </a:bodyPr>
          <a:lstStyle/>
          <a:p>
            <a:pPr algn="ctr" eaLnBrk="1" fontAlgn="auto" hangingPunct="1">
              <a:spcAft>
                <a:spcPts val="0"/>
              </a:spcAft>
              <a:defRPr/>
            </a:pPr>
            <a:br>
              <a:rPr lang="fa-IR" sz="5400" b="1" dirty="0">
                <a:solidFill>
                  <a:schemeClr val="tx1"/>
                </a:solidFill>
              </a:rPr>
            </a:br>
            <a:br>
              <a:rPr lang="fa-IR" sz="5400" b="1" dirty="0">
                <a:solidFill>
                  <a:schemeClr val="tx1"/>
                </a:solidFill>
              </a:rPr>
            </a:br>
            <a:r>
              <a:rPr lang="fa-IR" sz="5400" b="1" dirty="0">
                <a:solidFill>
                  <a:schemeClr val="tx1"/>
                </a:solidFill>
              </a:rPr>
              <a:t>شيوه زندگي و فشار رواني  </a:t>
            </a:r>
            <a:br>
              <a:rPr lang="fa-IR" sz="5400" b="1" dirty="0">
                <a:solidFill>
                  <a:schemeClr val="tx1"/>
                </a:solidFill>
              </a:rPr>
            </a:br>
            <a:endParaRPr lang="en-US" sz="4000" dirty="0"/>
          </a:p>
        </p:txBody>
      </p:sp>
      <p:sp>
        <p:nvSpPr>
          <p:cNvPr id="25603" name="Content Placeholder 2"/>
          <p:cNvSpPr>
            <a:spLocks noGrp="1"/>
          </p:cNvSpPr>
          <p:nvPr>
            <p:ph idx="1"/>
          </p:nvPr>
        </p:nvSpPr>
        <p:spPr>
          <a:xfrm>
            <a:off x="714375" y="1143000"/>
            <a:ext cx="7929563" cy="5357813"/>
          </a:xfrm>
        </p:spPr>
        <p:txBody>
          <a:bodyPr/>
          <a:lstStyle/>
          <a:p>
            <a:pPr algn="just" rtl="1" eaLnBrk="1" hangingPunct="1">
              <a:lnSpc>
                <a:spcPct val="150000"/>
              </a:lnSpc>
              <a:buFont typeface="Wingdings" panose="05000000000000000000" pitchFamily="2" charset="2"/>
              <a:buNone/>
            </a:pPr>
            <a:r>
              <a:rPr lang="fa-IR" altLang="en-US">
                <a:ea typeface="Majalla UI"/>
                <a:cs typeface="B Nazanin" panose="00000400000000000000" pitchFamily="2" charset="-78"/>
              </a:rPr>
              <a:t>سبك و شيوه زندگي روزانه ما در بروز طيف وسيعي از بيمار ي ها مؤثر است. </a:t>
            </a:r>
            <a:r>
              <a:rPr lang="fa-IR" altLang="en-US">
                <a:solidFill>
                  <a:srgbClr val="C00000"/>
                </a:solidFill>
                <a:ea typeface="Majalla UI"/>
                <a:cs typeface="B Nazanin" panose="00000400000000000000" pitchFamily="2" charset="-78"/>
              </a:rPr>
              <a:t>بايد</a:t>
            </a:r>
            <a:r>
              <a:rPr lang="fa-IR" altLang="en-US">
                <a:ea typeface="Majalla UI"/>
                <a:cs typeface="B Nazanin" panose="00000400000000000000" pitchFamily="2" charset="-78"/>
              </a:rPr>
              <a:t> بدانيم تنها كسي كه مي تواند ما را ياري كند </a:t>
            </a:r>
            <a:r>
              <a:rPr lang="fa-IR" altLang="en-US">
                <a:solidFill>
                  <a:srgbClr val="00B0F0"/>
                </a:solidFill>
                <a:ea typeface="Majalla UI"/>
                <a:cs typeface="B Nazanin" panose="00000400000000000000" pitchFamily="2" charset="-78"/>
              </a:rPr>
              <a:t>خودمان</a:t>
            </a:r>
            <a:r>
              <a:rPr lang="fa-IR" altLang="en-US">
                <a:ea typeface="Majalla UI"/>
                <a:cs typeface="B Nazanin" panose="00000400000000000000" pitchFamily="2" charset="-78"/>
              </a:rPr>
              <a:t> هستيم و اگر ياد بگيريم چگونه به خود كمك كنيم.آنگاه ارايه كنندگان خدمات سلامت شامل پزشكان و مشاوران هم مي توانند ياريمان دهند.همه ما گاهي دچار فشار رواني ميشويم.</a:t>
            </a:r>
            <a:r>
              <a:rPr lang="fa-IR" altLang="en-US">
                <a:solidFill>
                  <a:srgbClr val="00B0F0"/>
                </a:solidFill>
                <a:ea typeface="Majalla UI"/>
                <a:cs typeface="B Nazanin" panose="00000400000000000000" pitchFamily="2" charset="-78"/>
              </a:rPr>
              <a:t> فشارهاي رواني جزيي ثابت وغيرقابل حذف در زندگي روزمره ما </a:t>
            </a:r>
            <a:r>
              <a:rPr lang="fa-IR" altLang="en-US">
                <a:ea typeface="Majalla UI"/>
                <a:cs typeface="B Nazanin" panose="00000400000000000000" pitchFamily="2" charset="-78"/>
              </a:rPr>
              <a:t>هستند . اين كه ممكن است دچار فشار رواني شويم،خارج از اختيار و كنترل ماست ، ولي مي توان فشار رواني وارد شده به خودمان را </a:t>
            </a:r>
            <a:r>
              <a:rPr lang="fa-IR" altLang="en-US">
                <a:solidFill>
                  <a:srgbClr val="00B0F0"/>
                </a:solidFill>
                <a:ea typeface="Majalla UI"/>
                <a:cs typeface="B Nazanin" panose="00000400000000000000" pitchFamily="2" charset="-78"/>
              </a:rPr>
              <a:t>كنترل</a:t>
            </a:r>
            <a:r>
              <a:rPr lang="fa-IR" altLang="en-US">
                <a:ea typeface="Majalla UI"/>
                <a:cs typeface="B Nazanin" panose="00000400000000000000" pitchFamily="2" charset="-78"/>
              </a:rPr>
              <a:t> كنيم. </a:t>
            </a:r>
            <a:endParaRPr lang="en-US" altLang="en-US">
              <a:ea typeface="Majalla UI"/>
              <a:cs typeface="B Nazanin" panose="00000400000000000000" pitchFamily="2" charset="-78"/>
            </a:endParaRPr>
          </a:p>
        </p:txBody>
      </p:sp>
    </p:spTree>
  </p:cSld>
  <p:clrMapOvr>
    <a:masterClrMapping/>
  </p:clrMapOvr>
  <p:transition advClick="0" advTm="4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6" descr="D:\Light- Backgrounds\Light-Background-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5"/>
            <a:ext cx="9001125"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lgn="ctr" eaLnBrk="1" hangingPunct="1"/>
            <a:r>
              <a:rPr lang="fa-IR" altLang="en-US">
                <a:cs typeface="B Titr" panose="00000700000000000000" pitchFamily="2" charset="-78"/>
              </a:rPr>
              <a:t>مزايا و معايب فشار رواني </a:t>
            </a:r>
            <a:endParaRPr lang="en-US" altLang="en-US">
              <a:cs typeface="B Titr" panose="00000700000000000000" pitchFamily="2" charset="-78"/>
            </a:endParaRPr>
          </a:p>
        </p:txBody>
      </p:sp>
      <p:sp>
        <p:nvSpPr>
          <p:cNvPr id="20483" name="Content Placeholder 2"/>
          <p:cNvSpPr>
            <a:spLocks noGrp="1"/>
          </p:cNvSpPr>
          <p:nvPr>
            <p:ph idx="1"/>
          </p:nvPr>
        </p:nvSpPr>
        <p:spPr>
          <a:xfrm>
            <a:off x="357188" y="2000250"/>
            <a:ext cx="8229600" cy="4389438"/>
          </a:xfrm>
        </p:spPr>
        <p:txBody>
          <a:bodyPr/>
          <a:lstStyle/>
          <a:p>
            <a:pPr algn="r" rtl="1" eaLnBrk="1" hangingPunct="1">
              <a:buFont typeface="Wingdings" panose="05000000000000000000" pitchFamily="2" charset="2"/>
              <a:buNone/>
            </a:pPr>
            <a:r>
              <a:rPr lang="fa-IR" altLang="en-US">
                <a:solidFill>
                  <a:srgbClr val="C00000"/>
                </a:solidFill>
                <a:ea typeface="Majalla UI"/>
                <a:cs typeface="B Zar" panose="00000400000000000000" pitchFamily="2" charset="-78"/>
              </a:rPr>
              <a:t>همه فشارهاي رواني بد نيستند. فشار رواني را از دو جنبه مي توان بررسي كرد:</a:t>
            </a:r>
          </a:p>
          <a:p>
            <a:pPr algn="r" rtl="1" eaLnBrk="1" hangingPunct="1">
              <a:buFont typeface="Wingdings" panose="05000000000000000000" pitchFamily="2" charset="2"/>
              <a:buNone/>
            </a:pPr>
            <a:r>
              <a:rPr lang="fa-IR" altLang="en-US">
                <a:ea typeface="Majalla UI"/>
                <a:cs typeface="B Nazanin" panose="00000400000000000000" pitchFamily="2" charset="-78"/>
              </a:rPr>
              <a:t>1. </a:t>
            </a:r>
            <a:r>
              <a:rPr lang="fa-IR" altLang="en-US" b="1">
                <a:ea typeface="Majalla UI"/>
                <a:cs typeface="B Nazanin" panose="00000400000000000000" pitchFamily="2" charset="-78"/>
              </a:rPr>
              <a:t>جنبه مثبت </a:t>
            </a:r>
            <a:r>
              <a:rPr lang="fa-IR" altLang="en-US">
                <a:ea typeface="Majalla UI"/>
                <a:cs typeface="B Nazanin" panose="00000400000000000000" pitchFamily="2" charset="-78"/>
              </a:rPr>
              <a:t>كه به شما كمك مي كند با تغييرات كنار بياييد و آن ها را بپذيريد ياكمك مي كند تا در موقعيت هاي خاص از عهده وظايف خود برآييد . مثلا درس خواندن بيشتر براي امتحان.</a:t>
            </a:r>
          </a:p>
          <a:p>
            <a:pPr algn="r" rtl="1" eaLnBrk="1" hangingPunct="1">
              <a:buFont typeface="Wingdings" panose="05000000000000000000" pitchFamily="2" charset="2"/>
              <a:buNone/>
            </a:pPr>
            <a:r>
              <a:rPr lang="fa-IR" altLang="en-US">
                <a:ea typeface="Majalla UI"/>
                <a:cs typeface="B Nazanin" panose="00000400000000000000" pitchFamily="2" charset="-78"/>
              </a:rPr>
              <a:t>2. </a:t>
            </a:r>
            <a:r>
              <a:rPr lang="fa-IR" altLang="en-US" b="1">
                <a:ea typeface="Majalla UI"/>
                <a:cs typeface="B Nazanin" panose="00000400000000000000" pitchFamily="2" charset="-78"/>
              </a:rPr>
              <a:t>جنبه هاي منفي </a:t>
            </a:r>
            <a:r>
              <a:rPr lang="fa-IR" altLang="en-US">
                <a:ea typeface="Majalla UI"/>
                <a:cs typeface="B Nazanin" panose="00000400000000000000" pitchFamily="2" charset="-78"/>
              </a:rPr>
              <a:t>كه باعث مي شود، احساس كنيد ، تسلطي بر خودتان نداريد . </a:t>
            </a:r>
            <a:r>
              <a:rPr lang="fa-IR" altLang="en-US" u="sng">
                <a:ea typeface="Majalla UI"/>
                <a:cs typeface="B Nazanin" panose="00000400000000000000" pitchFamily="2" charset="-78"/>
              </a:rPr>
              <a:t>اين جنبه </a:t>
            </a:r>
            <a:r>
              <a:rPr lang="fa-IR" altLang="en-US">
                <a:ea typeface="Majalla UI"/>
                <a:cs typeface="B Nazanin" panose="00000400000000000000" pitchFamily="2" charset="-78"/>
              </a:rPr>
              <a:t>دايم سلامت شما را به خطر مي اندازد</a:t>
            </a:r>
            <a:endParaRPr lang="en-US" altLang="en-US">
              <a:ea typeface="Majalla UI"/>
              <a:cs typeface="B Nazanin" panose="000004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additive="base">
                                        <p:cTn id="12"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48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0483">
                                            <p:txEl>
                                              <p:pRg st="1" end="1"/>
                                            </p:txEl>
                                          </p:spTgt>
                                        </p:tgtEl>
                                        <p:attrNameLst>
                                          <p:attrName>style.visibility</p:attrName>
                                        </p:attrNameLst>
                                      </p:cBhvr>
                                      <p:to>
                                        <p:strVal val="visible"/>
                                      </p:to>
                                    </p:set>
                                    <p:anim calcmode="lin" valueType="num">
                                      <p:cBhvr additive="base">
                                        <p:cTn id="16"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0483">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0483">
                                            <p:txEl>
                                              <p:pRg st="2" end="2"/>
                                            </p:txEl>
                                          </p:spTgt>
                                        </p:tgtEl>
                                        <p:attrNameLst>
                                          <p:attrName>style.visibility</p:attrName>
                                        </p:attrNameLst>
                                      </p:cBhvr>
                                      <p:to>
                                        <p:strVal val="visible"/>
                                      </p:to>
                                    </p:set>
                                    <p:anim calcmode="lin" valueType="num">
                                      <p:cBhvr additive="base">
                                        <p:cTn id="20"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625" y="500063"/>
            <a:ext cx="8229600" cy="1143000"/>
          </a:xfrm>
        </p:spPr>
        <p:txBody>
          <a:bodyPr/>
          <a:lstStyle/>
          <a:p>
            <a:pPr algn="r" rtl="1" eaLnBrk="1" hangingPunct="1"/>
            <a:r>
              <a:rPr lang="fa-IR" altLang="en-US" sz="3200">
                <a:cs typeface="B Titr" panose="00000700000000000000" pitchFamily="2" charset="-78"/>
              </a:rPr>
              <a:t>تعريف استرس</a:t>
            </a:r>
            <a:endParaRPr lang="en-US" altLang="en-US" sz="3200">
              <a:cs typeface="B Titr" panose="00000700000000000000" pitchFamily="2" charset="-78"/>
            </a:endParaRPr>
          </a:p>
        </p:txBody>
      </p:sp>
      <p:sp>
        <p:nvSpPr>
          <p:cNvPr id="28675" name="Rectangle 3"/>
          <p:cNvSpPr>
            <a:spLocks noGrp="1" noChangeArrowheads="1"/>
          </p:cNvSpPr>
          <p:nvPr>
            <p:ph idx="1"/>
          </p:nvPr>
        </p:nvSpPr>
        <p:spPr>
          <a:xfrm>
            <a:off x="457200" y="1714500"/>
            <a:ext cx="8229600" cy="4610100"/>
          </a:xfrm>
        </p:spPr>
        <p:txBody>
          <a:bodyPr/>
          <a:lstStyle/>
          <a:p>
            <a:pPr algn="just" rtl="1" eaLnBrk="1" hangingPunct="1">
              <a:lnSpc>
                <a:spcPct val="200000"/>
              </a:lnSpc>
            </a:pPr>
            <a:r>
              <a:rPr lang="fa-IR" altLang="en-US">
                <a:ea typeface="Majalla UI"/>
                <a:cs typeface="B Nazanin" panose="00000400000000000000" pitchFamily="2" charset="-78"/>
              </a:rPr>
              <a:t>استرس عبارت است از </a:t>
            </a:r>
            <a:r>
              <a:rPr lang="fa-IR" altLang="en-US">
                <a:solidFill>
                  <a:srgbClr val="C00000"/>
                </a:solidFill>
                <a:ea typeface="Majalla UI"/>
                <a:cs typeface="B Nazanin" panose="00000400000000000000" pitchFamily="2" charset="-78"/>
              </a:rPr>
              <a:t>واكنشهاي</a:t>
            </a:r>
            <a:r>
              <a:rPr lang="fa-IR" altLang="en-US">
                <a:ea typeface="Majalla UI"/>
                <a:cs typeface="B Nazanin" panose="00000400000000000000" pitchFamily="2" charset="-78"/>
              </a:rPr>
              <a:t> فيزيكي ، ذهني و عاطفي كه در نتيجه </a:t>
            </a:r>
            <a:r>
              <a:rPr lang="fa-IR" altLang="en-US" b="1">
                <a:solidFill>
                  <a:srgbClr val="C00000"/>
                </a:solidFill>
                <a:ea typeface="Majalla UI"/>
                <a:cs typeface="B Nazanin" panose="00000400000000000000" pitchFamily="2" charset="-78"/>
              </a:rPr>
              <a:t>تغييرات</a:t>
            </a:r>
            <a:r>
              <a:rPr lang="fa-IR" altLang="en-US">
                <a:solidFill>
                  <a:srgbClr val="C00000"/>
                </a:solidFill>
                <a:ea typeface="Majalla UI"/>
                <a:cs typeface="B Nazanin" panose="00000400000000000000" pitchFamily="2" charset="-78"/>
              </a:rPr>
              <a:t> و نيازهاي زندگي فرد</a:t>
            </a:r>
            <a:r>
              <a:rPr lang="fa-IR" altLang="en-US">
                <a:ea typeface="Majalla UI"/>
                <a:cs typeface="B Nazanin" panose="00000400000000000000" pitchFamily="2" charset="-78"/>
              </a:rPr>
              <a:t>، تجربه مي شوند.تغييرات مي توانند بزرگ يا كوچك باشند. </a:t>
            </a:r>
            <a:r>
              <a:rPr lang="fa-IR" altLang="en-US" b="1">
                <a:solidFill>
                  <a:srgbClr val="C00000"/>
                </a:solidFill>
                <a:ea typeface="Majalla UI"/>
                <a:cs typeface="B Nazanin" panose="00000400000000000000" pitchFamily="2" charset="-78"/>
              </a:rPr>
              <a:t>پاسخ</a:t>
            </a:r>
            <a:r>
              <a:rPr lang="fa-IR" altLang="en-US">
                <a:ea typeface="Majalla UI"/>
                <a:cs typeface="B Nazanin" panose="00000400000000000000" pitchFamily="2" charset="-78"/>
              </a:rPr>
              <a:t> افراد به تغييرات زندگي متفاوت است. </a:t>
            </a:r>
            <a:r>
              <a:rPr lang="fa-IR" altLang="en-US" i="1">
                <a:solidFill>
                  <a:srgbClr val="00B0F0"/>
                </a:solidFill>
                <a:ea typeface="Majalla UI"/>
                <a:cs typeface="B Nazanin" panose="00000400000000000000" pitchFamily="2" charset="-78"/>
              </a:rPr>
              <a:t>استرس مثبت </a:t>
            </a:r>
            <a:r>
              <a:rPr lang="fa-IR" altLang="en-US">
                <a:ea typeface="Majalla UI"/>
                <a:cs typeface="B Nazanin" panose="00000400000000000000" pitchFamily="2" charset="-78"/>
              </a:rPr>
              <a:t>مي تواند يك </a:t>
            </a:r>
            <a:r>
              <a:rPr lang="fa-IR" altLang="en-US" b="1">
                <a:solidFill>
                  <a:srgbClr val="C00000"/>
                </a:solidFill>
                <a:ea typeface="Majalla UI"/>
                <a:cs typeface="B Nazanin" panose="00000400000000000000" pitchFamily="2" charset="-78"/>
              </a:rPr>
              <a:t>انگيزش</a:t>
            </a:r>
            <a:r>
              <a:rPr lang="fa-IR" altLang="en-US">
                <a:ea typeface="Majalla UI"/>
                <a:cs typeface="B Nazanin" panose="00000400000000000000" pitchFamily="2" charset="-78"/>
              </a:rPr>
              <a:t> دهنده باشد در حاليكه </a:t>
            </a:r>
            <a:r>
              <a:rPr lang="fa-IR" altLang="en-US" i="1">
                <a:solidFill>
                  <a:srgbClr val="00B0F0"/>
                </a:solidFill>
                <a:ea typeface="Majalla UI"/>
                <a:cs typeface="B Nazanin" panose="00000400000000000000" pitchFamily="2" charset="-78"/>
              </a:rPr>
              <a:t>استرس منفي </a:t>
            </a:r>
            <a:r>
              <a:rPr lang="fa-IR" altLang="en-US">
                <a:ea typeface="Majalla UI"/>
                <a:cs typeface="B Nazanin" panose="00000400000000000000" pitchFamily="2" charset="-78"/>
              </a:rPr>
              <a:t>مي تواند در زماني كه اين تغييرات و نيازها، فرد را شكست مي دهند، ايجاد شود.</a:t>
            </a:r>
            <a:endParaRPr lang="en-US" altLang="en-US">
              <a:ea typeface="Majalla UI"/>
              <a:cs typeface="B Nazanin" panose="00000400000000000000" pitchFamily="2" charset="-78"/>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04850"/>
            <a:ext cx="8229600" cy="652463"/>
          </a:xfrm>
        </p:spPr>
        <p:txBody>
          <a:bodyPr/>
          <a:lstStyle/>
          <a:p>
            <a:pPr algn="r" rtl="1" eaLnBrk="1" hangingPunct="1"/>
            <a:r>
              <a:rPr lang="fa-IR" altLang="en-US" sz="3200">
                <a:cs typeface="B Titr" panose="00000700000000000000" pitchFamily="2" charset="-78"/>
              </a:rPr>
              <a:t>مراحل ايجاد استرس</a:t>
            </a:r>
            <a:endParaRPr lang="en-US" altLang="en-US" sz="3200">
              <a:cs typeface="B Titr" panose="00000700000000000000" pitchFamily="2" charset="-78"/>
            </a:endParaRPr>
          </a:p>
        </p:txBody>
      </p:sp>
      <p:sp>
        <p:nvSpPr>
          <p:cNvPr id="29699" name="Line 5"/>
          <p:cNvSpPr>
            <a:spLocks noChangeShapeType="1"/>
          </p:cNvSpPr>
          <p:nvPr/>
        </p:nvSpPr>
        <p:spPr bwMode="auto">
          <a:xfrm flipH="1">
            <a:off x="6019800" y="2133600"/>
            <a:ext cx="13716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00" name="Text Box 6"/>
          <p:cNvSpPr txBox="1">
            <a:spLocks noChangeArrowheads="1"/>
          </p:cNvSpPr>
          <p:nvPr/>
        </p:nvSpPr>
        <p:spPr bwMode="auto">
          <a:xfrm>
            <a:off x="7391400" y="1828800"/>
            <a:ext cx="121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800">
                <a:latin typeface="Times New Roman" panose="02020603050405020304" pitchFamily="18" charset="0"/>
                <a:cs typeface="Times New Roman" panose="02020603050405020304" pitchFamily="18" charset="0"/>
              </a:rPr>
              <a:t>ا</a:t>
            </a:r>
            <a:r>
              <a:rPr lang="fa-IR" altLang="en-US" sz="2400">
                <a:latin typeface="Times New Roman" panose="02020603050405020304" pitchFamily="18" charset="0"/>
                <a:cs typeface="Times New Roman" panose="02020603050405020304" pitchFamily="18" charset="0"/>
              </a:rPr>
              <a:t>علام خبر</a:t>
            </a:r>
            <a:endParaRPr lang="en-US" altLang="en-US" sz="2400">
              <a:latin typeface="Times New Roman" panose="02020603050405020304" pitchFamily="18" charset="0"/>
              <a:cs typeface="Times New Roman" panose="02020603050405020304" pitchFamily="18" charset="0"/>
            </a:endParaRPr>
          </a:p>
        </p:txBody>
      </p:sp>
      <p:sp>
        <p:nvSpPr>
          <p:cNvPr id="29701" name="Text Box 7"/>
          <p:cNvSpPr txBox="1">
            <a:spLocks noChangeArrowheads="1"/>
          </p:cNvSpPr>
          <p:nvPr/>
        </p:nvSpPr>
        <p:spPr bwMode="auto">
          <a:xfrm>
            <a:off x="3810000" y="1828800"/>
            <a:ext cx="2057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تبديل به اعلام خطر در مغز</a:t>
            </a:r>
            <a:endParaRPr lang="en-US" altLang="en-US" sz="2400">
              <a:latin typeface="Times New Roman" panose="02020603050405020304" pitchFamily="18" charset="0"/>
              <a:cs typeface="Times New Roman" panose="02020603050405020304" pitchFamily="18" charset="0"/>
            </a:endParaRPr>
          </a:p>
        </p:txBody>
      </p:sp>
      <p:sp>
        <p:nvSpPr>
          <p:cNvPr id="29702" name="Line 8"/>
          <p:cNvSpPr>
            <a:spLocks noChangeShapeType="1"/>
          </p:cNvSpPr>
          <p:nvPr/>
        </p:nvSpPr>
        <p:spPr bwMode="auto">
          <a:xfrm flipH="1">
            <a:off x="2895600" y="2133600"/>
            <a:ext cx="13716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03" name="Text Box 9"/>
          <p:cNvSpPr txBox="1">
            <a:spLocks noChangeArrowheads="1"/>
          </p:cNvSpPr>
          <p:nvPr/>
        </p:nvSpPr>
        <p:spPr bwMode="auto">
          <a:xfrm>
            <a:off x="228600" y="1676400"/>
            <a:ext cx="2514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تفسير توسط هيپوتالاموس</a:t>
            </a:r>
            <a:endParaRPr lang="en-US" altLang="en-US" sz="2400">
              <a:latin typeface="Times New Roman" panose="02020603050405020304" pitchFamily="18" charset="0"/>
              <a:cs typeface="Times New Roman" panose="02020603050405020304" pitchFamily="18" charset="0"/>
            </a:endParaRPr>
          </a:p>
        </p:txBody>
      </p:sp>
      <p:sp>
        <p:nvSpPr>
          <p:cNvPr id="29704" name="Line 10"/>
          <p:cNvSpPr>
            <a:spLocks noChangeShapeType="1"/>
          </p:cNvSpPr>
          <p:nvPr/>
        </p:nvSpPr>
        <p:spPr bwMode="auto">
          <a:xfrm>
            <a:off x="1676400" y="2514600"/>
            <a:ext cx="0" cy="76200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05" name="Text Box 11"/>
          <p:cNvSpPr txBox="1">
            <a:spLocks noChangeArrowheads="1"/>
          </p:cNvSpPr>
          <p:nvPr/>
        </p:nvSpPr>
        <p:spPr bwMode="auto">
          <a:xfrm>
            <a:off x="914400" y="3200400"/>
            <a:ext cx="1600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اخطار الكترو شيميايي براي هيپوفيز</a:t>
            </a:r>
            <a:endParaRPr lang="en-US" altLang="en-US" sz="2400">
              <a:latin typeface="Times New Roman" panose="02020603050405020304" pitchFamily="18" charset="0"/>
              <a:cs typeface="Times New Roman" panose="02020603050405020304" pitchFamily="18" charset="0"/>
            </a:endParaRPr>
          </a:p>
        </p:txBody>
      </p:sp>
      <p:sp>
        <p:nvSpPr>
          <p:cNvPr id="29706" name="Line 12"/>
          <p:cNvSpPr>
            <a:spLocks noChangeShapeType="1"/>
          </p:cNvSpPr>
          <p:nvPr/>
        </p:nvSpPr>
        <p:spPr bwMode="auto">
          <a:xfrm>
            <a:off x="2743200" y="3886200"/>
            <a:ext cx="13716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07" name="Text Box 13"/>
          <p:cNvSpPr txBox="1">
            <a:spLocks noChangeArrowheads="1"/>
          </p:cNvSpPr>
          <p:nvPr/>
        </p:nvSpPr>
        <p:spPr bwMode="auto">
          <a:xfrm>
            <a:off x="4114800" y="3200400"/>
            <a:ext cx="220980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ترشح هورمون از هيپوفيز براي غدد فوق كليوي</a:t>
            </a:r>
          </a:p>
          <a:p>
            <a:pPr algn="r" rtl="1" eaLnBrk="1" hangingPunct="1">
              <a:spcBef>
                <a:spcPct val="50000"/>
              </a:spcBef>
              <a:buClrTx/>
              <a:buSzTx/>
              <a:buFontTx/>
              <a:buNone/>
            </a:pPr>
            <a:endParaRPr lang="en-US" altLang="en-US" sz="2400">
              <a:latin typeface="Times New Roman" panose="02020603050405020304" pitchFamily="18" charset="0"/>
              <a:cs typeface="Times New Roman" panose="02020603050405020304" pitchFamily="18" charset="0"/>
            </a:endParaRPr>
          </a:p>
        </p:txBody>
      </p:sp>
      <p:sp>
        <p:nvSpPr>
          <p:cNvPr id="29708" name="Line 14"/>
          <p:cNvSpPr>
            <a:spLocks noChangeShapeType="1"/>
          </p:cNvSpPr>
          <p:nvPr/>
        </p:nvSpPr>
        <p:spPr bwMode="auto">
          <a:xfrm>
            <a:off x="6324600" y="3810000"/>
            <a:ext cx="9906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09" name="Text Box 15"/>
          <p:cNvSpPr txBox="1">
            <a:spLocks noChangeArrowheads="1"/>
          </p:cNvSpPr>
          <p:nvPr/>
        </p:nvSpPr>
        <p:spPr bwMode="auto">
          <a:xfrm>
            <a:off x="7315200" y="3124200"/>
            <a:ext cx="1447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فعاليت غدد آدرنال و ترشح كورتيكوئيد</a:t>
            </a:r>
            <a:endParaRPr lang="en-US" altLang="en-US" sz="2400">
              <a:latin typeface="Times New Roman" panose="02020603050405020304" pitchFamily="18" charset="0"/>
              <a:cs typeface="Times New Roman" panose="02020603050405020304" pitchFamily="18" charset="0"/>
            </a:endParaRPr>
          </a:p>
        </p:txBody>
      </p:sp>
      <p:sp>
        <p:nvSpPr>
          <p:cNvPr id="29710" name="Line 16"/>
          <p:cNvSpPr>
            <a:spLocks noChangeShapeType="1"/>
          </p:cNvSpPr>
          <p:nvPr/>
        </p:nvSpPr>
        <p:spPr bwMode="auto">
          <a:xfrm flipH="1">
            <a:off x="8153400" y="4800600"/>
            <a:ext cx="0" cy="609600"/>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29711" name="Text Box 17"/>
          <p:cNvSpPr txBox="1">
            <a:spLocks noChangeArrowheads="1"/>
          </p:cNvSpPr>
          <p:nvPr/>
        </p:nvSpPr>
        <p:spPr bwMode="auto">
          <a:xfrm>
            <a:off x="7391400" y="5410200"/>
            <a:ext cx="1219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ارسال پيام براي تمام غدد بدن</a:t>
            </a:r>
            <a:endParaRPr lang="en-US" altLang="en-US" sz="2400">
              <a:latin typeface="Times New Roman" panose="02020603050405020304" pitchFamily="18" charset="0"/>
              <a:cs typeface="Times New Roman" panose="02020603050405020304" pitchFamily="18" charset="0"/>
            </a:endParaRPr>
          </a:p>
        </p:txBody>
      </p:sp>
      <p:sp>
        <p:nvSpPr>
          <p:cNvPr id="29712" name="Line 18"/>
          <p:cNvSpPr>
            <a:spLocks noChangeShapeType="1"/>
          </p:cNvSpPr>
          <p:nvPr/>
        </p:nvSpPr>
        <p:spPr bwMode="auto">
          <a:xfrm flipH="1">
            <a:off x="6477000" y="5791200"/>
            <a:ext cx="9144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13" name="Text Box 19"/>
          <p:cNvSpPr txBox="1">
            <a:spLocks noChangeArrowheads="1"/>
          </p:cNvSpPr>
          <p:nvPr/>
        </p:nvSpPr>
        <p:spPr bwMode="auto">
          <a:xfrm>
            <a:off x="5105400" y="5105400"/>
            <a:ext cx="1295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افزايش فعاليت طحال </a:t>
            </a:r>
            <a:endParaRPr lang="en-US" altLang="en-US" sz="2400">
              <a:latin typeface="Times New Roman" panose="02020603050405020304" pitchFamily="18" charset="0"/>
              <a:cs typeface="Times New Roman" panose="02020603050405020304" pitchFamily="18" charset="0"/>
            </a:endParaRPr>
          </a:p>
        </p:txBody>
      </p:sp>
      <p:sp>
        <p:nvSpPr>
          <p:cNvPr id="29714" name="Line 20"/>
          <p:cNvSpPr>
            <a:spLocks noChangeShapeType="1"/>
          </p:cNvSpPr>
          <p:nvPr/>
        </p:nvSpPr>
        <p:spPr bwMode="auto">
          <a:xfrm flipH="1">
            <a:off x="4876800" y="5791200"/>
            <a:ext cx="7620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15" name="Text Box 21"/>
          <p:cNvSpPr txBox="1">
            <a:spLocks noChangeArrowheads="1"/>
          </p:cNvSpPr>
          <p:nvPr/>
        </p:nvSpPr>
        <p:spPr bwMode="auto">
          <a:xfrm>
            <a:off x="3505200" y="5257800"/>
            <a:ext cx="137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افزايش گلبول قرمز </a:t>
            </a:r>
            <a:endParaRPr lang="en-US" altLang="en-US" sz="2400">
              <a:latin typeface="Times New Roman" panose="02020603050405020304" pitchFamily="18" charset="0"/>
              <a:cs typeface="Times New Roman" panose="02020603050405020304" pitchFamily="18" charset="0"/>
            </a:endParaRPr>
          </a:p>
        </p:txBody>
      </p:sp>
      <p:sp>
        <p:nvSpPr>
          <p:cNvPr id="29716" name="Line 22"/>
          <p:cNvSpPr>
            <a:spLocks noChangeShapeType="1"/>
          </p:cNvSpPr>
          <p:nvPr/>
        </p:nvSpPr>
        <p:spPr bwMode="auto">
          <a:xfrm flipH="1">
            <a:off x="2667000" y="5791200"/>
            <a:ext cx="9144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9717" name="Text Box 23"/>
          <p:cNvSpPr txBox="1">
            <a:spLocks noChangeArrowheads="1"/>
          </p:cNvSpPr>
          <p:nvPr/>
        </p:nvSpPr>
        <p:spPr bwMode="auto">
          <a:xfrm>
            <a:off x="609600" y="4876800"/>
            <a:ext cx="182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rPr>
              <a:t>افزايش اكسيژن غذا و افزايش قدرت لخته شدن خون</a:t>
            </a:r>
            <a:endParaRPr lang="en-US" altLang="en-US" sz="2400">
              <a:latin typeface="Times New Roman" panose="02020603050405020304" pitchFamily="18" charset="0"/>
              <a:cs typeface="Times New Roman" panose="02020603050405020304" pitchFamily="18" charset="0"/>
            </a:endParaRPr>
          </a:p>
        </p:txBody>
      </p:sp>
      <p:sp>
        <p:nvSpPr>
          <p:cNvPr id="29718" name="Line 24"/>
          <p:cNvSpPr>
            <a:spLocks noChangeShapeType="1"/>
          </p:cNvSpPr>
          <p:nvPr/>
        </p:nvSpPr>
        <p:spPr bwMode="auto">
          <a:xfrm flipH="1">
            <a:off x="228600" y="5715000"/>
            <a:ext cx="533400"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9" descr="RO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WordArt 9"/>
          <p:cNvSpPr>
            <a:spLocks noChangeArrowheads="1" noChangeShapeType="1" noTextEdit="1"/>
          </p:cNvSpPr>
          <p:nvPr/>
        </p:nvSpPr>
        <p:spPr bwMode="auto">
          <a:xfrm>
            <a:off x="1908175" y="981075"/>
            <a:ext cx="5688013" cy="1127125"/>
          </a:xfrm>
          <a:prstGeom prst="rect">
            <a:avLst/>
          </a:prstGeom>
        </p:spPr>
        <p:txBody>
          <a:bodyPr wrap="none" fromWordArt="1">
            <a:prstTxWarp prst="textFadeUp">
              <a:avLst>
                <a:gd name="adj" fmla="val 9991"/>
              </a:avLst>
            </a:prstTxWarp>
          </a:bodyPr>
          <a:lstStyle/>
          <a:p>
            <a:pPr algn="ctr" rtl="1"/>
            <a:r>
              <a:rPr lang="fa-IR" sz="3600" kern="10">
                <a:ln w="12700">
                  <a:solidFill>
                    <a:srgbClr val="FFCC99"/>
                  </a:solidFill>
                  <a:round/>
                  <a:headEnd/>
                  <a:tailEnd/>
                </a:ln>
                <a:solidFill>
                  <a:srgbClr val="FF0000"/>
                </a:solidFill>
                <a:effectLst>
                  <a:outerShdw dist="35921" dir="2700000" sy="50000" rotWithShape="0">
                    <a:srgbClr val="875B0D">
                      <a:alpha val="70000"/>
                    </a:srgbClr>
                  </a:outerShdw>
                </a:effectLst>
                <a:latin typeface="Arial" panose="020B0604020202020204" pitchFamily="34" charset="0"/>
                <a:cs typeface="Arial" panose="020B0604020202020204" pitchFamily="34" charset="0"/>
              </a:rPr>
              <a:t>مهارت كنترل استرس</a:t>
            </a:r>
            <a:endParaRPr lang="en-US" sz="3600" kern="10">
              <a:ln w="12700">
                <a:solidFill>
                  <a:srgbClr val="FFCC99"/>
                </a:solidFill>
                <a:round/>
                <a:headEnd/>
                <a:tailEnd/>
              </a:ln>
              <a:solidFill>
                <a:srgbClr val="FF0000"/>
              </a:solidFill>
              <a:effectLst>
                <a:outerShdw dist="35921" dir="2700000" sy="50000" rotWithShape="0">
                  <a:srgbClr val="875B0D">
                    <a:alpha val="70000"/>
                  </a:srgbClr>
                </a:outerShdw>
              </a:effectLst>
              <a:latin typeface="Arial" panose="020B0604020202020204" pitchFamily="34" charset="0"/>
              <a:cs typeface="Arial" panose="020B0604020202020204"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lgn="ctr" eaLnBrk="1" hangingPunct="1"/>
            <a:r>
              <a:rPr lang="fa-IR" altLang="en-US" sz="3600">
                <a:cs typeface="B Titr" panose="00000700000000000000" pitchFamily="2" charset="-78"/>
              </a:rPr>
              <a:t>كنترل فشار رواني </a:t>
            </a:r>
            <a:endParaRPr lang="en-US" altLang="en-US" sz="3600">
              <a:cs typeface="B Titr" panose="00000700000000000000" pitchFamily="2" charset="-78"/>
            </a:endParaRPr>
          </a:p>
        </p:txBody>
      </p:sp>
      <p:sp>
        <p:nvSpPr>
          <p:cNvPr id="31747" name="Content Placeholder 2"/>
          <p:cNvSpPr>
            <a:spLocks noGrp="1"/>
          </p:cNvSpPr>
          <p:nvPr>
            <p:ph idx="1"/>
          </p:nvPr>
        </p:nvSpPr>
        <p:spPr/>
        <p:txBody>
          <a:bodyPr/>
          <a:lstStyle/>
          <a:p>
            <a:pPr algn="r" rtl="1" eaLnBrk="1" hangingPunct="1">
              <a:buFont typeface="Wingdings" panose="05000000000000000000" pitchFamily="2" charset="2"/>
              <a:buNone/>
            </a:pPr>
            <a:r>
              <a:rPr lang="fa-IR" altLang="en-US" b="1">
                <a:cs typeface="B Nazanin" panose="00000400000000000000" pitchFamily="2" charset="-78"/>
              </a:rPr>
              <a:t>مديريت فشار رواني به معني رهايي كامل از آن نيست بلكه برخورد بهتر و منطقي با آن است .</a:t>
            </a:r>
          </a:p>
          <a:p>
            <a:pPr algn="r" rtl="1" eaLnBrk="1" hangingPunct="1">
              <a:buFont typeface="Wingdings" panose="05000000000000000000" pitchFamily="2" charset="2"/>
              <a:buNone/>
            </a:pPr>
            <a:r>
              <a:rPr lang="fa-IR" altLang="en-US" b="1">
                <a:cs typeface="B Nazanin" panose="00000400000000000000" pitchFamily="2" charset="-78"/>
              </a:rPr>
              <a:t>براي انجام اين كار، ابتدا بايد ياد بگيریم كه نگاه ديگري نسبت به فشار رواني داشته باشیم</a:t>
            </a:r>
          </a:p>
          <a:p>
            <a:pPr algn="r" rtl="1" eaLnBrk="1" hangingPunct="1">
              <a:buFont typeface="Wingdings" panose="05000000000000000000" pitchFamily="2" charset="2"/>
              <a:buNone/>
            </a:pPr>
            <a:endParaRPr lang="en-US" altLang="en-US"/>
          </a:p>
        </p:txBody>
      </p:sp>
      <p:pic>
        <p:nvPicPr>
          <p:cNvPr id="31748" name="Picture 4" descr="imag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0438" y="4071938"/>
            <a:ext cx="20764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descr="R-22-02-87-hn-herkou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214813"/>
            <a:ext cx="17145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7" descr="1_1_~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5500688"/>
            <a:ext cx="22145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lgn="ctr" eaLnBrk="1" hangingPunct="1"/>
            <a:r>
              <a:rPr lang="fa-IR" altLang="en-US" sz="3600">
                <a:cs typeface="B Titr" panose="00000700000000000000" pitchFamily="2" charset="-78"/>
              </a:rPr>
              <a:t>5 مهارت براي كنترل فشار رواني </a:t>
            </a:r>
            <a:endParaRPr lang="en-US" altLang="en-US" sz="3600">
              <a:cs typeface="B Titr" panose="00000700000000000000" pitchFamily="2" charset="-78"/>
            </a:endParaRPr>
          </a:p>
        </p:txBody>
      </p:sp>
      <p:sp>
        <p:nvSpPr>
          <p:cNvPr id="32771" name="Content Placeholder 2"/>
          <p:cNvSpPr>
            <a:spLocks noGrp="1"/>
          </p:cNvSpPr>
          <p:nvPr>
            <p:ph idx="1"/>
          </p:nvPr>
        </p:nvSpPr>
        <p:spPr>
          <a:xfrm>
            <a:off x="682625" y="1981200"/>
            <a:ext cx="7772400" cy="2876550"/>
          </a:xfrm>
        </p:spPr>
        <p:txBody>
          <a:bodyPr/>
          <a:lstStyle/>
          <a:p>
            <a:pPr algn="r" eaLnBrk="1" hangingPunct="1">
              <a:buFont typeface="Wingdings" panose="05000000000000000000" pitchFamily="2" charset="2"/>
              <a:buNone/>
            </a:pPr>
            <a:r>
              <a:rPr lang="fa-IR" altLang="en-US">
                <a:cs typeface="B Mitra" panose="00000400000000000000" pitchFamily="2" charset="-78"/>
              </a:rPr>
              <a:t>مهارت 1:در باره فشار رواني بيشتر بدانيم </a:t>
            </a:r>
          </a:p>
          <a:p>
            <a:pPr algn="r" eaLnBrk="1" hangingPunct="1">
              <a:buFont typeface="Wingdings" panose="05000000000000000000" pitchFamily="2" charset="2"/>
              <a:buNone/>
            </a:pPr>
            <a:r>
              <a:rPr lang="fa-IR" altLang="en-US">
                <a:cs typeface="B Mitra" panose="00000400000000000000" pitchFamily="2" charset="-78"/>
              </a:rPr>
              <a:t>مهارت 2:عوامل مولد فشار رواني را شناسايي كنيم </a:t>
            </a:r>
          </a:p>
          <a:p>
            <a:pPr algn="r" eaLnBrk="1" hangingPunct="1">
              <a:buFont typeface="Wingdings" panose="05000000000000000000" pitchFamily="2" charset="2"/>
              <a:buNone/>
            </a:pPr>
            <a:r>
              <a:rPr lang="fa-IR" altLang="en-US">
                <a:cs typeface="B Mitra" panose="00000400000000000000" pitchFamily="2" charset="-78"/>
              </a:rPr>
              <a:t>مهارت3:براي كنترل عوامل مولد فشار رواني دست به كار شويم </a:t>
            </a:r>
          </a:p>
          <a:p>
            <a:pPr algn="r" eaLnBrk="1" hangingPunct="1">
              <a:buFont typeface="Wingdings" panose="05000000000000000000" pitchFamily="2" charset="2"/>
              <a:buNone/>
            </a:pPr>
            <a:r>
              <a:rPr lang="fa-IR" altLang="en-US">
                <a:cs typeface="B Mitra" panose="00000400000000000000" pitchFamily="2" charset="-78"/>
              </a:rPr>
              <a:t>مهارت 4:چگونه از فشار رواني پيشگيري كنيم و رهايي پيداكنيم </a:t>
            </a:r>
          </a:p>
          <a:p>
            <a:pPr algn="r" eaLnBrk="1" hangingPunct="1">
              <a:buFont typeface="Wingdings" panose="05000000000000000000" pitchFamily="2" charset="2"/>
              <a:buNone/>
            </a:pPr>
            <a:r>
              <a:rPr lang="fa-IR" altLang="en-US">
                <a:cs typeface="B Mitra" panose="00000400000000000000" pitchFamily="2" charset="-78"/>
              </a:rPr>
              <a:t>مهارت 5:تعيين اهداف براي خود </a:t>
            </a:r>
            <a:endParaRPr lang="en-US" altLang="en-US">
              <a:cs typeface="B Mitra" panose="00000400000000000000" pitchFamily="2" charset="-78"/>
            </a:endParaRPr>
          </a:p>
        </p:txBody>
      </p:sp>
      <p:sp>
        <p:nvSpPr>
          <p:cNvPr id="6" name="Title 1"/>
          <p:cNvSpPr txBox="1">
            <a:spLocks/>
          </p:cNvSpPr>
          <p:nvPr/>
        </p:nvSpPr>
        <p:spPr bwMode="auto">
          <a:xfrm>
            <a:off x="714375" y="4714875"/>
            <a:ext cx="8080375" cy="1143000"/>
          </a:xfrm>
          <a:prstGeom prst="rect">
            <a:avLst/>
          </a:prstGeom>
          <a:noFill/>
          <a:ln w="9525">
            <a:noFill/>
            <a:miter lim="800000"/>
            <a:headEnd/>
            <a:tailEnd/>
          </a:ln>
          <a:effectLst/>
        </p:spPr>
        <p:txBody>
          <a:bodyPr lIns="92075" tIns="46038" rIns="92075" bIns="46038" anchor="ctr"/>
          <a:lstStyle/>
          <a:p>
            <a:pPr algn="ctr">
              <a:defRPr/>
            </a:pPr>
            <a:endParaRPr lang="en-US" sz="3600" kern="0" dirty="0">
              <a:solidFill>
                <a:schemeClr val="tx2"/>
              </a:solidFill>
              <a:effectLst>
                <a:outerShdw blurRad="38100" dist="38100" dir="2700000" algn="tl">
                  <a:srgbClr val="000000"/>
                </a:outerShdw>
              </a:effectLst>
              <a:latin typeface="+mj-lt"/>
              <a:ea typeface="+mj-ea"/>
              <a:cs typeface="B Titr" pitchFamily="2" charset="-78"/>
            </a:endParaRPr>
          </a:p>
        </p:txBody>
      </p:sp>
      <p:sp>
        <p:nvSpPr>
          <p:cNvPr id="7" name="Title 1"/>
          <p:cNvSpPr txBox="1">
            <a:spLocks/>
          </p:cNvSpPr>
          <p:nvPr/>
        </p:nvSpPr>
        <p:spPr bwMode="auto">
          <a:xfrm>
            <a:off x="1357313" y="4857750"/>
            <a:ext cx="2571750" cy="1143000"/>
          </a:xfrm>
          <a:prstGeom prst="rect">
            <a:avLst/>
          </a:prstGeom>
          <a:noFill/>
          <a:ln w="9525">
            <a:noFill/>
            <a:miter lim="800000"/>
            <a:headEnd/>
            <a:tailEnd/>
          </a:ln>
          <a:effectLst/>
        </p:spPr>
        <p:txBody>
          <a:bodyPr lIns="92075" tIns="46038" rIns="92075" bIns="46038" anchor="ctr"/>
          <a:lstStyle/>
          <a:p>
            <a:pPr algn="ctr">
              <a:defRPr/>
            </a:pPr>
            <a:endParaRPr lang="en-US" sz="3600" kern="0" dirty="0">
              <a:solidFill>
                <a:schemeClr val="tx2"/>
              </a:solidFill>
              <a:effectLst>
                <a:outerShdw blurRad="38100" dist="38100" dir="2700000" algn="tl">
                  <a:srgbClr val="000000"/>
                </a:outerShdw>
              </a:effectLst>
              <a:latin typeface="+mj-lt"/>
              <a:ea typeface="+mj-ea"/>
              <a:cs typeface="B Titr" pitchFamily="2" charset="-78"/>
            </a:endParaRPr>
          </a:p>
        </p:txBody>
      </p:sp>
      <p:pic>
        <p:nvPicPr>
          <p:cNvPr id="327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4357688"/>
            <a:ext cx="2571750"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descr="D:\Light- Backgrounds\Light-Background-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625"/>
            <a:ext cx="9144000"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2625" y="428625"/>
            <a:ext cx="8080375" cy="1000125"/>
          </a:xfrm>
        </p:spPr>
        <p:txBody>
          <a:bodyPr>
            <a:normAutofit fontScale="90000"/>
          </a:bodyPr>
          <a:lstStyle/>
          <a:p>
            <a:pPr algn="ctr" eaLnBrk="1" fontAlgn="auto" hangingPunct="1">
              <a:spcAft>
                <a:spcPts val="0"/>
              </a:spcAft>
              <a:defRPr/>
            </a:pPr>
            <a:r>
              <a:rPr lang="fa-IR" sz="3600" dirty="0">
                <a:cs typeface="B Titr" pitchFamily="2" charset="-78"/>
              </a:rPr>
              <a:t>مهارت 1:در باره فشار رواني بيشتر بدانيم </a:t>
            </a:r>
            <a:br>
              <a:rPr lang="fa-IR" dirty="0">
                <a:cs typeface="B Mitra" pitchFamily="2" charset="-78"/>
              </a:rPr>
            </a:br>
            <a:endParaRPr lang="en-US" dirty="0"/>
          </a:p>
        </p:txBody>
      </p:sp>
      <p:sp>
        <p:nvSpPr>
          <p:cNvPr id="33796" name="Content Placeholder 2"/>
          <p:cNvSpPr>
            <a:spLocks noGrp="1"/>
          </p:cNvSpPr>
          <p:nvPr>
            <p:ph idx="1"/>
          </p:nvPr>
        </p:nvSpPr>
        <p:spPr>
          <a:xfrm>
            <a:off x="214313" y="1214438"/>
            <a:ext cx="8715375" cy="5357812"/>
          </a:xfrm>
        </p:spPr>
        <p:txBody>
          <a:bodyPr/>
          <a:lstStyle/>
          <a:p>
            <a:pPr algn="r" rtl="1" eaLnBrk="1" hangingPunct="1">
              <a:buFont typeface="Wingdings" panose="05000000000000000000" pitchFamily="2" charset="2"/>
              <a:buNone/>
            </a:pPr>
            <a:r>
              <a:rPr lang="fa-IR" altLang="en-US" b="1">
                <a:solidFill>
                  <a:srgbClr val="C00000"/>
                </a:solidFill>
                <a:cs typeface="B Mitra" panose="00000400000000000000" pitchFamily="2" charset="-78"/>
              </a:rPr>
              <a:t>فشار رواني چگونه بر جسم، روح و فكر شما اثر مي گذارد؟</a:t>
            </a:r>
          </a:p>
          <a:p>
            <a:pPr algn="r" rtl="1" eaLnBrk="1" hangingPunct="1">
              <a:buFont typeface="Wingdings" panose="05000000000000000000" pitchFamily="2" charset="2"/>
              <a:buNone/>
            </a:pPr>
            <a:r>
              <a:rPr lang="fa-IR" altLang="en-US">
                <a:cs typeface="B Mitra" panose="00000400000000000000" pitchFamily="2" charset="-78"/>
              </a:rPr>
              <a:t>فشار رواني ، فشاري است بيش از حد تحمل فرد ، كه به علت عوامل مختلف بروز مي كند .</a:t>
            </a:r>
          </a:p>
          <a:p>
            <a:pPr algn="r" rtl="1" eaLnBrk="1" hangingPunct="1">
              <a:buFont typeface="Wingdings" panose="05000000000000000000" pitchFamily="2" charset="2"/>
              <a:buNone/>
            </a:pPr>
            <a:r>
              <a:rPr lang="fa-IR" altLang="en-US">
                <a:cs typeface="B Mitra" panose="00000400000000000000" pitchFamily="2" charset="-78"/>
              </a:rPr>
              <a:t>واكنش بدن در برابر فشار رواني، پاسخ </a:t>
            </a:r>
            <a:r>
              <a:rPr lang="fa-IR" altLang="en-US" b="1">
                <a:cs typeface="B Mitra" panose="00000400000000000000" pitchFamily="2" charset="-78"/>
              </a:rPr>
              <a:t>"جنگ يا گريز" </a:t>
            </a:r>
            <a:r>
              <a:rPr lang="fa-IR" altLang="en-US">
                <a:cs typeface="B Mitra" panose="00000400000000000000" pitchFamily="2" charset="-78"/>
              </a:rPr>
              <a:t>است</a:t>
            </a:r>
            <a:r>
              <a:rPr lang="fa-IR" altLang="en-US" b="1">
                <a:cs typeface="B Mitra" panose="00000400000000000000" pitchFamily="2" charset="-78"/>
              </a:rPr>
              <a:t>. </a:t>
            </a:r>
            <a:r>
              <a:rPr lang="fa-IR" altLang="en-US">
                <a:cs typeface="B Mitra" panose="00000400000000000000" pitchFamily="2" charset="-78"/>
              </a:rPr>
              <a:t>در واقع ما يا با فشاررواني مي جنگيم يا از آن فرار مي كنيم. اگر فشار رواني و واكنش هاي مربوط به آن مكرراتفاق بيفتد به سلامت شما لطمه مي زند.</a:t>
            </a:r>
          </a:p>
          <a:p>
            <a:pPr algn="r" rtl="1" eaLnBrk="1" hangingPunct="1">
              <a:buFont typeface="Wingdings" panose="05000000000000000000" pitchFamily="2" charset="2"/>
              <a:buNone/>
            </a:pPr>
            <a:r>
              <a:rPr lang="fa-IR" altLang="en-US">
                <a:cs typeface="B Mitra" panose="00000400000000000000" pitchFamily="2" charset="-78"/>
              </a:rPr>
              <a:t>گاهي بعد از رفع عامل مولد فشار رواني كه به آن (</a:t>
            </a:r>
            <a:r>
              <a:rPr lang="fa-IR" altLang="en-US">
                <a:solidFill>
                  <a:srgbClr val="C00000"/>
                </a:solidFill>
                <a:cs typeface="B Mitra" panose="00000400000000000000" pitchFamily="2" charset="-78"/>
              </a:rPr>
              <a:t>استرسور</a:t>
            </a:r>
            <a:r>
              <a:rPr lang="fa-IR" altLang="en-US">
                <a:cs typeface="B Mitra" panose="00000400000000000000" pitchFamily="2" charset="-78"/>
              </a:rPr>
              <a:t>) مي گويند ، فشار رواني همچنان تداوم مي يابد كه به آن </a:t>
            </a:r>
            <a:r>
              <a:rPr lang="fa-IR" altLang="en-US">
                <a:solidFill>
                  <a:srgbClr val="C00000"/>
                </a:solidFill>
                <a:cs typeface="B Mitra" panose="00000400000000000000" pitchFamily="2" charset="-78"/>
              </a:rPr>
              <a:t>اضطراب</a:t>
            </a:r>
            <a:r>
              <a:rPr lang="fa-IR" altLang="en-US">
                <a:cs typeface="B Mitra" panose="00000400000000000000" pitchFamily="2" charset="-78"/>
              </a:rPr>
              <a:t> مي گوييم. </a:t>
            </a:r>
            <a:r>
              <a:rPr lang="fa-IR" altLang="en-US" b="1">
                <a:cs typeface="B Nazanin" panose="00000400000000000000" pitchFamily="2" charset="-78"/>
              </a:rPr>
              <a:t>استرس خاصیت </a:t>
            </a:r>
            <a:r>
              <a:rPr lang="fa-IR" altLang="en-US" b="1">
                <a:solidFill>
                  <a:srgbClr val="FF0000"/>
                </a:solidFill>
                <a:cs typeface="B Nazanin" panose="00000400000000000000" pitchFamily="2" charset="-78"/>
              </a:rPr>
              <a:t>تجمعی</a:t>
            </a:r>
            <a:r>
              <a:rPr lang="fa-IR" altLang="en-US" b="1">
                <a:cs typeface="B Nazanin" panose="00000400000000000000" pitchFamily="2" charset="-78"/>
              </a:rPr>
              <a:t> دارد </a:t>
            </a:r>
            <a:r>
              <a:rPr lang="fa-IR" altLang="en-US">
                <a:cs typeface="B Mitra" panose="00000400000000000000" pitchFamily="2" charset="-78"/>
              </a:rPr>
              <a:t>.</a:t>
            </a:r>
            <a:endParaRPr lang="en-US" altLang="en-US">
              <a:cs typeface="B Mitra" panose="00000400000000000000" pitchFamily="2" charset="-78"/>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2625" y="609600"/>
            <a:ext cx="8080375" cy="819150"/>
          </a:xfrm>
        </p:spPr>
        <p:txBody>
          <a:bodyPr/>
          <a:lstStyle/>
          <a:p>
            <a:pPr algn="ctr" eaLnBrk="1" hangingPunct="1"/>
            <a:r>
              <a:rPr lang="fa-IR" altLang="en-US" b="1"/>
              <a:t>واكنش بدن در برابر فشار رواني</a:t>
            </a:r>
            <a:endParaRPr lang="en-US" altLang="en-US"/>
          </a:p>
        </p:txBody>
      </p:sp>
      <p:sp>
        <p:nvSpPr>
          <p:cNvPr id="3" name="Content Placeholder 2"/>
          <p:cNvSpPr>
            <a:spLocks noGrp="1"/>
          </p:cNvSpPr>
          <p:nvPr>
            <p:ph idx="1"/>
          </p:nvPr>
        </p:nvSpPr>
        <p:spPr>
          <a:xfrm>
            <a:off x="428625" y="1285875"/>
            <a:ext cx="8286750" cy="5572125"/>
          </a:xfrm>
        </p:spPr>
        <p:txBody>
          <a:bodyPr>
            <a:normAutofit fontScale="92500" lnSpcReduction="20000"/>
          </a:bodyPr>
          <a:lstStyle/>
          <a:p>
            <a:pPr marL="274320" indent="-274320" algn="just" rtl="1" eaLnBrk="1" fontAlgn="auto" hangingPunct="1">
              <a:lnSpc>
                <a:spcPct val="150000"/>
              </a:lnSpc>
              <a:spcAft>
                <a:spcPts val="0"/>
              </a:spcAft>
              <a:buClr>
                <a:schemeClr val="accent3"/>
              </a:buClr>
              <a:buFont typeface="Wingdings" pitchFamily="2" charset="2"/>
              <a:buNone/>
              <a:defRPr/>
            </a:pPr>
            <a:r>
              <a:rPr lang="fa-IR" dirty="0">
                <a:cs typeface="B Zar" pitchFamily="2" charset="-78"/>
              </a:rPr>
              <a:t>هنگامي كه تحت فشار رواني قرار مي گيريد بدن شما خود رابراي جنگ يا گريز آماده مي كند. تغييراتي كه در زمان فشار رواني و واكنش جنگ يا گريز در بدن اتفاق مي افتدعبارتند از: ترشح برخي از هورمون هاي خاص به ويژه </a:t>
            </a:r>
            <a:r>
              <a:rPr lang="fa-IR" dirty="0">
                <a:solidFill>
                  <a:srgbClr val="FF0000"/>
                </a:solidFill>
                <a:cs typeface="B Zar" pitchFamily="2" charset="-78"/>
              </a:rPr>
              <a:t>آدرنالين</a:t>
            </a:r>
            <a:r>
              <a:rPr lang="fa-IR" dirty="0">
                <a:cs typeface="B Zar" pitchFamily="2" charset="-78"/>
              </a:rPr>
              <a:t> كه سبب اثرات متعددي درقسمت هاي مختلف بدن ميشود</a:t>
            </a:r>
            <a:r>
              <a:rPr lang="fa-IR" dirty="0">
                <a:solidFill>
                  <a:srgbClr val="C00000"/>
                </a:solidFill>
                <a:cs typeface="B Zar" pitchFamily="2" charset="-78"/>
              </a:rPr>
              <a:t>.افزايش ضربان قلب ، انقباض و سفت شدن ماهيچه ها ،افزايش فشار خون ، گشاد شدن مردمك چشم ، سرد شدن دست و پا ، افزايش جريان خون در عضله هاي بزرگ، تعريق زياد، كاهش حس درد و مورمور شدن پوست </a:t>
            </a:r>
            <a:r>
              <a:rPr lang="fa-IR" dirty="0">
                <a:solidFill>
                  <a:schemeClr val="tx2">
                    <a:lumMod val="50000"/>
                  </a:schemeClr>
                </a:solidFill>
                <a:cs typeface="B Zar" pitchFamily="2" charset="-78"/>
              </a:rPr>
              <a:t>،</a:t>
            </a:r>
            <a:r>
              <a:rPr lang="fa-IR" dirty="0">
                <a:cs typeface="B Zar" pitchFamily="2" charset="-78"/>
              </a:rPr>
              <a:t> از جمله ديگراين اثرات هستند. اگر اين هورمون ها كه با نام هورمون هاي استرسي شناخته مي شوند،براي ايجاد آمادگي بدن براي جنگ يا گريز استفاده نشوند، در بدن خواهند ماند و ممكن است زمينه ساز برخي بيماري ها در فرد شو ند يا انجام كارهاي روزانه را براي او دشوارسازند.</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43188" y="714375"/>
            <a:ext cx="5000625" cy="9286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Oval 6"/>
          <p:cNvSpPr/>
          <p:nvPr/>
        </p:nvSpPr>
        <p:spPr>
          <a:xfrm>
            <a:off x="2714625" y="785813"/>
            <a:ext cx="4143375"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5844" name="Picture 6" descr="D:\Light- Backgrounds\Light-Background-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5"/>
            <a:ext cx="9001125"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itle 1"/>
          <p:cNvSpPr>
            <a:spLocks noGrp="1"/>
          </p:cNvSpPr>
          <p:nvPr>
            <p:ph type="title"/>
          </p:nvPr>
        </p:nvSpPr>
        <p:spPr>
          <a:xfrm>
            <a:off x="457200" y="704850"/>
            <a:ext cx="8229600" cy="723900"/>
          </a:xfrm>
        </p:spPr>
        <p:txBody>
          <a:bodyPr/>
          <a:lstStyle/>
          <a:p>
            <a:pPr algn="ctr" eaLnBrk="1" hangingPunct="1"/>
            <a:r>
              <a:rPr lang="fa-IR" altLang="en-US" sz="3600">
                <a:cs typeface="B Titr" panose="00000700000000000000" pitchFamily="2" charset="-78"/>
              </a:rPr>
              <a:t>علائم جسمي استرس</a:t>
            </a:r>
            <a:endParaRPr lang="en-US" altLang="en-US" sz="3600">
              <a:cs typeface="B Titr" panose="00000700000000000000" pitchFamily="2" charset="-78"/>
            </a:endParaRPr>
          </a:p>
        </p:txBody>
      </p:sp>
      <p:sp>
        <p:nvSpPr>
          <p:cNvPr id="35846" name="Content Placeholder 2"/>
          <p:cNvSpPr>
            <a:spLocks noGrp="1"/>
          </p:cNvSpPr>
          <p:nvPr>
            <p:ph idx="1"/>
          </p:nvPr>
        </p:nvSpPr>
        <p:spPr/>
        <p:txBody>
          <a:bodyPr/>
          <a:lstStyle/>
          <a:p>
            <a:pPr algn="r" rtl="1" eaLnBrk="1" hangingPunct="1">
              <a:buFont typeface="Wingdings" panose="05000000000000000000" pitchFamily="2" charset="2"/>
              <a:buNone/>
            </a:pPr>
            <a:r>
              <a:rPr lang="fa-IR" altLang="en-US" sz="4000">
                <a:cs typeface="B Mitra" panose="00000400000000000000" pitchFamily="2" charset="-78"/>
              </a:rPr>
              <a:t>سردرد، گرفتگي شانه ها و گردن، درد پشت، احساس خستگي مداوم، اختلالات جنسي، حالت تهوع، گرفتگي عضلاني، اختلال خواب، ابتلاي مكرر به سرماخوردگي يا آنفلوانزا،تعريق زياد، ضربان نامنظم قلب، مشكلات پوستي</a:t>
            </a:r>
            <a:endParaRPr lang="en-US" altLang="en-US" sz="4000">
              <a:cs typeface="B Mitra" panose="00000400000000000000" pitchFamily="2" charset="-78"/>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descr="D:\Light- Backgrounds\Light-Background-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5"/>
            <a:ext cx="9001125"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itle 1"/>
          <p:cNvSpPr>
            <a:spLocks noGrp="1"/>
          </p:cNvSpPr>
          <p:nvPr>
            <p:ph type="title"/>
          </p:nvPr>
        </p:nvSpPr>
        <p:spPr>
          <a:xfrm>
            <a:off x="457200" y="704850"/>
            <a:ext cx="8229600" cy="723900"/>
          </a:xfrm>
        </p:spPr>
        <p:txBody>
          <a:bodyPr/>
          <a:lstStyle/>
          <a:p>
            <a:pPr algn="ctr" eaLnBrk="1" hangingPunct="1"/>
            <a:r>
              <a:rPr lang="fa-IR" altLang="en-US" sz="3200">
                <a:cs typeface="B Titr" panose="00000700000000000000" pitchFamily="2" charset="-78"/>
              </a:rPr>
              <a:t>علائم روحي و رواني </a:t>
            </a:r>
            <a:endParaRPr lang="en-US" altLang="en-US" sz="3200">
              <a:cs typeface="B Titr" panose="00000700000000000000" pitchFamily="2" charset="-78"/>
            </a:endParaRPr>
          </a:p>
        </p:txBody>
      </p:sp>
      <p:sp>
        <p:nvSpPr>
          <p:cNvPr id="36868" name="Content Placeholder 2"/>
          <p:cNvSpPr>
            <a:spLocks noGrp="1"/>
          </p:cNvSpPr>
          <p:nvPr>
            <p:ph idx="1"/>
          </p:nvPr>
        </p:nvSpPr>
        <p:spPr>
          <a:xfrm>
            <a:off x="714375" y="2214563"/>
            <a:ext cx="7772400" cy="3090862"/>
          </a:xfrm>
        </p:spPr>
        <p:txBody>
          <a:bodyPr/>
          <a:lstStyle/>
          <a:p>
            <a:pPr algn="r" rtl="1" eaLnBrk="1" hangingPunct="1">
              <a:buFont typeface="Wingdings" panose="05000000000000000000" pitchFamily="2" charset="2"/>
              <a:buNone/>
            </a:pPr>
            <a:r>
              <a:rPr lang="fa-IR" altLang="en-US">
                <a:cs typeface="B Zar" panose="00000400000000000000" pitchFamily="2" charset="-78"/>
              </a:rPr>
              <a:t>ممكن است در واكنش به فشار رواني ، طيفي ازپاسخ هاي احساسي و رواني مختلف را نشان دهد </a:t>
            </a:r>
          </a:p>
          <a:p>
            <a:pPr algn="r" rtl="1" eaLnBrk="1" hangingPunct="1">
              <a:buFont typeface="Wingdings" panose="05000000000000000000" pitchFamily="2" charset="2"/>
              <a:buNone/>
            </a:pPr>
            <a:r>
              <a:rPr lang="fa-IR" altLang="en-US">
                <a:cs typeface="B Zar" panose="00000400000000000000" pitchFamily="2" charset="-78"/>
              </a:rPr>
              <a:t>.مانند:</a:t>
            </a:r>
          </a:p>
          <a:p>
            <a:pPr algn="r" rtl="1" eaLnBrk="1" hangingPunct="1">
              <a:buFont typeface="Wingdings" panose="05000000000000000000" pitchFamily="2" charset="2"/>
              <a:buNone/>
            </a:pPr>
            <a:r>
              <a:rPr lang="fa-IR" altLang="en-US" b="1">
                <a:cs typeface="B Zar" panose="00000400000000000000" pitchFamily="2" charset="-78"/>
              </a:rPr>
              <a:t>اضطراب، افسردگي، اندوه شديد، خشم ياپرخاشگري، ناشكيبايي، تحريك پذيري و احساس نااميدي</a:t>
            </a:r>
            <a:endParaRPr lang="en-US" altLang="en-US" b="1">
              <a:cs typeface="B Zar" panose="00000400000000000000" pitchFamily="2" charset="-78"/>
            </a:endParaRPr>
          </a:p>
        </p:txBody>
      </p:sp>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85750"/>
            <a:ext cx="1790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1" descr="منظر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WordArt 8"/>
          <p:cNvSpPr>
            <a:spLocks noChangeArrowheads="1" noChangeShapeType="1" noTextEdit="1"/>
          </p:cNvSpPr>
          <p:nvPr/>
        </p:nvSpPr>
        <p:spPr bwMode="auto">
          <a:xfrm>
            <a:off x="1258888" y="549275"/>
            <a:ext cx="6696075" cy="2230438"/>
          </a:xfrm>
          <a:prstGeom prst="rect">
            <a:avLst/>
          </a:prstGeom>
        </p:spPr>
        <p:txBody>
          <a:bodyPr wrap="none" fromWordArt="1">
            <a:prstTxWarp prst="textPlain">
              <a:avLst>
                <a:gd name="adj" fmla="val 50000"/>
              </a:avLst>
            </a:prstTxWarp>
          </a:bodyPr>
          <a:lstStyle/>
          <a:p>
            <a:pPr algn="ctr" rtl="1"/>
            <a:r>
              <a:rPr lang="fa-IR" sz="3600" i="1" kern="10">
                <a:ln w="9525">
                  <a:solidFill>
                    <a:srgbClr val="FFCC99"/>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rPr>
              <a:t>اگر مى خواهيد استرس نداشته باشيد </a:t>
            </a:r>
          </a:p>
          <a:p>
            <a:pPr algn="ctr" rtl="1"/>
            <a:r>
              <a:rPr lang="fa-IR" sz="3600" i="1" kern="10">
                <a:ln w="9525">
                  <a:solidFill>
                    <a:srgbClr val="FFCC99"/>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rPr>
              <a:t>مواظب نگرش و ذهنيّت </a:t>
            </a:r>
            <a:endParaRPr lang="en-US" sz="3600" i="1" kern="10">
              <a:ln w="9525">
                <a:solidFill>
                  <a:srgbClr val="FFCC99"/>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endParaRPr>
          </a:p>
        </p:txBody>
      </p:sp>
      <p:sp>
        <p:nvSpPr>
          <p:cNvPr id="37892" name="WordArt 9"/>
          <p:cNvSpPr>
            <a:spLocks noChangeArrowheads="1" noChangeShapeType="1" noTextEdit="1"/>
          </p:cNvSpPr>
          <p:nvPr/>
        </p:nvSpPr>
        <p:spPr bwMode="auto">
          <a:xfrm>
            <a:off x="3779838" y="3068638"/>
            <a:ext cx="2016125" cy="2159000"/>
          </a:xfrm>
          <a:prstGeom prst="rect">
            <a:avLst/>
          </a:prstGeom>
        </p:spPr>
        <p:txBody>
          <a:bodyPr wrap="none" fromWordArt="1">
            <a:prstTxWarp prst="textPlain">
              <a:avLst>
                <a:gd name="adj" fmla="val 50000"/>
              </a:avLst>
            </a:prstTxWarp>
          </a:bodyPr>
          <a:lstStyle/>
          <a:p>
            <a:pPr algn="ctr" rtl="1"/>
            <a:r>
              <a:rPr lang="fa-IR" sz="3600" i="1" kern="10">
                <a:ln w="9525">
                  <a:solidFill>
                    <a:srgbClr val="FFCC99"/>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rPr>
              <a:t>خود باشيد </a:t>
            </a:r>
          </a:p>
          <a:p>
            <a:pPr algn="ctr" rtl="1"/>
            <a:endParaRPr lang="en-US" sz="3600" i="1" kern="10">
              <a:ln w="9525">
                <a:solidFill>
                  <a:srgbClr val="FFCC99"/>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6" descr="D:\Light- Backgrounds\Light-Background-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01125"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1"/>
          <p:cNvSpPr>
            <a:spLocks noGrp="1"/>
          </p:cNvSpPr>
          <p:nvPr>
            <p:ph type="title"/>
          </p:nvPr>
        </p:nvSpPr>
        <p:spPr>
          <a:xfrm>
            <a:off x="457200" y="714375"/>
            <a:ext cx="8229600" cy="714375"/>
          </a:xfrm>
        </p:spPr>
        <p:txBody>
          <a:bodyPr/>
          <a:lstStyle/>
          <a:p>
            <a:pPr algn="ctr" eaLnBrk="1" hangingPunct="1"/>
            <a:r>
              <a:rPr lang="fa-IR" altLang="en-US" sz="3200">
                <a:cs typeface="B Titr" panose="00000700000000000000" pitchFamily="2" charset="-78"/>
              </a:rPr>
              <a:t>علايم فكري و ذهني </a:t>
            </a:r>
            <a:endParaRPr lang="en-US" altLang="en-US" sz="3200">
              <a:cs typeface="B Titr" panose="00000700000000000000" pitchFamily="2" charset="-78"/>
            </a:endParaRPr>
          </a:p>
        </p:txBody>
      </p:sp>
      <p:sp>
        <p:nvSpPr>
          <p:cNvPr id="38916" name="Content Placeholder 2"/>
          <p:cNvSpPr>
            <a:spLocks noGrp="1"/>
          </p:cNvSpPr>
          <p:nvPr>
            <p:ph idx="1"/>
          </p:nvPr>
        </p:nvSpPr>
        <p:spPr/>
        <p:txBody>
          <a:bodyPr/>
          <a:lstStyle/>
          <a:p>
            <a:pPr algn="r" rtl="1" eaLnBrk="1" hangingPunct="1">
              <a:buFont typeface="Wingdings" panose="05000000000000000000" pitchFamily="2" charset="2"/>
              <a:buNone/>
            </a:pPr>
            <a:r>
              <a:rPr lang="fa-IR" altLang="en-US" b="1">
                <a:ea typeface="Majalla UI"/>
                <a:cs typeface="B Nazanin" panose="00000400000000000000" pitchFamily="2" charset="-78"/>
              </a:rPr>
              <a:t>فشار رواني ممكن است حتي طرز تفكر و انديشه شما را تحت تأثير قرار دهد . علايم زير</a:t>
            </a:r>
          </a:p>
          <a:p>
            <a:pPr algn="r" rtl="1" eaLnBrk="1" hangingPunct="1">
              <a:buFont typeface="Wingdings" panose="05000000000000000000" pitchFamily="2" charset="2"/>
              <a:buNone/>
            </a:pPr>
            <a:r>
              <a:rPr lang="fa-IR" altLang="en-US" b="1">
                <a:ea typeface="Majalla UI"/>
                <a:cs typeface="B Nazanin" panose="00000400000000000000" pitchFamily="2" charset="-78"/>
              </a:rPr>
              <a:t>در شما ظاهر گردد:</a:t>
            </a:r>
          </a:p>
          <a:p>
            <a:pPr algn="r" rtl="1" eaLnBrk="1" hangingPunct="1">
              <a:buFont typeface="Wingdings" panose="05000000000000000000" pitchFamily="2" charset="2"/>
              <a:buNone/>
            </a:pPr>
            <a:r>
              <a:rPr lang="fa-IR" altLang="en-US" b="1">
                <a:ea typeface="Majalla UI"/>
                <a:cs typeface="B Nazanin" panose="00000400000000000000" pitchFamily="2" charset="-78"/>
              </a:rPr>
              <a:t>ضعف در تمركز ، فراموش كاري ، ناتواني در انجام درست كارها ، اشكال در ياد گيري،</a:t>
            </a:r>
          </a:p>
          <a:p>
            <a:pPr algn="r" rtl="1" eaLnBrk="1" hangingPunct="1">
              <a:buFont typeface="Wingdings" panose="05000000000000000000" pitchFamily="2" charset="2"/>
              <a:buNone/>
            </a:pPr>
            <a:r>
              <a:rPr lang="fa-IR" altLang="en-US" b="1">
                <a:ea typeface="Majalla UI"/>
                <a:cs typeface="B Nazanin" panose="00000400000000000000" pitchFamily="2" charset="-78"/>
              </a:rPr>
              <a:t>اشكال در سخن گفتن و افكار وسواسي و منفي.</a:t>
            </a:r>
            <a:endParaRPr lang="en-US" altLang="en-US" b="1">
              <a:ea typeface="Majalla UI"/>
              <a:cs typeface="B Nazanin" panose="00000400000000000000" pitchFamily="2" charset="-78"/>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D:\Light- Backgrounds\Light-Background-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75"/>
            <a:ext cx="9001125"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1"/>
          <p:cNvSpPr>
            <a:spLocks noGrp="1"/>
          </p:cNvSpPr>
          <p:nvPr>
            <p:ph type="title"/>
          </p:nvPr>
        </p:nvSpPr>
        <p:spPr>
          <a:xfrm>
            <a:off x="5643563" y="704850"/>
            <a:ext cx="3043237" cy="581025"/>
          </a:xfrm>
        </p:spPr>
        <p:txBody>
          <a:bodyPr/>
          <a:lstStyle/>
          <a:p>
            <a:pPr algn="r" eaLnBrk="1" hangingPunct="1"/>
            <a:r>
              <a:rPr lang="fa-IR" altLang="en-US" sz="3600">
                <a:cs typeface="B Titr" panose="00000700000000000000" pitchFamily="2" charset="-78"/>
              </a:rPr>
              <a:t>علايم رفتاري</a:t>
            </a:r>
            <a:endParaRPr lang="en-US" altLang="en-US" sz="3600">
              <a:cs typeface="B Titr" panose="00000700000000000000" pitchFamily="2" charset="-78"/>
            </a:endParaRPr>
          </a:p>
        </p:txBody>
      </p:sp>
      <p:sp>
        <p:nvSpPr>
          <p:cNvPr id="39940" name="Content Placeholder 2"/>
          <p:cNvSpPr>
            <a:spLocks noGrp="1"/>
          </p:cNvSpPr>
          <p:nvPr>
            <p:ph idx="1"/>
          </p:nvPr>
        </p:nvSpPr>
        <p:spPr/>
        <p:txBody>
          <a:bodyPr/>
          <a:lstStyle/>
          <a:p>
            <a:pPr algn="just" rtl="1" eaLnBrk="1" hangingPunct="1">
              <a:buFont typeface="Wingdings" panose="05000000000000000000" pitchFamily="2" charset="2"/>
              <a:buNone/>
            </a:pPr>
            <a:r>
              <a:rPr lang="fa-IR" altLang="en-US" b="1">
                <a:ea typeface="Majalla UI"/>
                <a:cs typeface="B Nazanin" panose="00000400000000000000" pitchFamily="2" charset="-78"/>
              </a:rPr>
              <a:t>زماني كه تحت فشار رواني هستيد، ممكن است رفتاري از خود نشان دهيد كه شايسته شما نباشد. علايمي مانند:</a:t>
            </a:r>
          </a:p>
          <a:p>
            <a:pPr algn="just" rtl="1" eaLnBrk="1" hangingPunct="1">
              <a:buFont typeface="Wingdings" panose="05000000000000000000" pitchFamily="2" charset="2"/>
              <a:buNone/>
            </a:pPr>
            <a:r>
              <a:rPr lang="fa-IR" altLang="en-US" b="1">
                <a:ea typeface="Majalla UI"/>
                <a:cs typeface="B Nazanin" panose="00000400000000000000" pitchFamily="2" charset="-78"/>
              </a:rPr>
              <a:t>سيگار كشيدن بيش از حد و يا روي آوردن به مواد مخدر ، رانندگي كردن بي پروا واحتمال بروز تصادف، ضعيف شدن معاشرت و ارتباط هاي اجتماعي، عصباني شدن بيش ازحد، كاهش ميزان غذاي مصرفي و جويدن ناخن.</a:t>
            </a:r>
          </a:p>
          <a:p>
            <a:pPr algn="r" rtl="1" eaLnBrk="1" hangingPunct="1">
              <a:buFont typeface="Wingdings" panose="05000000000000000000" pitchFamily="2" charset="2"/>
              <a:buNone/>
            </a:pPr>
            <a:r>
              <a:rPr lang="fa-IR" altLang="en-US" b="1">
                <a:ea typeface="Majalla UI"/>
                <a:cs typeface="B Nazanin" panose="00000400000000000000" pitchFamily="2" charset="-78"/>
              </a:rPr>
              <a:t>براي مديريت فشار رواني لازم است، علت فشار رواني را پيدا كنيد.</a:t>
            </a:r>
            <a:endParaRPr lang="en-US" altLang="en-US">
              <a:ea typeface="Majalla UI"/>
              <a:cs typeface="B Nazanin" panose="00000400000000000000" pitchFamily="2" charset="-78"/>
            </a:endParaRPr>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285750"/>
            <a:ext cx="28575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7" descr="ORLI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WordArt 8"/>
          <p:cNvSpPr>
            <a:spLocks noChangeArrowheads="1" noChangeShapeType="1" noTextEdit="1"/>
          </p:cNvSpPr>
          <p:nvPr/>
        </p:nvSpPr>
        <p:spPr bwMode="auto">
          <a:xfrm>
            <a:off x="3276600" y="333375"/>
            <a:ext cx="2520950" cy="1511300"/>
          </a:xfrm>
          <a:prstGeom prst="rect">
            <a:avLst/>
          </a:prstGeom>
        </p:spPr>
        <p:txBody>
          <a:bodyPr wrap="none" fromWordArt="1">
            <a:prstTxWarp prst="textPlain">
              <a:avLst>
                <a:gd name="adj" fmla="val 50000"/>
              </a:avLst>
            </a:prstTxWarp>
          </a:bodyPr>
          <a:lstStyle/>
          <a:p>
            <a:pPr algn="ctr" rtl="1"/>
            <a:r>
              <a:rPr lang="fa-IR" sz="3600" i="1" kern="10">
                <a:ln w="9525">
                  <a:solidFill>
                    <a:srgbClr val="000000"/>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rPr>
              <a:t>مهارتهاى</a:t>
            </a:r>
            <a:endParaRPr lang="en-US" sz="3600" i="1" kern="10">
              <a:ln w="9525">
                <a:solidFill>
                  <a:srgbClr val="000000"/>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endParaRPr>
          </a:p>
        </p:txBody>
      </p:sp>
      <p:sp>
        <p:nvSpPr>
          <p:cNvPr id="40964" name="WordArt 9"/>
          <p:cNvSpPr>
            <a:spLocks noChangeArrowheads="1" noChangeShapeType="1" noTextEdit="1"/>
          </p:cNvSpPr>
          <p:nvPr/>
        </p:nvSpPr>
        <p:spPr bwMode="auto">
          <a:xfrm>
            <a:off x="323850" y="1484313"/>
            <a:ext cx="2879725" cy="1223962"/>
          </a:xfrm>
          <a:prstGeom prst="rect">
            <a:avLst/>
          </a:prstGeom>
        </p:spPr>
        <p:txBody>
          <a:bodyPr wrap="none" fromWordArt="1">
            <a:prstTxWarp prst="textPlain">
              <a:avLst>
                <a:gd name="adj" fmla="val 50000"/>
              </a:avLst>
            </a:prstTxWarp>
          </a:bodyPr>
          <a:lstStyle/>
          <a:p>
            <a:pPr algn="ctr" rtl="1"/>
            <a:r>
              <a:rPr lang="fa-IR" sz="3600" i="1" kern="10">
                <a:ln w="9525">
                  <a:solidFill>
                    <a:srgbClr val="000000"/>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rPr>
              <a:t>مقابله اى</a:t>
            </a:r>
            <a:endParaRPr lang="en-US" sz="3600" i="1" kern="10">
              <a:ln w="9525">
                <a:solidFill>
                  <a:srgbClr val="000000"/>
                </a:solidFill>
                <a:round/>
                <a:headEnd/>
                <a:tailEnd/>
              </a:ln>
              <a:solidFill>
                <a:srgbClr val="FFFF00"/>
              </a:solidFill>
              <a:effectLst>
                <a:outerShdw dist="35921" dir="2700000" algn="ctr" rotWithShape="0">
                  <a:srgbClr val="808080">
                    <a:alpha val="79999"/>
                  </a:srgbClr>
                </a:outerShdw>
              </a:effectLst>
              <a:latin typeface="Arial" panose="020B0604020202020204" pitchFamily="34" charset="0"/>
              <a:cs typeface="Arial" panose="020B0604020202020204" pitchFamily="34"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704850"/>
            <a:ext cx="8229600" cy="652463"/>
          </a:xfrm>
        </p:spPr>
        <p:txBody>
          <a:bodyPr/>
          <a:lstStyle/>
          <a:p>
            <a:pPr algn="ctr" eaLnBrk="1" hangingPunct="1"/>
            <a:r>
              <a:rPr lang="fa-IR" altLang="en-US" sz="3200">
                <a:cs typeface="B Titr" panose="00000700000000000000" pitchFamily="2" charset="-78"/>
              </a:rPr>
              <a:t>مهارت1: شناسايي عوامل مولد فشار رواني </a:t>
            </a:r>
            <a:endParaRPr lang="en-US" altLang="en-US" sz="3200">
              <a:cs typeface="B Titr" panose="00000700000000000000" pitchFamily="2" charset="-78"/>
            </a:endParaRPr>
          </a:p>
        </p:txBody>
      </p:sp>
      <p:sp>
        <p:nvSpPr>
          <p:cNvPr id="41987" name="Content Placeholder 2"/>
          <p:cNvSpPr>
            <a:spLocks noGrp="1"/>
          </p:cNvSpPr>
          <p:nvPr>
            <p:ph idx="1"/>
          </p:nvPr>
        </p:nvSpPr>
        <p:spPr>
          <a:xfrm>
            <a:off x="0" y="1714500"/>
            <a:ext cx="9144000" cy="5143500"/>
          </a:xfrm>
        </p:spPr>
        <p:txBody>
          <a:bodyPr/>
          <a:lstStyle/>
          <a:p>
            <a:pPr algn="r" rtl="1" eaLnBrk="1" hangingPunct="1">
              <a:buFont typeface="Wingdings" panose="05000000000000000000" pitchFamily="2" charset="2"/>
              <a:buNone/>
            </a:pPr>
            <a:r>
              <a:rPr lang="fa-IR" altLang="en-US" sz="2800" b="1">
                <a:ea typeface="Majalla UI"/>
                <a:cs typeface="B Nazanin" panose="00000400000000000000" pitchFamily="2" charset="-78"/>
              </a:rPr>
              <a:t>چه چيز باعث فشار رواني در شما مي شود؟ وقت آن است علت ها را پيدا كنيد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براي كنترل كردن فشار رواني لازم است ، علت هاي آن را بشناسيد . فشارهاي زندگي روزمره كه موجب فشار رواني مي شوند، عوامل مولد فشار رواني </a:t>
            </a:r>
            <a:r>
              <a:rPr lang="fa-IR" altLang="en-US" sz="2800">
                <a:solidFill>
                  <a:srgbClr val="C00000"/>
                </a:solidFill>
                <a:ea typeface="Majalla UI"/>
                <a:cs typeface="B Nazanin" panose="00000400000000000000" pitchFamily="2" charset="-78"/>
              </a:rPr>
              <a:t>(استرسور ) </a:t>
            </a:r>
            <a:r>
              <a:rPr lang="fa-IR" altLang="en-US" sz="2800">
                <a:ea typeface="Majalla UI"/>
                <a:cs typeface="B Nazanin" panose="00000400000000000000" pitchFamily="2" charset="-78"/>
              </a:rPr>
              <a:t>ناميده مي شوند. اين عوامل چه بزرگ چه كوچك مي توانند زنگ خطري براي زندگي باشند.</a:t>
            </a:r>
          </a:p>
          <a:p>
            <a:pPr algn="r" rtl="1" eaLnBrk="1" hangingPunct="1">
              <a:buFont typeface="Wingdings" panose="05000000000000000000" pitchFamily="2" charset="2"/>
              <a:buNone/>
            </a:pPr>
            <a:r>
              <a:rPr lang="fa-IR" altLang="en-US" sz="2800">
                <a:ea typeface="Majalla UI"/>
                <a:cs typeface="B Nazanin" panose="00000400000000000000" pitchFamily="2" charset="-78"/>
              </a:rPr>
              <a:t>عامل مولد فشار رواني ممكن است </a:t>
            </a:r>
            <a:r>
              <a:rPr lang="fa-IR" altLang="en-US" sz="2800">
                <a:solidFill>
                  <a:srgbClr val="00B0F0"/>
                </a:solidFill>
                <a:ea typeface="Majalla UI"/>
                <a:cs typeface="B Nazanin" panose="00000400000000000000" pitchFamily="2" charset="-78"/>
              </a:rPr>
              <a:t>مردم، مكان ها، موقعيت ها ، و رخدادها و وقايع،احساسات، يا روش فكر كردن</a:t>
            </a:r>
            <a:r>
              <a:rPr lang="fa-IR" altLang="en-US" sz="2800">
                <a:ea typeface="Majalla UI"/>
                <a:cs typeface="B Nazanin" panose="00000400000000000000" pitchFamily="2" charset="-78"/>
              </a:rPr>
              <a:t> باشد. هر فرد نسبت به عوامل مولد فشار رواني ويژه خودواكنش نشان مي دهند و آنچه در يك نفر فشار رواني ايجاد مي كند ،ممكن است براي دوستان، همكاران يا خانواده او فشار رواني نداشته باشد . براي شناخت عوامل مولد فشار رواني خود،جدول يادداشت روزانه را درطول يك هفته پر كنيد</a:t>
            </a:r>
            <a:r>
              <a:rPr lang="fa-IR" altLang="en-US" sz="2800">
                <a:ea typeface="Majalla UI"/>
                <a:cs typeface="B Zar" panose="00000400000000000000" pitchFamily="2" charset="-78"/>
              </a:rPr>
              <a:t>.</a:t>
            </a:r>
            <a:endParaRPr lang="en-US" altLang="en-US" sz="2800">
              <a:ea typeface="Majalla UI"/>
              <a:cs typeface="B Zar" panose="00000400000000000000" pitchFamily="2" charset="-78"/>
            </a:endParaRPr>
          </a:p>
        </p:txBody>
      </p:sp>
      <p:sp>
        <p:nvSpPr>
          <p:cNvPr id="6" name="Footer Placeholder 5"/>
          <p:cNvSpPr>
            <a:spLocks noGrp="1"/>
          </p:cNvSpPr>
          <p:nvPr>
            <p:ph type="ftr" sz="quarter" idx="11"/>
          </p:nvPr>
        </p:nvSpPr>
        <p:spPr/>
        <p:txBody>
          <a:bodyPr/>
          <a:lstStyle/>
          <a:p>
            <a:pPr>
              <a:defRPr/>
            </a:pPr>
            <a:r>
              <a:rPr lang="ar-SA"/>
              <a:t>کارگاه آموزشی کارکنان دولت در خصوص قلب و عروق</a:t>
            </a:r>
            <a:endParaRPr 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D:\Light- Backgrounds\Light-Background-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itle 1"/>
          <p:cNvSpPr>
            <a:spLocks noGrp="1"/>
          </p:cNvSpPr>
          <p:nvPr>
            <p:ph type="title"/>
          </p:nvPr>
        </p:nvSpPr>
        <p:spPr>
          <a:xfrm>
            <a:off x="457200" y="714375"/>
            <a:ext cx="8229600" cy="928688"/>
          </a:xfrm>
        </p:spPr>
        <p:txBody>
          <a:bodyPr/>
          <a:lstStyle/>
          <a:p>
            <a:pPr algn="ctr" eaLnBrk="1" hangingPunct="1"/>
            <a:r>
              <a:rPr lang="fa-IR" altLang="en-US">
                <a:cs typeface="B Titr" panose="00000700000000000000" pitchFamily="2" charset="-78"/>
              </a:rPr>
              <a:t>عوامل فشار رواني </a:t>
            </a:r>
            <a:endParaRPr lang="en-US" altLang="en-US">
              <a:cs typeface="B Titr" panose="00000700000000000000" pitchFamily="2" charset="-78"/>
            </a:endParaRPr>
          </a:p>
        </p:txBody>
      </p:sp>
      <p:pic>
        <p:nvPicPr>
          <p:cNvPr id="4301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28625" y="1928813"/>
            <a:ext cx="8358188" cy="5072062"/>
          </a:xfrm>
          <a:noFill/>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6" descr="D:\Light- Backgrounds\Light-Background-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7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1"/>
          <p:cNvSpPr>
            <a:spLocks noGrp="1"/>
          </p:cNvSpPr>
          <p:nvPr>
            <p:ph type="title"/>
          </p:nvPr>
        </p:nvSpPr>
        <p:spPr>
          <a:xfrm>
            <a:off x="682625" y="357188"/>
            <a:ext cx="8080375" cy="857250"/>
          </a:xfrm>
        </p:spPr>
        <p:txBody>
          <a:bodyPr/>
          <a:lstStyle/>
          <a:p>
            <a:pPr algn="ctr" eaLnBrk="1" hangingPunct="1"/>
            <a:r>
              <a:rPr lang="fa-IR" altLang="en-US" sz="4000">
                <a:cs typeface="B Titr" panose="00000700000000000000" pitchFamily="2" charset="-78"/>
              </a:rPr>
              <a:t>عوامل شايع فشار رواني </a:t>
            </a:r>
            <a:endParaRPr lang="en-US" altLang="en-US" sz="4000">
              <a:cs typeface="B Titr" panose="00000700000000000000" pitchFamily="2" charset="-78"/>
            </a:endParaRPr>
          </a:p>
        </p:txBody>
      </p:sp>
      <p:sp>
        <p:nvSpPr>
          <p:cNvPr id="44036" name="Content Placeholder 2"/>
          <p:cNvSpPr>
            <a:spLocks noGrp="1"/>
          </p:cNvSpPr>
          <p:nvPr>
            <p:ph idx="1"/>
          </p:nvPr>
        </p:nvSpPr>
        <p:spPr>
          <a:xfrm>
            <a:off x="357188" y="1571625"/>
            <a:ext cx="8429625" cy="5000625"/>
          </a:xfrm>
        </p:spPr>
        <p:txBody>
          <a:bodyPr/>
          <a:lstStyle/>
          <a:p>
            <a:pPr algn="r" rtl="1" eaLnBrk="1" hangingPunct="1">
              <a:buFont typeface="Wingdings" panose="05000000000000000000" pitchFamily="2" charset="2"/>
              <a:buNone/>
            </a:pPr>
            <a:r>
              <a:rPr lang="fa-IR" altLang="en-US">
                <a:cs typeface="B Zar" panose="00000400000000000000" pitchFamily="2" charset="-78"/>
              </a:rPr>
              <a:t>هر گونه تغيير عمده در زندگي ، فشارهاي ناشي از كمبود وقت، مشكلات مالي ، پذيرش مسئوليت هاي بيش از حد ، مرگ عزيز ان، بيماري، تنهايي، حضور در محل هاي شلوغ و پر سروصدا، گرما يا سرماي شديد، نور شديد و زندگي در محل هاي پرخطر.</a:t>
            </a:r>
          </a:p>
          <a:p>
            <a:pPr algn="r" rtl="1" eaLnBrk="1" hangingPunct="1">
              <a:buFont typeface="Wingdings" panose="05000000000000000000" pitchFamily="2" charset="2"/>
              <a:buNone/>
            </a:pPr>
            <a:r>
              <a:rPr lang="fa-IR" altLang="en-US" b="1">
                <a:cs typeface="B Zar" panose="00000400000000000000" pitchFamily="2" charset="-78"/>
              </a:rPr>
              <a:t>تمام عواملي را كه در شما ايجاد فشار رواني مي كند در نظر بياوريد . بعضي وقت ها مسايل جزيي مثل گم كردن يك شماره تلفن نيز مي تواند مولد فشار رواني باشد</a:t>
            </a:r>
            <a:endParaRPr lang="en-US" altLang="en-US">
              <a:cs typeface="B Zar" panose="00000400000000000000" pitchFamily="2" charset="-78"/>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7" descr="D:\Light- Backgrounds\Light-Background-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50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itle 1"/>
          <p:cNvSpPr>
            <a:spLocks noGrp="1"/>
          </p:cNvSpPr>
          <p:nvPr>
            <p:ph type="title"/>
          </p:nvPr>
        </p:nvSpPr>
        <p:spPr>
          <a:xfrm>
            <a:off x="682625" y="609600"/>
            <a:ext cx="8080375" cy="731838"/>
          </a:xfrm>
        </p:spPr>
        <p:txBody>
          <a:bodyPr/>
          <a:lstStyle/>
          <a:p>
            <a:pPr algn="ctr" rtl="1" eaLnBrk="1" hangingPunct="1"/>
            <a:r>
              <a:rPr lang="fa-IR" altLang="en-US" sz="2400" b="1">
                <a:cs typeface="B Titr" panose="00000700000000000000" pitchFamily="2" charset="-78"/>
              </a:rPr>
              <a:t>عوامل مولد فشار رواني خود را شناسايي و پيگيري كنيد</a:t>
            </a:r>
            <a:endParaRPr lang="en-US" altLang="en-US" sz="2400">
              <a:cs typeface="B Titr" panose="00000700000000000000" pitchFamily="2" charset="-78"/>
            </a:endParaRPr>
          </a:p>
        </p:txBody>
      </p:sp>
      <p:sp>
        <p:nvSpPr>
          <p:cNvPr id="45060" name="Content Placeholder 2"/>
          <p:cNvSpPr>
            <a:spLocks noGrp="1"/>
          </p:cNvSpPr>
          <p:nvPr>
            <p:ph idx="1"/>
          </p:nvPr>
        </p:nvSpPr>
        <p:spPr>
          <a:xfrm>
            <a:off x="357188" y="1571625"/>
            <a:ext cx="8643937" cy="4524375"/>
          </a:xfrm>
        </p:spPr>
        <p:txBody>
          <a:bodyPr/>
          <a:lstStyle/>
          <a:p>
            <a:pPr algn="r" rtl="1" eaLnBrk="1" hangingPunct="1">
              <a:lnSpc>
                <a:spcPct val="200000"/>
              </a:lnSpc>
              <a:buFont typeface="Wingdings" panose="05000000000000000000" pitchFamily="2" charset="2"/>
              <a:buNone/>
            </a:pPr>
            <a:r>
              <a:rPr lang="fa-IR" altLang="en-US">
                <a:ea typeface="Majalla UI"/>
                <a:cs typeface="B Zar" panose="00000400000000000000" pitchFamily="2" charset="-78"/>
              </a:rPr>
              <a:t>يك جدول طراحي كنيد و در آن حداقل 3 ستون تاريخ ،عامل مولد فشار رواني ،واكنش خودتان را. به مدت يك هفته ياد داشت كنيد . تاريخ و زمان فشار رواني رانيز ثبت كنيد . واكنشي را كه نسبت به فشار رواني از خود نشان داده اید را نيز بنويسيد . به مثال هاي ارايه شده توجه كنيد . به اين ترتيب مي توانيد تا پايان هفته عوامل مولد فشاررواني و نحوه واكنش خود را بشناسيد.</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algn="ctr" eaLnBrk="1" hangingPunct="1"/>
            <a:r>
              <a:rPr lang="fa-IR" altLang="en-US" sz="3600">
                <a:cs typeface="B Titr" panose="00000700000000000000" pitchFamily="2" charset="-78"/>
              </a:rPr>
              <a:t>عوامل مولد فشار رواني </a:t>
            </a:r>
            <a:endParaRPr lang="en-US" altLang="en-US" sz="3600">
              <a:cs typeface="B Titr" panose="00000700000000000000" pitchFamily="2" charset="-78"/>
            </a:endParaRPr>
          </a:p>
        </p:txBody>
      </p:sp>
      <p:graphicFrame>
        <p:nvGraphicFramePr>
          <p:cNvPr id="5" name="Content Placeholder 4"/>
          <p:cNvGraphicFramePr>
            <a:graphicFrameLocks noGrp="1"/>
          </p:cNvGraphicFramePr>
          <p:nvPr>
            <p:ph idx="1"/>
          </p:nvPr>
        </p:nvGraphicFramePr>
        <p:xfrm>
          <a:off x="457200" y="1935163"/>
          <a:ext cx="8229600" cy="3387725"/>
        </p:xfrm>
        <a:graphic>
          <a:graphicData uri="http://schemas.openxmlformats.org/drawingml/2006/table">
            <a:tbl>
              <a:tblPr firstRow="1" bandRow="1">
                <a:tableStyleId>{5C22544A-7EE6-4342-B048-85BDC9FD1C3A}</a:tableStyleId>
              </a:tblPr>
              <a:tblGrid>
                <a:gridCol w="3400420">
                  <a:extLst>
                    <a:ext uri="{9D8B030D-6E8A-4147-A177-3AD203B41FA5}">
                      <a16:colId xmlns:a16="http://schemas.microsoft.com/office/drawing/2014/main" val="20000"/>
                    </a:ext>
                  </a:extLst>
                </a:gridCol>
                <a:gridCol w="2714644">
                  <a:extLst>
                    <a:ext uri="{9D8B030D-6E8A-4147-A177-3AD203B41FA5}">
                      <a16:colId xmlns:a16="http://schemas.microsoft.com/office/drawing/2014/main" val="20001"/>
                    </a:ext>
                  </a:extLst>
                </a:gridCol>
                <a:gridCol w="2114536">
                  <a:extLst>
                    <a:ext uri="{9D8B030D-6E8A-4147-A177-3AD203B41FA5}">
                      <a16:colId xmlns:a16="http://schemas.microsoft.com/office/drawing/2014/main" val="20002"/>
                    </a:ext>
                  </a:extLst>
                </a:gridCol>
              </a:tblGrid>
              <a:tr h="639979">
                <a:tc>
                  <a:txBody>
                    <a:bodyPr/>
                    <a:lstStyle/>
                    <a:p>
                      <a:pPr algn="ctr">
                        <a:lnSpc>
                          <a:spcPct val="200000"/>
                        </a:lnSpc>
                      </a:pPr>
                      <a:r>
                        <a:rPr lang="fa-IR" sz="1800" dirty="0"/>
                        <a:t>واكنش</a:t>
                      </a:r>
                      <a:endParaRPr lang="en-US" sz="1800" dirty="0"/>
                    </a:p>
                  </a:txBody>
                  <a:tcPr marL="96819" marR="96819" marT="45689" marB="45689"/>
                </a:tc>
                <a:tc>
                  <a:txBody>
                    <a:bodyPr/>
                    <a:lstStyle/>
                    <a:p>
                      <a:pPr algn="ctr">
                        <a:lnSpc>
                          <a:spcPct val="200000"/>
                        </a:lnSpc>
                      </a:pPr>
                      <a:r>
                        <a:rPr lang="fa-IR" sz="1800" dirty="0"/>
                        <a:t>عامل مولد</a:t>
                      </a:r>
                      <a:r>
                        <a:rPr lang="fa-IR" sz="1800" baseline="0" dirty="0"/>
                        <a:t> فشار رواني</a:t>
                      </a:r>
                      <a:endParaRPr lang="en-US" sz="1800" dirty="0"/>
                    </a:p>
                  </a:txBody>
                  <a:tcPr marL="96819" marR="96819" marT="45689" marB="45689"/>
                </a:tc>
                <a:tc>
                  <a:txBody>
                    <a:bodyPr/>
                    <a:lstStyle/>
                    <a:p>
                      <a:pPr algn="ctr">
                        <a:lnSpc>
                          <a:spcPct val="200000"/>
                        </a:lnSpc>
                      </a:pPr>
                      <a:r>
                        <a:rPr lang="fa-IR" sz="1800" dirty="0"/>
                        <a:t>تاريخ/ زمان</a:t>
                      </a:r>
                      <a:endParaRPr lang="en-US" sz="1800" dirty="0"/>
                    </a:p>
                  </a:txBody>
                  <a:tcPr marL="96819" marR="96819" marT="45689" marB="45689"/>
                </a:tc>
                <a:extLst>
                  <a:ext uri="{0D108BD9-81ED-4DB2-BD59-A6C34878D82A}">
                    <a16:rowId xmlns:a16="http://schemas.microsoft.com/office/drawing/2014/main" val="10000"/>
                  </a:ext>
                </a:extLst>
              </a:tr>
              <a:tr h="1188580">
                <a:tc>
                  <a:txBody>
                    <a:bodyPr/>
                    <a:lstStyle/>
                    <a:p>
                      <a:pPr algn="ctr">
                        <a:lnSpc>
                          <a:spcPct val="200000"/>
                        </a:lnSpc>
                      </a:pPr>
                      <a:r>
                        <a:rPr lang="fa-IR" sz="1800" dirty="0"/>
                        <a:t>سردرد،از اينكه نتوانم كارم را در موعد مقرر به پايان برسانم نگران هستم </a:t>
                      </a:r>
                      <a:endParaRPr lang="en-US" sz="1800" dirty="0"/>
                    </a:p>
                  </a:txBody>
                  <a:tcPr marL="96819" marR="96819" marT="45689" marB="45689"/>
                </a:tc>
                <a:tc>
                  <a:txBody>
                    <a:bodyPr/>
                    <a:lstStyle/>
                    <a:p>
                      <a:pPr algn="ctr">
                        <a:lnSpc>
                          <a:spcPct val="200000"/>
                        </a:lnSpc>
                      </a:pPr>
                      <a:r>
                        <a:rPr lang="fa-IR" sz="1800" dirty="0"/>
                        <a:t>تعيين آخرين مهلت براي انجام كار </a:t>
                      </a:r>
                      <a:endParaRPr lang="en-US" sz="1800" dirty="0"/>
                    </a:p>
                  </a:txBody>
                  <a:tcPr marL="96819" marR="96819" marT="45689" marB="45689"/>
                </a:tc>
                <a:tc>
                  <a:txBody>
                    <a:bodyPr/>
                    <a:lstStyle/>
                    <a:p>
                      <a:pPr algn="ctr">
                        <a:lnSpc>
                          <a:spcPct val="200000"/>
                        </a:lnSpc>
                      </a:pPr>
                      <a:r>
                        <a:rPr lang="fa-IR" sz="1800" dirty="0">
                          <a:cs typeface="B Mitra" pitchFamily="2" charset="-78"/>
                        </a:rPr>
                        <a:t>5 مهر</a:t>
                      </a:r>
                      <a:r>
                        <a:rPr lang="fa-IR" sz="1800" baseline="0" dirty="0">
                          <a:cs typeface="B Mitra" pitchFamily="2" charset="-78"/>
                        </a:rPr>
                        <a:t> ساعت 4</a:t>
                      </a:r>
                      <a:endParaRPr lang="en-US" sz="1800" dirty="0">
                        <a:cs typeface="B Mitra" pitchFamily="2" charset="-78"/>
                      </a:endParaRPr>
                    </a:p>
                  </a:txBody>
                  <a:tcPr marL="96819" marR="96819" marT="45689" marB="45689"/>
                </a:tc>
                <a:extLst>
                  <a:ext uri="{0D108BD9-81ED-4DB2-BD59-A6C34878D82A}">
                    <a16:rowId xmlns:a16="http://schemas.microsoft.com/office/drawing/2014/main" val="10001"/>
                  </a:ext>
                </a:extLst>
              </a:tr>
              <a:tr h="1188580">
                <a:tc>
                  <a:txBody>
                    <a:bodyPr/>
                    <a:lstStyle/>
                    <a:p>
                      <a:pPr algn="ctr">
                        <a:lnSpc>
                          <a:spcPct val="200000"/>
                        </a:lnSpc>
                      </a:pPr>
                      <a:r>
                        <a:rPr lang="fa-IR" sz="1800" dirty="0"/>
                        <a:t>ياز اينكه هر روز بايتد</a:t>
                      </a:r>
                      <a:r>
                        <a:rPr lang="fa-IR" sz="1800" baseline="0" dirty="0"/>
                        <a:t> ترافيك را تحمل كنم  وكاري از دستم بر نمي یاد عصباني هستم</a:t>
                      </a:r>
                      <a:endParaRPr lang="en-US" sz="1800" dirty="0"/>
                    </a:p>
                  </a:txBody>
                  <a:tcPr marL="96819" marR="96819" marT="45689" marB="45689"/>
                </a:tc>
                <a:tc>
                  <a:txBody>
                    <a:bodyPr/>
                    <a:lstStyle/>
                    <a:p>
                      <a:pPr algn="ctr">
                        <a:lnSpc>
                          <a:spcPct val="200000"/>
                        </a:lnSpc>
                      </a:pPr>
                      <a:r>
                        <a:rPr lang="fa-IR" sz="1800" dirty="0"/>
                        <a:t>ترافيك سنگين </a:t>
                      </a:r>
                      <a:endParaRPr lang="en-US" sz="1800" dirty="0"/>
                    </a:p>
                  </a:txBody>
                  <a:tcPr marL="96819" marR="96819" marT="45689" marB="45689"/>
                </a:tc>
                <a:tc>
                  <a:txBody>
                    <a:bodyPr/>
                    <a:lstStyle/>
                    <a:p>
                      <a:pPr algn="ctr">
                        <a:lnSpc>
                          <a:spcPct val="200000"/>
                        </a:lnSpc>
                      </a:pPr>
                      <a:r>
                        <a:rPr lang="fa-IR" sz="1800" dirty="0">
                          <a:cs typeface="B Mitra" pitchFamily="2" charset="-78"/>
                        </a:rPr>
                        <a:t>6 مهر ساعت 7</a:t>
                      </a:r>
                      <a:endParaRPr lang="en-US" sz="1800" dirty="0">
                        <a:cs typeface="B Mitra" pitchFamily="2" charset="-78"/>
                      </a:endParaRPr>
                    </a:p>
                  </a:txBody>
                  <a:tcPr marL="96819" marR="96819" marT="45689" marB="45689"/>
                </a:tc>
                <a:extLst>
                  <a:ext uri="{0D108BD9-81ED-4DB2-BD59-A6C34878D82A}">
                    <a16:rowId xmlns:a16="http://schemas.microsoft.com/office/drawing/2014/main" val="10002"/>
                  </a:ext>
                </a:extLst>
              </a:tr>
              <a:tr h="370586">
                <a:tc>
                  <a:txBody>
                    <a:bodyPr/>
                    <a:lstStyle/>
                    <a:p>
                      <a:pPr algn="ctr"/>
                      <a:endParaRPr lang="en-US" sz="1800" dirty="0"/>
                    </a:p>
                  </a:txBody>
                  <a:tcPr marL="96819" marR="96819" marT="45689" marB="45689"/>
                </a:tc>
                <a:tc>
                  <a:txBody>
                    <a:bodyPr/>
                    <a:lstStyle/>
                    <a:p>
                      <a:pPr algn="ctr"/>
                      <a:endParaRPr lang="en-US" sz="1800" dirty="0"/>
                    </a:p>
                  </a:txBody>
                  <a:tcPr marL="96819" marR="96819" marT="45689" marB="45689"/>
                </a:tc>
                <a:tc>
                  <a:txBody>
                    <a:bodyPr/>
                    <a:lstStyle/>
                    <a:p>
                      <a:pPr algn="ctr"/>
                      <a:endParaRPr lang="en-US" sz="1800" dirty="0"/>
                    </a:p>
                  </a:txBody>
                  <a:tcPr marL="96819" marR="96819" marT="45689" marB="45689"/>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D:\Light- Backgrounds\Light-Background-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77788"/>
            <a:ext cx="9286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itle 1"/>
          <p:cNvSpPr>
            <a:spLocks noGrp="1"/>
          </p:cNvSpPr>
          <p:nvPr>
            <p:ph type="title"/>
          </p:nvPr>
        </p:nvSpPr>
        <p:spPr>
          <a:xfrm>
            <a:off x="682625" y="609600"/>
            <a:ext cx="8080375" cy="676275"/>
          </a:xfrm>
        </p:spPr>
        <p:txBody>
          <a:bodyPr/>
          <a:lstStyle/>
          <a:p>
            <a:pPr algn="ctr" eaLnBrk="1" hangingPunct="1"/>
            <a:r>
              <a:rPr lang="fa-IR" altLang="en-US" sz="2800" b="1">
                <a:cs typeface="B Titr" panose="00000700000000000000" pitchFamily="2" charset="-78"/>
              </a:rPr>
              <a:t>مهارت 3: براي كنترل عوامل مولد فشار رواني دست به كار شويد</a:t>
            </a:r>
            <a:endParaRPr lang="en-US" altLang="en-US" sz="2800">
              <a:cs typeface="B Titr" panose="00000700000000000000" pitchFamily="2" charset="-78"/>
            </a:endParaRPr>
          </a:p>
        </p:txBody>
      </p:sp>
      <p:sp>
        <p:nvSpPr>
          <p:cNvPr id="3" name="Content Placeholder 2"/>
          <p:cNvSpPr>
            <a:spLocks noGrp="1"/>
          </p:cNvSpPr>
          <p:nvPr>
            <p:ph idx="1"/>
          </p:nvPr>
        </p:nvSpPr>
        <p:spPr>
          <a:xfrm>
            <a:off x="0" y="1357313"/>
            <a:ext cx="8572500" cy="4967287"/>
          </a:xfrm>
        </p:spPr>
        <p:txBody>
          <a:bodyPr>
            <a:normAutofit/>
          </a:bodyPr>
          <a:lstStyle/>
          <a:p>
            <a:pPr marL="274320" indent="-274320" algn="ctr" eaLnBrk="1" fontAlgn="auto" hangingPunct="1">
              <a:lnSpc>
                <a:spcPct val="200000"/>
              </a:lnSpc>
              <a:spcAft>
                <a:spcPts val="0"/>
              </a:spcAft>
              <a:buClr>
                <a:schemeClr val="accent3"/>
              </a:buClr>
              <a:buFont typeface="Wingdings" pitchFamily="2" charset="2"/>
              <a:buNone/>
              <a:defRPr/>
            </a:pPr>
            <a:r>
              <a:rPr lang="fa-IR" b="1" dirty="0">
                <a:solidFill>
                  <a:srgbClr val="C00000"/>
                </a:solidFill>
              </a:rPr>
              <a:t>انتخاب واكنش مناسب دربرابر عامل مولد فشار رواني</a:t>
            </a:r>
            <a:endParaRPr lang="fa-IR" dirty="0">
              <a:solidFill>
                <a:srgbClr val="C00000"/>
              </a:solidFill>
              <a:cs typeface="B Zar" pitchFamily="2" charset="-78"/>
            </a:endParaRPr>
          </a:p>
          <a:p>
            <a:pPr marL="274320" indent="-274320" algn="r" rtl="1" eaLnBrk="1" fontAlgn="auto" hangingPunct="1">
              <a:lnSpc>
                <a:spcPct val="200000"/>
              </a:lnSpc>
              <a:spcAft>
                <a:spcPts val="0"/>
              </a:spcAft>
              <a:buClr>
                <a:schemeClr val="accent3"/>
              </a:buClr>
              <a:buFont typeface="Wingdings" pitchFamily="2" charset="2"/>
              <a:buNone/>
              <a:defRPr/>
            </a:pPr>
            <a:r>
              <a:rPr lang="fa-IR" dirty="0">
                <a:cs typeface="B Zar" pitchFamily="2" charset="-78"/>
              </a:rPr>
              <a:t>الف  پذيرفتن </a:t>
            </a:r>
            <a:r>
              <a:rPr lang="fa-IR" sz="2800" dirty="0">
                <a:cs typeface="B Zar" pitchFamily="2" charset="-78"/>
              </a:rPr>
              <a:t>عامل مولد فشار رواني</a:t>
            </a:r>
          </a:p>
          <a:p>
            <a:pPr marL="274320" indent="-274320" algn="r" rtl="1" eaLnBrk="1" fontAlgn="auto" hangingPunct="1">
              <a:lnSpc>
                <a:spcPct val="200000"/>
              </a:lnSpc>
              <a:spcAft>
                <a:spcPts val="0"/>
              </a:spcAft>
              <a:buClr>
                <a:schemeClr val="accent3"/>
              </a:buClr>
              <a:buFont typeface="Wingdings" pitchFamily="2" charset="2"/>
              <a:buNone/>
              <a:defRPr/>
            </a:pPr>
            <a:r>
              <a:rPr lang="fa-IR" sz="2800" dirty="0">
                <a:cs typeface="B Zar" pitchFamily="2" charset="-78"/>
              </a:rPr>
              <a:t>ب  تغيير دادن عامل مولد فشار رواني</a:t>
            </a:r>
          </a:p>
          <a:p>
            <a:pPr marL="274320" indent="-274320" algn="r" eaLnBrk="1" fontAlgn="auto" hangingPunct="1">
              <a:lnSpc>
                <a:spcPct val="200000"/>
              </a:lnSpc>
              <a:spcAft>
                <a:spcPts val="0"/>
              </a:spcAft>
              <a:buClr>
                <a:schemeClr val="accent3"/>
              </a:buClr>
              <a:buFont typeface="Wingdings" pitchFamily="2" charset="2"/>
              <a:buNone/>
              <a:defRPr/>
            </a:pPr>
            <a:r>
              <a:rPr lang="fa-IR" sz="2800" dirty="0">
                <a:cs typeface="B Zar" pitchFamily="2" charset="-78"/>
              </a:rPr>
              <a:t>ج  دوري از عامل مولد فشار رواني</a:t>
            </a:r>
            <a:endParaRPr lang="en-US" sz="2800" dirty="0">
              <a:cs typeface="B Zar" pitchFamily="2" charset="-78"/>
            </a:endParaRPr>
          </a:p>
          <a:p>
            <a:pPr marL="274320" indent="-274320" algn="r" eaLnBrk="1" fontAlgn="auto" hangingPunct="1">
              <a:lnSpc>
                <a:spcPct val="200000"/>
              </a:lnSpc>
              <a:spcAft>
                <a:spcPts val="0"/>
              </a:spcAft>
              <a:buClr>
                <a:schemeClr val="accent3"/>
              </a:buClr>
              <a:buFont typeface="Wingdings" pitchFamily="2" charset="2"/>
              <a:buNone/>
              <a:defRPr/>
            </a:pPr>
            <a:r>
              <a:rPr lang="fa-IR" dirty="0">
                <a:cs typeface="B Zar" pitchFamily="2" charset="-78"/>
              </a:rPr>
              <a:t>د  سازگار كردن خود با عامل مولد فشار رواني</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682625" y="609600"/>
            <a:ext cx="8080375" cy="890588"/>
          </a:xfrm>
        </p:spPr>
        <p:txBody>
          <a:bodyPr/>
          <a:lstStyle/>
          <a:p>
            <a:pPr algn="ctr" eaLnBrk="1" hangingPunct="1"/>
            <a:r>
              <a:rPr lang="fa-IR" altLang="en-US" b="1"/>
              <a:t>الف  پذيرفتن عامل مولد فشار رواني</a:t>
            </a:r>
            <a:endParaRPr lang="en-US" altLang="en-US"/>
          </a:p>
        </p:txBody>
      </p:sp>
      <p:sp>
        <p:nvSpPr>
          <p:cNvPr id="48131" name="Content Placeholder 2"/>
          <p:cNvSpPr>
            <a:spLocks noGrp="1"/>
          </p:cNvSpPr>
          <p:nvPr>
            <p:ph idx="1"/>
          </p:nvPr>
        </p:nvSpPr>
        <p:spPr>
          <a:xfrm>
            <a:off x="285750" y="1714500"/>
            <a:ext cx="8858250" cy="4929188"/>
          </a:xfrm>
        </p:spPr>
        <p:txBody>
          <a:bodyPr/>
          <a:lstStyle/>
          <a:p>
            <a:pPr algn="r" rtl="1" eaLnBrk="1" hangingPunct="1">
              <a:buFont typeface="Wingdings" panose="05000000000000000000" pitchFamily="2" charset="2"/>
              <a:buNone/>
            </a:pPr>
            <a:r>
              <a:rPr lang="fa-IR" altLang="en-US" sz="2800">
                <a:ea typeface="Majalla UI"/>
                <a:cs typeface="B Zar" panose="00000400000000000000" pitchFamily="2" charset="-78"/>
              </a:rPr>
              <a:t>گاهي نمي توان از بروز عوامل مولد فشار رواني جلوگيري كرد. به عنوان مثال مرگ يكي از عزيزان يا از دست دادن شغل . در اين موارد، آنچه اتفاق افتاده را نمي توان به حالت اول بازگرداند ولي مي توان با پذيرش، آن را قابل تحمل تر كرد. به ترتيب زير عمل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1. بدانيد كه احساستان طبيعي است.</a:t>
            </a:r>
          </a:p>
          <a:p>
            <a:pPr algn="r" rtl="1" eaLnBrk="1" hangingPunct="1">
              <a:buFont typeface="Wingdings" panose="05000000000000000000" pitchFamily="2" charset="2"/>
              <a:buNone/>
            </a:pPr>
            <a:r>
              <a:rPr lang="fa-IR" altLang="en-US" sz="2800">
                <a:ea typeface="Majalla UI"/>
                <a:cs typeface="B Zar" panose="00000400000000000000" pitchFamily="2" charset="-78"/>
              </a:rPr>
              <a:t>2. در صورت از دست دادن چيزي مثل فقدان يك عزيز ، وقت كافي براي برای اندوه و تخليه خودتان بگذاريد.</a:t>
            </a:r>
          </a:p>
          <a:p>
            <a:pPr algn="r" rtl="1" eaLnBrk="1" hangingPunct="1">
              <a:buFont typeface="Wingdings" panose="05000000000000000000" pitchFamily="2" charset="2"/>
              <a:buNone/>
            </a:pPr>
            <a:r>
              <a:rPr lang="fa-IR" altLang="en-US" sz="2800">
                <a:ea typeface="Majalla UI"/>
                <a:cs typeface="B Zar" panose="00000400000000000000" pitchFamily="2" charset="-78"/>
              </a:rPr>
              <a:t>3. با يك دوست قابل اعتماد يا يك مشاور حرفه اي در باره آن عامل مولد فشاررواني صحبت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4. عوامل مولد فشار رواني ديگري را به ياد آوريد كه ابتدا قادر به كنترل يا پيشگيري آن ها نبوديد و نحوه كنار آمدن با آن را به خاطر آوريد.</a:t>
            </a:r>
          </a:p>
          <a:p>
            <a:pPr algn="r" rtl="1" eaLnBrk="1" hangingPunct="1">
              <a:buFont typeface="Wingdings" panose="05000000000000000000" pitchFamily="2" charset="2"/>
              <a:buNone/>
            </a:pPr>
            <a:endParaRPr lang="en-US" altLang="en-US" sz="2800">
              <a:ea typeface="Majalla UI"/>
              <a:cs typeface="B Zar" panose="00000400000000000000" pitchFamily="2" charset="-78"/>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ctr" eaLnBrk="1" hangingPunct="1"/>
            <a:r>
              <a:rPr lang="fa-IR" altLang="en-US" sz="4800" b="1">
                <a:solidFill>
                  <a:schemeClr val="tx1"/>
                </a:solidFill>
              </a:rPr>
              <a:t>ب  دوري از عامل مولد فشار رواني</a:t>
            </a:r>
            <a:br>
              <a:rPr lang="fa-IR" altLang="en-US" sz="6000" b="1">
                <a:solidFill>
                  <a:schemeClr val="tx1"/>
                </a:solidFill>
              </a:rPr>
            </a:br>
            <a:endParaRPr lang="en-US" altLang="en-US"/>
          </a:p>
        </p:txBody>
      </p:sp>
      <p:sp>
        <p:nvSpPr>
          <p:cNvPr id="50179" name="Content Placeholder 2"/>
          <p:cNvSpPr>
            <a:spLocks noGrp="1"/>
          </p:cNvSpPr>
          <p:nvPr>
            <p:ph idx="1"/>
          </p:nvPr>
        </p:nvSpPr>
        <p:spPr>
          <a:xfrm>
            <a:off x="357188" y="1357313"/>
            <a:ext cx="8501062" cy="6000750"/>
          </a:xfrm>
        </p:spPr>
        <p:txBody>
          <a:bodyPr/>
          <a:lstStyle/>
          <a:p>
            <a:pPr algn="r" rtl="1" eaLnBrk="1" hangingPunct="1">
              <a:buFont typeface="Wingdings" panose="05000000000000000000" pitchFamily="2" charset="2"/>
              <a:buNone/>
            </a:pPr>
            <a:r>
              <a:rPr lang="fa-IR" altLang="en-US" sz="2400" dirty="0">
                <a:ea typeface="Majalla UI"/>
                <a:cs typeface="B Zar" panose="00000400000000000000" pitchFamily="2" charset="-78"/>
              </a:rPr>
              <a:t>بعضي از عوامل مولد فشار رواني ر ا نمي توانيد كنترل كنيد، مثل ترافيك . اما بعضي اوقات</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مي توانيد خود را از موقعيت هاي مولد فشار رواني دور كنيد . برنامه ريزي خوب اساس كاراست. توصيه هاي زير را تجربه كنيد:</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1. برنامه يا مسيرتان را طوري تغيير دهيد كه با عامل مولد فشار روا ني مانندترافيك برخورد نكنيد.</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2. ياد بگيريد كه بدون احساس گناه به ديگران </a:t>
            </a:r>
            <a:r>
              <a:rPr lang="fa-IR" altLang="en-US" sz="2400" b="1" dirty="0">
                <a:ea typeface="Majalla UI"/>
                <a:cs typeface="B Zar" panose="00000400000000000000" pitchFamily="2" charset="-78"/>
              </a:rPr>
              <a:t>"نه" بگوييد.</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3. ازكساني كه خيلي وقتتان را مي گيرند و نيروي شما را هدر مي دهند، دوري كنيد.</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4. راهي را براي دور شدن از موقعيت مولد فشار رواني پيدا كنيد.</a:t>
            </a:r>
          </a:p>
          <a:p>
            <a:pPr algn="r" rtl="1" eaLnBrk="1" hangingPunct="1">
              <a:buFont typeface="Wingdings" panose="05000000000000000000" pitchFamily="2" charset="2"/>
              <a:buNone/>
            </a:pPr>
            <a:r>
              <a:rPr lang="fa-IR" altLang="en-US" sz="2400" dirty="0">
                <a:solidFill>
                  <a:srgbClr val="C00000"/>
                </a:solidFill>
                <a:ea typeface="Majalla UI"/>
                <a:cs typeface="B Zar" panose="00000400000000000000" pitchFamily="2" charset="-78"/>
              </a:rPr>
              <a:t>براي تمرين بيشتر مراحل زير را انجام دهيد:</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1. به جدول تحليل بازگرديد و يكي از عوامل مولد فشار رواني كه مي توانيد از آن</a:t>
            </a:r>
          </a:p>
          <a:p>
            <a:pPr algn="r" rtl="1" eaLnBrk="1" hangingPunct="1">
              <a:buFont typeface="Wingdings" panose="05000000000000000000" pitchFamily="2" charset="2"/>
              <a:buNone/>
            </a:pPr>
            <a:r>
              <a:rPr lang="fa-IR" altLang="en-US" sz="2400" dirty="0">
                <a:ea typeface="Majalla UI"/>
                <a:cs typeface="B Zar" panose="00000400000000000000" pitchFamily="2" charset="-78"/>
              </a:rPr>
              <a:t>دوري كنيد را بنويسيد.</a:t>
            </a:r>
          </a:p>
          <a:p>
            <a:pPr algn="r" rtl="1" eaLnBrk="1" hangingPunct="1">
              <a:buFont typeface="Wingdings 2" pitchFamily="18" charset="2"/>
              <a:buNone/>
            </a:pPr>
            <a:r>
              <a:rPr lang="fa-IR" altLang="en-US" sz="2400" dirty="0">
                <a:ea typeface="Majalla UI"/>
                <a:cs typeface="B Zar" panose="00000400000000000000" pitchFamily="2" charset="-78"/>
              </a:rPr>
              <a:t>2. با خود فكر كنيد چگونه مي توانيد از اين عامل مولد فشار رواني دوري كنيد؟</a:t>
            </a:r>
            <a:endParaRPr lang="en-US" altLang="en-US" sz="2400" dirty="0">
              <a:ea typeface="Majalla UI"/>
              <a:cs typeface="B Zar" panose="00000400000000000000" pitchFamily="2" charset="-78"/>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algn="ctr" eaLnBrk="1" hangingPunct="1"/>
            <a:r>
              <a:rPr lang="fa-IR" altLang="en-US" sz="4000" b="1">
                <a:solidFill>
                  <a:schemeClr val="tx1"/>
                </a:solidFill>
              </a:rPr>
              <a:t>د  سازگار كردن خود با عامل مولد فشار رواني</a:t>
            </a:r>
            <a:br>
              <a:rPr lang="fa-IR" altLang="en-US" sz="6000" b="1">
                <a:solidFill>
                  <a:schemeClr val="tx1"/>
                </a:solidFill>
              </a:rPr>
            </a:br>
            <a:endParaRPr lang="en-US" altLang="en-US"/>
          </a:p>
        </p:txBody>
      </p:sp>
      <p:sp>
        <p:nvSpPr>
          <p:cNvPr id="51203" name="Content Placeholder 2"/>
          <p:cNvSpPr>
            <a:spLocks noGrp="1"/>
          </p:cNvSpPr>
          <p:nvPr>
            <p:ph idx="1"/>
          </p:nvPr>
        </p:nvSpPr>
        <p:spPr>
          <a:xfrm>
            <a:off x="214313" y="1285875"/>
            <a:ext cx="8643937" cy="5572125"/>
          </a:xfrm>
        </p:spPr>
        <p:txBody>
          <a:bodyPr/>
          <a:lstStyle/>
          <a:p>
            <a:pPr algn="r" rtl="1" eaLnBrk="1" hangingPunct="1">
              <a:buFont typeface="Wingdings" panose="05000000000000000000" pitchFamily="2" charset="2"/>
              <a:buNone/>
            </a:pPr>
            <a:r>
              <a:rPr lang="fa-IR" altLang="en-US" sz="2400">
                <a:ea typeface="Majalla UI"/>
                <a:cs typeface="B Zar" panose="00000400000000000000" pitchFamily="2" charset="-78"/>
              </a:rPr>
              <a:t>در اغلب موارد مي توانيد خود را با عامل مولد فشار رواني </a:t>
            </a:r>
            <a:r>
              <a:rPr lang="fa-IR" altLang="en-US" sz="2400">
                <a:solidFill>
                  <a:srgbClr val="7030A0"/>
                </a:solidFill>
                <a:ea typeface="Majalla UI"/>
                <a:cs typeface="B Zar" panose="00000400000000000000" pitchFamily="2" charset="-78"/>
              </a:rPr>
              <a:t>وفق </a:t>
            </a:r>
            <a:r>
              <a:rPr lang="fa-IR" altLang="en-US" sz="2400">
                <a:ea typeface="Majalla UI"/>
                <a:cs typeface="B Zar" panose="00000400000000000000" pitchFamily="2" charset="-78"/>
              </a:rPr>
              <a:t>دهيد . به اين ترتيب كه با تغيير نحوه تفكر يا عملكردتان ،آن عامل را قابل تحمل مي سازيد. مثلاً ممكن است اين هفته مجبور به چند ساعت اضافه كار باشيد. استفاده از اين روش ها در برخورد با عوامل مولد فشار رواني،مي تواند شما را براي سازگار شدن با آن ها كمك كند:</a:t>
            </a:r>
          </a:p>
          <a:p>
            <a:pPr algn="r" rtl="1" eaLnBrk="1" hangingPunct="1">
              <a:buFont typeface="Wingdings" panose="05000000000000000000" pitchFamily="2" charset="2"/>
              <a:buNone/>
            </a:pPr>
            <a:endParaRPr lang="fa-IR" altLang="en-US" sz="2400">
              <a:ea typeface="Majalla UI"/>
              <a:cs typeface="B Zar" panose="00000400000000000000" pitchFamily="2" charset="-78"/>
            </a:endParaRPr>
          </a:p>
          <a:p>
            <a:pPr algn="r" rtl="1" eaLnBrk="1" hangingPunct="1">
              <a:buFont typeface="Wingdings" panose="05000000000000000000" pitchFamily="2" charset="2"/>
              <a:buNone/>
            </a:pPr>
            <a:r>
              <a:rPr lang="fa-IR" altLang="en-US" sz="2400">
                <a:ea typeface="Majalla UI"/>
                <a:cs typeface="B Zar" panose="00000400000000000000" pitchFamily="2" charset="-78"/>
              </a:rPr>
              <a:t>1. از خود تان بپرسيد آيا اين مساله ارزش آن را دارد كه خود م را به خاطرش ناراحت كنم ؟ </a:t>
            </a:r>
          </a:p>
          <a:p>
            <a:pPr algn="r" rtl="1" eaLnBrk="1" hangingPunct="1">
              <a:buFont typeface="Wingdings" panose="05000000000000000000" pitchFamily="2" charset="2"/>
              <a:buNone/>
            </a:pPr>
            <a:r>
              <a:rPr lang="fa-IR" altLang="en-US" sz="2400">
                <a:ea typeface="Majalla UI"/>
                <a:cs typeface="B Zar" panose="00000400000000000000" pitchFamily="2" charset="-78"/>
              </a:rPr>
              <a:t>2. به چيزهاي خوشايند زندگي خودتان فكر كنيد .  مثلا ایا این مسئله  یکسال بعد هم برایم مهم خواهد بود ؟ </a:t>
            </a:r>
          </a:p>
          <a:p>
            <a:pPr algn="r" rtl="1" eaLnBrk="1" hangingPunct="1">
              <a:buFont typeface="Wingdings" panose="05000000000000000000" pitchFamily="2" charset="2"/>
              <a:buNone/>
            </a:pPr>
            <a:r>
              <a:rPr lang="fa-IR" altLang="en-US" sz="2400">
                <a:ea typeface="Majalla UI"/>
                <a:cs typeface="B Zar" panose="00000400000000000000" pitchFamily="2" charset="-78"/>
              </a:rPr>
              <a:t>3. خود را در يك موقعيت خوشايند و دلپذير مجسم كنيد . اين تصور به شما آرامش مي دهد و بهتر مي توانيد فشار رواني خود را تحمل كنيد.</a:t>
            </a:r>
          </a:p>
          <a:p>
            <a:pPr algn="r" rtl="1" eaLnBrk="1" hangingPunct="1">
              <a:buFont typeface="Wingdings" panose="05000000000000000000" pitchFamily="2" charset="2"/>
              <a:buNone/>
            </a:pPr>
            <a:r>
              <a:rPr lang="fa-IR" altLang="en-US" sz="2400">
                <a:ea typeface="Majalla UI"/>
                <a:cs typeface="B Zar" panose="00000400000000000000" pitchFamily="2" charset="-78"/>
              </a:rPr>
              <a:t>4. سعي كنيد پيش از شروع كار، قدري تأمل كنيد و به خود آرامش دهيد . سپس نفس عميقي بكشيد و آهسته تا 10 بشماريد . اين كار كمك مي كند ذهنتان را پاك كنيد و بهتر بتوانيد برنامه ريزي كنيد.</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57200" y="704850"/>
            <a:ext cx="8229600" cy="995363"/>
          </a:xfrm>
        </p:spPr>
        <p:txBody>
          <a:bodyPr/>
          <a:lstStyle/>
          <a:p>
            <a:pPr algn="ctr" eaLnBrk="1" hangingPunct="1"/>
            <a:r>
              <a:rPr lang="fa-IR" altLang="en-US" sz="3600" b="1">
                <a:solidFill>
                  <a:schemeClr val="tx1"/>
                </a:solidFill>
              </a:rPr>
              <a:t>چگونه در برابر يك فشار رواني واكنش مناسب نشان مي دهيد؟</a:t>
            </a:r>
            <a:br>
              <a:rPr lang="fa-IR" altLang="en-US" b="1">
                <a:solidFill>
                  <a:schemeClr val="tx1"/>
                </a:solidFill>
              </a:rPr>
            </a:br>
            <a:endParaRPr lang="en-US" altLang="en-US"/>
          </a:p>
        </p:txBody>
      </p:sp>
      <p:sp>
        <p:nvSpPr>
          <p:cNvPr id="53251" name="Content Placeholder 2"/>
          <p:cNvSpPr>
            <a:spLocks noGrp="1"/>
          </p:cNvSpPr>
          <p:nvPr>
            <p:ph idx="1"/>
          </p:nvPr>
        </p:nvSpPr>
        <p:spPr>
          <a:xfrm>
            <a:off x="428625" y="1500188"/>
            <a:ext cx="8572500" cy="5357812"/>
          </a:xfrm>
        </p:spPr>
        <p:txBody>
          <a:bodyPr/>
          <a:lstStyle/>
          <a:p>
            <a:pPr algn="r" rtl="1" eaLnBrk="1" hangingPunct="1">
              <a:buFont typeface="Wingdings" panose="05000000000000000000" pitchFamily="2" charset="2"/>
              <a:buNone/>
            </a:pPr>
            <a:r>
              <a:rPr lang="fa-IR" altLang="en-US" sz="2800">
                <a:ea typeface="Majalla UI"/>
                <a:cs typeface="B Zar" panose="00000400000000000000" pitchFamily="2" charset="-78"/>
              </a:rPr>
              <a:t>1. روي يك صفحه كاغذ، عامل مولد فشار رواني را كه اغلب شما را آزار مي دهد،ياد داشت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2. از خود بپرسيد : چگونه مي توانم با اين عامل مقابله كنم ؟ بايد آن را بپذيرم، از آن دوري كنم، آن را تغيير دهم، يا خود را با آن سازگار نمايم؟</a:t>
            </a:r>
          </a:p>
          <a:p>
            <a:pPr algn="r" rtl="1" eaLnBrk="1" hangingPunct="1">
              <a:buFont typeface="Wingdings" panose="05000000000000000000" pitchFamily="2" charset="2"/>
              <a:buNone/>
            </a:pPr>
            <a:r>
              <a:rPr lang="fa-IR" altLang="en-US" sz="2800">
                <a:ea typeface="Majalla UI"/>
                <a:cs typeface="B Zar" panose="00000400000000000000" pitchFamily="2" charset="-78"/>
              </a:rPr>
              <a:t>3. نوع واكنشي را كه بايد از خود نشان دهيد، را يادداشت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4. به آن چه نوشته ايد عمل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5. اين تمرين را تكرار كنيد تا بهترين راههاي مقابله با همه عوامل مولد فشار رواني زندگيتان را بيابيد.</a:t>
            </a:r>
          </a:p>
          <a:p>
            <a:pPr algn="r" rtl="1" eaLnBrk="1" hangingPunct="1">
              <a:buFont typeface="Wingdings" panose="05000000000000000000" pitchFamily="2" charset="2"/>
              <a:buNone/>
            </a:pPr>
            <a:endParaRPr lang="en-US" altLang="en-US">
              <a:ea typeface="Majalla UI"/>
              <a:cs typeface="B Zar" panose="00000400000000000000" pitchFamily="2" charset="-78"/>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fa-IR" altLang="en-US" sz="4000" b="1">
                <a:solidFill>
                  <a:schemeClr val="tx1"/>
                </a:solidFill>
                <a:cs typeface="B Zar" panose="00000400000000000000" pitchFamily="2" charset="-78"/>
              </a:rPr>
              <a:t>مهارت 4: پيشگيري و رهايي از فشار رواني</a:t>
            </a:r>
            <a:br>
              <a:rPr lang="fa-IR" altLang="en-US" sz="6000" b="1">
                <a:solidFill>
                  <a:schemeClr val="tx1"/>
                </a:solidFill>
              </a:rPr>
            </a:br>
            <a:endParaRPr lang="en-US" altLang="en-US"/>
          </a:p>
        </p:txBody>
      </p:sp>
      <p:sp>
        <p:nvSpPr>
          <p:cNvPr id="54275" name="Content Placeholder 2"/>
          <p:cNvSpPr>
            <a:spLocks noGrp="1"/>
          </p:cNvSpPr>
          <p:nvPr>
            <p:ph idx="1"/>
          </p:nvPr>
        </p:nvSpPr>
        <p:spPr>
          <a:xfrm>
            <a:off x="428625" y="1357313"/>
            <a:ext cx="8429625" cy="5286375"/>
          </a:xfrm>
        </p:spPr>
        <p:txBody>
          <a:bodyPr/>
          <a:lstStyle/>
          <a:p>
            <a:pPr algn="r" rtl="1" eaLnBrk="1" hangingPunct="1">
              <a:buFont typeface="Wingdings" panose="05000000000000000000" pitchFamily="2" charset="2"/>
              <a:buNone/>
            </a:pPr>
            <a:r>
              <a:rPr lang="fa-IR" altLang="en-US" b="1">
                <a:ea typeface="Majalla UI"/>
              </a:rPr>
              <a:t>وقت خودتان را تنظيم كنيد</a:t>
            </a:r>
          </a:p>
          <a:p>
            <a:pPr algn="just" rtl="1" eaLnBrk="1" hangingPunct="1">
              <a:lnSpc>
                <a:spcPct val="150000"/>
              </a:lnSpc>
              <a:buFont typeface="Wingdings" panose="05000000000000000000" pitchFamily="2" charset="2"/>
              <a:buNone/>
            </a:pPr>
            <a:r>
              <a:rPr lang="fa-IR" altLang="en-US" b="1">
                <a:ea typeface="Majalla UI"/>
                <a:cs typeface="B Nazanin" panose="00000400000000000000" pitchFamily="2" charset="-78"/>
              </a:rPr>
              <a:t>وقت كم آوردن براي انجام كارها مي تواند عامل مولد فشار رواني بزرگي باشد . بنابراين تنظيم دقيق وقت مي تواند به كاهش فشار رواني كمك كند . ابتدا آن چه را كه مي خواهيد و لازم داريد انجام شود، تصور كنيد . به را ه هايي مثل كمتر انجام دادن بعضي از كارها، كه زندگي تان را آسان تر خواهد كرد ، فكر كنيد . تمرين كنيد كه چگونه از وقتتان استفاده كنيد و پايبند برنامه تان باشيد . فهرست كارهاي روزانه تان را اولويت بندي كنيد . هر روزابتدا فقط براي انجام مهمترين كارها اقدام كنيد</a:t>
            </a:r>
            <a:r>
              <a:rPr lang="fa-IR" altLang="en-US">
                <a:ea typeface="Majalla UI"/>
                <a:cs typeface="B Nazanin" panose="00000400000000000000" pitchFamily="2" charset="-78"/>
              </a:rPr>
              <a:t>. </a:t>
            </a:r>
            <a:endParaRPr lang="en-US" altLang="en-US">
              <a:cs typeface="B Nazanin" panose="00000400000000000000" pitchFamily="2" charset="-78"/>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142875"/>
            <a:ext cx="8229600" cy="1071563"/>
          </a:xfrm>
        </p:spPr>
        <p:txBody>
          <a:bodyPr/>
          <a:lstStyle/>
          <a:p>
            <a:pPr algn="ctr" eaLnBrk="1" hangingPunct="1"/>
            <a:br>
              <a:rPr lang="fa-IR" altLang="en-US" sz="6000">
                <a:solidFill>
                  <a:schemeClr val="tx1"/>
                </a:solidFill>
              </a:rPr>
            </a:br>
            <a:r>
              <a:rPr lang="fa-IR" altLang="en-US" sz="4800">
                <a:solidFill>
                  <a:schemeClr val="tx1"/>
                </a:solidFill>
              </a:rPr>
              <a:t> </a:t>
            </a:r>
            <a:r>
              <a:rPr lang="fa-IR" altLang="en-US" sz="2800">
                <a:solidFill>
                  <a:schemeClr val="tx1"/>
                </a:solidFill>
                <a:cs typeface="2  Titr" pitchFamily="2" charset="0"/>
              </a:rPr>
              <a:t>توصيه هاي زير را امتحان </a:t>
            </a:r>
            <a:r>
              <a:rPr lang="fa-IR" altLang="en-US" sz="3200">
                <a:solidFill>
                  <a:schemeClr val="tx1"/>
                </a:solidFill>
                <a:cs typeface="2  Titr" pitchFamily="2" charset="0"/>
              </a:rPr>
              <a:t>كنيد:</a:t>
            </a:r>
            <a:endParaRPr lang="en-US" altLang="en-US">
              <a:cs typeface="2  Titr" pitchFamily="2" charset="0"/>
            </a:endParaRPr>
          </a:p>
        </p:txBody>
      </p:sp>
      <p:sp>
        <p:nvSpPr>
          <p:cNvPr id="55299" name="Content Placeholder 2"/>
          <p:cNvSpPr>
            <a:spLocks noGrp="1"/>
          </p:cNvSpPr>
          <p:nvPr>
            <p:ph idx="1"/>
          </p:nvPr>
        </p:nvSpPr>
        <p:spPr>
          <a:xfrm>
            <a:off x="142875" y="1143000"/>
            <a:ext cx="8715375" cy="5429250"/>
          </a:xfrm>
        </p:spPr>
        <p:txBody>
          <a:bodyPr/>
          <a:lstStyle/>
          <a:p>
            <a:pPr algn="r" rtl="1" eaLnBrk="1" hangingPunct="1">
              <a:buFont typeface="Wingdings" panose="05000000000000000000" pitchFamily="2" charset="2"/>
              <a:buNone/>
            </a:pPr>
            <a:r>
              <a:rPr lang="fa-IR" altLang="en-US">
                <a:ea typeface="Majalla UI"/>
                <a:cs typeface="B Nazanin" panose="00000400000000000000" pitchFamily="2" charset="-78"/>
              </a:rPr>
              <a:t>1. زندگي خود را با تمركز بر انجام فقط آنچه كه </a:t>
            </a:r>
            <a:r>
              <a:rPr lang="fa-IR" altLang="en-US" sz="2800">
                <a:ea typeface="Majalla UI"/>
                <a:cs typeface="B Nazanin" panose="00000400000000000000" pitchFamily="2" charset="-78"/>
              </a:rPr>
              <a:t>مي خواهيد و لازم است انجام شود، ساده تر كنيد.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2. هر روز فهرستي از كارهايي كه بايد انجام دهيد تهيه كنيد و روي انجام آنچه درآن فهرست آمده تمركز كنيد.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3. كارهاي مشابه را ادغام كنيد. مثلاٌ چند ماموريت را در يك سفر انجام دهيد.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4. از ديگران بخواهيد با وقت قبلي شما را ببينند، نه آن كه سر زده به سراغتان بيابند.</a:t>
            </a:r>
          </a:p>
          <a:p>
            <a:pPr algn="r" rtl="1" eaLnBrk="1" hangingPunct="1">
              <a:buFont typeface="Wingdings" panose="05000000000000000000" pitchFamily="2" charset="2"/>
              <a:buNone/>
            </a:pPr>
            <a:r>
              <a:rPr lang="fa-IR" altLang="en-US" sz="2800">
                <a:ea typeface="Majalla UI"/>
                <a:cs typeface="B Nazanin" panose="00000400000000000000" pitchFamily="2" charset="-78"/>
              </a:rPr>
              <a:t>5. اگر كارهايتان بيش از حد توان شماست، از ديگران كمك بگيريد.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6. كارهاي بزرگ با اهداف بلندمدت را به مراحل كوچك تر تقسيم كنيد . بكوشيد هربار فقط يك مرحله جلو برويد.</a:t>
            </a:r>
          </a:p>
          <a:p>
            <a:pPr algn="r" rtl="1" eaLnBrk="1" hangingPunct="1">
              <a:buFont typeface="Wingdings" panose="05000000000000000000" pitchFamily="2" charset="2"/>
              <a:buNone/>
            </a:pPr>
            <a:r>
              <a:rPr lang="fa-IR" altLang="en-US" sz="2800">
                <a:ea typeface="Majalla UI"/>
                <a:cs typeface="B Nazanin" panose="00000400000000000000" pitchFamily="2" charset="-78"/>
              </a:rPr>
              <a:t>7. براي انجام هر كار وقت كافي اختصاص دهيد و در هر فاصله زماني فقط يك باركار را انجام دهيد</a:t>
            </a:r>
            <a:endParaRPr lang="en-US" altLang="en-US" sz="2800">
              <a:ea typeface="Majalla UI"/>
              <a:cs typeface="B Nazanin" panose="00000400000000000000" pitchFamily="2" charset="-78"/>
            </a:endParaRPr>
          </a:p>
          <a:p>
            <a:pPr eaLnBrk="1" hangingPunct="1"/>
            <a:endParaRPr lang="en-US" altLang="en-US">
              <a:ea typeface="Majalla UI"/>
              <a:cs typeface="B Zar" panose="00000400000000000000" pitchFamily="2" charset="-78"/>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5" descr="D:\Light- Backgrounds\Light-Background-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itle 1"/>
          <p:cNvSpPr>
            <a:spLocks noGrp="1"/>
          </p:cNvSpPr>
          <p:nvPr>
            <p:ph type="title"/>
          </p:nvPr>
        </p:nvSpPr>
        <p:spPr/>
        <p:txBody>
          <a:bodyPr/>
          <a:lstStyle/>
          <a:p>
            <a:pPr algn="ctr" eaLnBrk="1" hangingPunct="1"/>
            <a:r>
              <a:rPr lang="fa-IR" altLang="en-US" sz="3200" b="1"/>
              <a:t>جلوگيري از فشار رواني با فعاليت بدني و تمدد اعصاب</a:t>
            </a:r>
            <a:endParaRPr lang="en-US" altLang="en-US" sz="3200"/>
          </a:p>
        </p:txBody>
      </p:sp>
      <p:sp>
        <p:nvSpPr>
          <p:cNvPr id="56324" name="Content Placeholder 2"/>
          <p:cNvSpPr>
            <a:spLocks noGrp="1"/>
          </p:cNvSpPr>
          <p:nvPr>
            <p:ph idx="1"/>
          </p:nvPr>
        </p:nvSpPr>
        <p:spPr>
          <a:xfrm>
            <a:off x="0" y="2000250"/>
            <a:ext cx="8229600" cy="4389438"/>
          </a:xfrm>
        </p:spPr>
        <p:txBody>
          <a:bodyPr/>
          <a:lstStyle/>
          <a:p>
            <a:pPr algn="r" rtl="1" eaLnBrk="1" hangingPunct="1"/>
            <a:r>
              <a:rPr lang="fa-IR" altLang="en-US" b="1">
                <a:ea typeface="Majalla UI"/>
              </a:rPr>
              <a:t>الف  ورزش هاي هوازي</a:t>
            </a:r>
          </a:p>
          <a:p>
            <a:pPr algn="r" rtl="1" eaLnBrk="1" hangingPunct="1"/>
            <a:r>
              <a:rPr lang="fa-IR" altLang="en-US" b="1">
                <a:ea typeface="Majalla UI"/>
              </a:rPr>
              <a:t>ب  كشش عضلاني و يوگا</a:t>
            </a:r>
            <a:endParaRPr lang="en-US"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algn="ctr" eaLnBrk="1" hangingPunct="1"/>
            <a:r>
              <a:rPr lang="fa-IR" altLang="en-US" sz="5400" b="1">
                <a:solidFill>
                  <a:schemeClr val="tx1"/>
                </a:solidFill>
              </a:rPr>
              <a:t>الف  ورزش هاي هوازي</a:t>
            </a:r>
            <a:br>
              <a:rPr lang="fa-IR" altLang="en-US" sz="6000" b="1">
                <a:solidFill>
                  <a:schemeClr val="tx1"/>
                </a:solidFill>
              </a:rPr>
            </a:br>
            <a:endParaRPr lang="en-US" altLang="en-US"/>
          </a:p>
        </p:txBody>
      </p:sp>
      <p:sp>
        <p:nvSpPr>
          <p:cNvPr id="57347" name="Content Placeholder 2"/>
          <p:cNvSpPr>
            <a:spLocks noGrp="1"/>
          </p:cNvSpPr>
          <p:nvPr>
            <p:ph idx="1"/>
          </p:nvPr>
        </p:nvSpPr>
        <p:spPr>
          <a:xfrm>
            <a:off x="0" y="1071563"/>
            <a:ext cx="9144000" cy="5786437"/>
          </a:xfrm>
        </p:spPr>
        <p:txBody>
          <a:bodyPr/>
          <a:lstStyle/>
          <a:p>
            <a:pPr algn="r" rtl="1" eaLnBrk="1" hangingPunct="1">
              <a:lnSpc>
                <a:spcPct val="150000"/>
              </a:lnSpc>
              <a:buFont typeface="Wingdings" panose="05000000000000000000" pitchFamily="2" charset="2"/>
              <a:buNone/>
            </a:pPr>
            <a:r>
              <a:rPr lang="fa-IR" altLang="en-US">
                <a:ea typeface="Majalla UI"/>
                <a:cs typeface="B Zar" panose="00000400000000000000" pitchFamily="2" charset="-78"/>
              </a:rPr>
              <a:t>با انجام ورزش هاي هوازي مانند پياده روي، دويدن ، شنا و دوچرخه سواري ، مي توانيد بااثرات منفي فشار رواني مقابله كنيد. ورزش هاي هوازي مزاياي بسياري دارند كه از جمله آن ها مي توان به موارد زير اشاره كرد:</a:t>
            </a:r>
            <a:endParaRPr lang="fa-IR" altLang="en-US" sz="3600">
              <a:ea typeface="Majalla UI"/>
              <a:cs typeface="B Zar" panose="00000400000000000000" pitchFamily="2" charset="-78"/>
            </a:endParaRPr>
          </a:p>
          <a:p>
            <a:pPr algn="r" rtl="1" eaLnBrk="1" hangingPunct="1">
              <a:lnSpc>
                <a:spcPct val="150000"/>
              </a:lnSpc>
              <a:buFont typeface="Wingdings" panose="05000000000000000000" pitchFamily="2" charset="2"/>
              <a:buNone/>
            </a:pPr>
            <a:r>
              <a:rPr lang="fa-IR" altLang="en-US" sz="2800" b="1">
                <a:ea typeface="Majalla UI"/>
                <a:cs typeface="B Nazanin" panose="00000400000000000000" pitchFamily="2" charset="-78"/>
              </a:rPr>
              <a:t>1</a:t>
            </a:r>
            <a:r>
              <a:rPr lang="fa-IR" altLang="en-US" sz="2400" b="1">
                <a:ea typeface="Majalla UI"/>
                <a:cs typeface="B Nazanin" panose="00000400000000000000" pitchFamily="2" charset="-78"/>
              </a:rPr>
              <a:t>. انرژي اضافه حاصل از پاسخ هاي جنگ يا گريز كه در بدن ايجاد شده است رامي سوزاند.</a:t>
            </a:r>
          </a:p>
          <a:p>
            <a:pPr algn="r" rtl="1" eaLnBrk="1" hangingPunct="1">
              <a:lnSpc>
                <a:spcPct val="150000"/>
              </a:lnSpc>
              <a:buFont typeface="Wingdings" panose="05000000000000000000" pitchFamily="2" charset="2"/>
              <a:buNone/>
            </a:pPr>
            <a:r>
              <a:rPr lang="fa-IR" altLang="en-US" sz="2400" b="1">
                <a:ea typeface="Majalla UI"/>
                <a:cs typeface="B Nazanin" panose="00000400000000000000" pitchFamily="2" charset="-78"/>
              </a:rPr>
              <a:t>2. دستگاه ايمني را كه ممكن است تحت تأثير فشار رواني ضعيف شده باشد،تقويت مي كند.</a:t>
            </a:r>
          </a:p>
          <a:p>
            <a:pPr algn="r" rtl="1" eaLnBrk="1" hangingPunct="1">
              <a:lnSpc>
                <a:spcPct val="150000"/>
              </a:lnSpc>
              <a:buFont typeface="Wingdings" panose="05000000000000000000" pitchFamily="2" charset="2"/>
              <a:buNone/>
            </a:pPr>
            <a:r>
              <a:rPr lang="fa-IR" altLang="en-US" sz="2400" b="1">
                <a:ea typeface="Majalla UI"/>
                <a:cs typeface="B Nazanin" panose="00000400000000000000" pitchFamily="2" charset="-78"/>
              </a:rPr>
              <a:t>3. تعادل شيميايي بدن بعد از آزاد شدن هورمون هاي ناشي از فشار رواني را به</a:t>
            </a:r>
            <a:r>
              <a:rPr lang="en-US" altLang="en-US" sz="2400" b="1">
                <a:ea typeface="Majalla UI"/>
                <a:cs typeface="B Nazanin" panose="00000400000000000000" pitchFamily="2" charset="-78"/>
              </a:rPr>
              <a:t> </a:t>
            </a:r>
            <a:r>
              <a:rPr lang="fa-IR" altLang="en-US" sz="2400" b="1">
                <a:ea typeface="Majalla UI"/>
                <a:cs typeface="B Nazanin" panose="00000400000000000000" pitchFamily="2" charset="-78"/>
              </a:rPr>
              <a:t>حالت عادي باز مي گرداند.</a:t>
            </a:r>
          </a:p>
          <a:p>
            <a:pPr algn="r" rtl="1" eaLnBrk="1" hangingPunct="1">
              <a:lnSpc>
                <a:spcPct val="150000"/>
              </a:lnSpc>
              <a:buFont typeface="Wingdings" panose="05000000000000000000" pitchFamily="2" charset="2"/>
              <a:buNone/>
            </a:pPr>
            <a:r>
              <a:rPr lang="fa-IR" altLang="en-US" sz="2400" b="1">
                <a:ea typeface="Majalla UI"/>
                <a:cs typeface="B Nazanin" panose="00000400000000000000" pitchFamily="2" charset="-78"/>
              </a:rPr>
              <a:t>4. با آزاد شدن اندورفين (ضد دردهاي طبيعي بدن ) احساس خوشايندي در شماايجاد </a:t>
            </a:r>
            <a:r>
              <a:rPr lang="fa-IR" altLang="en-US" sz="2000" b="1">
                <a:ea typeface="Majalla UI"/>
                <a:cs typeface="B Nazanin" panose="00000400000000000000" pitchFamily="2" charset="-78"/>
              </a:rPr>
              <a:t>مي </a:t>
            </a:r>
            <a:r>
              <a:rPr lang="fa-IR" altLang="en-US" b="1">
                <a:ea typeface="Majalla UI"/>
                <a:cs typeface="B Nazanin" panose="00000400000000000000" pitchFamily="2" charset="-78"/>
              </a:rPr>
              <a:t>كند</a:t>
            </a:r>
            <a:endParaRPr lang="en-US" altLang="en-US" sz="3600" b="1">
              <a:cs typeface="B Nazanin" panose="00000400000000000000" pitchFamily="2" charset="-78"/>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D:\Light- Backgrounds\Light-Background-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itle 1"/>
          <p:cNvSpPr>
            <a:spLocks noGrp="1"/>
          </p:cNvSpPr>
          <p:nvPr>
            <p:ph type="title"/>
          </p:nvPr>
        </p:nvSpPr>
        <p:spPr/>
        <p:txBody>
          <a:bodyPr/>
          <a:lstStyle/>
          <a:p>
            <a:pPr algn="ctr" eaLnBrk="1" hangingPunct="1"/>
            <a:r>
              <a:rPr lang="fa-IR" altLang="en-US" b="1"/>
              <a:t>ب  كشش عضلاني و يوگا</a:t>
            </a:r>
            <a:endParaRPr lang="en-US" altLang="en-US"/>
          </a:p>
        </p:txBody>
      </p:sp>
      <p:sp>
        <p:nvSpPr>
          <p:cNvPr id="59396" name="Content Placeholder 2"/>
          <p:cNvSpPr>
            <a:spLocks noGrp="1"/>
          </p:cNvSpPr>
          <p:nvPr>
            <p:ph idx="1"/>
          </p:nvPr>
        </p:nvSpPr>
        <p:spPr/>
        <p:txBody>
          <a:bodyPr/>
          <a:lstStyle/>
          <a:p>
            <a:pPr algn="just" rtl="1" eaLnBrk="1" hangingPunct="1">
              <a:buFont typeface="Wingdings" panose="05000000000000000000" pitchFamily="2" charset="2"/>
              <a:buNone/>
            </a:pPr>
            <a:r>
              <a:rPr lang="fa-IR" altLang="en-US">
                <a:ea typeface="Majalla UI"/>
              </a:rPr>
              <a:t>انجام كشش هاي عضلاني و تمرين هاي يوگا مي تواند با كمك به تمدد اعصاب و آرامش بخشيدن به فرد و نيز شل كردن ماهيچه هاي منقبض يا سفت درپيشگيري و كاهش فشار رواني به طرق زير تأثير داشته باشد.</a:t>
            </a:r>
            <a:endParaRPr lang="en-US"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704850"/>
            <a:ext cx="8229600" cy="866775"/>
          </a:xfrm>
        </p:spPr>
        <p:txBody>
          <a:bodyPr/>
          <a:lstStyle/>
          <a:p>
            <a:pPr eaLnBrk="1" hangingPunct="1"/>
            <a:r>
              <a:rPr lang="en-US" altLang="en-US" b="1"/>
              <a:t>(Meditation) </a:t>
            </a:r>
            <a:r>
              <a:rPr lang="fa-IR" altLang="en-US" sz="3600" b="1">
                <a:cs typeface="B Titr" panose="00000700000000000000" pitchFamily="2" charset="-78"/>
              </a:rPr>
              <a:t>روش هاي تمدد اعصاب</a:t>
            </a:r>
            <a:endParaRPr lang="en-US" altLang="en-US">
              <a:cs typeface="B Titr" panose="00000700000000000000" pitchFamily="2" charset="-78"/>
            </a:endParaRPr>
          </a:p>
        </p:txBody>
      </p:sp>
      <p:sp>
        <p:nvSpPr>
          <p:cNvPr id="60419" name="Content Placeholder 2"/>
          <p:cNvSpPr>
            <a:spLocks noGrp="1"/>
          </p:cNvSpPr>
          <p:nvPr>
            <p:ph idx="1"/>
          </p:nvPr>
        </p:nvSpPr>
        <p:spPr/>
        <p:txBody>
          <a:bodyPr/>
          <a:lstStyle/>
          <a:p>
            <a:pPr algn="r" rtl="1" eaLnBrk="1" hangingPunct="1">
              <a:lnSpc>
                <a:spcPct val="200000"/>
              </a:lnSpc>
              <a:buFont typeface="Wingdings" panose="05000000000000000000" pitchFamily="2" charset="2"/>
              <a:buNone/>
            </a:pPr>
            <a:r>
              <a:rPr lang="fa-IR" altLang="en-US" b="1">
                <a:ea typeface="Majalla UI"/>
                <a:cs typeface="B Nazanin" panose="00000400000000000000" pitchFamily="2" charset="-78"/>
              </a:rPr>
              <a:t>با انجام روش هاي تمدد اعصاب از طريق كاهش تعداد ضربان قلب و تنفس، كاهش فشارخون و شل كرن ماهيچه ها، مي توان به مهار پاسخ هاي مضر بدن نسبت به فشاررواني كمك كرد . اگر هر روز اين روش هاي تمدد اعصاب را به كار بريد، احساس راحتي مي كنيد. دقيق تر فكر ميكنيد و كارآيي شما بيشتر مي شود.</a:t>
            </a:r>
            <a:endParaRPr lang="en-US" altLang="en-US" b="1">
              <a:ea typeface="Majalla UI"/>
              <a:cs typeface="B Nazanin" panose="00000400000000000000" pitchFamily="2" charset="-78"/>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214313"/>
            <a:ext cx="8401050" cy="1285875"/>
          </a:xfrm>
        </p:spPr>
        <p:txBody>
          <a:bodyPr/>
          <a:lstStyle/>
          <a:p>
            <a:pPr algn="ctr" eaLnBrk="1" hangingPunct="1"/>
            <a:r>
              <a:rPr lang="fa-IR" altLang="en-US" sz="6000" b="1">
                <a:solidFill>
                  <a:schemeClr val="tx1"/>
                </a:solidFill>
              </a:rPr>
              <a:t>الف  تنفس عميق</a:t>
            </a:r>
            <a:br>
              <a:rPr lang="fa-IR" altLang="en-US" sz="6000" b="1">
                <a:solidFill>
                  <a:schemeClr val="tx1"/>
                </a:solidFill>
              </a:rPr>
            </a:br>
            <a:endParaRPr lang="en-US" altLang="en-US"/>
          </a:p>
        </p:txBody>
      </p:sp>
      <p:sp>
        <p:nvSpPr>
          <p:cNvPr id="61443" name="Content Placeholder 2"/>
          <p:cNvSpPr>
            <a:spLocks noGrp="1"/>
          </p:cNvSpPr>
          <p:nvPr>
            <p:ph idx="1"/>
          </p:nvPr>
        </p:nvSpPr>
        <p:spPr>
          <a:xfrm>
            <a:off x="285750" y="1000125"/>
            <a:ext cx="8572500" cy="5324475"/>
          </a:xfrm>
        </p:spPr>
        <p:txBody>
          <a:bodyPr/>
          <a:lstStyle/>
          <a:p>
            <a:pPr algn="r" rtl="1" eaLnBrk="1" hangingPunct="1">
              <a:lnSpc>
                <a:spcPct val="150000"/>
              </a:lnSpc>
              <a:buFont typeface="Wingdings" panose="05000000000000000000" pitchFamily="2" charset="2"/>
              <a:buNone/>
            </a:pPr>
            <a:r>
              <a:rPr lang="fa-IR" altLang="en-US" sz="3200" b="1">
                <a:ea typeface="Majalla UI"/>
                <a:cs typeface="B Nazanin" panose="00000400000000000000" pitchFamily="2" charset="-78"/>
              </a:rPr>
              <a:t>از طريق بيني نفس عميق بكشيد. هرچه مي توانيد هواي بيشتري فرو ببريد.هوا را آهسته از طر يق دهان بيرون دهيد تا زماني كه احساس كنيد ريه هايتان خالي از هوا شده است . هنگام انجام اين كار ، لب هايتان را جمع كنيد تا آهسته ترهوا را بيرون دهيد.</a:t>
            </a:r>
          </a:p>
          <a:p>
            <a:pPr algn="r" rtl="1" eaLnBrk="1" hangingPunct="1">
              <a:lnSpc>
                <a:spcPct val="150000"/>
              </a:lnSpc>
              <a:buFont typeface="Wingdings" panose="05000000000000000000" pitchFamily="2" charset="2"/>
              <a:buNone/>
            </a:pPr>
            <a:r>
              <a:rPr lang="fa-IR" altLang="en-US" sz="3200" b="1">
                <a:ea typeface="Majalla UI"/>
                <a:cs typeface="B Nazanin" panose="00000400000000000000" pitchFamily="2" charset="-78"/>
              </a:rPr>
              <a:t>اين مراحل را 3 تا 5 بار تكرار كنيد . براي تكرار بيشتر ، چند دقيقه بين نفس هاي عميق فاصله بگذاريد</a:t>
            </a:r>
            <a:endParaRPr lang="en-US" altLang="en-US" sz="3200" b="1">
              <a:ea typeface="Majalla UI"/>
              <a:cs typeface="B Nazanin" panose="00000400000000000000" pitchFamily="2" charset="-78"/>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82625" y="609600"/>
            <a:ext cx="8080375" cy="1533525"/>
          </a:xfrm>
        </p:spPr>
        <p:txBody>
          <a:bodyPr/>
          <a:lstStyle/>
          <a:p>
            <a:pPr algn="ctr" eaLnBrk="1" hangingPunct="1">
              <a:buFontTx/>
              <a:buChar char="•"/>
            </a:pPr>
            <a:r>
              <a:rPr lang="fa-IR" altLang="en-US" sz="6000" b="1">
                <a:solidFill>
                  <a:schemeClr val="tx1"/>
                </a:solidFill>
              </a:rPr>
              <a:t>ب  تمدد اعصاب پيشرونده</a:t>
            </a:r>
            <a:br>
              <a:rPr lang="fa-IR" altLang="en-US" sz="6000" b="1">
                <a:solidFill>
                  <a:schemeClr val="tx1"/>
                </a:solidFill>
              </a:rPr>
            </a:br>
            <a:endParaRPr lang="en-US" altLang="en-US"/>
          </a:p>
        </p:txBody>
      </p:sp>
      <p:sp>
        <p:nvSpPr>
          <p:cNvPr id="62467" name="Content Placeholder 2"/>
          <p:cNvSpPr>
            <a:spLocks noGrp="1"/>
          </p:cNvSpPr>
          <p:nvPr>
            <p:ph idx="1"/>
          </p:nvPr>
        </p:nvSpPr>
        <p:spPr>
          <a:xfrm>
            <a:off x="0" y="1428750"/>
            <a:ext cx="9144000" cy="5429250"/>
          </a:xfrm>
        </p:spPr>
        <p:txBody>
          <a:bodyPr/>
          <a:lstStyle/>
          <a:p>
            <a:pPr algn="r" rtl="1" eaLnBrk="1" hangingPunct="1">
              <a:buFont typeface="Wingdings" panose="05000000000000000000" pitchFamily="2" charset="2"/>
              <a:buNone/>
            </a:pPr>
            <a:r>
              <a:rPr lang="fa-IR" altLang="en-US">
                <a:ea typeface="Majalla UI"/>
                <a:cs typeface="B Zar" panose="00000400000000000000" pitchFamily="2" charset="-78"/>
              </a:rPr>
              <a:t>تمدد اعصاب پيشرونده كمك مي كند كه تمام بدنتان آرامش يابد . براي اين منظور مراحل زير را انجام دهيد:</a:t>
            </a:r>
          </a:p>
          <a:p>
            <a:pPr algn="r" rtl="1" eaLnBrk="1" hangingPunct="1">
              <a:buFont typeface="Wingdings" panose="05000000000000000000" pitchFamily="2" charset="2"/>
              <a:buNone/>
            </a:pPr>
            <a:r>
              <a:rPr lang="fa-IR" altLang="en-US" b="1">
                <a:ea typeface="Majalla UI"/>
                <a:cs typeface="B Zar" panose="00000400000000000000" pitchFamily="2" charset="-78"/>
              </a:rPr>
              <a:t>راه هاي پيشگيري و كنترل بيمار يهاي قلبي عروقي </a:t>
            </a:r>
          </a:p>
          <a:p>
            <a:pPr algn="r" rtl="1" eaLnBrk="1" hangingPunct="1">
              <a:buFont typeface="Wingdings" panose="05000000000000000000" pitchFamily="2" charset="2"/>
              <a:buNone/>
            </a:pPr>
            <a:r>
              <a:rPr lang="fa-IR" altLang="en-US">
                <a:ea typeface="Majalla UI"/>
                <a:cs typeface="B Zar" panose="00000400000000000000" pitchFamily="2" charset="-78"/>
              </a:rPr>
              <a:t>1</a:t>
            </a:r>
            <a:r>
              <a:rPr lang="fa-IR" altLang="en-US" sz="2800">
                <a:ea typeface="Majalla UI"/>
                <a:cs typeface="B Zar" panose="00000400000000000000" pitchFamily="2" charset="-78"/>
              </a:rPr>
              <a:t>. بر روي يك صندلي راحتي بنشينيد يا در يك اتاق ساكت به پشت دراز بكشيد.</a:t>
            </a:r>
          </a:p>
          <a:p>
            <a:pPr algn="r" rtl="1" eaLnBrk="1" hangingPunct="1">
              <a:buFont typeface="Wingdings" panose="05000000000000000000" pitchFamily="2" charset="2"/>
              <a:buNone/>
            </a:pPr>
            <a:r>
              <a:rPr lang="fa-IR" altLang="en-US" sz="2800">
                <a:ea typeface="Majalla UI"/>
                <a:cs typeface="B Zar" panose="00000400000000000000" pitchFamily="2" charset="-78"/>
              </a:rPr>
              <a:t>2. اكنون شروع به تنفس عميق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3. نفس عميق بكشيد و ماهيچه هاي خود را سفت و منقبض كنيد، به طوري كه شدت انقباض را احساس كنيد. انقباض را براي مدت 3 ثانيه حفظ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4. نفستان را بيرون بدهيد و هم زمان ماهيچه را هم شل كنيد . شدت انبساط ماهيچه را احساس كنيد.</a:t>
            </a:r>
          </a:p>
          <a:p>
            <a:pPr algn="r" rtl="1" eaLnBrk="1" hangingPunct="1">
              <a:buFont typeface="Wingdings" panose="05000000000000000000" pitchFamily="2" charset="2"/>
              <a:buNone/>
            </a:pPr>
            <a:r>
              <a:rPr lang="fa-IR" altLang="en-US" sz="2800">
                <a:ea typeface="Majalla UI"/>
                <a:cs typeface="B Zar" panose="00000400000000000000" pitchFamily="2" charset="-78"/>
              </a:rPr>
              <a:t>دو مرحله آخر را با هريك از ماهيچه</a:t>
            </a:r>
            <a:r>
              <a:rPr lang="en-US" altLang="en-US" sz="2800">
                <a:ea typeface="Majalla UI"/>
                <a:cs typeface="B Zar" panose="00000400000000000000" pitchFamily="2" charset="-78"/>
              </a:rPr>
              <a:t> </a:t>
            </a:r>
            <a:r>
              <a:rPr lang="fa-IR" altLang="en-US" sz="2800">
                <a:ea typeface="Majalla UI"/>
                <a:cs typeface="B Zar" panose="00000400000000000000" pitchFamily="2" charset="-78"/>
              </a:rPr>
              <a:t>هاي بدنتان از سرتا پنجه پا انجام دهيد</a:t>
            </a:r>
            <a:endParaRPr lang="en-US" altLang="en-US" sz="2800">
              <a:cs typeface="B Zar" panose="00000400000000000000" pitchFamily="2" charset="-78"/>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fontScale="90000"/>
          </a:bodyPr>
          <a:lstStyle/>
          <a:p>
            <a:pPr eaLnBrk="1" hangingPunct="1">
              <a:defRPr/>
            </a:pPr>
            <a:r>
              <a:rPr lang="ar-SA" sz="4000">
                <a:cs typeface="B Traffic" pitchFamily="2" charset="-78"/>
              </a:rPr>
              <a:t>تمرين آرام سازي را انجام دهيد. در اينجا شكل ساده اي از اين تمرين را مي گوييم:</a:t>
            </a:r>
            <a:endParaRPr lang="en-US" sz="4000">
              <a:cs typeface="B Traffic" pitchFamily="2" charset="-78"/>
            </a:endParaRPr>
          </a:p>
        </p:txBody>
      </p:sp>
      <p:sp>
        <p:nvSpPr>
          <p:cNvPr id="63491" name="Rectangle 3"/>
          <p:cNvSpPr>
            <a:spLocks noGrp="1" noChangeArrowheads="1"/>
          </p:cNvSpPr>
          <p:nvPr>
            <p:ph type="body" idx="1"/>
          </p:nvPr>
        </p:nvSpPr>
        <p:spPr>
          <a:xfrm>
            <a:off x="3851275" y="1600200"/>
            <a:ext cx="4835525" cy="4530725"/>
          </a:xfrm>
        </p:spPr>
        <p:txBody>
          <a:bodyPr/>
          <a:lstStyle/>
          <a:p>
            <a:pPr algn="just" rtl="1" eaLnBrk="1" hangingPunct="1">
              <a:lnSpc>
                <a:spcPct val="80000"/>
              </a:lnSpc>
            </a:pPr>
            <a:r>
              <a:rPr lang="ar-SA" altLang="en-US" sz="2800">
                <a:cs typeface="B Traffic" panose="00000400000000000000" pitchFamily="2" charset="-78"/>
              </a:rPr>
              <a:t>در اين تمرين، عضلات به ترتيب از سر به طرف پا يا برعكس سفت مي شود. </a:t>
            </a:r>
            <a:r>
              <a:rPr lang="ar-SA" altLang="en-US" sz="2800" b="1">
                <a:cs typeface="B Traffic" panose="00000400000000000000" pitchFamily="2" charset="-78"/>
              </a:rPr>
              <a:t>10 تا 15 ثانيه</a:t>
            </a:r>
            <a:r>
              <a:rPr lang="ar-SA" altLang="en-US" sz="2800">
                <a:cs typeface="B Traffic" panose="00000400000000000000" pitchFamily="2" charset="-78"/>
              </a:rPr>
              <a:t> در اين حالت نگه داشته مي شود و بعد به آرامي شل مي شود. اين سفت شدن و شل شدن عضلات تاثير خوبي بر آرامش ذهن مي گذارد.</a:t>
            </a:r>
          </a:p>
          <a:p>
            <a:pPr algn="just" rtl="1" eaLnBrk="1" hangingPunct="1">
              <a:lnSpc>
                <a:spcPct val="80000"/>
              </a:lnSpc>
            </a:pPr>
            <a:r>
              <a:rPr lang="ar-SA" altLang="en-US" sz="2800">
                <a:cs typeface="B Traffic" panose="00000400000000000000" pitchFamily="2" charset="-78"/>
              </a:rPr>
              <a:t>ابتدا به يك مكان خلوت برويد. روي صندلي بنشينيد. پشت خود را صاف نگه داريد. كف پاها را روي زمين بگذاريد و دست ها را روي ران قرار دهيد.</a:t>
            </a:r>
            <a:endParaRPr lang="en-US" altLang="en-US" sz="2800">
              <a:cs typeface="B Traffic" panose="00000400000000000000" pitchFamily="2" charset="-78"/>
            </a:endParaRPr>
          </a:p>
        </p:txBody>
      </p:sp>
      <p:pic>
        <p:nvPicPr>
          <p:cNvPr id="63492" name="Picture 4" descr="6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773238"/>
            <a:ext cx="2855913"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a:xfrm>
            <a:off x="5003800" y="1196975"/>
            <a:ext cx="3683000" cy="4997450"/>
          </a:xfrm>
        </p:spPr>
        <p:txBody>
          <a:bodyPr/>
          <a:lstStyle/>
          <a:p>
            <a:pPr algn="just" rtl="1" eaLnBrk="1" hangingPunct="1"/>
            <a:r>
              <a:rPr lang="ar-SA" altLang="en-US" sz="2800">
                <a:cs typeface="B Traffic" panose="00000400000000000000" pitchFamily="2" charset="-78"/>
              </a:rPr>
              <a:t>ابروها را تا جايي كه مي توانيد به طرف بالا بكشيد و در اين حالت نگه داريد. سپس به آهستگي رها كنيد.</a:t>
            </a:r>
          </a:p>
          <a:p>
            <a:pPr algn="just" rtl="1" eaLnBrk="1" hangingPunct="1"/>
            <a:r>
              <a:rPr lang="ar-SA" altLang="en-US" sz="2800">
                <a:cs typeface="B Traffic" panose="00000400000000000000" pitchFamily="2" charset="-78"/>
              </a:rPr>
              <a:t>چشم هايتان را محكم ببنديد و پلك ها را روي هم فشار دهيد. در اين حالت نگه داريد. سپس به آهستگي چشم ها را باز كنيد.</a:t>
            </a:r>
            <a:endParaRPr lang="en-US" altLang="en-US" sz="2800">
              <a:cs typeface="B Traffic" panose="00000400000000000000" pitchFamily="2" charset="-78"/>
            </a:endParaRPr>
          </a:p>
        </p:txBody>
      </p:sp>
      <p:pic>
        <p:nvPicPr>
          <p:cNvPr id="64515" name="Picture 4" descr="b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716338"/>
            <a:ext cx="2630488"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 descr="jvg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333375"/>
            <a:ext cx="2300287"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a:xfrm>
            <a:off x="4787900" y="1600200"/>
            <a:ext cx="3898900" cy="4530725"/>
          </a:xfrm>
        </p:spPr>
        <p:txBody>
          <a:bodyPr/>
          <a:lstStyle/>
          <a:p>
            <a:pPr algn="just" rtl="1" eaLnBrk="1" hangingPunct="1">
              <a:lnSpc>
                <a:spcPct val="90000"/>
              </a:lnSpc>
            </a:pPr>
            <a:r>
              <a:rPr lang="ar-SA" altLang="en-US">
                <a:cs typeface="B Traffic" panose="00000400000000000000" pitchFamily="2" charset="-78"/>
              </a:rPr>
              <a:t>زانوي راست را خم كنيد و ران را تا جايي كه مي توانيد بالا بياوريد و سفت نگه داريد. سپس به آهستگي پا را زمين بگذاريد. اين حركت را با پاي چپ تكرار كنيد.</a:t>
            </a:r>
          </a:p>
          <a:p>
            <a:pPr algn="just" rtl="1" eaLnBrk="1" hangingPunct="1">
              <a:lnSpc>
                <a:spcPct val="90000"/>
              </a:lnSpc>
            </a:pPr>
            <a:r>
              <a:rPr lang="ar-SA" altLang="en-US">
                <a:cs typeface="B Traffic" panose="00000400000000000000" pitchFamily="2" charset="-78"/>
              </a:rPr>
              <a:t>اين تمرين را روزي يك تا دو بار انجام دهيد.</a:t>
            </a:r>
            <a:endParaRPr lang="en-US" altLang="en-US">
              <a:cs typeface="B Traffic" panose="00000400000000000000" pitchFamily="2" charset="-78"/>
            </a:endParaRPr>
          </a:p>
        </p:txBody>
      </p:sp>
      <p:pic>
        <p:nvPicPr>
          <p:cNvPr id="65539" name="Picture 4" descr="frhyxhzd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38" y="3573463"/>
            <a:ext cx="2225675"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descr="sfS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88" y="188913"/>
            <a:ext cx="2195512"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body" idx="1"/>
          </p:nvPr>
        </p:nvSpPr>
        <p:spPr>
          <a:xfrm>
            <a:off x="4500563" y="836613"/>
            <a:ext cx="4186237" cy="5257800"/>
          </a:xfrm>
        </p:spPr>
        <p:txBody>
          <a:bodyPr/>
          <a:lstStyle/>
          <a:p>
            <a:pPr algn="just" rtl="1" eaLnBrk="1" hangingPunct="1">
              <a:lnSpc>
                <a:spcPct val="80000"/>
              </a:lnSpc>
            </a:pPr>
            <a:r>
              <a:rPr lang="ar-SA" altLang="en-US" sz="2800">
                <a:cs typeface="B Traffic" panose="00000400000000000000" pitchFamily="2" charset="-78"/>
              </a:rPr>
              <a:t>زبان خود را به سقف دهان فشار دهيد . فشار را نگه داريد. سپس به آهستگي رها كنيد.</a:t>
            </a:r>
          </a:p>
          <a:p>
            <a:pPr algn="just" rtl="1" eaLnBrk="1" hangingPunct="1">
              <a:lnSpc>
                <a:spcPct val="80000"/>
              </a:lnSpc>
            </a:pPr>
            <a:r>
              <a:rPr lang="ar-SA" altLang="en-US" sz="2800">
                <a:cs typeface="B Traffic" panose="00000400000000000000" pitchFamily="2" charset="-78"/>
              </a:rPr>
              <a:t>دندان هاي خود را روي هم فشار دهيد. فشار را نگه داريد. سپس به آهستگي رها كنيد.    </a:t>
            </a:r>
            <a:r>
              <a:rPr lang="ar-SA" altLang="en-US" sz="2800" u="sng">
                <a:cs typeface="B Traffic" panose="00000400000000000000" pitchFamily="2" charset="-78"/>
              </a:rPr>
              <a:t>در صورتي كه دندان مصنوعي داريد اين حركت را انجام ندهيد.</a:t>
            </a:r>
            <a:endParaRPr lang="ar-SA" altLang="en-US" sz="2800">
              <a:cs typeface="B Traffic" panose="00000400000000000000" pitchFamily="2" charset="-78"/>
            </a:endParaRPr>
          </a:p>
          <a:p>
            <a:pPr algn="just" rtl="1" eaLnBrk="1" hangingPunct="1">
              <a:lnSpc>
                <a:spcPct val="80000"/>
              </a:lnSpc>
            </a:pPr>
            <a:r>
              <a:rPr lang="ar-SA" altLang="en-US" sz="2800">
                <a:cs typeface="B Traffic" panose="00000400000000000000" pitchFamily="2" charset="-78"/>
              </a:rPr>
              <a:t>لب هايتان را به هم فشار دهيد و چروك كنيد. فشار را نگه داريد. سپس به آهستگي رها كنيد.</a:t>
            </a:r>
            <a:endParaRPr lang="en-US" altLang="en-US" sz="2800">
              <a:cs typeface="B Traffic" panose="00000400000000000000" pitchFamily="2" charset="-78"/>
            </a:endParaRPr>
          </a:p>
        </p:txBody>
      </p:sp>
      <p:pic>
        <p:nvPicPr>
          <p:cNvPr id="66563" name="Picture 4" descr="b g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60350"/>
            <a:ext cx="250031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5" descr="gtdty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3644900"/>
            <a:ext cx="302895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endParaRPr lang="en-US" altLang="en-US"/>
          </a:p>
        </p:txBody>
      </p:sp>
      <p:sp>
        <p:nvSpPr>
          <p:cNvPr id="67587" name="Rectangle 3"/>
          <p:cNvSpPr>
            <a:spLocks noGrp="1" noChangeArrowheads="1"/>
          </p:cNvSpPr>
          <p:nvPr>
            <p:ph type="body" idx="1"/>
          </p:nvPr>
        </p:nvSpPr>
        <p:spPr>
          <a:xfrm>
            <a:off x="4572000" y="1600200"/>
            <a:ext cx="4114800" cy="4924425"/>
          </a:xfrm>
        </p:spPr>
        <p:txBody>
          <a:bodyPr/>
          <a:lstStyle/>
          <a:p>
            <a:pPr algn="just" rtl="1" eaLnBrk="1" hangingPunct="1"/>
            <a:r>
              <a:rPr lang="ar-SA" altLang="en-US" sz="2800">
                <a:cs typeface="B Traffic" panose="00000400000000000000" pitchFamily="2" charset="-78"/>
              </a:rPr>
              <a:t>شانه هاي خود را بالا بكشيد و سفت نگه داريد. سپس به آهستگي رها كنيد.</a:t>
            </a:r>
          </a:p>
          <a:p>
            <a:pPr algn="just" rtl="1" eaLnBrk="1" hangingPunct="1"/>
            <a:r>
              <a:rPr lang="ar-SA" altLang="en-US" sz="2800">
                <a:cs typeface="B Traffic" panose="00000400000000000000" pitchFamily="2" charset="-78"/>
              </a:rPr>
              <a:t>دست راست را مشت كنيد و ساعد را روي بازو خم كنيد و محكم فشار دهيد. در اين حالت نگه داريد. سپس به آهستگي رها كنيد. اين حركت را با دست چپ نيز انجام دهيد.</a:t>
            </a:r>
            <a:endParaRPr lang="en-US" altLang="en-US" sz="2800">
              <a:cs typeface="B Traffic" panose="00000400000000000000" pitchFamily="2" charset="-78"/>
            </a:endParaRPr>
          </a:p>
        </p:txBody>
      </p:sp>
      <p:pic>
        <p:nvPicPr>
          <p:cNvPr id="67588" name="Picture 4" descr="bv gf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773238"/>
            <a:ext cx="37719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288925" y="260350"/>
            <a:ext cx="8820150" cy="2089150"/>
          </a:xfrm>
        </p:spPr>
        <p:txBody>
          <a:bodyPr/>
          <a:lstStyle/>
          <a:p>
            <a:pPr algn="just" rtl="1" eaLnBrk="1" hangingPunct="1"/>
            <a:r>
              <a:rPr lang="ar-SA" altLang="en-US">
                <a:cs typeface="B Traffic" panose="00000400000000000000" pitchFamily="2" charset="-78"/>
              </a:rPr>
              <a:t>يك نفس عميق بكشيد. ريه تان را از هوا پر كنيد. نفس خود را حبس كنيد و به شكم خود فشار وارد كنيد. مثل اينكه مي خواهيد شكم خود را باد كنيد. سپس به آهستگي نفس را بيرون دهيد و ريه را كاملاً خالي كنيد.</a:t>
            </a:r>
            <a:endParaRPr lang="en-US" altLang="en-US">
              <a:cs typeface="B Traffic" panose="00000400000000000000" pitchFamily="2" charset="-78"/>
            </a:endParaRPr>
          </a:p>
        </p:txBody>
      </p:sp>
      <p:pic>
        <p:nvPicPr>
          <p:cNvPr id="68611" name="Picture 4" descr="iutdr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660650"/>
            <a:ext cx="7704137"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body" idx="1"/>
          </p:nvPr>
        </p:nvSpPr>
        <p:spPr>
          <a:xfrm>
            <a:off x="4932363" y="188913"/>
            <a:ext cx="3754437" cy="6408737"/>
          </a:xfrm>
        </p:spPr>
        <p:txBody>
          <a:bodyPr/>
          <a:lstStyle/>
          <a:p>
            <a:pPr algn="just" rtl="1" eaLnBrk="1" hangingPunct="1">
              <a:lnSpc>
                <a:spcPct val="90000"/>
              </a:lnSpc>
            </a:pPr>
            <a:r>
              <a:rPr lang="ar-SA" altLang="en-US" sz="2800">
                <a:cs typeface="B Traffic" panose="00000400000000000000" pitchFamily="2" charset="-78"/>
              </a:rPr>
              <a:t>كتف ها را تا جايي كه مي توانيد به عقب ببريد. فشار دهيد و در اين حالت سفت نگه داريد. سپس به آرامي رها كنيد</a:t>
            </a:r>
            <a:r>
              <a:rPr lang="en-US" altLang="en-US" sz="2800">
                <a:cs typeface="B Traffic" panose="00000400000000000000" pitchFamily="2" charset="-78"/>
              </a:rPr>
              <a:t> </a:t>
            </a:r>
          </a:p>
          <a:p>
            <a:pPr algn="just" rtl="1" eaLnBrk="1" hangingPunct="1">
              <a:lnSpc>
                <a:spcPct val="90000"/>
              </a:lnSpc>
            </a:pPr>
            <a:r>
              <a:rPr lang="ar-SA" altLang="en-US" sz="2800">
                <a:cs typeface="B Traffic" panose="00000400000000000000" pitchFamily="2" charset="-78"/>
              </a:rPr>
              <a:t>پاي راست را صاف نگه داريد. پنجة پا را به طرف بيرون بكشيد. در اين حالت نگه داريد. بعد پنجة پا را به طرف خودتان خم كنيد.پا را سفت در اين حالت نگه داريد. سپس به آهستگي پا را زمين بگذاريد. اين حركت را با پاي چپ تكرار كنيد.</a:t>
            </a:r>
            <a:endParaRPr lang="en-US" altLang="en-US" sz="2800">
              <a:cs typeface="B Traffic" panose="00000400000000000000" pitchFamily="2" charset="-78"/>
            </a:endParaRPr>
          </a:p>
        </p:txBody>
      </p:sp>
      <p:pic>
        <p:nvPicPr>
          <p:cNvPr id="69635" name="Picture 4" descr="cxrd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0"/>
            <a:ext cx="2455862"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descr="gxd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429000"/>
            <a:ext cx="29718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82625" y="609600"/>
            <a:ext cx="8080375" cy="1033463"/>
          </a:xfrm>
        </p:spPr>
        <p:txBody>
          <a:bodyPr/>
          <a:lstStyle/>
          <a:p>
            <a:pPr algn="ctr" eaLnBrk="1" hangingPunct="1"/>
            <a:r>
              <a:rPr lang="fa-IR" altLang="en-US" sz="4000" b="1">
                <a:solidFill>
                  <a:schemeClr val="tx1"/>
                </a:solidFill>
                <a:cs typeface="B Titr" panose="00000700000000000000" pitchFamily="2" charset="-78"/>
              </a:rPr>
              <a:t>مهارت 5: تعيين اهداف براي خود</a:t>
            </a:r>
            <a:br>
              <a:rPr lang="fa-IR" altLang="en-US" sz="4400" b="1">
                <a:solidFill>
                  <a:schemeClr val="tx1"/>
                </a:solidFill>
                <a:cs typeface="B Titr" panose="00000700000000000000" pitchFamily="2" charset="-78"/>
              </a:rPr>
            </a:br>
            <a:endParaRPr lang="en-US" altLang="en-US" sz="4000">
              <a:cs typeface="B Titr" panose="00000700000000000000" pitchFamily="2" charset="-78"/>
            </a:endParaRPr>
          </a:p>
        </p:txBody>
      </p:sp>
      <p:sp>
        <p:nvSpPr>
          <p:cNvPr id="70659" name="Content Placeholder 2"/>
          <p:cNvSpPr>
            <a:spLocks noGrp="1"/>
          </p:cNvSpPr>
          <p:nvPr>
            <p:ph idx="1"/>
          </p:nvPr>
        </p:nvSpPr>
        <p:spPr>
          <a:xfrm>
            <a:off x="0" y="1357313"/>
            <a:ext cx="9144000" cy="5500687"/>
          </a:xfrm>
        </p:spPr>
        <p:txBody>
          <a:bodyPr/>
          <a:lstStyle/>
          <a:p>
            <a:pPr algn="r" rtl="1" eaLnBrk="1" hangingPunct="1">
              <a:buFont typeface="Wingdings" panose="05000000000000000000" pitchFamily="2" charset="2"/>
              <a:buNone/>
            </a:pPr>
            <a:r>
              <a:rPr lang="fa-IR" altLang="en-US">
                <a:ea typeface="Majalla UI"/>
                <a:cs typeface="B Zar" panose="00000400000000000000" pitchFamily="2" charset="-78"/>
              </a:rPr>
              <a:t>هنگامي كه دچار فشار رواني مي شويد، ممكن است قدرت تصميم گيري و برنامه ريزي رااز دست بدهيد و به روش هاي قبلي واكنش تان نسبت به فشار رواني باز گردد، </a:t>
            </a:r>
            <a:r>
              <a:rPr lang="fa-IR" altLang="en-US" sz="2800">
                <a:ea typeface="Majalla UI"/>
                <a:cs typeface="B Zar" panose="00000400000000000000" pitchFamily="2" charset="-78"/>
              </a:rPr>
              <a:t>اما مي توانيد برنامه ريزي كنيد كه فشار رواني خود را بهتر كنترل كنيد و موانع را پشت سربگذاريد. اهدافي كه تعيين مي كنيد بايد خصوصيات زير را دارا باشد:</a:t>
            </a:r>
            <a:endParaRPr lang="fa-IR" altLang="en-US">
              <a:ea typeface="Majalla UI"/>
              <a:cs typeface="B Zar" panose="00000400000000000000" pitchFamily="2" charset="-78"/>
            </a:endParaRPr>
          </a:p>
          <a:p>
            <a:pPr algn="r" rtl="1" eaLnBrk="1" hangingPunct="1">
              <a:buFont typeface="Wingdings" panose="05000000000000000000" pitchFamily="2" charset="2"/>
              <a:buNone/>
            </a:pPr>
            <a:r>
              <a:rPr lang="fa-IR" altLang="en-US" sz="1800" b="1">
                <a:solidFill>
                  <a:srgbClr val="C00000"/>
                </a:solidFill>
                <a:ea typeface="Majalla UI"/>
                <a:cs typeface="B Zar" panose="00000400000000000000" pitchFamily="2" charset="-78"/>
              </a:rPr>
              <a:t>1 اختصاصي بودن : </a:t>
            </a:r>
            <a:r>
              <a:rPr lang="fa-IR" altLang="en-US" sz="1800" b="1">
                <a:ea typeface="Majalla UI"/>
                <a:cs typeface="B Zar" panose="00000400000000000000" pitchFamily="2" charset="-78"/>
              </a:rPr>
              <a:t>اهداف بايد معلوم و مشخص باشد. اهدافي را براي خود تعيين كنيد كه شما را به نتايجي كه دلخواه شماست برساند.</a:t>
            </a:r>
          </a:p>
          <a:p>
            <a:pPr algn="r" rtl="1" eaLnBrk="1" hangingPunct="1">
              <a:buFont typeface="Wingdings" panose="05000000000000000000" pitchFamily="2" charset="2"/>
              <a:buNone/>
            </a:pPr>
            <a:r>
              <a:rPr lang="fa-IR" altLang="en-US" sz="1800" b="1">
                <a:solidFill>
                  <a:srgbClr val="C00000"/>
                </a:solidFill>
                <a:ea typeface="Majalla UI"/>
                <a:cs typeface="B Zar" panose="00000400000000000000" pitchFamily="2" charset="-78"/>
              </a:rPr>
              <a:t>2 قابل سنجش بودن : </a:t>
            </a:r>
            <a:r>
              <a:rPr lang="fa-IR" altLang="en-US" sz="1800" b="1">
                <a:ea typeface="Majalla UI"/>
                <a:cs typeface="B Zar" panose="00000400000000000000" pitchFamily="2" charset="-78"/>
              </a:rPr>
              <a:t>اهدافي را انتخاب كنيد كه نتايج قابل لمس و قابل اندازه گيري</a:t>
            </a:r>
            <a:r>
              <a:rPr lang="en-US" altLang="en-US" sz="1800" b="1">
                <a:ea typeface="Majalla UI"/>
                <a:cs typeface="B Zar" panose="00000400000000000000" pitchFamily="2" charset="-78"/>
              </a:rPr>
              <a:t> </a:t>
            </a:r>
            <a:r>
              <a:rPr lang="fa-IR" altLang="en-US" sz="1800" b="1">
                <a:ea typeface="Majalla UI"/>
                <a:cs typeface="B Zar" panose="00000400000000000000" pitchFamily="2" charset="-78"/>
              </a:rPr>
              <a:t>داشته باشند.</a:t>
            </a:r>
          </a:p>
          <a:p>
            <a:pPr algn="r" rtl="1" eaLnBrk="1" hangingPunct="1">
              <a:buFont typeface="Wingdings" panose="05000000000000000000" pitchFamily="2" charset="2"/>
              <a:buNone/>
            </a:pPr>
            <a:r>
              <a:rPr lang="fa-IR" altLang="en-US" sz="1800" b="1">
                <a:solidFill>
                  <a:srgbClr val="C00000"/>
                </a:solidFill>
                <a:ea typeface="Majalla UI"/>
                <a:cs typeface="B Zar" panose="00000400000000000000" pitchFamily="2" charset="-78"/>
              </a:rPr>
              <a:t>3 دست يافتني بودن :</a:t>
            </a:r>
            <a:r>
              <a:rPr lang="fa-IR" altLang="en-US" sz="1800" b="1">
                <a:ea typeface="Majalla UI"/>
                <a:cs typeface="B Zar" panose="00000400000000000000" pitchFamily="2" charset="-78"/>
              </a:rPr>
              <a:t> آيا مي توانيد به اهدافتان برسيد؟ نا اميد نشويد . به خاطر داشته باشيد كه هميشه مي توانيد بعد از رسيدن به اولين هدف به هدف هاي بعدي نيز دست پيداكنيد.</a:t>
            </a:r>
          </a:p>
          <a:p>
            <a:pPr algn="r" rtl="1" eaLnBrk="1" hangingPunct="1">
              <a:buFont typeface="Wingdings" panose="05000000000000000000" pitchFamily="2" charset="2"/>
              <a:buNone/>
            </a:pPr>
            <a:r>
              <a:rPr lang="fa-IR" altLang="en-US" sz="1800" b="1">
                <a:solidFill>
                  <a:srgbClr val="C00000"/>
                </a:solidFill>
                <a:ea typeface="Majalla UI"/>
                <a:cs typeface="B Zar" panose="00000400000000000000" pitchFamily="2" charset="-78"/>
              </a:rPr>
              <a:t>4 قابل پيگيري بودن :</a:t>
            </a:r>
            <a:r>
              <a:rPr lang="fa-IR" altLang="en-US" sz="1800" b="1">
                <a:ea typeface="Majalla UI"/>
                <a:cs typeface="B Zar" panose="00000400000000000000" pitchFamily="2" charset="-78"/>
              </a:rPr>
              <a:t> پيشرفت خود را چگونه پيگيري مي كنيد؟ انجام اين كار به شماكمك مي كند ت ا يك لغزش و عدم موفقيت را به عنوان فقط يك شكست كوچك كه به راحتي مي توانيد برآن غلبه كنيد ببينيد.</a:t>
            </a:r>
          </a:p>
          <a:p>
            <a:pPr algn="r" rtl="1" eaLnBrk="1" hangingPunct="1">
              <a:buFont typeface="Wingdings" panose="05000000000000000000" pitchFamily="2" charset="2"/>
              <a:buNone/>
            </a:pPr>
            <a:r>
              <a:rPr lang="fa-IR" altLang="en-US" sz="1800" b="1">
                <a:solidFill>
                  <a:srgbClr val="C00000"/>
                </a:solidFill>
                <a:ea typeface="Majalla UI"/>
                <a:cs typeface="B Zar" panose="00000400000000000000" pitchFamily="2" charset="-78"/>
              </a:rPr>
              <a:t>5 تعيين پاداش براي رسيدن به هدف :</a:t>
            </a:r>
            <a:r>
              <a:rPr lang="fa-IR" altLang="en-US" sz="1800" b="1">
                <a:ea typeface="Majalla UI"/>
                <a:cs typeface="B Zar" panose="00000400000000000000" pitchFamily="2" charset="-78"/>
              </a:rPr>
              <a:t> به خودتان پاداش دهيد (البته پا داشغيرخوراكي) پاسخ اين پرسش ها را براي خود معلوم كنيد : در چه صورت به خود پاداش مي دهيد؟ وقتي كه به هدفتان دست يافتيد يا وقتي كه در مسير رسيدن به هدفتان قدمي جلوتر برداشتيد؟</a:t>
            </a:r>
            <a:endParaRPr lang="en-US" altLang="en-US" sz="1800" b="1">
              <a:ea typeface="Majalla UI"/>
              <a:cs typeface="B Zar" panose="00000400000000000000" pitchFamily="2" charset="-78"/>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algn="ctr" eaLnBrk="1" hangingPunct="1"/>
            <a:r>
              <a:rPr lang="fa-IR" altLang="en-US" sz="6000" b="1">
                <a:solidFill>
                  <a:schemeClr val="tx1"/>
                </a:solidFill>
              </a:rPr>
              <a:t>موانع را از سر راه برداريد</a:t>
            </a:r>
            <a:br>
              <a:rPr lang="fa-IR" altLang="en-US" sz="6000" b="1">
                <a:solidFill>
                  <a:schemeClr val="tx1"/>
                </a:solidFill>
              </a:rPr>
            </a:br>
            <a:endParaRPr lang="en-US" altLang="en-US"/>
          </a:p>
        </p:txBody>
      </p:sp>
      <p:sp>
        <p:nvSpPr>
          <p:cNvPr id="71683" name="Content Placeholder 2"/>
          <p:cNvSpPr>
            <a:spLocks noGrp="1"/>
          </p:cNvSpPr>
          <p:nvPr>
            <p:ph idx="1"/>
          </p:nvPr>
        </p:nvSpPr>
        <p:spPr/>
        <p:txBody>
          <a:bodyPr/>
          <a:lstStyle/>
          <a:p>
            <a:pPr algn="r" rtl="1" eaLnBrk="1" hangingPunct="1">
              <a:lnSpc>
                <a:spcPct val="150000"/>
              </a:lnSpc>
              <a:buFont typeface="Wingdings" panose="05000000000000000000" pitchFamily="2" charset="2"/>
              <a:buNone/>
            </a:pPr>
            <a:r>
              <a:rPr lang="fa-IR" altLang="en-US">
                <a:ea typeface="Majalla UI"/>
              </a:rPr>
              <a:t>ز</a:t>
            </a:r>
            <a:r>
              <a:rPr lang="fa-IR" altLang="en-US">
                <a:ea typeface="Majalla UI"/>
                <a:cs typeface="B Zar" panose="00000400000000000000" pitchFamily="2" charset="-78"/>
              </a:rPr>
              <a:t>ندگي كردن با فشار رواني دشوار است و اداره آن به مراتب دشوا رتر. ممكن است در راه مبارزه با فشار  رواني به موانعي برخورد كنيد . اما مي توانيد آن ها را پشت سر بگذاريد .</a:t>
            </a:r>
          </a:p>
          <a:p>
            <a:pPr algn="r" rtl="1" eaLnBrk="1" hangingPunct="1">
              <a:lnSpc>
                <a:spcPct val="150000"/>
              </a:lnSpc>
              <a:buFont typeface="Wingdings" panose="05000000000000000000" pitchFamily="2" charset="2"/>
              <a:buNone/>
            </a:pPr>
            <a:r>
              <a:rPr lang="fa-IR" altLang="en-US">
                <a:ea typeface="Majalla UI"/>
                <a:cs typeface="B Zar" panose="00000400000000000000" pitchFamily="2" charset="-78"/>
              </a:rPr>
              <a:t>تعدادي از مو انع معمول و توصيه هايي كه در فايق آمدن برآ نها به شما كمك مي كند درزير اشاره شده است . توصيه هايي را كه مي خواهيد امتحان كنيد علامت بزنيد . سپس روش هاي پيشنهادي خود را بنويسيد.</a:t>
            </a:r>
            <a:endParaRPr lang="en-US" altLang="en-US">
              <a:cs typeface="B Zar" panose="00000400000000000000" pitchFamily="2" charset="-78"/>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algn="ctr" eaLnBrk="1" hangingPunct="1"/>
            <a:r>
              <a:rPr lang="fa-IR" altLang="en-US" sz="6000" b="1">
                <a:solidFill>
                  <a:schemeClr val="tx1"/>
                </a:solidFill>
              </a:rPr>
              <a:t>تداوم كار</a:t>
            </a:r>
            <a:br>
              <a:rPr lang="fa-IR" altLang="en-US" sz="6000" b="1">
                <a:solidFill>
                  <a:schemeClr val="tx1"/>
                </a:solidFill>
              </a:rPr>
            </a:br>
            <a:endParaRPr lang="en-US" altLang="en-US"/>
          </a:p>
        </p:txBody>
      </p:sp>
      <p:sp>
        <p:nvSpPr>
          <p:cNvPr id="72707" name="Content Placeholder 2"/>
          <p:cNvSpPr>
            <a:spLocks noGrp="1"/>
          </p:cNvSpPr>
          <p:nvPr>
            <p:ph idx="1"/>
          </p:nvPr>
        </p:nvSpPr>
        <p:spPr>
          <a:xfrm>
            <a:off x="285750" y="1285875"/>
            <a:ext cx="8858250" cy="4810125"/>
          </a:xfrm>
        </p:spPr>
        <p:txBody>
          <a:bodyPr/>
          <a:lstStyle/>
          <a:p>
            <a:pPr algn="r" rtl="1" eaLnBrk="1" hangingPunct="1">
              <a:buFont typeface="Wingdings" panose="05000000000000000000" pitchFamily="2" charset="2"/>
              <a:buNone/>
            </a:pPr>
            <a:r>
              <a:rPr lang="fa-IR" altLang="en-US">
                <a:ea typeface="Majalla UI"/>
                <a:cs typeface="B Zar" panose="00000400000000000000" pitchFamily="2" charset="-78"/>
              </a:rPr>
              <a:t>تا اينجا راه هايي براي كنترل بهتر فشار رواني آموختيد. اكنون آنچه لازم است انجام دهيد،تداوم در كار است. توصيه هاي زير به شما كمك مي كند:</a:t>
            </a:r>
          </a:p>
          <a:p>
            <a:pPr algn="r" rtl="1" eaLnBrk="1" hangingPunct="1">
              <a:buFont typeface="Wingdings" panose="05000000000000000000" pitchFamily="2" charset="2"/>
              <a:buNone/>
            </a:pPr>
            <a:r>
              <a:rPr lang="fa-IR" altLang="en-US">
                <a:ea typeface="Majalla UI"/>
                <a:cs typeface="B Zar" panose="00000400000000000000" pitchFamily="2" charset="-78"/>
              </a:rPr>
              <a:t>1. به عوامل مولد فشار رواني كه مي توانيد كنترل كنيد، بپردازيد . آنچه را كه نمي توانيد كنترل كنيد، بپذيريد.</a:t>
            </a:r>
          </a:p>
          <a:p>
            <a:pPr algn="r" rtl="1" eaLnBrk="1" hangingPunct="1">
              <a:buFont typeface="Wingdings" panose="05000000000000000000" pitchFamily="2" charset="2"/>
              <a:buNone/>
            </a:pPr>
            <a:r>
              <a:rPr lang="fa-IR" altLang="en-US" b="1">
                <a:ea typeface="Majalla UI"/>
                <a:cs typeface="B Zar" panose="00000400000000000000" pitchFamily="2" charset="-78"/>
              </a:rPr>
              <a:t>بخش پنجم: فشار رواني و رو شهاي مقابله با آن</a:t>
            </a:r>
          </a:p>
          <a:p>
            <a:pPr algn="r" rtl="1" eaLnBrk="1" hangingPunct="1">
              <a:buFont typeface="Wingdings" panose="05000000000000000000" pitchFamily="2" charset="2"/>
              <a:buNone/>
            </a:pPr>
            <a:r>
              <a:rPr lang="fa-IR" altLang="en-US">
                <a:ea typeface="Majalla UI"/>
                <a:cs typeface="B Zar" panose="00000400000000000000" pitchFamily="2" charset="-78"/>
              </a:rPr>
              <a:t>2. احساسات منفي ناشي از عوامل مولد فشار رواني خود را با افكار "مي توانم ازعهده آن برآيم" جايگزين كنيد.</a:t>
            </a:r>
          </a:p>
          <a:p>
            <a:pPr algn="r" rtl="1" eaLnBrk="1" hangingPunct="1">
              <a:buFont typeface="Wingdings" panose="05000000000000000000" pitchFamily="2" charset="2"/>
              <a:buNone/>
            </a:pPr>
            <a:r>
              <a:rPr lang="fa-IR" altLang="en-US">
                <a:ea typeface="Majalla UI"/>
                <a:cs typeface="B Zar" panose="00000400000000000000" pitchFamily="2" charset="-78"/>
              </a:rPr>
              <a:t>3. روش هاي كنترل فشار رواني را كه آموخته ايد، انجام دهيد.</a:t>
            </a:r>
          </a:p>
          <a:p>
            <a:pPr algn="r" rtl="1" eaLnBrk="1" hangingPunct="1">
              <a:buFont typeface="Wingdings" panose="05000000000000000000" pitchFamily="2" charset="2"/>
              <a:buNone/>
            </a:pPr>
            <a:r>
              <a:rPr lang="fa-IR" altLang="en-US">
                <a:ea typeface="Majalla UI"/>
                <a:cs typeface="B Zar" panose="00000400000000000000" pitchFamily="2" charset="-78"/>
              </a:rPr>
              <a:t>4. با فردي كه او نيز براي كنترل فشارهاي رواني خود تلاش مي كند، مرتبط باشيدو يكديگر را حمايت كنيد.</a:t>
            </a:r>
            <a:endParaRPr lang="en-US" altLang="en-US">
              <a:ea typeface="Majalla UI"/>
              <a:cs typeface="B Zar" panose="00000400000000000000" pitchFamily="2" charset="-78"/>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algn="ctr" eaLnBrk="1" hangingPunct="1"/>
            <a:r>
              <a:rPr lang="fa-IR" altLang="en-US" sz="3600" b="1"/>
              <a:t>عوامل مولد فشار رواني مرتبط با شغل</a:t>
            </a:r>
            <a:r>
              <a:rPr lang="fa-IR" altLang="en-US" sz="3200" b="1"/>
              <a:t> (استرسورهاي </a:t>
            </a:r>
            <a:r>
              <a:rPr lang="fa-IR" altLang="en-US" sz="2800" b="1"/>
              <a:t>شغلي)</a:t>
            </a:r>
            <a:endParaRPr lang="en-US" altLang="en-US" sz="3600"/>
          </a:p>
        </p:txBody>
      </p:sp>
      <p:sp>
        <p:nvSpPr>
          <p:cNvPr id="73731" name="Content Placeholder 2"/>
          <p:cNvSpPr>
            <a:spLocks noGrp="1"/>
          </p:cNvSpPr>
          <p:nvPr>
            <p:ph idx="1"/>
          </p:nvPr>
        </p:nvSpPr>
        <p:spPr>
          <a:xfrm>
            <a:off x="357188" y="714375"/>
            <a:ext cx="8643937" cy="5857875"/>
          </a:xfrm>
        </p:spPr>
        <p:txBody>
          <a:bodyPr/>
          <a:lstStyle/>
          <a:p>
            <a:pPr algn="r" rtl="1" eaLnBrk="1" hangingPunct="1">
              <a:buFont typeface="Wingdings" panose="05000000000000000000" pitchFamily="2" charset="2"/>
              <a:buNone/>
            </a:pPr>
            <a:endParaRPr lang="fa-IR" altLang="en-US" b="1">
              <a:ea typeface="Majalla UI"/>
              <a:cs typeface="B Zar" panose="00000400000000000000" pitchFamily="2" charset="-78"/>
            </a:endParaRPr>
          </a:p>
          <a:p>
            <a:pPr algn="r" rtl="1" eaLnBrk="1" hangingPunct="1">
              <a:buFont typeface="Wingdings" panose="05000000000000000000" pitchFamily="2" charset="2"/>
              <a:buNone/>
            </a:pPr>
            <a:endParaRPr lang="fa-IR" altLang="en-US" b="1">
              <a:ea typeface="Majalla UI"/>
              <a:cs typeface="B Zar" panose="00000400000000000000" pitchFamily="2" charset="-78"/>
            </a:endParaRPr>
          </a:p>
          <a:p>
            <a:pPr algn="r" rtl="1" eaLnBrk="1" hangingPunct="1">
              <a:buFont typeface="Wingdings" panose="05000000000000000000" pitchFamily="2" charset="2"/>
              <a:buNone/>
            </a:pPr>
            <a:r>
              <a:rPr lang="fa-IR" altLang="en-US" b="1">
                <a:ea typeface="Majalla UI"/>
                <a:cs typeface="B Zar" panose="00000400000000000000" pitchFamily="2" charset="-78"/>
              </a:rPr>
              <a:t>1 فرهنگ</a:t>
            </a:r>
          </a:p>
          <a:p>
            <a:pPr algn="r" rtl="1" eaLnBrk="1" hangingPunct="1">
              <a:buFont typeface="Wingdings" panose="05000000000000000000" pitchFamily="2" charset="2"/>
              <a:buNone/>
            </a:pPr>
            <a:r>
              <a:rPr lang="fa-IR" altLang="en-US">
                <a:ea typeface="Majalla UI"/>
                <a:cs typeface="B Zar" panose="00000400000000000000" pitchFamily="2" charset="-78"/>
              </a:rPr>
              <a:t>-نبود ارتباط و مشاوره</a:t>
            </a:r>
          </a:p>
          <a:p>
            <a:pPr algn="r" rtl="1" eaLnBrk="1" hangingPunct="1">
              <a:buFont typeface="Wingdings" panose="05000000000000000000" pitchFamily="2" charset="2"/>
              <a:buNone/>
            </a:pPr>
            <a:r>
              <a:rPr lang="fa-IR" altLang="en-US">
                <a:ea typeface="Majalla UI"/>
                <a:cs typeface="B Zar" panose="00000400000000000000" pitchFamily="2" charset="-78"/>
              </a:rPr>
              <a:t>-فرهنگ انتقاد كردن در زماني كه اشتباهي رخ مي دهد، انكار مشكلات بالقوه</a:t>
            </a:r>
          </a:p>
          <a:p>
            <a:pPr algn="r" rtl="1" eaLnBrk="1" hangingPunct="1">
              <a:buFont typeface="Wingdings" panose="05000000000000000000" pitchFamily="2" charset="2"/>
              <a:buNone/>
            </a:pPr>
            <a:r>
              <a:rPr lang="fa-IR" altLang="en-US">
                <a:ea typeface="Majalla UI"/>
                <a:cs typeface="B Zar" panose="00000400000000000000" pitchFamily="2" charset="-78"/>
              </a:rPr>
              <a:t>-انتظار اين كه افراد بايد پيوسته و براي مدت طولاني كار كنند يا كارشان را به خانه ببرند.</a:t>
            </a:r>
          </a:p>
          <a:p>
            <a:pPr algn="r" rtl="1" eaLnBrk="1" hangingPunct="1">
              <a:buFont typeface="Wingdings" panose="05000000000000000000" pitchFamily="2" charset="2"/>
              <a:buNone/>
            </a:pPr>
            <a:r>
              <a:rPr lang="fa-IR" altLang="en-US" b="1">
                <a:ea typeface="Majalla UI"/>
                <a:cs typeface="B Zar" panose="00000400000000000000" pitchFamily="2" charset="-78"/>
              </a:rPr>
              <a:t>2 تقاضاهاي شغلي</a:t>
            </a:r>
          </a:p>
          <a:p>
            <a:pPr algn="r" rtl="1" eaLnBrk="1" hangingPunct="1">
              <a:buFont typeface="Wingdings" panose="05000000000000000000" pitchFamily="2" charset="2"/>
              <a:buNone/>
            </a:pPr>
            <a:r>
              <a:rPr lang="fa-IR" altLang="en-US">
                <a:ea typeface="Majalla UI"/>
                <a:cs typeface="B Zar" panose="00000400000000000000" pitchFamily="2" charset="-78"/>
              </a:rPr>
              <a:t>-كار بسيار زياد يا بسيار كم آموزش بسيار كم يا بسيار زياد براي شغل كار تكراري يا خسته كننده يا كاري كه بسيار كم تر از آن چيزي است كه بخواهيد انجام دهيد</a:t>
            </a:r>
          </a:p>
          <a:p>
            <a:pPr algn="r" rtl="1" eaLnBrk="1" hangingPunct="1">
              <a:buFont typeface="Wingdings" panose="05000000000000000000" pitchFamily="2" charset="2"/>
              <a:buNone/>
            </a:pPr>
            <a:r>
              <a:rPr lang="fa-IR" altLang="en-US">
                <a:ea typeface="Majalla UI"/>
                <a:cs typeface="B Zar" panose="00000400000000000000" pitchFamily="2" charset="-78"/>
              </a:rPr>
              <a:t>محيط كار</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785813" y="285750"/>
            <a:ext cx="7715250"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0"/>
              </a:spcBef>
              <a:buClrTx/>
              <a:buSzTx/>
              <a:buFontTx/>
              <a:buNone/>
            </a:pPr>
            <a:r>
              <a:rPr lang="fa-IR" altLang="en-US" sz="2800" b="1">
                <a:latin typeface="Times New Roman" panose="02020603050405020304" pitchFamily="18" charset="0"/>
                <a:ea typeface="Majalla UI"/>
              </a:rPr>
              <a:t>3 ارتباطات</a:t>
            </a:r>
          </a:p>
          <a:p>
            <a:pPr algn="r" rtl="1" eaLnBrk="1" hangingPunct="1">
              <a:spcBef>
                <a:spcPct val="0"/>
              </a:spcBef>
              <a:buClrTx/>
              <a:buSzTx/>
              <a:buFontTx/>
              <a:buNone/>
            </a:pPr>
            <a:r>
              <a:rPr lang="fa-IR" altLang="en-US" sz="2800">
                <a:latin typeface="Times New Roman" panose="02020603050405020304" pitchFamily="18" charset="0"/>
                <a:ea typeface="Majalla UI"/>
              </a:rPr>
              <a:t>-ارتباط ضعيف با ديگران</a:t>
            </a:r>
          </a:p>
          <a:p>
            <a:pPr algn="r" rtl="1" eaLnBrk="1" hangingPunct="1">
              <a:spcBef>
                <a:spcPct val="0"/>
              </a:spcBef>
              <a:buClrTx/>
              <a:buSzTx/>
              <a:buFontTx/>
              <a:buNone/>
            </a:pPr>
            <a:r>
              <a:rPr lang="fa-IR" altLang="en-US" sz="2800">
                <a:latin typeface="Times New Roman" panose="02020603050405020304" pitchFamily="18" charset="0"/>
                <a:ea typeface="Majalla UI"/>
              </a:rPr>
              <a:t>-زورگويي، ضعيف كشي و آزار نژادي، قومي يا جنسي</a:t>
            </a:r>
          </a:p>
          <a:p>
            <a:pPr algn="r" rtl="1" eaLnBrk="1" hangingPunct="1">
              <a:spcBef>
                <a:spcPct val="0"/>
              </a:spcBef>
              <a:buClrTx/>
              <a:buSzTx/>
              <a:buFontTx/>
              <a:buNone/>
            </a:pPr>
            <a:r>
              <a:rPr lang="fa-IR" altLang="en-US" sz="2800" b="1">
                <a:latin typeface="Times New Roman" panose="02020603050405020304" pitchFamily="18" charset="0"/>
                <a:ea typeface="Majalla UI"/>
              </a:rPr>
              <a:t>4 آزادي</a:t>
            </a:r>
          </a:p>
          <a:p>
            <a:pPr algn="r" rtl="1" eaLnBrk="1" hangingPunct="1">
              <a:spcBef>
                <a:spcPct val="0"/>
              </a:spcBef>
              <a:buClrTx/>
              <a:buSzTx/>
              <a:buFontTx/>
              <a:buNone/>
            </a:pPr>
            <a:r>
              <a:rPr lang="fa-IR" altLang="en-US" sz="2800">
                <a:latin typeface="Times New Roman" panose="02020603050405020304" pitchFamily="18" charset="0"/>
                <a:ea typeface="Majalla UI"/>
              </a:rPr>
              <a:t>نبود آزادي عمل در فعاليتهاي كاري</a:t>
            </a:r>
          </a:p>
          <a:p>
            <a:pPr algn="r" rtl="1" eaLnBrk="1" hangingPunct="1">
              <a:spcBef>
                <a:spcPct val="0"/>
              </a:spcBef>
              <a:buClrTx/>
              <a:buSzTx/>
              <a:buFontTx/>
              <a:buNone/>
            </a:pPr>
            <a:r>
              <a:rPr lang="fa-IR" altLang="en-US" sz="2800" b="1">
                <a:latin typeface="Times New Roman" panose="02020603050405020304" pitchFamily="18" charset="0"/>
                <a:ea typeface="Majalla UI"/>
              </a:rPr>
              <a:t>راه هاي پيشگيري و كنترل بيمار يهاي قلبي عروقي</a:t>
            </a:r>
          </a:p>
          <a:p>
            <a:pPr algn="r" rtl="1" eaLnBrk="1" hangingPunct="1">
              <a:spcBef>
                <a:spcPct val="0"/>
              </a:spcBef>
              <a:buClrTx/>
              <a:buSzTx/>
              <a:buFontTx/>
              <a:buNone/>
            </a:pPr>
            <a:r>
              <a:rPr lang="fa-IR" altLang="en-US" sz="2800" b="1">
                <a:latin typeface="Times New Roman" panose="02020603050405020304" pitchFamily="18" charset="0"/>
                <a:ea typeface="Majalla UI"/>
              </a:rPr>
              <a:t>5 نقش</a:t>
            </a:r>
          </a:p>
          <a:p>
            <a:pPr algn="r" rtl="1" eaLnBrk="1" hangingPunct="1">
              <a:spcBef>
                <a:spcPct val="0"/>
              </a:spcBef>
              <a:buClrTx/>
              <a:buSzTx/>
              <a:buFontTx/>
              <a:buNone/>
            </a:pPr>
            <a:r>
              <a:rPr lang="fa-IR" altLang="en-US" sz="2800">
                <a:latin typeface="Times New Roman" panose="02020603050405020304" pitchFamily="18" charset="0"/>
                <a:ea typeface="Majalla UI"/>
              </a:rPr>
              <a:t>اين احساس كه شغل نيازمند رفتارهايي است كه هم ستيزي دارند</a:t>
            </a:r>
          </a:p>
          <a:p>
            <a:pPr algn="r" rtl="1" eaLnBrk="1" hangingPunct="1">
              <a:spcBef>
                <a:spcPct val="0"/>
              </a:spcBef>
              <a:buClrTx/>
              <a:buSzTx/>
              <a:buFontTx/>
              <a:buNone/>
            </a:pPr>
            <a:r>
              <a:rPr lang="fa-IR" altLang="en-US" sz="2800">
                <a:latin typeface="Times New Roman" panose="02020603050405020304" pitchFamily="18" charset="0"/>
                <a:ea typeface="Majalla UI"/>
              </a:rPr>
              <a:t>سر درگمي درباره اين كه هر كسي كجا جاي دارد</a:t>
            </a:r>
          </a:p>
          <a:p>
            <a:pPr algn="r" rtl="1" eaLnBrk="1" hangingPunct="1">
              <a:spcBef>
                <a:spcPct val="0"/>
              </a:spcBef>
              <a:buClrTx/>
              <a:buSzTx/>
              <a:buFontTx/>
              <a:buNone/>
            </a:pPr>
            <a:r>
              <a:rPr lang="fa-IR" altLang="en-US" sz="2800" b="1">
                <a:latin typeface="Times New Roman" panose="02020603050405020304" pitchFamily="18" charset="0"/>
                <a:ea typeface="Majalla UI"/>
              </a:rPr>
              <a:t>6 تغييرات</a:t>
            </a:r>
          </a:p>
          <a:p>
            <a:pPr algn="r" rtl="1" eaLnBrk="1" hangingPunct="1">
              <a:spcBef>
                <a:spcPct val="0"/>
              </a:spcBef>
              <a:buClrTx/>
              <a:buSzTx/>
              <a:buFontTx/>
              <a:buNone/>
            </a:pPr>
            <a:r>
              <a:rPr lang="fa-IR" altLang="en-US" sz="2800">
                <a:latin typeface="Times New Roman" panose="02020603050405020304" pitchFamily="18" charset="0"/>
                <a:ea typeface="Majalla UI"/>
              </a:rPr>
              <a:t>شك و شبهه درباره آنچه در حال رخداد است</a:t>
            </a:r>
          </a:p>
          <a:p>
            <a:pPr algn="r" rtl="1" eaLnBrk="1" hangingPunct="1">
              <a:spcBef>
                <a:spcPct val="0"/>
              </a:spcBef>
              <a:buClrTx/>
              <a:buSzTx/>
              <a:buFontTx/>
              <a:buNone/>
            </a:pPr>
            <a:r>
              <a:rPr lang="fa-IR" altLang="en-US" sz="2800">
                <a:latin typeface="Times New Roman" panose="02020603050405020304" pitchFamily="18" charset="0"/>
                <a:ea typeface="Majalla UI"/>
              </a:rPr>
              <a:t>ترس از نا امني شغلي</a:t>
            </a:r>
          </a:p>
          <a:p>
            <a:pPr algn="r" rtl="1" eaLnBrk="1" hangingPunct="1">
              <a:spcBef>
                <a:spcPct val="0"/>
              </a:spcBef>
              <a:buClrTx/>
              <a:buSzTx/>
              <a:buFontTx/>
              <a:buNone/>
            </a:pPr>
            <a:r>
              <a:rPr lang="fa-IR" altLang="en-US" sz="2800" b="1">
                <a:latin typeface="Times New Roman" panose="02020603050405020304" pitchFamily="18" charset="0"/>
                <a:ea typeface="Majalla UI"/>
              </a:rPr>
              <a:t>7 حمايت از فرد</a:t>
            </a:r>
          </a:p>
          <a:p>
            <a:pPr algn="r" rtl="1" eaLnBrk="1" hangingPunct="1">
              <a:spcBef>
                <a:spcPct val="0"/>
              </a:spcBef>
              <a:buClrTx/>
              <a:buSzTx/>
              <a:buFontTx/>
              <a:buNone/>
            </a:pPr>
            <a:r>
              <a:rPr lang="fa-IR" altLang="en-US" sz="2800">
                <a:latin typeface="Times New Roman" panose="02020603050405020304" pitchFamily="18" charset="0"/>
                <a:ea typeface="Majalla UI"/>
              </a:rPr>
              <a:t>نبود حمايت از طرف مديران و همكاران</a:t>
            </a:r>
          </a:p>
          <a:p>
            <a:pPr algn="r" rtl="1" eaLnBrk="1" hangingPunct="1">
              <a:spcBef>
                <a:spcPct val="0"/>
              </a:spcBef>
              <a:buClrTx/>
              <a:buSzTx/>
              <a:buFontTx/>
              <a:buNone/>
            </a:pPr>
            <a:r>
              <a:rPr lang="fa-IR" altLang="en-US" sz="2800">
                <a:latin typeface="Times New Roman" panose="02020603050405020304" pitchFamily="18" charset="0"/>
                <a:ea typeface="Majalla UI"/>
              </a:rPr>
              <a:t>ناتواني در ايجاد توازن ميان تقاضاهاي كار و زندگي خارج از كار</a:t>
            </a:r>
            <a:endParaRPr lang="en-US" altLang="en-US" sz="3600">
              <a:latin typeface="Times New Roman" panose="02020603050405020304" pitchFamily="18"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pPr algn="ctr" eaLnBrk="1" hangingPunct="1"/>
            <a:r>
              <a:rPr lang="fa-IR" altLang="en-US" b="1">
                <a:solidFill>
                  <a:schemeClr val="tx1"/>
                </a:solidFill>
              </a:rPr>
              <a:t>فشارهاي رواني شغلي و سلامتي</a:t>
            </a:r>
            <a:br>
              <a:rPr lang="fa-IR" altLang="en-US" sz="6000" b="1">
                <a:solidFill>
                  <a:schemeClr val="tx1"/>
                </a:solidFill>
              </a:rPr>
            </a:br>
            <a:endParaRPr lang="en-US" altLang="en-US"/>
          </a:p>
        </p:txBody>
      </p:sp>
      <p:sp>
        <p:nvSpPr>
          <p:cNvPr id="75779" name="Content Placeholder 2"/>
          <p:cNvSpPr>
            <a:spLocks noGrp="1"/>
          </p:cNvSpPr>
          <p:nvPr>
            <p:ph idx="1"/>
          </p:nvPr>
        </p:nvSpPr>
        <p:spPr>
          <a:xfrm>
            <a:off x="214313" y="1285875"/>
            <a:ext cx="8929687" cy="5572125"/>
          </a:xfrm>
        </p:spPr>
        <p:txBody>
          <a:bodyPr/>
          <a:lstStyle/>
          <a:p>
            <a:pPr algn="just" rtl="1" eaLnBrk="1" hangingPunct="1">
              <a:buFont typeface="Wingdings" panose="05000000000000000000" pitchFamily="2" charset="2"/>
              <a:buNone/>
            </a:pPr>
            <a:r>
              <a:rPr lang="fa-IR" altLang="en-US" sz="2400">
                <a:solidFill>
                  <a:srgbClr val="C00000"/>
                </a:solidFill>
                <a:ea typeface="Majalla UI"/>
                <a:cs typeface="B Zar" panose="00000400000000000000" pitchFamily="2" charset="-78"/>
              </a:rPr>
              <a:t>فشارهاي رواني يا تنش</a:t>
            </a:r>
            <a:r>
              <a:rPr lang="fa-IR" altLang="en-US" sz="2400">
                <a:ea typeface="Majalla UI"/>
                <a:cs typeface="B Zar" panose="00000400000000000000" pitchFamily="2" charset="-78"/>
              </a:rPr>
              <a:t>، آژيري را در مغز به صدا در مي آورد كه پاسخ آن آماده كردن بدن براي دفاع است . دستگاه اعصاب ناگهان تحريك شده و هورمون آزاد مي كند تا حواس بدن دقيق تر، نبض سريع تر، تنفس عميق تر و ماهيچه ها منقبض تر شوند . اين پاسخ ها(گاهي پاسخ جنگ يا گريز خوانده مي شود) مهم هستند زيرا به ما كمك ميكنند تا دربرابر موقعيت هاي تهديدآميز به دفاع برخيزيم . اين پاسخ از پيش برنامه ريزي شده است وبدون توجه به اينكه موقعيت تنش زا در محل كار يا منزل باشد، يكسان خواهد بود.</a:t>
            </a:r>
          </a:p>
          <a:p>
            <a:pPr algn="just" rtl="1" eaLnBrk="1" hangingPunct="1">
              <a:buFont typeface="Wingdings" panose="05000000000000000000" pitchFamily="2" charset="2"/>
              <a:buNone/>
            </a:pPr>
            <a:r>
              <a:rPr lang="fa-IR" altLang="en-US" sz="2400">
                <a:solidFill>
                  <a:srgbClr val="C00000"/>
                </a:solidFill>
                <a:ea typeface="Majalla UI"/>
                <a:cs typeface="B Zar" panose="00000400000000000000" pitchFamily="2" charset="-78"/>
              </a:rPr>
              <a:t>اگر تنش كوتاه مدت باشد </a:t>
            </a:r>
            <a:r>
              <a:rPr lang="fa-IR" altLang="en-US" sz="2400">
                <a:ea typeface="Majalla UI"/>
                <a:cs typeface="B Zar" panose="00000400000000000000" pitchFamily="2" charset="-78"/>
              </a:rPr>
              <a:t>يا به ندرت رخ دهد با خطر كمي همراه است ، اما هنگامي كه موقعيت هاي تنش زا رفع نمي شوند، بدن دايم در وضعيت فعال قرار مي گيرد . سرانجام خستگي يا آسيب به جا مي ماند و توانايي بدن براي ترميم و دفاع از خود به طور جدي مختل مي شود. نتيجه اين وضعيت، افزايش خطر آسيب يا بيماري ا ست . در بيست سال گذشته، مطالعات بسياري ارتباط ميان تنش شغلي ، و انواع ناخوشي ها را مورد بررسي قرار داده اند. اختلال هاي خواب و خلق ، سردرد و شكم درد و روابط آشفته با خانواده و دوست ان،نمونه هايي از مشكلات مرتبط با تنش هستند كه در اين مطالعات شناسايي شده اند. چنين نشانه هاي زودرس تنش شغلي معمولا به آساني شناسايي مي شوند . از آنجا كه سلامت روان و سلامت جسماني با هم ارتباط نزديك دارند ، ممكن است مشكلات جسماني</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714375" y="609600"/>
            <a:ext cx="8048625" cy="1176338"/>
          </a:xfrm>
        </p:spPr>
        <p:txBody>
          <a:bodyPr/>
          <a:lstStyle/>
          <a:p>
            <a:pPr algn="ctr" eaLnBrk="1" hangingPunct="1"/>
            <a:r>
              <a:rPr lang="fa-IR" altLang="en-US" sz="3600" b="1">
                <a:solidFill>
                  <a:schemeClr val="tx1"/>
                </a:solidFill>
              </a:rPr>
              <a:t>بخش پنجم: فشار رواني و رو شهاي مقابله با آن</a:t>
            </a:r>
            <a:endParaRPr lang="en-US" altLang="en-US" sz="2400"/>
          </a:p>
        </p:txBody>
      </p:sp>
      <p:sp>
        <p:nvSpPr>
          <p:cNvPr id="76803" name="Content Placeholder 2"/>
          <p:cNvSpPr>
            <a:spLocks noGrp="1"/>
          </p:cNvSpPr>
          <p:nvPr>
            <p:ph idx="1"/>
          </p:nvPr>
        </p:nvSpPr>
        <p:spPr/>
        <p:txBody>
          <a:bodyPr/>
          <a:lstStyle/>
          <a:p>
            <a:pPr algn="r" rtl="1" eaLnBrk="1" hangingPunct="1">
              <a:buFont typeface="Wingdings" panose="05000000000000000000" pitchFamily="2" charset="2"/>
              <a:buNone/>
            </a:pPr>
            <a:r>
              <a:rPr lang="fa-IR" altLang="en-US" b="1">
                <a:ea typeface="Majalla UI"/>
              </a:rPr>
              <a:t>■</a:t>
            </a:r>
            <a:r>
              <a:rPr lang="fa-IR" altLang="en-US" sz="3200">
                <a:ea typeface="Majalla UI"/>
              </a:rPr>
              <a:t>به صورت بيماري هاي روان تني بروز كنند. اثرات منفي تنش شغلي بر بيماري هاي مزمن</a:t>
            </a:r>
            <a:r>
              <a:rPr lang="en-US" altLang="en-US" sz="3200">
                <a:ea typeface="Majalla UI"/>
                <a:cs typeface="Majalla UI"/>
              </a:rPr>
              <a:t> </a:t>
            </a:r>
            <a:r>
              <a:rPr lang="fa-IR" altLang="en-US" sz="3200">
                <a:ea typeface="Majalla UI"/>
              </a:rPr>
              <a:t>را به سختي مي توان ديد ، زيرا براي پيدايش بيماري هاي مزمن زماني طولاني لازم است</a:t>
            </a:r>
          </a:p>
          <a:p>
            <a:pPr algn="r" rtl="1" eaLnBrk="1" hangingPunct="1">
              <a:buFont typeface="Wingdings" panose="05000000000000000000" pitchFamily="2" charset="2"/>
              <a:buNone/>
            </a:pPr>
            <a:r>
              <a:rPr lang="fa-IR" altLang="en-US" sz="3200">
                <a:ea typeface="Majalla UI"/>
              </a:rPr>
              <a:t>و عوامل بسياري به جز تنش برآن تاثير مي گذارند. با اين حال، شواهد دال بر نقش مهم</a:t>
            </a:r>
            <a:r>
              <a:rPr lang="en-US" altLang="en-US" sz="3200">
                <a:ea typeface="Majalla UI"/>
                <a:cs typeface="Majalla UI"/>
              </a:rPr>
              <a:t> </a:t>
            </a:r>
            <a:r>
              <a:rPr lang="fa-IR" altLang="en-US" sz="3200">
                <a:ea typeface="Majalla UI"/>
              </a:rPr>
              <a:t>تنش در انواع </a:t>
            </a:r>
            <a:r>
              <a:rPr lang="fa-IR" altLang="en-US" sz="3200" u="sng">
                <a:ea typeface="Majalla UI"/>
              </a:rPr>
              <a:t>بيماري هاي مزمن </a:t>
            </a:r>
            <a:r>
              <a:rPr lang="fa-IR" altLang="en-US" sz="3200">
                <a:ea typeface="Majalla UI"/>
              </a:rPr>
              <a:t>به ويژه </a:t>
            </a:r>
            <a:r>
              <a:rPr lang="fa-IR" altLang="en-US" sz="3200">
                <a:solidFill>
                  <a:srgbClr val="C00000"/>
                </a:solidFill>
                <a:ea typeface="Majalla UI"/>
              </a:rPr>
              <a:t>بيماري هاي قلبي عروقي ، اختلال ماهيچه اي</a:t>
            </a:r>
            <a:r>
              <a:rPr lang="en-US" altLang="en-US" sz="3200">
                <a:solidFill>
                  <a:srgbClr val="C00000"/>
                </a:solidFill>
                <a:ea typeface="Majalla UI"/>
                <a:cs typeface="Majalla UI"/>
              </a:rPr>
              <a:t> </a:t>
            </a:r>
            <a:r>
              <a:rPr lang="fa-IR" altLang="en-US" sz="3200">
                <a:solidFill>
                  <a:srgbClr val="C00000"/>
                </a:solidFill>
                <a:ea typeface="Majalla UI"/>
              </a:rPr>
              <a:t>حركتي و اختلال روانشناختي </a:t>
            </a:r>
            <a:r>
              <a:rPr lang="fa-IR" altLang="en-US" sz="3200">
                <a:ea typeface="Majalla UI"/>
              </a:rPr>
              <a:t>وجود دارند كه به سرعت درحال افزايش است.</a:t>
            </a:r>
          </a:p>
          <a:p>
            <a:pPr eaLnBrk="1" hangingPunct="1"/>
            <a:endParaRPr lang="en-US" alt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2"/>
          <p:cNvSpPr>
            <a:spLocks noGrp="1"/>
          </p:cNvSpPr>
          <p:nvPr>
            <p:ph idx="1"/>
          </p:nvPr>
        </p:nvSpPr>
        <p:spPr>
          <a:xfrm>
            <a:off x="457200" y="857250"/>
            <a:ext cx="8229600" cy="5467350"/>
          </a:xfrm>
        </p:spPr>
        <p:txBody>
          <a:bodyPr/>
          <a:lstStyle/>
          <a:p>
            <a:pPr algn="r" rtl="1" eaLnBrk="1" hangingPunct="1">
              <a:lnSpc>
                <a:spcPct val="150000"/>
              </a:lnSpc>
              <a:buFont typeface="Wingdings 2" pitchFamily="18" charset="2"/>
              <a:buNone/>
            </a:pPr>
            <a:r>
              <a:rPr lang="fa-IR" altLang="en-US" b="1">
                <a:solidFill>
                  <a:srgbClr val="C00000"/>
                </a:solidFill>
                <a:ea typeface="Majalla UI"/>
                <a:cs typeface="B Zar" panose="00000400000000000000" pitchFamily="2" charset="-78"/>
              </a:rPr>
              <a:t>نشانه هاي زودرس هشداردهنده تنش شغلي عبارتند از : </a:t>
            </a:r>
            <a:r>
              <a:rPr lang="fa-IR" altLang="en-US" sz="2400">
                <a:ea typeface="Majalla UI"/>
                <a:cs typeface="B Zar" panose="00000400000000000000" pitchFamily="2" charset="-78"/>
              </a:rPr>
              <a:t>سردرد، بدخوابي، خستگي،</a:t>
            </a:r>
            <a:r>
              <a:rPr lang="fa-IR" altLang="en-US">
                <a:ea typeface="Majalla UI"/>
                <a:cs typeface="B Zar" panose="00000400000000000000" pitchFamily="2" charset="-78"/>
              </a:rPr>
              <a:t>اختلال در تمركز حواس، بدخلقي، شكم درد، نارضايتي شغلي و بي روحيه بودن.</a:t>
            </a:r>
          </a:p>
          <a:p>
            <a:pPr algn="r" rtl="1" eaLnBrk="1" hangingPunct="1">
              <a:lnSpc>
                <a:spcPct val="150000"/>
              </a:lnSpc>
              <a:buFont typeface="Wingdings 2" pitchFamily="18" charset="2"/>
              <a:buNone/>
            </a:pPr>
            <a:r>
              <a:rPr lang="fa-IR" altLang="en-US" b="1">
                <a:solidFill>
                  <a:srgbClr val="C00000"/>
                </a:solidFill>
                <a:ea typeface="Majalla UI"/>
                <a:cs typeface="B Zar" panose="00000400000000000000" pitchFamily="2" charset="-78"/>
              </a:rPr>
              <a:t>پيامدهاي ذهني تنش شغلي : </a:t>
            </a:r>
            <a:r>
              <a:rPr lang="fa-IR" altLang="en-US" sz="2400">
                <a:ea typeface="Majalla UI"/>
                <a:cs typeface="B Zar" panose="00000400000000000000" pitchFamily="2" charset="-78"/>
              </a:rPr>
              <a:t>دست پاچگي و احساس بيچارگي، حواس پرتي، بدزباني،</a:t>
            </a:r>
            <a:r>
              <a:rPr lang="fa-IR" altLang="en-US">
                <a:ea typeface="Majalla UI"/>
                <a:cs typeface="B Zar" panose="00000400000000000000" pitchFamily="2" charset="-78"/>
              </a:rPr>
              <a:t>زودرنجي و تحر يك پذيري، بي حوصلگي، احساس ناكامي، افسردگي، احساس ناامني،عصبانيت، تشويش خاطر، خشونت، اختلال تمركز، بي مسئوليتي.</a:t>
            </a:r>
          </a:p>
          <a:p>
            <a:pPr algn="r" rtl="1" eaLnBrk="1" hangingPunct="1">
              <a:lnSpc>
                <a:spcPct val="150000"/>
              </a:lnSpc>
              <a:buFont typeface="Wingdings 2" pitchFamily="18" charset="2"/>
              <a:buNone/>
            </a:pPr>
            <a:r>
              <a:rPr lang="fa-IR" altLang="en-US" b="1">
                <a:solidFill>
                  <a:srgbClr val="C00000"/>
                </a:solidFill>
                <a:ea typeface="Majalla UI"/>
                <a:cs typeface="B Zar" panose="00000400000000000000" pitchFamily="2" charset="-78"/>
              </a:rPr>
              <a:t>پيامد هاي اجتماعي تنش شغلي : </a:t>
            </a:r>
            <a:r>
              <a:rPr lang="fa-IR" altLang="en-US" sz="2400">
                <a:ea typeface="Majalla UI"/>
                <a:cs typeface="B Zar" panose="00000400000000000000" pitchFamily="2" charset="-78"/>
              </a:rPr>
              <a:t>ناتواني درايجاد و حفظ ارتباط با ديگران، انزواي اجتماعي و ستيزه جويي.</a:t>
            </a:r>
            <a:endParaRPr lang="en-US" altLang="en-US" sz="2400">
              <a:ea typeface="Majalla UI"/>
              <a:cs typeface="B Zar" panose="00000400000000000000" pitchFamily="2" charset="-78"/>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ontent Placeholder 2"/>
          <p:cNvSpPr>
            <a:spLocks noGrp="1"/>
          </p:cNvSpPr>
          <p:nvPr>
            <p:ph idx="1"/>
          </p:nvPr>
        </p:nvSpPr>
        <p:spPr>
          <a:xfrm>
            <a:off x="357188" y="1000125"/>
            <a:ext cx="8229600" cy="4389438"/>
          </a:xfrm>
        </p:spPr>
        <p:txBody>
          <a:bodyPr/>
          <a:lstStyle/>
          <a:p>
            <a:pPr eaLnBrk="1" hangingPunct="1">
              <a:buFont typeface="Wingdings 2" pitchFamily="18" charset="2"/>
              <a:buNone/>
            </a:pPr>
            <a:endParaRPr lang="fa-IR" altLang="en-US">
              <a:ea typeface="Majalla UI"/>
            </a:endParaRPr>
          </a:p>
          <a:p>
            <a:pPr algn="r" rtl="1" eaLnBrk="1" hangingPunct="1">
              <a:lnSpc>
                <a:spcPct val="150000"/>
              </a:lnSpc>
              <a:buFont typeface="Wingdings 2" pitchFamily="18" charset="2"/>
              <a:buNone/>
            </a:pPr>
            <a:r>
              <a:rPr lang="fa-IR" altLang="en-US" b="1">
                <a:solidFill>
                  <a:srgbClr val="C00000"/>
                </a:solidFill>
                <a:ea typeface="Majalla UI"/>
                <a:cs typeface="B Zar" panose="00000400000000000000" pitchFamily="2" charset="-78"/>
              </a:rPr>
              <a:t>پيامدهاي سازماني تنش شغلي : </a:t>
            </a:r>
            <a:r>
              <a:rPr lang="fa-IR" altLang="en-US">
                <a:ea typeface="Majalla UI"/>
                <a:cs typeface="B Zar" panose="00000400000000000000" pitchFamily="2" charset="-78"/>
              </a:rPr>
              <a:t>سوانح و حوادث، غيبت از كار، دزدي، مرخصي هاي استعلاجي زياد، كاهش توليد، هزينه هاي درمان بالا، اشتباهات، جابجايي بين واحد هاي مختلف، كاهش خلاقيت، بدرفتاري با مشتريان، كاهش كارآيي، بازنشستگي زود هنگام،خسارات و ضايعات، بي وفايي به سازمان، هزينه هاي جايگزيني، نارضايتي شغلي، تأ خير درحضور بر سر كار، تصميم هاي ضعيف و كارگروهي ستيزه جويانه.</a:t>
            </a:r>
          </a:p>
          <a:p>
            <a:pPr algn="r" rtl="1" eaLnBrk="1" hangingPunct="1">
              <a:lnSpc>
                <a:spcPct val="150000"/>
              </a:lnSpc>
              <a:buFont typeface="Wingdings 2" pitchFamily="18" charset="2"/>
              <a:buNone/>
            </a:pPr>
            <a:r>
              <a:rPr lang="fa-IR" altLang="en-US" sz="2400" b="1">
                <a:solidFill>
                  <a:srgbClr val="C00000"/>
                </a:solidFill>
                <a:ea typeface="Majalla UI"/>
                <a:cs typeface="B Zar" panose="00000400000000000000" pitchFamily="2" charset="-78"/>
              </a:rPr>
              <a:t>ارتباط بين تنش هاي شغلي و سلامت</a:t>
            </a:r>
          </a:p>
          <a:p>
            <a:pPr algn="r" rtl="1"/>
            <a:endParaRPr lang="en-US" altLang="en-US"/>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6" descr="D:\Light- Backgrounds\Light-Background-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4313"/>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itle 1"/>
          <p:cNvSpPr>
            <a:spLocks noGrp="1"/>
          </p:cNvSpPr>
          <p:nvPr>
            <p:ph type="title"/>
          </p:nvPr>
        </p:nvSpPr>
        <p:spPr/>
        <p:txBody>
          <a:bodyPr/>
          <a:lstStyle/>
          <a:p>
            <a:pPr eaLnBrk="1" hangingPunct="1"/>
            <a:endParaRPr lang="fa-IR" altLang="en-US"/>
          </a:p>
        </p:txBody>
      </p:sp>
      <p:pic>
        <p:nvPicPr>
          <p:cNvPr id="64515" name="Picture 2"/>
          <p:cNvPicPr>
            <a:picLocks noGrp="1" noChangeAspect="1" noChangeArrowheads="1"/>
          </p:cNvPicPr>
          <p:nvPr>
            <p:ph idx="1"/>
          </p:nvPr>
        </p:nvPicPr>
        <p:blipFill>
          <a:blip r:embed="rId3" cstate="print">
            <a:lum/>
          </a:blip>
          <a:srcRect/>
          <a:stretch>
            <a:fillRect/>
          </a:stretch>
        </p:blipFill>
        <p:spPr>
          <a:xfrm>
            <a:off x="714348" y="1142984"/>
            <a:ext cx="7072362" cy="5143512"/>
          </a:xfrm>
          <a:effectLst>
            <a:softEdge rad="112500"/>
          </a:effec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228600"/>
            <a:ext cx="8080375" cy="771525"/>
          </a:xfrm>
        </p:spPr>
        <p:txBody>
          <a:bodyPr/>
          <a:lstStyle/>
          <a:p>
            <a:pPr algn="r" rtl="1" eaLnBrk="1" hangingPunct="1"/>
            <a:r>
              <a:rPr lang="fa-IR" altLang="en-US" sz="3200">
                <a:solidFill>
                  <a:srgbClr val="C00000"/>
                </a:solidFill>
                <a:cs typeface="2  Titr" pitchFamily="2" charset="0"/>
              </a:rPr>
              <a:t>بيماريهاي ناشی از  استرس</a:t>
            </a:r>
            <a:endParaRPr lang="en-US" altLang="en-US" sz="3200">
              <a:solidFill>
                <a:srgbClr val="C00000"/>
              </a:solidFill>
              <a:cs typeface="2  Titr" pitchFamily="2" charset="0"/>
            </a:endParaRPr>
          </a:p>
        </p:txBody>
      </p:sp>
      <p:sp>
        <p:nvSpPr>
          <p:cNvPr id="80899" name="Rectangle 3"/>
          <p:cNvSpPr>
            <a:spLocks noGrp="1" noChangeArrowheads="1"/>
          </p:cNvSpPr>
          <p:nvPr>
            <p:ph idx="1"/>
          </p:nvPr>
        </p:nvSpPr>
        <p:spPr>
          <a:xfrm>
            <a:off x="428625" y="1143000"/>
            <a:ext cx="8358188" cy="5500688"/>
          </a:xfrm>
        </p:spPr>
        <p:txBody>
          <a:bodyPr/>
          <a:lstStyle/>
          <a:p>
            <a:pPr algn="r" rtl="1" eaLnBrk="1" hangingPunct="1">
              <a:lnSpc>
                <a:spcPct val="150000"/>
              </a:lnSpc>
              <a:buFont typeface="Wingdings 2" pitchFamily="18" charset="2"/>
              <a:buNone/>
            </a:pPr>
            <a:r>
              <a:rPr lang="ar-SA" altLang="en-US" sz="2000" b="1">
                <a:latin typeface="Arial Unicode MS" pitchFamily="34" charset="-128"/>
                <a:cs typeface="B Nazanin" panose="00000400000000000000" pitchFamily="2" charset="-78"/>
              </a:rPr>
              <a:t>زخم دهان، تورم گلو، سرماخوردگی، آنفلوآنزا و... </a:t>
            </a:r>
            <a:r>
              <a:rPr lang="ar-SA" altLang="en-US" sz="2000" b="1">
                <a:solidFill>
                  <a:schemeClr val="tx2"/>
                </a:solidFill>
                <a:latin typeface="Arial Unicode MS" pitchFamily="34" charset="-128"/>
                <a:cs typeface="B Nazanin" panose="00000400000000000000" pitchFamily="2" charset="-78"/>
              </a:rPr>
              <a:t>گوارشی</a:t>
            </a:r>
            <a:r>
              <a:rPr lang="ar-SA" altLang="en-US" sz="2000" b="1">
                <a:latin typeface="Arial Unicode MS" pitchFamily="34" charset="-128"/>
                <a:cs typeface="B Nazanin" panose="00000400000000000000" pitchFamily="2" charset="-78"/>
              </a:rPr>
              <a:t> مثل تهوع، اسهال، کم شدن اشتها، اختلال هضم، سوزش معده، ورم معده، زخم معده، اختلال روده، یبوست و... </a:t>
            </a:r>
            <a:r>
              <a:rPr lang="ar-SA" altLang="en-US" sz="2000" b="1">
                <a:solidFill>
                  <a:schemeClr val="tx2"/>
                </a:solidFill>
                <a:latin typeface="Arial Unicode MS" pitchFamily="34" charset="-128"/>
                <a:cs typeface="B Nazanin" panose="00000400000000000000" pitchFamily="2" charset="-78"/>
              </a:rPr>
              <a:t>عضلانی</a:t>
            </a:r>
            <a:r>
              <a:rPr lang="ar-SA" altLang="en-US" sz="2000" b="1">
                <a:latin typeface="Arial Unicode MS" pitchFamily="34" charset="-128"/>
                <a:cs typeface="B Nazanin" panose="00000400000000000000" pitchFamily="2" charset="-78"/>
              </a:rPr>
              <a:t> </a:t>
            </a:r>
            <a:r>
              <a:rPr lang="ar-SA" altLang="en-US" sz="2000" b="1">
                <a:solidFill>
                  <a:schemeClr val="tx2"/>
                </a:solidFill>
                <a:latin typeface="Arial Unicode MS" pitchFamily="34" charset="-128"/>
                <a:cs typeface="B Nazanin" panose="00000400000000000000" pitchFamily="2" charset="-78"/>
              </a:rPr>
              <a:t>و مفاصل</a:t>
            </a:r>
            <a:r>
              <a:rPr lang="ar-SA" altLang="en-US" sz="2000" b="1">
                <a:latin typeface="Arial Unicode MS" pitchFamily="34" charset="-128"/>
                <a:cs typeface="B Nazanin" panose="00000400000000000000" pitchFamily="2" charset="-78"/>
              </a:rPr>
              <a:t> مثل درد عضلات پشت و شانه، کتف و کمر، مفاصل، سردرد، ضایعات مفصلی، روماتیسم و... </a:t>
            </a:r>
            <a:r>
              <a:rPr lang="ar-SA" altLang="en-US" sz="2000" b="1">
                <a:solidFill>
                  <a:schemeClr val="tx2"/>
                </a:solidFill>
                <a:latin typeface="Arial Unicode MS" pitchFamily="34" charset="-128"/>
                <a:cs typeface="B Nazanin" panose="00000400000000000000" pitchFamily="2" charset="-78"/>
              </a:rPr>
              <a:t>قلبی، عروقی</a:t>
            </a:r>
            <a:r>
              <a:rPr lang="ar-SA" altLang="en-US" sz="2000" b="1">
                <a:latin typeface="Arial Unicode MS" pitchFamily="34" charset="-128"/>
                <a:cs typeface="B Nazanin" panose="00000400000000000000" pitchFamily="2" charset="-78"/>
              </a:rPr>
              <a:t> مثل درد ناحیه قلب، بالا رفتن ضربان، فشار خون بالا و سختی رگها، سکته قلبی... </a:t>
            </a:r>
            <a:r>
              <a:rPr lang="ar-SA" altLang="en-US" sz="2000" b="1">
                <a:solidFill>
                  <a:schemeClr val="tx2"/>
                </a:solidFill>
                <a:latin typeface="Arial Unicode MS" pitchFamily="34" charset="-128"/>
                <a:cs typeface="B Nazanin" panose="00000400000000000000" pitchFamily="2" charset="-78"/>
              </a:rPr>
              <a:t>ریوی</a:t>
            </a:r>
            <a:r>
              <a:rPr lang="ar-SA" altLang="en-US" sz="2000" b="1">
                <a:latin typeface="Arial Unicode MS" pitchFamily="34" charset="-128"/>
                <a:cs typeface="B Nazanin" panose="00000400000000000000" pitchFamily="2" charset="-78"/>
              </a:rPr>
              <a:t> مثل آسم، سرفه و... </a:t>
            </a:r>
            <a:r>
              <a:rPr lang="ar-SA" altLang="en-US" sz="2000" b="1">
                <a:solidFill>
                  <a:schemeClr val="tx2"/>
                </a:solidFill>
                <a:latin typeface="Arial Unicode MS" pitchFamily="34" charset="-128"/>
                <a:cs typeface="B Nazanin" panose="00000400000000000000" pitchFamily="2" charset="-78"/>
              </a:rPr>
              <a:t>پوستی</a:t>
            </a:r>
            <a:r>
              <a:rPr lang="ar-SA" altLang="en-US" sz="2000" b="1">
                <a:latin typeface="Arial Unicode MS" pitchFamily="34" charset="-128"/>
                <a:cs typeface="B Nazanin" panose="00000400000000000000" pitchFamily="2" charset="-78"/>
              </a:rPr>
              <a:t> مثل خارش و اگزما، ریزش مو، تاسی، کچلی موضعی، اختلالات پوستی و... </a:t>
            </a:r>
            <a:r>
              <a:rPr lang="ar-SA" altLang="en-US" sz="2000" b="1">
                <a:solidFill>
                  <a:schemeClr val="tx2"/>
                </a:solidFill>
                <a:latin typeface="Arial Unicode MS" pitchFamily="34" charset="-128"/>
                <a:cs typeface="B Nazanin" panose="00000400000000000000" pitchFamily="2" charset="-78"/>
              </a:rPr>
              <a:t>تناسلی</a:t>
            </a:r>
            <a:r>
              <a:rPr lang="ar-SA" altLang="en-US" sz="2000" b="1">
                <a:latin typeface="Arial Unicode MS" pitchFamily="34" charset="-128"/>
                <a:cs typeface="B Nazanin" panose="00000400000000000000" pitchFamily="2" charset="-78"/>
              </a:rPr>
              <a:t> مثل تکرر ادرار، اختلال قاعدگی، ناتوانی جنسی و... </a:t>
            </a:r>
            <a:r>
              <a:rPr lang="ar-SA" altLang="en-US" sz="2000" b="1">
                <a:solidFill>
                  <a:schemeClr val="tx2"/>
                </a:solidFill>
                <a:latin typeface="Arial Unicode MS" pitchFamily="34" charset="-128"/>
                <a:cs typeface="B Nazanin" panose="00000400000000000000" pitchFamily="2" charset="-78"/>
              </a:rPr>
              <a:t>اختلالات روانی</a:t>
            </a:r>
            <a:r>
              <a:rPr lang="ar-SA" altLang="en-US" sz="2000" b="1">
                <a:latin typeface="Arial Unicode MS" pitchFamily="34" charset="-128"/>
                <a:cs typeface="B Nazanin" panose="00000400000000000000" pitchFamily="2" charset="-78"/>
              </a:rPr>
              <a:t> مثل انواع اختلالات سوماتوفرم، روان‌تنی، اضطراب، افسردگی، وسواس، سوء ظن و بدگمانی و... </a:t>
            </a:r>
            <a:r>
              <a:rPr lang="ar-SA" altLang="en-US" sz="2000" b="1">
                <a:solidFill>
                  <a:schemeClr val="tx2"/>
                </a:solidFill>
                <a:latin typeface="Arial Unicode MS" pitchFamily="34" charset="-128"/>
                <a:cs typeface="B Nazanin" panose="00000400000000000000" pitchFamily="2" charset="-78"/>
              </a:rPr>
              <a:t>غددی و متابولیسمی</a:t>
            </a:r>
            <a:r>
              <a:rPr lang="ar-SA" altLang="en-US" sz="2000" b="1">
                <a:latin typeface="Arial Unicode MS" pitchFamily="34" charset="-128"/>
                <a:cs typeface="B Nazanin" panose="00000400000000000000" pitchFamily="2" charset="-78"/>
              </a:rPr>
              <a:t> مثل پرکاری و کم کاری تیروئید، مسمومیت تیروئید، بیماری قند، رسوب چربی و حتی </a:t>
            </a:r>
            <a:r>
              <a:rPr lang="ar-SA" altLang="en-US" sz="2000" b="1">
                <a:solidFill>
                  <a:schemeClr val="tx2"/>
                </a:solidFill>
                <a:latin typeface="Arial Unicode MS" pitchFamily="34" charset="-128"/>
                <a:cs typeface="B Nazanin" panose="00000400000000000000" pitchFamily="2" charset="-78"/>
              </a:rPr>
              <a:t>بیماریهای دشواردرمانی</a:t>
            </a:r>
            <a:r>
              <a:rPr lang="ar-SA" altLang="en-US" sz="2000" b="1">
                <a:latin typeface="Arial Unicode MS" pitchFamily="34" charset="-128"/>
                <a:cs typeface="B Nazanin" panose="00000400000000000000" pitchFamily="2" charset="-78"/>
              </a:rPr>
              <a:t> مانند سرطان می‌تواند در اثر زمینه سازیهای استرس و فشار روحی باشد.</a:t>
            </a:r>
          </a:p>
          <a:p>
            <a:pPr algn="r" rtl="1" eaLnBrk="1" hangingPunct="1">
              <a:lnSpc>
                <a:spcPct val="80000"/>
              </a:lnSpc>
              <a:buFont typeface="Wingdings" panose="05000000000000000000" pitchFamily="2" charset="2"/>
              <a:buNone/>
            </a:pPr>
            <a:endParaRPr lang="en-US" altLang="en-US" sz="2000">
              <a:cs typeface="B Zar" panose="00000400000000000000" pitchFamily="2" charset="-78"/>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endParaRPr lang="en-US" altLang="en-US"/>
          </a:p>
        </p:txBody>
      </p:sp>
      <p:sp>
        <p:nvSpPr>
          <p:cNvPr id="81923" name="Content Placeholder 2"/>
          <p:cNvSpPr>
            <a:spLocks noGrp="1"/>
          </p:cNvSpPr>
          <p:nvPr>
            <p:ph idx="1"/>
          </p:nvPr>
        </p:nvSpPr>
        <p:spPr/>
        <p:txBody>
          <a:bodyPr/>
          <a:lstStyle/>
          <a:p>
            <a:endParaRPr lang="en-US" altLang="en-US"/>
          </a:p>
        </p:txBody>
      </p:sp>
      <p:pic>
        <p:nvPicPr>
          <p:cNvPr id="819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63" y="928688"/>
            <a:ext cx="8143875"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357188" y="609600"/>
            <a:ext cx="8501062" cy="5486400"/>
          </a:xfrm>
        </p:spPr>
        <p:txBody>
          <a:bodyPr/>
          <a:lstStyle/>
          <a:p>
            <a:pPr marL="609600" indent="-609600" algn="r" rtl="1" eaLnBrk="1" hangingPunct="1">
              <a:lnSpc>
                <a:spcPct val="150000"/>
              </a:lnSpc>
              <a:buFont typeface="Wingdings 2" pitchFamily="18" charset="2"/>
              <a:buNone/>
            </a:pPr>
            <a:r>
              <a:rPr lang="fa-IR" altLang="en-US" sz="2800" b="1">
                <a:solidFill>
                  <a:srgbClr val="C00000"/>
                </a:solidFill>
                <a:cs typeface="B Nazanin" panose="00000400000000000000" pitchFamily="2" charset="-78"/>
              </a:rPr>
              <a:t>مشاغل تنش زا</a:t>
            </a:r>
          </a:p>
          <a:p>
            <a:pPr marL="609600" indent="-609600" algn="r" rtl="1" eaLnBrk="1" hangingPunct="1">
              <a:lnSpc>
                <a:spcPct val="150000"/>
              </a:lnSpc>
              <a:buFont typeface="Wingdings 2" pitchFamily="18" charset="2"/>
              <a:buNone/>
            </a:pPr>
            <a:r>
              <a:rPr lang="fa-IR" altLang="en-US" sz="2000">
                <a:cs typeface="B Nazanin" panose="00000400000000000000" pitchFamily="2" charset="-78"/>
              </a:rPr>
              <a:t>استرس در مشاغل مالي مثل </a:t>
            </a:r>
            <a:r>
              <a:rPr lang="fa-IR" altLang="en-US" sz="2000">
                <a:solidFill>
                  <a:srgbClr val="C00000"/>
                </a:solidFill>
                <a:cs typeface="B Nazanin" panose="00000400000000000000" pitchFamily="2" charset="-78"/>
              </a:rPr>
              <a:t>حسابداران،بازار بورس و صندوقداران بانك</a:t>
            </a:r>
          </a:p>
          <a:p>
            <a:pPr marL="609600" indent="-609600" algn="r" rtl="1" eaLnBrk="1" hangingPunct="1">
              <a:lnSpc>
                <a:spcPct val="150000"/>
              </a:lnSpc>
              <a:buFont typeface="Wingdings 2" pitchFamily="18" charset="2"/>
              <a:buNone/>
            </a:pPr>
            <a:r>
              <a:rPr lang="fa-IR" altLang="en-US" sz="2000">
                <a:cs typeface="B Nazanin" panose="00000400000000000000" pitchFamily="2" charset="-78"/>
              </a:rPr>
              <a:t>استرس در مشاغل فروشگرا به علت فشار به كارمندان بر اساس بودجه تخصيصي و ضرب العجل</a:t>
            </a:r>
          </a:p>
          <a:p>
            <a:pPr marL="609600" indent="-609600" algn="r" rtl="1" eaLnBrk="1" hangingPunct="1">
              <a:lnSpc>
                <a:spcPct val="150000"/>
              </a:lnSpc>
              <a:buFont typeface="Wingdings 2" pitchFamily="18" charset="2"/>
              <a:buNone/>
            </a:pPr>
            <a:r>
              <a:rPr lang="fa-IR" altLang="en-US" sz="2000">
                <a:solidFill>
                  <a:srgbClr val="C00000"/>
                </a:solidFill>
                <a:cs typeface="B Nazanin" panose="00000400000000000000" pitchFamily="2" charset="-78"/>
              </a:rPr>
              <a:t>متخصصان تكنولوژي ارتباطي </a:t>
            </a:r>
            <a:r>
              <a:rPr lang="fa-IR" altLang="en-US" sz="2000">
                <a:cs typeface="B Nazanin" panose="00000400000000000000" pitchFamily="2" charset="-78"/>
              </a:rPr>
              <a:t>به علت رشد سريع تغييرات</a:t>
            </a:r>
          </a:p>
          <a:p>
            <a:pPr marL="609600" indent="-609600" algn="r" rtl="1" eaLnBrk="1" hangingPunct="1">
              <a:lnSpc>
                <a:spcPct val="150000"/>
              </a:lnSpc>
              <a:buFont typeface="Wingdings 2" pitchFamily="18" charset="2"/>
              <a:buNone/>
            </a:pPr>
            <a:r>
              <a:rPr lang="fa-IR" altLang="en-US" sz="2000">
                <a:solidFill>
                  <a:srgbClr val="C00000"/>
                </a:solidFill>
                <a:cs typeface="B Nazanin" panose="00000400000000000000" pitchFamily="2" charset="-78"/>
              </a:rPr>
              <a:t>متخصصان رسانه اي</a:t>
            </a:r>
            <a:r>
              <a:rPr lang="fa-IR" altLang="en-US" sz="2000">
                <a:cs typeface="B Nazanin" panose="00000400000000000000" pitchFamily="2" charset="-78"/>
              </a:rPr>
              <a:t> به علت نياز به شكار سريع سوژه ها و نياز به خلاقيت سريع</a:t>
            </a:r>
          </a:p>
          <a:p>
            <a:pPr marL="609600" indent="-609600" algn="r" rtl="1" eaLnBrk="1" hangingPunct="1">
              <a:lnSpc>
                <a:spcPct val="150000"/>
              </a:lnSpc>
              <a:buFont typeface="Wingdings 2" pitchFamily="18" charset="2"/>
              <a:buNone/>
            </a:pPr>
            <a:r>
              <a:rPr lang="fa-IR" altLang="en-US" sz="2000">
                <a:solidFill>
                  <a:srgbClr val="C00000"/>
                </a:solidFill>
                <a:cs typeface="B Nazanin" panose="00000400000000000000" pitchFamily="2" charset="-78"/>
              </a:rPr>
              <a:t>مشاغل پزشكي به علت نياز به تصميم گيري سريع </a:t>
            </a:r>
            <a:r>
              <a:rPr lang="fa-IR" altLang="en-US" sz="2000">
                <a:cs typeface="B Nazanin" panose="00000400000000000000" pitchFamily="2" charset="-78"/>
              </a:rPr>
              <a:t>و بدون نقص براي حفظ جان بيماران و برحورد با آلام ودردهاي انساني</a:t>
            </a:r>
          </a:p>
          <a:p>
            <a:pPr marL="609600" indent="-609600" algn="r" rtl="1" eaLnBrk="1" hangingPunct="1">
              <a:lnSpc>
                <a:spcPct val="150000"/>
              </a:lnSpc>
              <a:buFont typeface="Wingdings 2" pitchFamily="18" charset="2"/>
              <a:buNone/>
            </a:pPr>
            <a:r>
              <a:rPr lang="fa-IR" altLang="en-US" sz="2000">
                <a:solidFill>
                  <a:srgbClr val="C00000"/>
                </a:solidFill>
                <a:cs typeface="B Nazanin" panose="00000400000000000000" pitchFamily="2" charset="-78"/>
              </a:rPr>
              <a:t>مديران  به علت نياز به درايت و بصيرت و معاشرت با همكاران و زيردستان  </a:t>
            </a:r>
            <a:r>
              <a:rPr lang="fa-IR" altLang="en-US" sz="2000">
                <a:cs typeface="B Nazanin" panose="00000400000000000000" pitchFamily="2" charset="-78"/>
              </a:rPr>
              <a:t>و اعمال رويه هاي انضباطي و اخذ تصميماتي كه آثار درد آوري براي زير دستان دارد ،پرداختن به مسائلي كه مربوط به پست سازماني آنها نيست و تلاش براي حفظ رضايت كارمندان و نياز به مهارتهاي مردمي ، عدم تفويض اختيارات و ناتواني در </a:t>
            </a:r>
            <a:r>
              <a:rPr lang="en-US" altLang="en-US" sz="2000">
                <a:cs typeface="B Nazanin" panose="00000400000000000000" pitchFamily="2" charset="-78"/>
              </a:rPr>
              <a:t>“</a:t>
            </a:r>
            <a:r>
              <a:rPr lang="fa-IR" altLang="en-US" sz="2000">
                <a:cs typeface="B Nazanin" panose="00000400000000000000" pitchFamily="2" charset="-78"/>
              </a:rPr>
              <a:t> نه</a:t>
            </a:r>
            <a:r>
              <a:rPr lang="en-US" altLang="en-US" sz="2000">
                <a:cs typeface="B Nazanin" panose="00000400000000000000" pitchFamily="2" charset="-78"/>
              </a:rPr>
              <a:t>”</a:t>
            </a:r>
            <a:r>
              <a:rPr lang="fa-IR" altLang="en-US" sz="2000">
                <a:cs typeface="B Nazanin" panose="00000400000000000000" pitchFamily="2" charset="-78"/>
              </a:rPr>
              <a:t> گفتن و مسئوليت زيادكارمندان جزء به علت مسئوليت كم و يا فقدان كنترل بر حجم زياد كار و يا تكراري بودن كار و يا كار در شرايط خطرناك </a:t>
            </a:r>
          </a:p>
          <a:p>
            <a:pPr marL="609600" indent="-609600" algn="r" rtl="1" eaLnBrk="1" hangingPunct="1">
              <a:buFont typeface="Wingdings" panose="05000000000000000000" pitchFamily="2" charset="2"/>
              <a:buNone/>
            </a:pPr>
            <a:endParaRPr lang="fa-IR" altLang="en-US" sz="2000">
              <a:cs typeface="B Nazanin" panose="00000400000000000000" pitchFamily="2" charset="-78"/>
            </a:endParaRPr>
          </a:p>
          <a:p>
            <a:pPr marL="609600" indent="-609600" algn="r" rtl="1" eaLnBrk="1" hangingPunct="1">
              <a:buFont typeface="Wingdings" panose="05000000000000000000" pitchFamily="2" charset="2"/>
              <a:buAutoNum type="arabicPeriod"/>
            </a:pPr>
            <a:endParaRPr lang="en-US" altLang="en-US" sz="1800">
              <a:cs typeface="B Nazanin" panose="00000400000000000000" pitchFamily="2" charset="-78"/>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idx="1"/>
          </p:nvPr>
        </p:nvSpPr>
        <p:spPr>
          <a:xfrm>
            <a:off x="682625" y="609600"/>
            <a:ext cx="7772400" cy="5486400"/>
          </a:xfrm>
        </p:spPr>
        <p:txBody>
          <a:bodyPr/>
          <a:lstStyle/>
          <a:p>
            <a:pPr marL="609600" indent="-609600" algn="r" rtl="1" eaLnBrk="1" hangingPunct="1"/>
            <a:r>
              <a:rPr lang="fa-IR" altLang="en-US" sz="2800">
                <a:cs typeface="B Nazanin" panose="00000400000000000000" pitchFamily="2" charset="-78"/>
              </a:rPr>
              <a:t>وضعيت محل كار</a:t>
            </a:r>
          </a:p>
          <a:p>
            <a:pPr marL="609600" indent="-609600" algn="r" rtl="1" eaLnBrk="1" hangingPunct="1">
              <a:buFont typeface="Wingdings" panose="05000000000000000000" pitchFamily="2" charset="2"/>
              <a:buAutoNum type="arabicPeriod"/>
            </a:pPr>
            <a:r>
              <a:rPr lang="fa-IR" altLang="en-US" sz="2000">
                <a:cs typeface="B Nazanin" panose="00000400000000000000" pitchFamily="2" charset="-78"/>
              </a:rPr>
              <a:t>عدم موافت كارمندان با خط مشي، سياستها و سلسله مراتب شركت</a:t>
            </a:r>
          </a:p>
          <a:p>
            <a:pPr marL="609600" indent="-609600" algn="r" rtl="1" eaLnBrk="1" hangingPunct="1">
              <a:buFont typeface="Wingdings" panose="05000000000000000000" pitchFamily="2" charset="2"/>
              <a:buAutoNum type="arabicPeriod"/>
            </a:pPr>
            <a:r>
              <a:rPr lang="fa-IR" altLang="en-US" sz="2000">
                <a:cs typeface="B Nazanin" panose="00000400000000000000" pitchFamily="2" charset="-78"/>
              </a:rPr>
              <a:t>شرايط نامناسب كاري مثل ترتيب قرار گرفتن ميزها، آلودگي صوتي و ..،كمبود نور طبيعي، عدم وجود فضاي كافي، نامناسب بودن دماي محيط، عدم تجهيزات كافي، عدم پشتيباني در هنگام اختلال در كامپيوترها و موارد مشابه</a:t>
            </a:r>
          </a:p>
          <a:p>
            <a:pPr marL="609600" indent="-609600" algn="r" rtl="1" eaLnBrk="1" hangingPunct="1"/>
            <a:r>
              <a:rPr lang="fa-IR" altLang="en-US" sz="2800">
                <a:cs typeface="B Nazanin" panose="00000400000000000000" pitchFamily="2" charset="-78"/>
              </a:rPr>
              <a:t>زندگي روزمره</a:t>
            </a:r>
          </a:p>
          <a:p>
            <a:pPr marL="609600" indent="-609600" algn="r" rtl="1" eaLnBrk="1" hangingPunct="1">
              <a:buFont typeface="Wingdings" panose="05000000000000000000" pitchFamily="2" charset="2"/>
              <a:buAutoNum type="arabicPeriod"/>
            </a:pPr>
            <a:r>
              <a:rPr lang="fa-IR" altLang="en-US" sz="2000">
                <a:cs typeface="B Nazanin" panose="00000400000000000000" pitchFamily="2" charset="-78"/>
              </a:rPr>
              <a:t>حوادث زندگي مثل ازدواج،طلاق، مرگ نزديكان،زندان و مشكلات حقوقي،بيماري و مصدوميت،ازدواج فرزندان،از دست دادن شغل و بازنشستگي</a:t>
            </a:r>
          </a:p>
          <a:p>
            <a:pPr marL="609600" indent="-609600" algn="r" rtl="1" eaLnBrk="1" hangingPunct="1">
              <a:buFont typeface="Wingdings" panose="05000000000000000000" pitchFamily="2" charset="2"/>
              <a:buAutoNum type="arabicPeriod"/>
            </a:pPr>
            <a:r>
              <a:rPr lang="fa-IR" altLang="en-US" sz="2000">
                <a:cs typeface="B Nazanin" panose="00000400000000000000" pitchFamily="2" charset="-78"/>
              </a:rPr>
              <a:t>تغيير محل زندگي،مهاجرت و موارد مرتبط،تردد بين محل كار و محل زندگي،ترافيك</a:t>
            </a:r>
          </a:p>
          <a:p>
            <a:pPr marL="609600" indent="-609600" algn="r" rtl="1" eaLnBrk="1" hangingPunct="1">
              <a:buFont typeface="Wingdings" panose="05000000000000000000" pitchFamily="2" charset="2"/>
              <a:buAutoNum type="arabicPeriod"/>
            </a:pPr>
            <a:endParaRPr lang="fa-IR" altLang="en-US" sz="2000">
              <a:cs typeface="Times New Roman" panose="02020603050405020304" pitchFamily="18" charset="0"/>
            </a:endParaRPr>
          </a:p>
          <a:p>
            <a:pPr marL="609600" indent="-609600" algn="r" rtl="1" eaLnBrk="1" hangingPunct="1">
              <a:buFont typeface="Wingdings" panose="05000000000000000000" pitchFamily="2" charset="2"/>
              <a:buAutoNum type="arabicPeriod"/>
            </a:pPr>
            <a:endParaRPr lang="en-US" altLang="en-US" sz="1800">
              <a:cs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531813" y="228600"/>
            <a:ext cx="8080375" cy="1143000"/>
          </a:xfrm>
        </p:spPr>
        <p:txBody>
          <a:bodyPr/>
          <a:lstStyle/>
          <a:p>
            <a:pPr algn="ctr" rtl="1" eaLnBrk="1" hangingPunct="1"/>
            <a:r>
              <a:rPr lang="fa-IR" altLang="en-US" sz="3200">
                <a:solidFill>
                  <a:srgbClr val="C00000"/>
                </a:solidFill>
                <a:cs typeface="2  Titr" pitchFamily="2" charset="0"/>
              </a:rPr>
              <a:t>تشخيص استرس در ديگران</a:t>
            </a:r>
            <a:br>
              <a:rPr lang="fa-IR" altLang="en-US" sz="3200">
                <a:solidFill>
                  <a:srgbClr val="C00000"/>
                </a:solidFill>
                <a:cs typeface="2  Titr" pitchFamily="2" charset="0"/>
              </a:rPr>
            </a:br>
            <a:r>
              <a:rPr lang="fa-IR" altLang="en-US" sz="1400">
                <a:solidFill>
                  <a:srgbClr val="C00000"/>
                </a:solidFill>
                <a:cs typeface="2  Titr" pitchFamily="2" charset="0"/>
              </a:rPr>
              <a:t>(الگوهاي رفتاري)</a:t>
            </a:r>
            <a:endParaRPr lang="en-US" altLang="en-US" sz="3200">
              <a:solidFill>
                <a:srgbClr val="C00000"/>
              </a:solidFill>
              <a:cs typeface="2  Titr" pitchFamily="2" charset="0"/>
            </a:endParaRPr>
          </a:p>
        </p:txBody>
      </p:sp>
      <p:sp>
        <p:nvSpPr>
          <p:cNvPr id="84995" name="Rectangle 4"/>
          <p:cNvSpPr>
            <a:spLocks noGrp="1" noChangeArrowheads="1"/>
          </p:cNvSpPr>
          <p:nvPr>
            <p:ph sz="half" idx="1"/>
          </p:nvPr>
        </p:nvSpPr>
        <p:spPr>
          <a:xfrm>
            <a:off x="4648200" y="1357313"/>
            <a:ext cx="4191000" cy="5119687"/>
          </a:xfrm>
        </p:spPr>
        <p:txBody>
          <a:bodyPr/>
          <a:lstStyle/>
          <a:p>
            <a:pPr marL="533400" indent="-533400" algn="r" rtl="1" eaLnBrk="1" hangingPunct="1">
              <a:lnSpc>
                <a:spcPct val="80000"/>
              </a:lnSpc>
              <a:buFont typeface="Wingdings" panose="05000000000000000000" pitchFamily="2" charset="2"/>
              <a:buNone/>
            </a:pPr>
            <a:r>
              <a:rPr lang="fa-IR" altLang="en-US" b="1">
                <a:solidFill>
                  <a:srgbClr val="00B050"/>
                </a:solidFill>
                <a:cs typeface="Times New Roman" panose="02020603050405020304" pitchFamily="18" charset="0"/>
              </a:rPr>
              <a:t>طبيعي</a:t>
            </a:r>
          </a:p>
          <a:p>
            <a:pPr marL="533400" indent="-533400" algn="r" rtl="1" eaLnBrk="1" hangingPunct="1">
              <a:lnSpc>
                <a:spcPct val="80000"/>
              </a:lnSpc>
              <a:buFont typeface="Wingdings" panose="05000000000000000000" pitchFamily="2" charset="2"/>
              <a:buNone/>
            </a:pPr>
            <a:r>
              <a:rPr lang="fa-IR" altLang="en-US" sz="2400">
                <a:cs typeface="Times New Roman" panose="02020603050405020304" pitchFamily="18" charset="0"/>
              </a:rPr>
              <a:t>1.    نسبت به همكاران: </a:t>
            </a:r>
          </a:p>
          <a:p>
            <a:pPr marL="533400" indent="-533400" algn="r" rtl="1" eaLnBrk="1" hangingPunct="1">
              <a:lnSpc>
                <a:spcPct val="80000"/>
              </a:lnSpc>
            </a:pPr>
            <a:r>
              <a:rPr lang="fa-IR" altLang="en-US" sz="1600">
                <a:cs typeface="Times New Roman" panose="02020603050405020304" pitchFamily="18" charset="0"/>
              </a:rPr>
              <a:t>در زمان ورود به اداره سلام و احوال پرسي مي نمايد.</a:t>
            </a:r>
          </a:p>
          <a:p>
            <a:pPr marL="533400" indent="-533400" algn="r" rtl="1" eaLnBrk="1" hangingPunct="1">
              <a:lnSpc>
                <a:spcPct val="80000"/>
              </a:lnSpc>
            </a:pPr>
            <a:r>
              <a:rPr lang="fa-IR" altLang="en-US" sz="1600">
                <a:cs typeface="Times New Roman" panose="02020603050405020304" pitchFamily="18" charset="0"/>
              </a:rPr>
              <a:t>ناهار را با همكاران مي خورد.</a:t>
            </a:r>
          </a:p>
          <a:p>
            <a:pPr marL="533400" indent="-533400" algn="r" rtl="1" eaLnBrk="1" hangingPunct="1">
              <a:lnSpc>
                <a:spcPct val="80000"/>
              </a:lnSpc>
            </a:pPr>
            <a:r>
              <a:rPr lang="fa-IR" altLang="en-US" sz="1600">
                <a:cs typeface="Times New Roman" panose="02020603050405020304" pitchFamily="18" charset="0"/>
              </a:rPr>
              <a:t>رفتاري دوستانه دارد.</a:t>
            </a:r>
          </a:p>
          <a:p>
            <a:pPr marL="533400" indent="-533400" algn="r" rtl="1" eaLnBrk="1" hangingPunct="1">
              <a:lnSpc>
                <a:spcPct val="80000"/>
              </a:lnSpc>
            </a:pPr>
            <a:r>
              <a:rPr lang="fa-IR" altLang="en-US" sz="1600">
                <a:cs typeface="Times New Roman" panose="02020603050405020304" pitchFamily="18" charset="0"/>
              </a:rPr>
              <a:t>نظر افراد را جويا مي شود.</a:t>
            </a:r>
          </a:p>
          <a:p>
            <a:pPr marL="533400" indent="-533400" algn="r" rtl="1" eaLnBrk="1" hangingPunct="1">
              <a:lnSpc>
                <a:spcPct val="80000"/>
              </a:lnSpc>
              <a:buFont typeface="Wingdings" panose="05000000000000000000" pitchFamily="2" charset="2"/>
              <a:buNone/>
            </a:pPr>
            <a:r>
              <a:rPr lang="fa-IR" altLang="en-US" sz="2400">
                <a:cs typeface="Times New Roman" panose="02020603050405020304" pitchFamily="18" charset="0"/>
              </a:rPr>
              <a:t>2.    نسبت به سازمان: </a:t>
            </a:r>
          </a:p>
          <a:p>
            <a:pPr marL="533400" indent="-533400" algn="r" rtl="1" eaLnBrk="1" hangingPunct="1">
              <a:lnSpc>
                <a:spcPct val="80000"/>
              </a:lnSpc>
            </a:pPr>
            <a:r>
              <a:rPr lang="fa-IR" altLang="en-US" sz="1600">
                <a:cs typeface="Times New Roman" panose="02020603050405020304" pitchFamily="18" charset="0"/>
              </a:rPr>
              <a:t>محل كار خود را تميز نگه مي دارد</a:t>
            </a:r>
          </a:p>
          <a:p>
            <a:pPr marL="533400" indent="-533400" algn="r" rtl="1" eaLnBrk="1" hangingPunct="1">
              <a:lnSpc>
                <a:spcPct val="80000"/>
              </a:lnSpc>
            </a:pPr>
            <a:r>
              <a:rPr lang="fa-IR" altLang="en-US" sz="1600">
                <a:cs typeface="Times New Roman" panose="02020603050405020304" pitchFamily="18" charset="0"/>
              </a:rPr>
              <a:t>پرونده ها را منظم در فايلها قرار مي دهد</a:t>
            </a:r>
          </a:p>
          <a:p>
            <a:pPr marL="533400" indent="-533400" algn="r" rtl="1" eaLnBrk="1" hangingPunct="1">
              <a:lnSpc>
                <a:spcPct val="80000"/>
              </a:lnSpc>
            </a:pPr>
            <a:r>
              <a:rPr lang="fa-IR" altLang="en-US" sz="1600">
                <a:cs typeface="Times New Roman" panose="02020603050405020304" pitchFamily="18" charset="0"/>
              </a:rPr>
              <a:t>مي داند هر چيزي كجا قرار دارد</a:t>
            </a:r>
          </a:p>
          <a:p>
            <a:pPr marL="533400" indent="-533400" algn="r" rtl="1" eaLnBrk="1" hangingPunct="1">
              <a:lnSpc>
                <a:spcPct val="80000"/>
              </a:lnSpc>
            </a:pPr>
            <a:r>
              <a:rPr lang="fa-IR" altLang="en-US" sz="1600">
                <a:cs typeface="Times New Roman" panose="02020603050405020304" pitchFamily="18" charset="0"/>
              </a:rPr>
              <a:t>به مكاتبات و نامه ها فورا رسيدگي مي نمايد</a:t>
            </a:r>
          </a:p>
          <a:p>
            <a:pPr marL="533400" indent="-533400" algn="r" rtl="1" eaLnBrk="1" hangingPunct="1">
              <a:lnSpc>
                <a:spcPct val="80000"/>
              </a:lnSpc>
              <a:buFont typeface="Wingdings" panose="05000000000000000000" pitchFamily="2" charset="2"/>
              <a:buNone/>
            </a:pPr>
            <a:r>
              <a:rPr lang="fa-IR" altLang="en-US" sz="2400">
                <a:cs typeface="Times New Roman" panose="02020603050405020304" pitchFamily="18" charset="0"/>
              </a:rPr>
              <a:t>3.    نسبت به وضع ظاهري خود:</a:t>
            </a:r>
          </a:p>
          <a:p>
            <a:pPr marL="533400" indent="-533400" algn="r" rtl="1" eaLnBrk="1" hangingPunct="1">
              <a:lnSpc>
                <a:spcPct val="80000"/>
              </a:lnSpc>
            </a:pPr>
            <a:r>
              <a:rPr lang="fa-IR" altLang="en-US" sz="1800">
                <a:cs typeface="Times New Roman" panose="02020603050405020304" pitchFamily="18" charset="0"/>
              </a:rPr>
              <a:t>لباس شيك مي پوشد</a:t>
            </a:r>
          </a:p>
          <a:p>
            <a:pPr marL="533400" indent="-533400" algn="r" rtl="1" eaLnBrk="1" hangingPunct="1">
              <a:lnSpc>
                <a:spcPct val="80000"/>
              </a:lnSpc>
            </a:pPr>
            <a:r>
              <a:rPr lang="fa-IR" altLang="en-US" sz="1800">
                <a:cs typeface="Times New Roman" panose="02020603050405020304" pitchFamily="18" charset="0"/>
              </a:rPr>
              <a:t>لباسهايش اتوشده و تميز است</a:t>
            </a:r>
          </a:p>
          <a:p>
            <a:pPr marL="533400" indent="-533400" algn="r" rtl="1" eaLnBrk="1" hangingPunct="1">
              <a:lnSpc>
                <a:spcPct val="80000"/>
              </a:lnSpc>
            </a:pPr>
            <a:r>
              <a:rPr lang="fa-IR" altLang="en-US" sz="1800">
                <a:cs typeface="Times New Roman" panose="02020603050405020304" pitchFamily="18" charset="0"/>
              </a:rPr>
              <a:t>با ظاهري آراسته در محل كار حاضر مي شود.</a:t>
            </a:r>
          </a:p>
          <a:p>
            <a:pPr marL="533400" indent="-533400" algn="r" rtl="1" eaLnBrk="1" hangingPunct="1">
              <a:lnSpc>
                <a:spcPct val="80000"/>
              </a:lnSpc>
            </a:pPr>
            <a:r>
              <a:rPr lang="fa-IR" altLang="en-US" sz="1800">
                <a:cs typeface="Times New Roman" panose="02020603050405020304" pitchFamily="18" charset="0"/>
              </a:rPr>
              <a:t>بهداشت فردي را به خوبي رعايت مي كند.</a:t>
            </a:r>
            <a:endParaRPr lang="en-US" altLang="en-US" sz="1800">
              <a:cs typeface="Times New Roman" panose="02020603050405020304" pitchFamily="18" charset="0"/>
            </a:endParaRPr>
          </a:p>
        </p:txBody>
      </p:sp>
      <p:sp>
        <p:nvSpPr>
          <p:cNvPr id="84996" name="Rectangle 5"/>
          <p:cNvSpPr>
            <a:spLocks noChangeArrowheads="1"/>
          </p:cNvSpPr>
          <p:nvPr/>
        </p:nvSpPr>
        <p:spPr bwMode="auto">
          <a:xfrm>
            <a:off x="228600" y="1285875"/>
            <a:ext cx="4343400"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62" tIns="46038" rIns="182562" bIns="46038"/>
          <a:lstStyle>
            <a:lvl1pPr marL="533400" indent="-533400">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lnSpc>
                <a:spcPct val="80000"/>
              </a:lnSpc>
              <a:buClr>
                <a:schemeClr val="tx2"/>
              </a:buClr>
              <a:buSzPct val="75000"/>
              <a:buFont typeface="Wingdings" panose="05000000000000000000" pitchFamily="2" charset="2"/>
              <a:buNone/>
            </a:pPr>
            <a:r>
              <a:rPr lang="fa-IR" altLang="en-US" sz="2800" b="1">
                <a:solidFill>
                  <a:srgbClr val="00B050"/>
                </a:solidFill>
                <a:latin typeface="Times New Roman" panose="02020603050405020304" pitchFamily="18" charset="0"/>
                <a:cs typeface="Times New Roman" panose="02020603050405020304" pitchFamily="18" charset="0"/>
              </a:rPr>
              <a:t>فرد مبتلا به استرس</a:t>
            </a:r>
          </a:p>
          <a:p>
            <a:pPr algn="r" rtl="1" eaLnBrk="1" hangingPunct="1">
              <a:lnSpc>
                <a:spcPct val="80000"/>
              </a:lnSpc>
              <a:buClr>
                <a:schemeClr val="tx2"/>
              </a:buClr>
              <a:buSzPct val="75000"/>
              <a:buFont typeface="Wingdings" panose="05000000000000000000" pitchFamily="2" charset="2"/>
              <a:buNone/>
            </a:pPr>
            <a:r>
              <a:rPr lang="fa-IR" altLang="en-US" sz="2400">
                <a:latin typeface="Times New Roman" panose="02020603050405020304" pitchFamily="18" charset="0"/>
                <a:cs typeface="Times New Roman" panose="02020603050405020304" pitchFamily="18" charset="0"/>
              </a:rPr>
              <a:t>1.    نسبت به همكاران: </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گوشه گير است.</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ناهار را به تنهايي صرف مي كند.</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زودرنج و تحريك پذير مي شود.</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به نظرات ديگران توجهي ندارد.</a:t>
            </a:r>
          </a:p>
          <a:p>
            <a:pPr algn="r" rtl="1" eaLnBrk="1" hangingPunct="1">
              <a:lnSpc>
                <a:spcPct val="80000"/>
              </a:lnSpc>
              <a:buClr>
                <a:schemeClr val="tx2"/>
              </a:buClr>
              <a:buSzPct val="75000"/>
              <a:buFont typeface="Wingdings" panose="05000000000000000000" pitchFamily="2" charset="2"/>
              <a:buChar char="l"/>
            </a:pPr>
            <a:endParaRPr lang="fa-IR" altLang="en-US" sz="1600">
              <a:latin typeface="Times New Roman" panose="02020603050405020304" pitchFamily="18" charset="0"/>
              <a:cs typeface="Times New Roman" panose="02020603050405020304" pitchFamily="18" charset="0"/>
            </a:endParaRPr>
          </a:p>
          <a:p>
            <a:pPr algn="r" rtl="1" eaLnBrk="1" hangingPunct="1">
              <a:lnSpc>
                <a:spcPct val="80000"/>
              </a:lnSpc>
              <a:buClr>
                <a:schemeClr val="tx2"/>
              </a:buClr>
              <a:buSzPct val="75000"/>
              <a:buFont typeface="Wingdings" panose="05000000000000000000" pitchFamily="2" charset="2"/>
              <a:buNone/>
            </a:pPr>
            <a:r>
              <a:rPr lang="fa-IR" altLang="en-US" sz="2400">
                <a:latin typeface="Times New Roman" panose="02020603050405020304" pitchFamily="18" charset="0"/>
                <a:cs typeface="Times New Roman" panose="02020603050405020304" pitchFamily="18" charset="0"/>
              </a:rPr>
              <a:t>2.    نسبت به سازمان: </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محل كار خود را تميز نگه نمي دارد</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پرونده ها را در همه جا پراكنده مي كند.</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براي يافتن هر چيزي 15 دقيقه وفت صرف مي كند.</a:t>
            </a:r>
          </a:p>
          <a:p>
            <a:pPr algn="r" rtl="1" eaLnBrk="1" hangingPunct="1">
              <a:lnSpc>
                <a:spcPct val="80000"/>
              </a:lnSpc>
              <a:buClr>
                <a:schemeClr val="tx2"/>
              </a:buClr>
              <a:buSzPct val="75000"/>
              <a:buFont typeface="Wingdings" panose="05000000000000000000" pitchFamily="2" charset="2"/>
              <a:buChar char="l"/>
            </a:pPr>
            <a:r>
              <a:rPr lang="fa-IR" altLang="en-US" sz="1600">
                <a:latin typeface="Times New Roman" panose="02020603050405020304" pitchFamily="18" charset="0"/>
                <a:cs typeface="Times New Roman" panose="02020603050405020304" pitchFamily="18" charset="0"/>
              </a:rPr>
              <a:t>به مكاتبات و نامه ها فورا رسيدگي نمي نمايد</a:t>
            </a:r>
          </a:p>
          <a:p>
            <a:pPr algn="r" rtl="1" eaLnBrk="1" hangingPunct="1">
              <a:lnSpc>
                <a:spcPct val="80000"/>
              </a:lnSpc>
              <a:buClr>
                <a:schemeClr val="tx2"/>
              </a:buClr>
              <a:buSzPct val="75000"/>
              <a:buFont typeface="Wingdings" panose="05000000000000000000" pitchFamily="2" charset="2"/>
              <a:buNone/>
            </a:pPr>
            <a:r>
              <a:rPr lang="fa-IR" altLang="en-US" sz="2400">
                <a:latin typeface="Times New Roman" panose="02020603050405020304" pitchFamily="18" charset="0"/>
                <a:cs typeface="Times New Roman" panose="02020603050405020304" pitchFamily="18" charset="0"/>
              </a:rPr>
              <a:t>3.    نسبت به وضع ظاهري خود:</a:t>
            </a:r>
          </a:p>
          <a:p>
            <a:pPr algn="r" rtl="1" eaLnBrk="1" hangingPunct="1">
              <a:lnSpc>
                <a:spcPct val="80000"/>
              </a:lnSpc>
              <a:buClr>
                <a:schemeClr val="tx2"/>
              </a:buClr>
              <a:buSzPct val="75000"/>
              <a:buFont typeface="Wingdings" panose="05000000000000000000" pitchFamily="2" charset="2"/>
              <a:buChar char="l"/>
            </a:pPr>
            <a:r>
              <a:rPr lang="fa-IR" altLang="en-US" sz="1800">
                <a:latin typeface="Times New Roman" panose="02020603050405020304" pitchFamily="18" charset="0"/>
                <a:cs typeface="Times New Roman" panose="02020603050405020304" pitchFamily="18" charset="0"/>
              </a:rPr>
              <a:t>لباسهايي مي پوشد كه براي كار نامناسب است.</a:t>
            </a:r>
          </a:p>
          <a:p>
            <a:pPr algn="r" rtl="1" eaLnBrk="1" hangingPunct="1">
              <a:lnSpc>
                <a:spcPct val="80000"/>
              </a:lnSpc>
              <a:buClr>
                <a:schemeClr val="tx2"/>
              </a:buClr>
              <a:buSzPct val="75000"/>
              <a:buFont typeface="Wingdings" panose="05000000000000000000" pitchFamily="2" charset="2"/>
              <a:buChar char="l"/>
            </a:pPr>
            <a:r>
              <a:rPr lang="fa-IR" altLang="en-US" sz="1800">
                <a:latin typeface="Times New Roman" panose="02020603050405020304" pitchFamily="18" charset="0"/>
                <a:cs typeface="Times New Roman" panose="02020603050405020304" pitchFamily="18" charset="0"/>
              </a:rPr>
              <a:t>لباسهايش اتونشده و كثيف است</a:t>
            </a:r>
          </a:p>
          <a:p>
            <a:pPr algn="r" rtl="1" eaLnBrk="1" hangingPunct="1">
              <a:lnSpc>
                <a:spcPct val="80000"/>
              </a:lnSpc>
              <a:buClr>
                <a:schemeClr val="tx2"/>
              </a:buClr>
              <a:buSzPct val="75000"/>
              <a:buFont typeface="Wingdings" panose="05000000000000000000" pitchFamily="2" charset="2"/>
              <a:buChar char="l"/>
            </a:pPr>
            <a:r>
              <a:rPr lang="fa-IR" altLang="en-US" sz="1800">
                <a:latin typeface="Times New Roman" panose="02020603050405020304" pitchFamily="18" charset="0"/>
                <a:cs typeface="Times New Roman" panose="02020603050405020304" pitchFamily="18" charset="0"/>
              </a:rPr>
              <a:t>ژوليده و نامرتب است.</a:t>
            </a:r>
          </a:p>
          <a:p>
            <a:pPr algn="r" rtl="1" eaLnBrk="1" hangingPunct="1">
              <a:lnSpc>
                <a:spcPct val="80000"/>
              </a:lnSpc>
              <a:buClr>
                <a:schemeClr val="tx2"/>
              </a:buClr>
              <a:buSzPct val="75000"/>
              <a:buFont typeface="Wingdings" panose="05000000000000000000" pitchFamily="2" charset="2"/>
              <a:buChar char="l"/>
            </a:pPr>
            <a:r>
              <a:rPr lang="fa-IR" altLang="en-US" sz="1800">
                <a:latin typeface="Times New Roman" panose="02020603050405020304" pitchFamily="18" charset="0"/>
                <a:cs typeface="Times New Roman" panose="02020603050405020304" pitchFamily="18" charset="0"/>
              </a:rPr>
              <a:t>نسبت به وضع ظاهري و بهداشت بي توجه است.</a:t>
            </a:r>
            <a:endParaRPr lang="en-US" altLang="en-US" sz="18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228600"/>
            <a:ext cx="8080375" cy="771525"/>
          </a:xfrm>
        </p:spPr>
        <p:txBody>
          <a:bodyPr/>
          <a:lstStyle/>
          <a:p>
            <a:pPr algn="r" rtl="1" eaLnBrk="1" hangingPunct="1"/>
            <a:r>
              <a:rPr lang="fa-IR" altLang="en-US" b="1">
                <a:cs typeface="B Nazanin" panose="00000400000000000000" pitchFamily="2" charset="-78"/>
              </a:rPr>
              <a:t>مقابله با استرس در محل كار</a:t>
            </a:r>
            <a:endParaRPr lang="en-US" altLang="en-US" b="1">
              <a:cs typeface="B Nazanin" panose="00000400000000000000" pitchFamily="2" charset="-78"/>
            </a:endParaRPr>
          </a:p>
        </p:txBody>
      </p:sp>
      <p:sp>
        <p:nvSpPr>
          <p:cNvPr id="86019" name="Rectangle 3"/>
          <p:cNvSpPr>
            <a:spLocks noGrp="1" noChangeArrowheads="1"/>
          </p:cNvSpPr>
          <p:nvPr>
            <p:ph idx="1"/>
          </p:nvPr>
        </p:nvSpPr>
        <p:spPr>
          <a:xfrm>
            <a:off x="228600" y="1219200"/>
            <a:ext cx="8534400" cy="5410200"/>
          </a:xfrm>
        </p:spPr>
        <p:txBody>
          <a:bodyPr/>
          <a:lstStyle/>
          <a:p>
            <a:pPr algn="r" rtl="1" eaLnBrk="1" hangingPunct="1">
              <a:lnSpc>
                <a:spcPct val="80000"/>
              </a:lnSpc>
            </a:pPr>
            <a:r>
              <a:rPr lang="fa-IR" altLang="en-US" sz="1800" dirty="0">
                <a:cs typeface="Times New Roman" panose="02020603050405020304" pitchFamily="18" charset="0"/>
              </a:rPr>
              <a:t>شناسايي استرس و علت يابي</a:t>
            </a:r>
          </a:p>
          <a:p>
            <a:pPr algn="r" rtl="1" eaLnBrk="1" hangingPunct="1">
              <a:lnSpc>
                <a:spcPct val="80000"/>
              </a:lnSpc>
            </a:pPr>
            <a:r>
              <a:rPr lang="fa-IR" altLang="en-US" sz="1800" dirty="0">
                <a:cs typeface="Times New Roman" panose="02020603050405020304" pitchFamily="18" charset="0"/>
              </a:rPr>
              <a:t>جذاب كردن مشاغل</a:t>
            </a:r>
          </a:p>
          <a:p>
            <a:pPr algn="r" rtl="1" eaLnBrk="1" hangingPunct="1">
              <a:lnSpc>
                <a:spcPct val="80000"/>
              </a:lnSpc>
            </a:pPr>
            <a:r>
              <a:rPr lang="fa-IR" altLang="en-US" sz="1800" dirty="0">
                <a:cs typeface="Times New Roman" panose="02020603050405020304" pitchFamily="18" charset="0"/>
              </a:rPr>
              <a:t>آموزش و توسعه مهارتها</a:t>
            </a:r>
          </a:p>
          <a:p>
            <a:pPr algn="r" rtl="1" eaLnBrk="1" hangingPunct="1">
              <a:lnSpc>
                <a:spcPct val="80000"/>
              </a:lnSpc>
            </a:pPr>
            <a:r>
              <a:rPr lang="fa-IR" altLang="en-US" sz="1800" dirty="0">
                <a:cs typeface="Times New Roman" panose="02020603050405020304" pitchFamily="18" charset="0"/>
              </a:rPr>
              <a:t>پاداش و ترفيع</a:t>
            </a:r>
          </a:p>
          <a:p>
            <a:pPr algn="r" rtl="1" eaLnBrk="1" hangingPunct="1">
              <a:lnSpc>
                <a:spcPct val="80000"/>
              </a:lnSpc>
            </a:pPr>
            <a:r>
              <a:rPr lang="fa-IR" altLang="en-US" sz="1800" dirty="0">
                <a:cs typeface="Times New Roman" panose="02020603050405020304" pitchFamily="18" charset="0"/>
              </a:rPr>
              <a:t>كارمنديابي و انتخاب(استخدام دقيق و بدون عجله)</a:t>
            </a:r>
          </a:p>
          <a:p>
            <a:pPr algn="r" rtl="1" eaLnBrk="1" hangingPunct="1">
              <a:lnSpc>
                <a:spcPct val="80000"/>
              </a:lnSpc>
            </a:pPr>
            <a:r>
              <a:rPr lang="fa-IR" altLang="en-US" sz="1800" dirty="0">
                <a:cs typeface="Times New Roman" panose="02020603050405020304" pitchFamily="18" charset="0"/>
              </a:rPr>
              <a:t>صندوق بازنشستگي</a:t>
            </a:r>
          </a:p>
          <a:p>
            <a:pPr algn="r" rtl="1" eaLnBrk="1" hangingPunct="1">
              <a:lnSpc>
                <a:spcPct val="80000"/>
              </a:lnSpc>
            </a:pPr>
            <a:r>
              <a:rPr lang="fa-IR" altLang="en-US" sz="1800" dirty="0">
                <a:cs typeface="Times New Roman" panose="02020603050405020304" pitchFamily="18" charset="0"/>
              </a:rPr>
              <a:t>مبارزه با نژاد پرستي و تبعيض جنسي</a:t>
            </a:r>
          </a:p>
          <a:p>
            <a:pPr algn="r" rtl="1" eaLnBrk="1" hangingPunct="1">
              <a:lnSpc>
                <a:spcPct val="80000"/>
              </a:lnSpc>
            </a:pPr>
            <a:r>
              <a:rPr lang="fa-IR" altLang="en-US" sz="1800" dirty="0">
                <a:cs typeface="Times New Roman" panose="02020603050405020304" pitchFamily="18" charset="0"/>
              </a:rPr>
              <a:t>تدوين برنامه اي براي افزايش سطح آگاهي افراد از هزينه هاي استرس در محل كار</a:t>
            </a:r>
          </a:p>
          <a:p>
            <a:pPr algn="r" rtl="1" eaLnBrk="1" hangingPunct="1">
              <a:lnSpc>
                <a:spcPct val="80000"/>
              </a:lnSpc>
            </a:pPr>
            <a:r>
              <a:rPr lang="fa-IR" altLang="en-US" sz="1800" dirty="0">
                <a:cs typeface="Times New Roman" panose="02020603050405020304" pitchFamily="18" charset="0"/>
              </a:rPr>
              <a:t>تدوين برنامه هايي كه كارمندان علائم استرس را تشخيص دهند</a:t>
            </a:r>
          </a:p>
          <a:p>
            <a:pPr algn="r" rtl="1" eaLnBrk="1" hangingPunct="1">
              <a:lnSpc>
                <a:spcPct val="80000"/>
              </a:lnSpc>
            </a:pPr>
            <a:r>
              <a:rPr lang="fa-IR" altLang="en-US" sz="1800" dirty="0">
                <a:cs typeface="Times New Roman" panose="02020603050405020304" pitchFamily="18" charset="0"/>
              </a:rPr>
              <a:t>تدوين برنامه مشاور براي كاركنان</a:t>
            </a:r>
          </a:p>
          <a:p>
            <a:pPr algn="r" rtl="1" eaLnBrk="1" hangingPunct="1">
              <a:lnSpc>
                <a:spcPct val="80000"/>
              </a:lnSpc>
            </a:pPr>
            <a:r>
              <a:rPr lang="fa-IR" altLang="en-US" sz="1800" dirty="0">
                <a:cs typeface="Times New Roman" panose="02020603050405020304" pitchFamily="18" charset="0"/>
              </a:rPr>
              <a:t>طراحي برنامه هاي پكيجي كاهش استرس(تهيه امكانات ورزشي-زمان انعطاف پذير كار-بيمه هاي كارآمد-معاينات پزشكي منظم)</a:t>
            </a:r>
          </a:p>
          <a:p>
            <a:pPr algn="r" rtl="1" eaLnBrk="1" hangingPunct="1">
              <a:lnSpc>
                <a:spcPct val="80000"/>
              </a:lnSpc>
            </a:pPr>
            <a:r>
              <a:rPr lang="fa-IR" altLang="en-US" sz="1800" dirty="0">
                <a:cs typeface="Times New Roman" panose="02020603050405020304" pitchFamily="18" charset="0"/>
              </a:rPr>
              <a:t>ايجاد تنوع غذايي</a:t>
            </a:r>
          </a:p>
          <a:p>
            <a:pPr algn="r" rtl="1" eaLnBrk="1" hangingPunct="1">
              <a:lnSpc>
                <a:spcPct val="80000"/>
              </a:lnSpc>
            </a:pPr>
            <a:r>
              <a:rPr lang="fa-IR" altLang="en-US" sz="1800" dirty="0">
                <a:cs typeface="Times New Roman" panose="02020603050405020304" pitchFamily="18" charset="0"/>
              </a:rPr>
              <a:t>پيشگيري به جاي درمان استرس</a:t>
            </a:r>
          </a:p>
          <a:p>
            <a:pPr algn="r" rtl="1" eaLnBrk="1" hangingPunct="1">
              <a:lnSpc>
                <a:spcPct val="80000"/>
              </a:lnSpc>
            </a:pPr>
            <a:r>
              <a:rPr lang="fa-IR" altLang="en-US" sz="1800" dirty="0">
                <a:cs typeface="Times New Roman" panose="02020603050405020304" pitchFamily="18" charset="0"/>
              </a:rPr>
              <a:t>دريافت بازخورد از ميزان موفقيت اقدامات انجام شده</a:t>
            </a:r>
          </a:p>
          <a:p>
            <a:pPr algn="r" rtl="1" eaLnBrk="1" hangingPunct="1">
              <a:lnSpc>
                <a:spcPct val="80000"/>
              </a:lnSpc>
            </a:pPr>
            <a:r>
              <a:rPr lang="fa-IR" altLang="en-US" sz="1800" dirty="0">
                <a:cs typeface="Times New Roman" panose="02020603050405020304" pitchFamily="18" charset="0"/>
              </a:rPr>
              <a:t>مرتب كردن ميزكار و بيرون ريختن موارد زائد</a:t>
            </a:r>
          </a:p>
          <a:p>
            <a:pPr algn="r" rtl="1" eaLnBrk="1" hangingPunct="1">
              <a:lnSpc>
                <a:spcPct val="80000"/>
              </a:lnSpc>
            </a:pPr>
            <a:r>
              <a:rPr lang="fa-IR" altLang="en-US" sz="1800" dirty="0">
                <a:cs typeface="Times New Roman" panose="02020603050405020304" pitchFamily="18" charset="0"/>
              </a:rPr>
              <a:t>بهينه سازي محيط كار(رنگ شاداب-نور مناسب-استفاده از گل وگياه)</a:t>
            </a:r>
          </a:p>
          <a:p>
            <a:pPr algn="r" rtl="1" eaLnBrk="1" hangingPunct="1">
              <a:lnSpc>
                <a:spcPct val="80000"/>
              </a:lnSpc>
            </a:pPr>
            <a:r>
              <a:rPr lang="fa-IR" altLang="en-US" sz="1800" dirty="0">
                <a:cs typeface="Times New Roman" panose="02020603050405020304" pitchFamily="18" charset="0"/>
              </a:rPr>
              <a:t>مطالعه الگوهاي كار(تشخيص زمانهاي افزايش استرس براي پيشگيري از آن)(دفترچه ياداشت استرس)</a:t>
            </a:r>
          </a:p>
          <a:p>
            <a:pPr algn="r" rtl="1" eaLnBrk="1" hangingPunct="1">
              <a:lnSpc>
                <a:spcPct val="80000"/>
              </a:lnSpc>
            </a:pPr>
            <a:r>
              <a:rPr lang="fa-IR" altLang="en-US" sz="1800" dirty="0">
                <a:cs typeface="Times New Roman" panose="02020603050405020304" pitchFamily="18" charset="0"/>
              </a:rPr>
              <a:t>مديريت زمان و اولويت بندي كارها(درجه بندي اهداف-برنامه ريزي كارها-تخصيص زمان)</a:t>
            </a:r>
          </a:p>
          <a:p>
            <a:pPr algn="r" rtl="1" eaLnBrk="1" hangingPunct="1">
              <a:lnSpc>
                <a:spcPct val="80000"/>
              </a:lnSpc>
            </a:pPr>
            <a:endParaRPr lang="en-US" altLang="en-US" sz="2800" dirty="0">
              <a:cs typeface="Times New Roman" panose="02020603050405020304" pitchFamily="18" charset="0"/>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704850"/>
            <a:ext cx="8229600" cy="723900"/>
          </a:xfrm>
        </p:spPr>
        <p:txBody>
          <a:bodyPr/>
          <a:lstStyle/>
          <a:p>
            <a:pPr algn="r" rtl="1" eaLnBrk="1" hangingPunct="1"/>
            <a:r>
              <a:rPr lang="fa-IR" altLang="en-US" sz="4400">
                <a:cs typeface="B Titr" panose="00000700000000000000" pitchFamily="2" charset="-78"/>
              </a:rPr>
              <a:t>برقراري يك ارتباط خوب</a:t>
            </a:r>
            <a:endParaRPr lang="en-US" altLang="en-US" sz="4400">
              <a:cs typeface="B Titr" panose="00000700000000000000" pitchFamily="2" charset="-78"/>
            </a:endParaRPr>
          </a:p>
        </p:txBody>
      </p:sp>
      <p:sp>
        <p:nvSpPr>
          <p:cNvPr id="87043" name="Rectangle 3"/>
          <p:cNvSpPr>
            <a:spLocks noGrp="1" noChangeArrowheads="1"/>
          </p:cNvSpPr>
          <p:nvPr>
            <p:ph idx="1"/>
          </p:nvPr>
        </p:nvSpPr>
        <p:spPr>
          <a:xfrm>
            <a:off x="457200" y="1571625"/>
            <a:ext cx="8229600" cy="4752975"/>
          </a:xfrm>
        </p:spPr>
        <p:txBody>
          <a:bodyPr/>
          <a:lstStyle/>
          <a:p>
            <a:pPr algn="r" rtl="1" eaLnBrk="1" hangingPunct="1"/>
            <a:r>
              <a:rPr lang="fa-IR" altLang="en-US" sz="2800">
                <a:cs typeface="Times New Roman" panose="02020603050405020304" pitchFamily="18" charset="0"/>
              </a:rPr>
              <a:t>مديريت اطلاعات با استفاده از شيوه هاي نوين اطلاعاتي</a:t>
            </a:r>
          </a:p>
          <a:p>
            <a:pPr algn="r" rtl="1" eaLnBrk="1" hangingPunct="1"/>
            <a:r>
              <a:rPr lang="fa-IR" altLang="en-US" sz="2800">
                <a:cs typeface="Times New Roman" panose="02020603050405020304" pitchFamily="18" charset="0"/>
              </a:rPr>
              <a:t>موضوعات را رودررو با همكاران در ميان بگذاريد</a:t>
            </a:r>
          </a:p>
          <a:p>
            <a:pPr algn="r" rtl="1" eaLnBrk="1" hangingPunct="1"/>
            <a:r>
              <a:rPr lang="fa-IR" altLang="en-US" sz="2800">
                <a:cs typeface="Times New Roman" panose="02020603050405020304" pitchFamily="18" charset="0"/>
              </a:rPr>
              <a:t>مشورت با همكاران و ديگر اعضاي گروه</a:t>
            </a:r>
          </a:p>
          <a:p>
            <a:pPr algn="r" rtl="1" eaLnBrk="1" hangingPunct="1"/>
            <a:r>
              <a:rPr lang="fa-IR" altLang="en-US" sz="2800">
                <a:cs typeface="Times New Roman" panose="02020603050405020304" pitchFamily="18" charset="0"/>
              </a:rPr>
              <a:t>گوش دادن به صحبتهاي افراد مختلف حتي مخالفين</a:t>
            </a:r>
          </a:p>
          <a:p>
            <a:pPr algn="r" rtl="1" eaLnBrk="1" hangingPunct="1"/>
            <a:r>
              <a:rPr lang="fa-IR" altLang="en-US" sz="2800">
                <a:cs typeface="Times New Roman" panose="02020603050405020304" pitchFamily="18" charset="0"/>
              </a:rPr>
              <a:t>نقد سازنده نظرات ديگران</a:t>
            </a:r>
          </a:p>
          <a:p>
            <a:pPr algn="r" rtl="1" eaLnBrk="1" hangingPunct="1"/>
            <a:r>
              <a:rPr lang="fa-IR" altLang="en-US" sz="2800">
                <a:cs typeface="Times New Roman" panose="02020603050405020304" pitchFamily="18" charset="0"/>
              </a:rPr>
              <a:t>آگاهي از تفاوتهاي فرهنگي افراد</a:t>
            </a:r>
            <a:endParaRPr lang="en-US" altLang="en-US" sz="2800">
              <a:cs typeface="Times New Roman" panose="02020603050405020304" pitchFamily="18" charset="0"/>
            </a:endParaRP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704850"/>
            <a:ext cx="8229600" cy="652463"/>
          </a:xfrm>
        </p:spPr>
        <p:txBody>
          <a:bodyPr/>
          <a:lstStyle/>
          <a:p>
            <a:pPr algn="r" rtl="1" eaLnBrk="1" hangingPunct="1"/>
            <a:r>
              <a:rPr lang="fa-IR" altLang="en-US">
                <a:cs typeface="B Titr" panose="00000700000000000000" pitchFamily="2" charset="-78"/>
              </a:rPr>
              <a:t>تعادل درون</a:t>
            </a:r>
            <a:endParaRPr lang="en-US" altLang="en-US">
              <a:cs typeface="B Titr" panose="00000700000000000000" pitchFamily="2" charset="-78"/>
            </a:endParaRPr>
          </a:p>
        </p:txBody>
      </p:sp>
      <p:sp>
        <p:nvSpPr>
          <p:cNvPr id="88067" name="Rectangle 3"/>
          <p:cNvSpPr>
            <a:spLocks noGrp="1" noChangeArrowheads="1"/>
          </p:cNvSpPr>
          <p:nvPr>
            <p:ph idx="1"/>
          </p:nvPr>
        </p:nvSpPr>
        <p:spPr>
          <a:xfrm>
            <a:off x="457200" y="1500188"/>
            <a:ext cx="8229600" cy="4824412"/>
          </a:xfrm>
        </p:spPr>
        <p:txBody>
          <a:bodyPr/>
          <a:lstStyle/>
          <a:p>
            <a:pPr algn="r" rtl="1" eaLnBrk="1" hangingPunct="1"/>
            <a:r>
              <a:rPr lang="fa-IR" altLang="en-US" sz="2400" b="1">
                <a:cs typeface="B Nazanin" panose="00000400000000000000" pitchFamily="2" charset="-78"/>
              </a:rPr>
              <a:t>تجزيه و تحليل احساسات غير منصفانه و ناعادلانه در هنگام بروز خشم وعصبانيت و ايجاد تعادل دروني</a:t>
            </a:r>
          </a:p>
          <a:p>
            <a:pPr algn="r" rtl="1" eaLnBrk="1" hangingPunct="1"/>
            <a:r>
              <a:rPr lang="fa-IR" altLang="en-US" sz="2400" b="1">
                <a:cs typeface="B Nazanin" panose="00000400000000000000" pitchFamily="2" charset="-78"/>
              </a:rPr>
              <a:t>زياد خود را بازخواست نكنيد و اشتباهات را جزئي از كار بدانيد و آنها را تحليل نماييد.</a:t>
            </a:r>
          </a:p>
          <a:p>
            <a:pPr algn="r" rtl="1" eaLnBrk="1" hangingPunct="1"/>
            <a:r>
              <a:rPr lang="fa-IR" altLang="en-US" sz="2400" b="1">
                <a:cs typeface="B Nazanin" panose="00000400000000000000" pitchFamily="2" charset="-78"/>
              </a:rPr>
              <a:t>ياد بگيريد كه به موقع </a:t>
            </a:r>
            <a:r>
              <a:rPr lang="en-US" altLang="en-US" sz="2400" b="1">
                <a:cs typeface="B Nazanin" panose="00000400000000000000" pitchFamily="2" charset="-78"/>
              </a:rPr>
              <a:t>“</a:t>
            </a:r>
            <a:r>
              <a:rPr lang="fa-IR" altLang="en-US" sz="2400" b="1">
                <a:cs typeface="B Nazanin" panose="00000400000000000000" pitchFamily="2" charset="-78"/>
              </a:rPr>
              <a:t> نه</a:t>
            </a:r>
            <a:r>
              <a:rPr lang="en-US" altLang="en-US" sz="2400" b="1">
                <a:cs typeface="B Nazanin" panose="00000400000000000000" pitchFamily="2" charset="-78"/>
              </a:rPr>
              <a:t>” </a:t>
            </a:r>
            <a:r>
              <a:rPr lang="fa-IR" altLang="en-US" sz="2400" b="1">
                <a:cs typeface="B Nazanin" panose="00000400000000000000" pitchFamily="2" charset="-78"/>
              </a:rPr>
              <a:t> بگوييد</a:t>
            </a:r>
          </a:p>
          <a:p>
            <a:pPr algn="r" rtl="1" eaLnBrk="1" hangingPunct="1"/>
            <a:r>
              <a:rPr lang="fa-IR" altLang="en-US" sz="2400" b="1">
                <a:cs typeface="B Nazanin" panose="00000400000000000000" pitchFamily="2" charset="-78"/>
              </a:rPr>
              <a:t>استانداردها و اولويتها و حقوق خود را مشخص كنيد و مسئوليت اقدامات خود را بپذيريد.</a:t>
            </a:r>
          </a:p>
          <a:p>
            <a:pPr algn="r" rtl="1" eaLnBrk="1" hangingPunct="1"/>
            <a:r>
              <a:rPr lang="fa-IR" altLang="en-US" sz="2400" b="1">
                <a:cs typeface="B Nazanin" panose="00000400000000000000" pitchFamily="2" charset="-78"/>
              </a:rPr>
              <a:t>عصبانيت و خشم خود را كنترل كنيد.(عصبانيت من به خاطر ... است)</a:t>
            </a:r>
          </a:p>
          <a:p>
            <a:pPr algn="r" rtl="1" eaLnBrk="1" hangingPunct="1"/>
            <a:r>
              <a:rPr lang="fa-IR" altLang="en-US" sz="2400" b="1">
                <a:cs typeface="B Nazanin" panose="00000400000000000000" pitchFamily="2" charset="-78"/>
              </a:rPr>
              <a:t>انديشه مثبت داشته باشيد. </a:t>
            </a:r>
          </a:p>
          <a:p>
            <a:pPr algn="r" rtl="1" eaLnBrk="1" hangingPunct="1"/>
            <a:endParaRPr lang="en-US" altLang="en-US" sz="2400">
              <a:cs typeface="Times New Roman" panose="02020603050405020304" pitchFamily="18"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704850"/>
            <a:ext cx="8186738" cy="723900"/>
          </a:xfrm>
        </p:spPr>
        <p:txBody>
          <a:bodyPr/>
          <a:lstStyle/>
          <a:p>
            <a:pPr algn="r" rtl="1" eaLnBrk="1" hangingPunct="1"/>
            <a:r>
              <a:rPr lang="fa-IR" altLang="en-US" sz="4400">
                <a:cs typeface="B Titr" panose="00000700000000000000" pitchFamily="2" charset="-78"/>
              </a:rPr>
              <a:t>كمك به كاركنان</a:t>
            </a:r>
            <a:endParaRPr lang="en-US" altLang="en-US" sz="4400">
              <a:cs typeface="B Titr" panose="00000700000000000000" pitchFamily="2" charset="-78"/>
            </a:endParaRPr>
          </a:p>
        </p:txBody>
      </p:sp>
      <p:sp>
        <p:nvSpPr>
          <p:cNvPr id="89091" name="Rectangle 3"/>
          <p:cNvSpPr>
            <a:spLocks noGrp="1" noChangeArrowheads="1"/>
          </p:cNvSpPr>
          <p:nvPr>
            <p:ph idx="1"/>
          </p:nvPr>
        </p:nvSpPr>
        <p:spPr>
          <a:xfrm>
            <a:off x="457200" y="1500188"/>
            <a:ext cx="8229600" cy="4824412"/>
          </a:xfrm>
        </p:spPr>
        <p:txBody>
          <a:bodyPr/>
          <a:lstStyle/>
          <a:p>
            <a:pPr marL="609600" indent="-609600" algn="r" rtl="1" eaLnBrk="1" hangingPunct="1">
              <a:lnSpc>
                <a:spcPct val="80000"/>
              </a:lnSpc>
            </a:pPr>
            <a:r>
              <a:rPr lang="fa-IR" altLang="en-US" sz="2400" b="1">
                <a:cs typeface="B Nazanin" panose="00000400000000000000" pitchFamily="2" charset="-78"/>
              </a:rPr>
              <a:t>آگاهي روزانه-هفتگي-ماهيانه از كار كاركنان</a:t>
            </a:r>
          </a:p>
          <a:p>
            <a:pPr marL="609600" indent="-609600" algn="r" rtl="1" eaLnBrk="1" hangingPunct="1">
              <a:lnSpc>
                <a:spcPct val="80000"/>
              </a:lnSpc>
            </a:pPr>
            <a:r>
              <a:rPr lang="fa-IR" altLang="en-US" sz="2400" b="1">
                <a:cs typeface="B Nazanin" panose="00000400000000000000" pitchFamily="2" charset="-78"/>
              </a:rPr>
              <a:t>جلوگيري از ايجاد تنش و رقابت شديد بين افرادي كه كار مشابه دارند</a:t>
            </a:r>
          </a:p>
          <a:p>
            <a:pPr marL="609600" indent="-609600" algn="r" rtl="1" eaLnBrk="1" hangingPunct="1">
              <a:lnSpc>
                <a:spcPct val="80000"/>
              </a:lnSpc>
            </a:pPr>
            <a:r>
              <a:rPr lang="fa-IR" altLang="en-US" sz="2400" b="1">
                <a:cs typeface="B Nazanin" panose="00000400000000000000" pitchFamily="2" charset="-78"/>
              </a:rPr>
              <a:t>مشخص كردن دقيق انتظارات از كاركنان</a:t>
            </a:r>
          </a:p>
          <a:p>
            <a:pPr marL="609600" indent="-609600" algn="r" rtl="1" eaLnBrk="1" hangingPunct="1">
              <a:lnSpc>
                <a:spcPct val="80000"/>
              </a:lnSpc>
            </a:pPr>
            <a:r>
              <a:rPr lang="fa-IR" altLang="en-US" sz="2400" b="1">
                <a:cs typeface="B Nazanin" panose="00000400000000000000" pitchFamily="2" charset="-78"/>
              </a:rPr>
              <a:t>آگاهي از ارتباطات كاركنان با يكديگر در جهت ايجاد تيمهاي كاري مناسب</a:t>
            </a:r>
          </a:p>
          <a:p>
            <a:pPr marL="609600" indent="-609600" algn="r" rtl="1" eaLnBrk="1" hangingPunct="1">
              <a:lnSpc>
                <a:spcPct val="80000"/>
              </a:lnSpc>
            </a:pPr>
            <a:r>
              <a:rPr lang="fa-IR" altLang="en-US" sz="2400" b="1">
                <a:cs typeface="B Nazanin" panose="00000400000000000000" pitchFamily="2" charset="-78"/>
              </a:rPr>
              <a:t>ايجاد ارتباط  غير مستقيم با كاركنان داراي استرس از طريق شخص سوم</a:t>
            </a:r>
          </a:p>
          <a:p>
            <a:pPr marL="609600" indent="-609600" algn="r" rtl="1" eaLnBrk="1" hangingPunct="1">
              <a:lnSpc>
                <a:spcPct val="80000"/>
              </a:lnSpc>
            </a:pPr>
            <a:r>
              <a:rPr lang="fa-IR" altLang="en-US" sz="2400" b="1">
                <a:cs typeface="B Nazanin" panose="00000400000000000000" pitchFamily="2" charset="-78"/>
              </a:rPr>
              <a:t>در نظر گرفتن زماني براي گوش دادن به افراد داراي استرس و بحث با آنها و ارائه راهكارهايي با همكاري و با رضايت آنها</a:t>
            </a:r>
          </a:p>
          <a:p>
            <a:pPr marL="609600" indent="-609600" algn="r" rtl="1" eaLnBrk="1" hangingPunct="1">
              <a:lnSpc>
                <a:spcPct val="80000"/>
              </a:lnSpc>
            </a:pPr>
            <a:r>
              <a:rPr lang="fa-IR" altLang="en-US" sz="2400" b="1">
                <a:cs typeface="B Nazanin" panose="00000400000000000000" pitchFamily="2" charset="-78"/>
              </a:rPr>
              <a:t>جلوگيري از درگيري كاركنان از طريق:</a:t>
            </a:r>
          </a:p>
          <a:p>
            <a:pPr marL="609600" indent="-609600" algn="r" rtl="1" eaLnBrk="1" hangingPunct="1">
              <a:lnSpc>
                <a:spcPct val="80000"/>
              </a:lnSpc>
            </a:pPr>
            <a:r>
              <a:rPr lang="fa-IR" altLang="en-US" sz="2400" b="1">
                <a:cs typeface="B Nazanin" panose="00000400000000000000" pitchFamily="2" charset="-78"/>
              </a:rPr>
              <a:t>مشخص نمودن سلسله مراتب درون بخش</a:t>
            </a:r>
          </a:p>
          <a:p>
            <a:pPr marL="609600" indent="-609600" algn="r" rtl="1" eaLnBrk="1" hangingPunct="1">
              <a:lnSpc>
                <a:spcPct val="80000"/>
              </a:lnSpc>
            </a:pPr>
            <a:r>
              <a:rPr lang="fa-IR" altLang="en-US" sz="2400" b="1">
                <a:cs typeface="B Nazanin" panose="00000400000000000000" pitchFamily="2" charset="-78"/>
              </a:rPr>
              <a:t>ارائه توضيحات روشن به كاركنان در مورد شغلشان</a:t>
            </a:r>
          </a:p>
          <a:p>
            <a:pPr marL="609600" indent="-609600" algn="r" rtl="1" eaLnBrk="1" hangingPunct="1">
              <a:lnSpc>
                <a:spcPct val="80000"/>
              </a:lnSpc>
            </a:pPr>
            <a:r>
              <a:rPr lang="fa-IR" altLang="en-US" sz="2400" b="1">
                <a:cs typeface="B Nazanin" panose="00000400000000000000" pitchFamily="2" charset="-78"/>
              </a:rPr>
              <a:t>باز تشكيل گروه ها براي جلوگيري از درگيري</a:t>
            </a:r>
          </a:p>
          <a:p>
            <a:pPr marL="609600" indent="-609600" algn="r" rtl="1" eaLnBrk="1" hangingPunct="1">
              <a:lnSpc>
                <a:spcPct val="80000"/>
              </a:lnSpc>
            </a:pPr>
            <a:r>
              <a:rPr lang="fa-IR" altLang="en-US" sz="2400" b="1">
                <a:cs typeface="B Nazanin" panose="00000400000000000000" pitchFamily="2" charset="-78"/>
              </a:rPr>
              <a:t>بحث در مورد مشكلات</a:t>
            </a:r>
          </a:p>
          <a:p>
            <a:pPr marL="609600" indent="-609600" algn="r" rtl="1" eaLnBrk="1" hangingPunct="1">
              <a:lnSpc>
                <a:spcPct val="80000"/>
              </a:lnSpc>
            </a:pPr>
            <a:r>
              <a:rPr lang="fa-IR" altLang="en-US" sz="2400" b="1">
                <a:cs typeface="B Nazanin" panose="00000400000000000000" pitchFamily="2" charset="-78"/>
              </a:rPr>
              <a:t>ارائه بازخورد ساده و منظم به كاركنان</a:t>
            </a:r>
          </a:p>
          <a:p>
            <a:pPr marL="609600" indent="-609600" algn="r" rtl="1" eaLnBrk="1" hangingPunct="1">
              <a:lnSpc>
                <a:spcPct val="80000"/>
              </a:lnSpc>
            </a:pPr>
            <a:r>
              <a:rPr lang="fa-IR" altLang="en-US" sz="2400" b="1">
                <a:cs typeface="B Nazanin" panose="00000400000000000000" pitchFamily="2" charset="-78"/>
              </a:rPr>
              <a:t>حمايت از شيوه هاي سازگار و منسجم</a:t>
            </a:r>
          </a:p>
          <a:p>
            <a:pPr marL="609600" indent="-609600" algn="r" rtl="1" eaLnBrk="1" hangingPunct="1">
              <a:lnSpc>
                <a:spcPct val="80000"/>
              </a:lnSpc>
              <a:buFont typeface="Wingdings" panose="05000000000000000000" pitchFamily="2" charset="2"/>
              <a:buNone/>
            </a:pPr>
            <a:endParaRPr lang="fa-IR" altLang="en-US" sz="1800">
              <a:cs typeface="Times New Roman" panose="02020603050405020304" pitchFamily="18" charset="0"/>
            </a:endParaRPr>
          </a:p>
          <a:p>
            <a:pPr marL="609600" indent="-609600" algn="r" rtl="1" eaLnBrk="1" hangingPunct="1">
              <a:lnSpc>
                <a:spcPct val="80000"/>
              </a:lnSpc>
              <a:buFont typeface="Wingdings" panose="05000000000000000000" pitchFamily="2" charset="2"/>
              <a:buNone/>
            </a:pPr>
            <a:endParaRPr lang="en-US" altLang="en-US" sz="1800">
              <a:cs typeface="Times New Roman" panose="02020603050405020304" pitchFamily="18" charset="0"/>
            </a:endParaRP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704850"/>
            <a:ext cx="8229600" cy="723900"/>
          </a:xfrm>
        </p:spPr>
        <p:txBody>
          <a:bodyPr/>
          <a:lstStyle/>
          <a:p>
            <a:pPr algn="r" rtl="1" eaLnBrk="1" hangingPunct="1"/>
            <a:r>
              <a:rPr lang="fa-IR" altLang="en-US" sz="3600">
                <a:cs typeface="2  Titr" pitchFamily="2" charset="0"/>
              </a:rPr>
              <a:t>اقداماتي در منزل</a:t>
            </a:r>
            <a:endParaRPr lang="en-US" altLang="en-US" sz="3600">
              <a:cs typeface="2  Titr" pitchFamily="2" charset="0"/>
            </a:endParaRPr>
          </a:p>
        </p:txBody>
      </p:sp>
      <p:sp>
        <p:nvSpPr>
          <p:cNvPr id="90115" name="Rectangle 3"/>
          <p:cNvSpPr>
            <a:spLocks noGrp="1" noChangeArrowheads="1"/>
          </p:cNvSpPr>
          <p:nvPr>
            <p:ph idx="1"/>
          </p:nvPr>
        </p:nvSpPr>
        <p:spPr/>
        <p:txBody>
          <a:bodyPr/>
          <a:lstStyle/>
          <a:p>
            <a:pPr algn="r" rtl="1" eaLnBrk="1" hangingPunct="1"/>
            <a:r>
              <a:rPr lang="fa-IR" altLang="en-US" b="1" dirty="0">
                <a:solidFill>
                  <a:srgbClr val="C00000"/>
                </a:solidFill>
                <a:cs typeface="Times New Roman" panose="02020603050405020304" pitchFamily="18" charset="0"/>
                <a:hlinkClick r:id="rId2" action="ppaction://hlinksldjump"/>
              </a:rPr>
              <a:t>فراغت از كار</a:t>
            </a:r>
            <a:endParaRPr lang="fa-IR" altLang="en-US" b="1" dirty="0">
              <a:solidFill>
                <a:srgbClr val="C00000"/>
              </a:solidFill>
              <a:cs typeface="Times New Roman" panose="02020603050405020304" pitchFamily="18" charset="0"/>
            </a:endParaRPr>
          </a:p>
          <a:p>
            <a:pPr algn="r" rtl="1" eaLnBrk="1" hangingPunct="1"/>
            <a:r>
              <a:rPr lang="fa-IR" altLang="en-US" b="1" dirty="0">
                <a:solidFill>
                  <a:srgbClr val="C00000"/>
                </a:solidFill>
                <a:cs typeface="Times New Roman" panose="02020603050405020304" pitchFamily="18" charset="0"/>
                <a:hlinkClick r:id="rId3" action="ppaction://hlinksldjump"/>
              </a:rPr>
              <a:t>تمرينات رفع استرس</a:t>
            </a:r>
            <a:endParaRPr lang="fa-IR" altLang="en-US" b="1" dirty="0">
              <a:solidFill>
                <a:srgbClr val="C00000"/>
              </a:solidFill>
              <a:cs typeface="Times New Roman" panose="02020603050405020304" pitchFamily="18" charset="0"/>
            </a:endParaRPr>
          </a:p>
          <a:p>
            <a:pPr algn="r" rtl="1" eaLnBrk="1" hangingPunct="1"/>
            <a:r>
              <a:rPr lang="fa-IR" altLang="en-US" b="1" dirty="0">
                <a:solidFill>
                  <a:srgbClr val="C00000"/>
                </a:solidFill>
                <a:cs typeface="Times New Roman" panose="02020603050405020304" pitchFamily="18" charset="0"/>
                <a:hlinkClick r:id="rId4" action="ppaction://hlinksldjump"/>
              </a:rPr>
              <a:t>پرورش علائق</a:t>
            </a:r>
            <a:endParaRPr lang="fa-IR" altLang="en-US" b="1" dirty="0">
              <a:solidFill>
                <a:srgbClr val="C00000"/>
              </a:solidFill>
              <a:cs typeface="Times New Roman" panose="02020603050405020304" pitchFamily="18" charset="0"/>
            </a:endParaRPr>
          </a:p>
          <a:p>
            <a:pPr algn="r" rtl="1" eaLnBrk="1" hangingPunct="1"/>
            <a:r>
              <a:rPr lang="fa-IR" altLang="en-US" b="1" dirty="0">
                <a:solidFill>
                  <a:srgbClr val="C00000"/>
                </a:solidFill>
                <a:cs typeface="Times New Roman" panose="02020603050405020304" pitchFamily="18" charset="0"/>
                <a:hlinkClick r:id="rId5" action="ppaction://hlinksldjump"/>
              </a:rPr>
              <a:t>بهبود رژيم غذايي</a:t>
            </a:r>
            <a:endParaRPr lang="en-US" altLang="en-US" b="1" dirty="0">
              <a:solidFill>
                <a:srgbClr val="C00000"/>
              </a:solidFill>
              <a:cs typeface="Times New Roman" panose="02020603050405020304" pitchFamily="18" charset="0"/>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09600" y="304800"/>
            <a:ext cx="8080375" cy="1143000"/>
          </a:xfrm>
        </p:spPr>
        <p:txBody>
          <a:bodyPr/>
          <a:lstStyle/>
          <a:p>
            <a:pPr algn="r" rtl="1" eaLnBrk="1" hangingPunct="1"/>
            <a:r>
              <a:rPr lang="fa-IR" altLang="en-US">
                <a:cs typeface="Arial" panose="020B0604020202020204" pitchFamily="34" charset="0"/>
              </a:rPr>
              <a:t>فراغت از كار</a:t>
            </a:r>
            <a:endParaRPr lang="en-US" altLang="en-US">
              <a:cs typeface="Arial" panose="020B0604020202020204" pitchFamily="34" charset="0"/>
            </a:endParaRPr>
          </a:p>
        </p:txBody>
      </p:sp>
      <p:sp>
        <p:nvSpPr>
          <p:cNvPr id="91139" name="Rectangle 3"/>
          <p:cNvSpPr>
            <a:spLocks noGrp="1" noChangeArrowheads="1"/>
          </p:cNvSpPr>
          <p:nvPr>
            <p:ph idx="1"/>
          </p:nvPr>
        </p:nvSpPr>
        <p:spPr>
          <a:xfrm>
            <a:off x="762000" y="1371600"/>
            <a:ext cx="7772400" cy="4876800"/>
          </a:xfrm>
        </p:spPr>
        <p:txBody>
          <a:bodyPr/>
          <a:lstStyle/>
          <a:p>
            <a:pPr algn="r" rtl="1" eaLnBrk="1" hangingPunct="1"/>
            <a:r>
              <a:rPr lang="fa-IR" altLang="en-US" sz="1800">
                <a:cs typeface="Times New Roman" panose="02020603050405020304" pitchFamily="18" charset="0"/>
              </a:rPr>
              <a:t>عدم انتقال استرسهاي كاري به منزل</a:t>
            </a:r>
          </a:p>
          <a:p>
            <a:pPr algn="r" rtl="1" eaLnBrk="1" hangingPunct="1"/>
            <a:r>
              <a:rPr lang="fa-IR" altLang="en-US" sz="1800">
                <a:cs typeface="Times New Roman" panose="02020603050405020304" pitchFamily="18" charset="0"/>
              </a:rPr>
              <a:t>بودن در كنار خانواده(تعطيلات آخر هفته امري مقدس است)</a:t>
            </a:r>
          </a:p>
          <a:p>
            <a:pPr algn="r" rtl="1" eaLnBrk="1" hangingPunct="1"/>
            <a:r>
              <a:rPr lang="fa-IR" altLang="en-US" sz="1800">
                <a:cs typeface="Times New Roman" panose="02020603050405020304" pitchFamily="18" charset="0"/>
              </a:rPr>
              <a:t>طوري عمل كنيد كه ديگران بدانند كه امور منزل براي شما ارزشي بيش از موارد شغلي دارند.</a:t>
            </a:r>
          </a:p>
          <a:p>
            <a:pPr algn="r" rtl="1" eaLnBrk="1" hangingPunct="1"/>
            <a:r>
              <a:rPr lang="fa-IR" altLang="en-US" sz="1800">
                <a:cs typeface="Times New Roman" panose="02020603050405020304" pitchFamily="18" charset="0"/>
              </a:rPr>
              <a:t>نهار با خانواده صرف كنيد</a:t>
            </a:r>
          </a:p>
          <a:p>
            <a:pPr algn="r" rtl="1" eaLnBrk="1" hangingPunct="1"/>
            <a:r>
              <a:rPr lang="fa-IR" altLang="en-US" sz="1800">
                <a:cs typeface="Times New Roman" panose="02020603050405020304" pitchFamily="18" charset="0"/>
              </a:rPr>
              <a:t>زماني را براي بازي با فرزندان اختصاص دهيد.</a:t>
            </a:r>
          </a:p>
          <a:p>
            <a:pPr algn="r" rtl="1" eaLnBrk="1" hangingPunct="1"/>
            <a:r>
              <a:rPr lang="fa-IR" altLang="en-US" sz="1800">
                <a:cs typeface="Times New Roman" panose="02020603050405020304" pitchFamily="18" charset="0"/>
              </a:rPr>
              <a:t>يك روز عاري از استرس و فشار را تجربه كنيد(قدم زدن-دوچرخه سواري-آبياري گياهان-مرخصي گرفتن)</a:t>
            </a:r>
          </a:p>
          <a:p>
            <a:pPr algn="r" rtl="1" eaLnBrk="1" hangingPunct="1"/>
            <a:r>
              <a:rPr lang="fa-IR" altLang="en-US" sz="1800">
                <a:cs typeface="Times New Roman" panose="02020603050405020304" pitchFamily="18" charset="0"/>
              </a:rPr>
              <a:t>صبح سعي كنيد به طور طبيعي از خواب برخيزيد .جند نرمش ساده و صرف صبحانه</a:t>
            </a:r>
          </a:p>
          <a:p>
            <a:pPr algn="r" rtl="1" eaLnBrk="1" hangingPunct="1"/>
            <a:r>
              <a:rPr lang="fa-IR" altLang="en-US" sz="1800">
                <a:cs typeface="Times New Roman" panose="02020603050405020304" pitchFamily="18" charset="0"/>
              </a:rPr>
              <a:t>سعي كنيد به جاي استفاده از اتوموبيل از دوچرخه استفاده كنيد</a:t>
            </a:r>
          </a:p>
          <a:p>
            <a:pPr algn="r" rtl="1" eaLnBrk="1" hangingPunct="1"/>
            <a:r>
              <a:rPr lang="fa-IR" altLang="en-US" sz="1800">
                <a:cs typeface="Times New Roman" panose="02020603050405020304" pitchFamily="18" charset="0"/>
              </a:rPr>
              <a:t>در هنگام غروب از مطالعه روزنامه و يا تماشاي تلوزيون(خبر) اجتناب كنيد.كتاب بخوانيد، فيلم ببينيد،موسيقي گوش دهيد.</a:t>
            </a:r>
          </a:p>
          <a:p>
            <a:pPr algn="r" rtl="1" eaLnBrk="1" hangingPunct="1"/>
            <a:r>
              <a:rPr lang="fa-IR" altLang="en-US" sz="1800">
                <a:cs typeface="Times New Roman" panose="02020603050405020304" pitchFamily="18" charset="0"/>
              </a:rPr>
              <a:t>شب دوش بگيريد و قبل از خواب يك ليوان چاي بنوشيد.</a:t>
            </a:r>
            <a:endParaRPr lang="en-US" altLang="en-US" sz="1800">
              <a:cs typeface="Times New Roman" panose="02020603050405020304" pitchFamily="18" charset="0"/>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152400"/>
            <a:ext cx="8080375" cy="1143000"/>
          </a:xfrm>
        </p:spPr>
        <p:txBody>
          <a:bodyPr/>
          <a:lstStyle/>
          <a:p>
            <a:pPr algn="r" rtl="1" eaLnBrk="1" hangingPunct="1"/>
            <a:r>
              <a:rPr lang="fa-IR" altLang="en-US">
                <a:cs typeface="Arial" panose="020B0604020202020204" pitchFamily="34" charset="0"/>
              </a:rPr>
              <a:t>پرورش علائق</a:t>
            </a:r>
            <a:endParaRPr lang="en-US" altLang="en-US">
              <a:cs typeface="Arial" panose="020B0604020202020204" pitchFamily="34" charset="0"/>
            </a:endParaRPr>
          </a:p>
        </p:txBody>
      </p:sp>
      <p:sp>
        <p:nvSpPr>
          <p:cNvPr id="92163" name="Rectangle 3"/>
          <p:cNvSpPr>
            <a:spLocks noGrp="1" noChangeArrowheads="1"/>
          </p:cNvSpPr>
          <p:nvPr>
            <p:ph idx="1"/>
          </p:nvPr>
        </p:nvSpPr>
        <p:spPr>
          <a:xfrm>
            <a:off x="838200" y="1143000"/>
            <a:ext cx="7772400" cy="1066800"/>
          </a:xfrm>
        </p:spPr>
        <p:txBody>
          <a:bodyPr/>
          <a:lstStyle/>
          <a:p>
            <a:pPr algn="r" rtl="1" eaLnBrk="1" hangingPunct="1"/>
            <a:r>
              <a:rPr lang="fa-IR" altLang="en-US" sz="2000">
                <a:cs typeface="Times New Roman" panose="02020603050405020304" pitchFamily="18" charset="0"/>
              </a:rPr>
              <a:t>تفريحات سالم شما را شاداب مي سازد و خونسردي عاطفي به همراه مي آورد</a:t>
            </a:r>
          </a:p>
          <a:p>
            <a:pPr algn="r" rtl="1" eaLnBrk="1" hangingPunct="1"/>
            <a:r>
              <a:rPr lang="fa-IR" altLang="en-US" sz="2000">
                <a:cs typeface="Times New Roman" panose="02020603050405020304" pitchFamily="18" charset="0"/>
              </a:rPr>
              <a:t>پرورش زنبور عسل،گردش با دوچرخه،رفتن به تورهاي تفريحي،نقاشي و ...</a:t>
            </a:r>
          </a:p>
          <a:p>
            <a:pPr algn="r" rtl="1" eaLnBrk="1" hangingPunct="1"/>
            <a:r>
              <a:rPr lang="fa-IR" altLang="en-US" sz="2000">
                <a:cs typeface="Times New Roman" panose="02020603050405020304" pitchFamily="18" charset="0"/>
              </a:rPr>
              <a:t>انجام ورزشهاي مناسب براي افزايش استقامت،انعطاف و قدرت</a:t>
            </a:r>
          </a:p>
          <a:p>
            <a:pPr algn="r" rtl="1" eaLnBrk="1" hangingPunct="1">
              <a:buFont typeface="Wingdings" panose="05000000000000000000" pitchFamily="2" charset="2"/>
              <a:buNone/>
            </a:pPr>
            <a:endParaRPr lang="en-US" altLang="en-US" sz="2000">
              <a:cs typeface="Times New Roman" panose="02020603050405020304" pitchFamily="18" charset="0"/>
            </a:endParaRPr>
          </a:p>
        </p:txBody>
      </p:sp>
      <p:graphicFrame>
        <p:nvGraphicFramePr>
          <p:cNvPr id="65718" name="Group 182"/>
          <p:cNvGraphicFramePr>
            <a:graphicFrameLocks noGrp="1"/>
          </p:cNvGraphicFramePr>
          <p:nvPr/>
        </p:nvGraphicFramePr>
        <p:xfrm>
          <a:off x="533400" y="2286000"/>
          <a:ext cx="8382000" cy="3733800"/>
        </p:xfrm>
        <a:graphic>
          <a:graphicData uri="http://schemas.openxmlformats.org/drawingml/2006/table">
            <a:tbl>
              <a:tblPr/>
              <a:tblGrid>
                <a:gridCol w="1066800">
                  <a:extLst>
                    <a:ext uri="{9D8B030D-6E8A-4147-A177-3AD203B41FA5}">
                      <a16:colId xmlns:a16="http://schemas.microsoft.com/office/drawing/2014/main" val="20000"/>
                    </a:ext>
                  </a:extLst>
                </a:gridCol>
                <a:gridCol w="787400">
                  <a:extLst>
                    <a:ext uri="{9D8B030D-6E8A-4147-A177-3AD203B41FA5}">
                      <a16:colId xmlns:a16="http://schemas.microsoft.com/office/drawing/2014/main" val="20001"/>
                    </a:ext>
                  </a:extLst>
                </a:gridCol>
                <a:gridCol w="815975">
                  <a:extLst>
                    <a:ext uri="{9D8B030D-6E8A-4147-A177-3AD203B41FA5}">
                      <a16:colId xmlns:a16="http://schemas.microsoft.com/office/drawing/2014/main" val="20002"/>
                    </a:ext>
                  </a:extLst>
                </a:gridCol>
                <a:gridCol w="815975">
                  <a:extLst>
                    <a:ext uri="{9D8B030D-6E8A-4147-A177-3AD203B41FA5}">
                      <a16:colId xmlns:a16="http://schemas.microsoft.com/office/drawing/2014/main" val="20003"/>
                    </a:ext>
                  </a:extLst>
                </a:gridCol>
                <a:gridCol w="593725">
                  <a:extLst>
                    <a:ext uri="{9D8B030D-6E8A-4147-A177-3AD203B41FA5}">
                      <a16:colId xmlns:a16="http://schemas.microsoft.com/office/drawing/2014/main" val="20004"/>
                    </a:ext>
                  </a:extLst>
                </a:gridCol>
                <a:gridCol w="666750">
                  <a:extLst>
                    <a:ext uri="{9D8B030D-6E8A-4147-A177-3AD203B41FA5}">
                      <a16:colId xmlns:a16="http://schemas.microsoft.com/office/drawing/2014/main" val="20005"/>
                    </a:ext>
                  </a:extLst>
                </a:gridCol>
                <a:gridCol w="520700">
                  <a:extLst>
                    <a:ext uri="{9D8B030D-6E8A-4147-A177-3AD203B41FA5}">
                      <a16:colId xmlns:a16="http://schemas.microsoft.com/office/drawing/2014/main" val="20006"/>
                    </a:ext>
                  </a:extLst>
                </a:gridCol>
                <a:gridCol w="741363">
                  <a:extLst>
                    <a:ext uri="{9D8B030D-6E8A-4147-A177-3AD203B41FA5}">
                      <a16:colId xmlns:a16="http://schemas.microsoft.com/office/drawing/2014/main" val="20007"/>
                    </a:ext>
                  </a:extLst>
                </a:gridCol>
                <a:gridCol w="666750">
                  <a:extLst>
                    <a:ext uri="{9D8B030D-6E8A-4147-A177-3AD203B41FA5}">
                      <a16:colId xmlns:a16="http://schemas.microsoft.com/office/drawing/2014/main" val="20008"/>
                    </a:ext>
                  </a:extLst>
                </a:gridCol>
                <a:gridCol w="763587">
                  <a:extLst>
                    <a:ext uri="{9D8B030D-6E8A-4147-A177-3AD203B41FA5}">
                      <a16:colId xmlns:a16="http://schemas.microsoft.com/office/drawing/2014/main" val="20009"/>
                    </a:ext>
                  </a:extLst>
                </a:gridCol>
                <a:gridCol w="942975">
                  <a:extLst>
                    <a:ext uri="{9D8B030D-6E8A-4147-A177-3AD203B41FA5}">
                      <a16:colId xmlns:a16="http://schemas.microsoft.com/office/drawing/2014/main" val="20010"/>
                    </a:ext>
                  </a:extLst>
                </a:gridCol>
              </a:tblGrid>
              <a:tr h="685800">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پياده روي</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تنيس</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شنا</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اسكواش</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فوتبال</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دو</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گلف</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دوچرخه</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كريكت</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بسكتبال</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1"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فعاليت ورشي</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استقامت</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انعطاف</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800" b="0" i="0" u="none" strike="noStrike" cap="none" normalizeH="0" baseline="0">
                          <a:ln>
                            <a:noFill/>
                          </a:ln>
                          <a:solidFill>
                            <a:schemeClr val="tx1"/>
                          </a:solidFill>
                          <a:effectLst/>
                          <a:latin typeface="Times New Roman" pitchFamily="18" charset="0"/>
                          <a:cs typeface="Times New Roman" pitchFamily="18" charset="0"/>
                        </a:rPr>
                        <a:t>***</a:t>
                      </a:r>
                      <a:endParaRPr kumimoji="0" lang="en-US" sz="18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fa-IR" sz="1600" b="1" i="0" u="none" strike="noStrike" cap="none" normalizeH="0" baseline="0">
                          <a:ln>
                            <a:noFill/>
                          </a:ln>
                          <a:solidFill>
                            <a:schemeClr val="hlink"/>
                          </a:solidFill>
                          <a:effectLst/>
                          <a:latin typeface="Times New Roman" pitchFamily="18" charset="0"/>
                          <a:cs typeface="Times New Roman" pitchFamily="18" charset="0"/>
                        </a:rPr>
                        <a:t>قدرت</a:t>
                      </a:r>
                      <a:endParaRPr kumimoji="0" lang="en-US" sz="1600" b="1" i="0" u="none" strike="noStrike" cap="none" normalizeH="0" baseline="0">
                        <a:ln>
                          <a:noFill/>
                        </a:ln>
                        <a:solidFill>
                          <a:schemeClr val="hlink"/>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2227" name="Text Box 183"/>
          <p:cNvSpPr txBox="1">
            <a:spLocks noChangeArrowheads="1"/>
          </p:cNvSpPr>
          <p:nvPr/>
        </p:nvSpPr>
        <p:spPr bwMode="auto">
          <a:xfrm>
            <a:off x="1371600" y="63246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rtl="1"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hlinkClick r:id="rId2" action="ppaction://hlinksldjump"/>
              </a:rPr>
              <a:t>بازگشت</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62000" y="381000"/>
            <a:ext cx="8080375" cy="1143000"/>
          </a:xfrm>
        </p:spPr>
        <p:txBody>
          <a:bodyPr/>
          <a:lstStyle/>
          <a:p>
            <a:pPr algn="r" rtl="1" eaLnBrk="1" hangingPunct="1"/>
            <a:r>
              <a:rPr lang="fa-IR" altLang="en-US">
                <a:cs typeface="Arial" panose="020B0604020202020204" pitchFamily="34" charset="0"/>
              </a:rPr>
              <a:t>بهبود رژيم غذايي</a:t>
            </a:r>
            <a:endParaRPr lang="en-US" altLang="en-US">
              <a:cs typeface="Arial" panose="020B0604020202020204" pitchFamily="34" charset="0"/>
            </a:endParaRPr>
          </a:p>
        </p:txBody>
      </p:sp>
      <p:sp>
        <p:nvSpPr>
          <p:cNvPr id="93187" name="Rectangle 3"/>
          <p:cNvSpPr>
            <a:spLocks noGrp="1" noChangeArrowheads="1"/>
          </p:cNvSpPr>
          <p:nvPr>
            <p:ph idx="1"/>
          </p:nvPr>
        </p:nvSpPr>
        <p:spPr>
          <a:xfrm>
            <a:off x="685800" y="1752600"/>
            <a:ext cx="7772400" cy="4114800"/>
          </a:xfrm>
        </p:spPr>
        <p:txBody>
          <a:bodyPr/>
          <a:lstStyle/>
          <a:p>
            <a:pPr algn="r" rtl="1" eaLnBrk="1" hangingPunct="1">
              <a:lnSpc>
                <a:spcPct val="80000"/>
              </a:lnSpc>
            </a:pPr>
            <a:r>
              <a:rPr lang="fa-IR" altLang="en-US" sz="2000">
                <a:cs typeface="Times New Roman" panose="02020603050405020304" pitchFamily="18" charset="0"/>
              </a:rPr>
              <a:t>تقسيم يك وعده غذايي مفصل به چندين وعده كوچك</a:t>
            </a:r>
          </a:p>
          <a:p>
            <a:pPr algn="r" rtl="1" eaLnBrk="1" hangingPunct="1">
              <a:lnSpc>
                <a:spcPct val="80000"/>
              </a:lnSpc>
            </a:pPr>
            <a:r>
              <a:rPr lang="fa-IR" altLang="en-US" sz="2000">
                <a:cs typeface="Times New Roman" panose="02020603050405020304" pitchFamily="18" charset="0"/>
              </a:rPr>
              <a:t>حفظ وزن مناسب</a:t>
            </a:r>
          </a:p>
          <a:p>
            <a:pPr algn="r" rtl="1" eaLnBrk="1" hangingPunct="1">
              <a:lnSpc>
                <a:spcPct val="80000"/>
              </a:lnSpc>
            </a:pPr>
            <a:r>
              <a:rPr lang="fa-IR" altLang="en-US" sz="2000">
                <a:cs typeface="Times New Roman" panose="02020603050405020304" pitchFamily="18" charset="0"/>
              </a:rPr>
              <a:t>اعتدال در غذا خوردن</a:t>
            </a:r>
          </a:p>
          <a:p>
            <a:pPr algn="r" rtl="1" eaLnBrk="1" hangingPunct="1">
              <a:lnSpc>
                <a:spcPct val="80000"/>
              </a:lnSpc>
            </a:pPr>
            <a:r>
              <a:rPr lang="fa-IR" altLang="en-US" sz="2000">
                <a:cs typeface="Times New Roman" panose="02020603050405020304" pitchFamily="18" charset="0"/>
              </a:rPr>
              <a:t>اجتناب ا زخوردن تنقلات</a:t>
            </a:r>
          </a:p>
          <a:p>
            <a:pPr algn="r" rtl="1" eaLnBrk="1" hangingPunct="1">
              <a:lnSpc>
                <a:spcPct val="80000"/>
              </a:lnSpc>
            </a:pPr>
            <a:r>
              <a:rPr lang="fa-IR" altLang="en-US" sz="2000">
                <a:cs typeface="Times New Roman" panose="02020603050405020304" pitchFamily="18" charset="0"/>
              </a:rPr>
              <a:t>استفاده از ميان وعده هاي شيرين</a:t>
            </a:r>
          </a:p>
          <a:p>
            <a:pPr algn="r" rtl="1" eaLnBrk="1" hangingPunct="1">
              <a:lnSpc>
                <a:spcPct val="80000"/>
              </a:lnSpc>
            </a:pPr>
            <a:r>
              <a:rPr lang="fa-IR" altLang="en-US" sz="2000">
                <a:cs typeface="Times New Roman" panose="02020603050405020304" pitchFamily="18" charset="0"/>
              </a:rPr>
              <a:t>اجتناب از نگهداري شيريني و شكلات در منزل</a:t>
            </a:r>
          </a:p>
          <a:p>
            <a:pPr algn="r" rtl="1" eaLnBrk="1" hangingPunct="1">
              <a:lnSpc>
                <a:spcPct val="80000"/>
              </a:lnSpc>
            </a:pPr>
            <a:r>
              <a:rPr lang="fa-IR" altLang="en-US" sz="2000">
                <a:cs typeface="Times New Roman" panose="02020603050405020304" pitchFamily="18" charset="0"/>
              </a:rPr>
              <a:t>اجتناب از خوردن بيش از حد نمك،شكر و نان سفيد</a:t>
            </a:r>
          </a:p>
          <a:p>
            <a:pPr algn="r" rtl="1" eaLnBrk="1" hangingPunct="1">
              <a:lnSpc>
                <a:spcPct val="80000"/>
              </a:lnSpc>
            </a:pPr>
            <a:r>
              <a:rPr lang="fa-IR" altLang="en-US" sz="2000">
                <a:cs typeface="Times New Roman" panose="02020603050405020304" pitchFamily="18" charset="0"/>
              </a:rPr>
              <a:t>اجتناب از خوردن غذاهايي مثل پيتزا بيش از يك بار درهفته</a:t>
            </a:r>
          </a:p>
          <a:p>
            <a:pPr algn="r" rtl="1" eaLnBrk="1" hangingPunct="1">
              <a:lnSpc>
                <a:spcPct val="80000"/>
              </a:lnSpc>
            </a:pPr>
            <a:r>
              <a:rPr lang="fa-IR" altLang="en-US" sz="2000">
                <a:cs typeface="Times New Roman" panose="02020603050405020304" pitchFamily="18" charset="0"/>
              </a:rPr>
              <a:t>اجتناب از غذاهاي چرب و استفاده از روغن زيتون</a:t>
            </a:r>
          </a:p>
          <a:p>
            <a:pPr algn="r" rtl="1" eaLnBrk="1" hangingPunct="1">
              <a:lnSpc>
                <a:spcPct val="80000"/>
              </a:lnSpc>
            </a:pPr>
            <a:r>
              <a:rPr lang="fa-IR" altLang="en-US" sz="2000">
                <a:cs typeface="Times New Roman" panose="02020603050405020304" pitchFamily="18" charset="0"/>
              </a:rPr>
              <a:t>جايگزني روش آب پز به جاي سرخ كردن</a:t>
            </a:r>
          </a:p>
          <a:p>
            <a:pPr algn="r" rtl="1" eaLnBrk="1" hangingPunct="1">
              <a:lnSpc>
                <a:spcPct val="80000"/>
              </a:lnSpc>
            </a:pPr>
            <a:r>
              <a:rPr lang="fa-IR" altLang="en-US" sz="2000">
                <a:cs typeface="Times New Roman" panose="02020603050405020304" pitchFamily="18" charset="0"/>
              </a:rPr>
              <a:t>اجتناب از مصرف بيش از حد كافئين</a:t>
            </a:r>
          </a:p>
          <a:p>
            <a:pPr algn="r" rtl="1" eaLnBrk="1" hangingPunct="1">
              <a:lnSpc>
                <a:spcPct val="80000"/>
              </a:lnSpc>
            </a:pPr>
            <a:r>
              <a:rPr lang="fa-IR" altLang="en-US" sz="2000">
                <a:cs typeface="Times New Roman" panose="02020603050405020304" pitchFamily="18" charset="0"/>
              </a:rPr>
              <a:t>نوشيدن 8 ليوان آب در روز</a:t>
            </a:r>
          </a:p>
          <a:p>
            <a:pPr algn="r" rtl="1" eaLnBrk="1" hangingPunct="1">
              <a:lnSpc>
                <a:spcPct val="80000"/>
              </a:lnSpc>
            </a:pPr>
            <a:r>
              <a:rPr lang="fa-IR" altLang="en-US" sz="2000">
                <a:cs typeface="Times New Roman" panose="02020603050405020304" pitchFamily="18" charset="0"/>
              </a:rPr>
              <a:t>استفاده كامل از همه مواد غذايي(ويتامينها-كربو هيدراتها-پروتئينهاي گياهي و حيواني و چربيها) </a:t>
            </a:r>
          </a:p>
          <a:p>
            <a:pPr algn="r" rtl="1" eaLnBrk="1" hangingPunct="1">
              <a:lnSpc>
                <a:spcPct val="80000"/>
              </a:lnSpc>
            </a:pPr>
            <a:endParaRPr lang="en-US" altLang="en-US" sz="2000">
              <a:cs typeface="Times New Roman" panose="02020603050405020304" pitchFamily="18" charset="0"/>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971800" y="228600"/>
            <a:ext cx="5794375" cy="609600"/>
          </a:xfrm>
        </p:spPr>
        <p:txBody>
          <a:bodyPr/>
          <a:lstStyle/>
          <a:p>
            <a:pPr algn="r" rtl="1" eaLnBrk="1" hangingPunct="1"/>
            <a:r>
              <a:rPr lang="fa-IR" altLang="en-US" sz="3200"/>
              <a:t>چند راهكار معنوي براي كاهش استرس</a:t>
            </a:r>
            <a:endParaRPr lang="en-US" altLang="en-US" sz="3200"/>
          </a:p>
        </p:txBody>
      </p:sp>
      <p:pic>
        <p:nvPicPr>
          <p:cNvPr id="9421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188" y="785813"/>
            <a:ext cx="8786812" cy="5691187"/>
          </a:xfrm>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188" y="381000"/>
            <a:ext cx="8429625" cy="5715000"/>
          </a:xfrm>
        </p:spPr>
      </p:pic>
      <p:sp>
        <p:nvSpPr>
          <p:cNvPr id="95235" name="Text Box 4"/>
          <p:cNvSpPr txBox="1">
            <a:spLocks noChangeArrowheads="1"/>
          </p:cNvSpPr>
          <p:nvPr/>
        </p:nvSpPr>
        <p:spPr bwMode="auto">
          <a:xfrm>
            <a:off x="1447800" y="6172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rgbClr val="0BD0D9"/>
              </a:buClr>
              <a:buSzPct val="95000"/>
              <a:buFont typeface="Wingdings 2"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anose="02030602050306030303" pitchFamily="18" charset="0"/>
              </a:defRPr>
            </a:lvl9pPr>
          </a:lstStyle>
          <a:p>
            <a:pPr algn="r" eaLnBrk="1" hangingPunct="1">
              <a:spcBef>
                <a:spcPct val="50000"/>
              </a:spcBef>
              <a:buClrTx/>
              <a:buSzTx/>
              <a:buFontTx/>
              <a:buNone/>
            </a:pPr>
            <a:r>
              <a:rPr lang="fa-IR" altLang="en-US" sz="2400">
                <a:latin typeface="Times New Roman" panose="02020603050405020304" pitchFamily="18" charset="0"/>
                <a:cs typeface="Times New Roman" panose="02020603050405020304" pitchFamily="18" charset="0"/>
                <a:hlinkClick r:id="rId3" action="ppaction://hlinksldjump"/>
              </a:rPr>
              <a:t>بازگشت</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85800" y="228600"/>
            <a:ext cx="8080375" cy="1143000"/>
          </a:xfrm>
        </p:spPr>
        <p:txBody>
          <a:bodyPr/>
          <a:lstStyle/>
          <a:p>
            <a:pPr algn="r" rtl="1" eaLnBrk="1" hangingPunct="1"/>
            <a:r>
              <a:rPr lang="fa-IR" altLang="en-US">
                <a:cs typeface="Arial" panose="020B0604020202020204" pitchFamily="34" charset="0"/>
              </a:rPr>
              <a:t>اندازه گيري استرس</a:t>
            </a:r>
            <a:endParaRPr lang="en-US" altLang="en-US">
              <a:cs typeface="Arial" panose="020B0604020202020204" pitchFamily="34" charset="0"/>
            </a:endParaRPr>
          </a:p>
        </p:txBody>
      </p:sp>
      <p:sp>
        <p:nvSpPr>
          <p:cNvPr id="96259" name="Rectangle 3"/>
          <p:cNvSpPr>
            <a:spLocks noGrp="1" noChangeArrowheads="1"/>
          </p:cNvSpPr>
          <p:nvPr>
            <p:ph idx="1"/>
          </p:nvPr>
        </p:nvSpPr>
        <p:spPr>
          <a:xfrm>
            <a:off x="228600" y="1219200"/>
            <a:ext cx="8558213" cy="5029200"/>
          </a:xfrm>
        </p:spPr>
        <p:txBody>
          <a:bodyPr/>
          <a:lstStyle/>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وقتي كارها در محيط كار درست پيش نمي رود  ، من خود را مقصر مي دانم.</a:t>
            </a: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 </a:t>
            </a:r>
          </a:p>
          <a:p>
            <a:pPr algn="r" rtl="1" eaLnBrk="1" hangingPunct="1">
              <a:buFont typeface="Wingdings" panose="05000000000000000000" pitchFamily="2" charset="2"/>
              <a:buNone/>
            </a:pP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 من مشكلاتم را در خودم مي ريزم و بعد احساس انفجار مي كنم.</a:t>
            </a: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3- من براي فراموش كردن مشكلات شخصي، روي كارم تمركز مي كنم.</a:t>
            </a: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4- من عصبانيت و خشم خود را روي نزديكانم خالي مي كنم.</a:t>
            </a:r>
            <a:endParaRPr lang="ar-SA" altLang="en-US" sz="1600">
              <a:latin typeface="Arial Unicode MS" pitchFamily="34" charset="-128"/>
              <a:ea typeface="Arial Unicode MS" pitchFamily="34" charset="-128"/>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5- من وقتي تحت فشار هستم، به تغييرات منفي در الگوهي رفتاريم توجهي ندارم.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6- من بر روي جنبه هي منفي زندگيم بيشتر تكيه مي كنم تا بر روي جنبه هاي مثبت زندگيم.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endParaRPr lang="en-US" altLang="en-US" sz="1600">
              <a:latin typeface="Tahoma" panose="020B0604030504040204" pitchFamily="34" charset="0"/>
              <a:cs typeface="B Mitra" panose="00000400000000000000" pitchFamily="2" charset="-78"/>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idx="1"/>
          </p:nvPr>
        </p:nvSpPr>
        <p:spPr>
          <a:xfrm>
            <a:off x="228600" y="304800"/>
            <a:ext cx="8610600" cy="6553200"/>
          </a:xfrm>
        </p:spPr>
        <p:txBody>
          <a:bodyPr/>
          <a:lstStyle/>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7- از تجربه شرايط جديد احساس ناراحتي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8- احساس مي كنم نقشي كه در زندگي يا محيط كار به عهده دارم، بي ارزش است.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9- من براي انجام كار و يا حضور در جلسات مهم دير مي رسم.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10- به انتقادات شخصي به طور منفي پاسخ مي دهم.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11- وقتي مي نشينم و براي يك ساعت كاري انجام نمي دهم، احساس گناه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12- حتي اگر تحت فشار نباشم، باز هم هول مي شوم.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13- هنگامي كه دوست دارم روزنامه بخوانم وقت كافي ندارم.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14- اكثر اوقات نياز به كمك و توجه ديگران دارم.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endParaRPr lang="en-US" altLang="en-US" sz="1600">
              <a:latin typeface="Tahoma" panose="020B0604030504040204" pitchFamily="34" charset="0"/>
              <a:ea typeface="Majalla UI"/>
              <a:cs typeface="B Mitra" panose="00000400000000000000" pitchFamily="2" charset="-78"/>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idx="1"/>
          </p:nvPr>
        </p:nvSpPr>
        <p:spPr>
          <a:xfrm>
            <a:off x="228600" y="304800"/>
            <a:ext cx="8610600" cy="6553200"/>
          </a:xfrm>
        </p:spPr>
        <p:txBody>
          <a:bodyPr/>
          <a:lstStyle/>
          <a:p>
            <a:pPr algn="r" rtl="1" eaLnBrk="1" hangingPunct="1">
              <a:buFont typeface="Wingdings" panose="05000000000000000000" pitchFamily="2" charset="2"/>
              <a:buNone/>
            </a:pPr>
            <a:r>
              <a:rPr lang="ar-SA" altLang="en-US" sz="1600">
                <a:latin typeface="Tahoma" panose="020B0604030504040204" pitchFamily="34" charset="0"/>
                <a:ea typeface="Majalla UI"/>
              </a:rPr>
              <a:t>15- از ابراز عواطف دروني خود در محيط كار و خانه پرهيز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16- كارهايي بيش از حد توانم به عهده مي گيرم.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17- با نصيحت هاي همكاران و بالادستان مخالفت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18- محدوديت هاي شغلي و جسمي خود را ناديده مي گيرم.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19- به سرگرمي ها و علائق خود نمي پردازم. زيرا، كارم تمام وقتم را مي گيرد.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20- من با موقعيت ها روبرو مي شوم ، قبل از اين كه به طور كامل به آن فكر كنم.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21- آنقدر مشغله دارم كه نمي توانم در طول هفته با دوستان و همكارانم يك وعده غذا بخورم.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endParaRPr>
          </a:p>
          <a:p>
            <a:pPr algn="r" rtl="1" eaLnBrk="1" hangingPunct="1">
              <a:buFont typeface="Wingdings" panose="05000000000000000000" pitchFamily="2" charset="2"/>
              <a:buNone/>
            </a:pPr>
            <a:r>
              <a:rPr lang="ar-SA" altLang="en-US" sz="1600">
                <a:latin typeface="Tahoma" panose="020B0604030504040204" pitchFamily="34" charset="0"/>
                <a:ea typeface="Majalla UI"/>
              </a:rPr>
              <a:t>22- در هنگام وجود مشكل، از رويارويي با شرايط سخت فرار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rPr>
              <a:t>1 ) هرگز              2) گاهي اوقات             3) اغلب             4)هميشه</a:t>
            </a:r>
            <a:endParaRPr lang="en-US" altLang="en-US" sz="1600">
              <a:latin typeface="Tahoma" panose="020B0604030504040204" pitchFamily="34"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idx="1"/>
          </p:nvPr>
        </p:nvSpPr>
        <p:spPr>
          <a:xfrm>
            <a:off x="228600" y="304800"/>
            <a:ext cx="8610600" cy="6553200"/>
          </a:xfrm>
        </p:spPr>
        <p:txBody>
          <a:bodyPr/>
          <a:lstStyle/>
          <a:p>
            <a:pPr algn="r" rtl="1" eaLnBrk="1" hangingPunct="1">
              <a:buFont typeface="Wingdings" panose="05000000000000000000" pitchFamily="2" charset="2"/>
              <a:buNone/>
            </a:pPr>
            <a:r>
              <a:rPr lang="ar-SA" altLang="en-US" sz="1600">
                <a:latin typeface="Tahoma" panose="020B0604030504040204" pitchFamily="34" charset="0"/>
                <a:ea typeface="Majalla UI"/>
              </a:rPr>
              <a:t>23- وقتي با اعتماد به </a:t>
            </a:r>
            <a:r>
              <a:rPr lang="ar-SA" altLang="en-US" sz="1600">
                <a:latin typeface="Tahoma" panose="020B0604030504040204" pitchFamily="34" charset="0"/>
                <a:ea typeface="Majalla UI"/>
                <a:cs typeface="B Mitra" panose="00000400000000000000" pitchFamily="2" charset="-78"/>
              </a:rPr>
              <a:t>نفس عمل نمي كنم، ديگران از من سوء استفاده مي كنند.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24- وقتي كارم زياد است از بيان آن نگران هستم.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25- وقتي كارم زياد است از واگذار كردن آن به ديگران خودداري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26- قبل از اولويت بندي، به كارها رسيدگي مي كنم.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27- گفتن "نه"، به درخواست ها و تقاضاهاي ديگران برايم سخت است.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28- فكر مي كنم بايد هر روز كار عقب افتاده ام را تمام كنم.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29- فكر مي كنم نمي توانم با حجم زياد كارهايم، كنار بيايم.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30- ترس از شكست مانع پيشرفتم مي شود.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endParaRPr lang="en-US" altLang="en-US" sz="1600">
              <a:latin typeface="Tahoma" panose="020B0604030504040204" pitchFamily="34" charset="0"/>
              <a:cs typeface="B Mitra" panose="00000400000000000000" pitchFamily="2" charset="-78"/>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idx="1"/>
          </p:nvPr>
        </p:nvSpPr>
        <p:spPr>
          <a:xfrm>
            <a:off x="228600" y="304800"/>
            <a:ext cx="8610600" cy="6553200"/>
          </a:xfrm>
        </p:spPr>
        <p:txBody>
          <a:bodyPr/>
          <a:lstStyle/>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31- دوست دارم زندگي شغلي ام را بر زندگي خانوادگي خود ترجيح دهم.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32- اگر همه چيز سر وقت انجام نشود بي صبر و حوصله مي شوم. </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1 ) هرگز              2) گاهي اوقات             3) اغلب             4)هميشه</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تفسير:</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32-64  : كنترل خوب عصبي-انگيزه كم كاركنان-لزوم ايجاد تعادل بين فشار عصبي مثبت و منفي</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65-95  : استرس معقول-نياز به پيشرفت بيشتر</a:t>
            </a:r>
          </a:p>
          <a:p>
            <a:pPr algn="r" rtl="1" eaLnBrk="1" hangingPunct="1">
              <a:buFont typeface="Wingdings" panose="05000000000000000000" pitchFamily="2" charset="2"/>
              <a:buNone/>
            </a:pPr>
            <a:r>
              <a:rPr lang="ar-SA" altLang="en-US" sz="1600">
                <a:latin typeface="Tahoma" panose="020B0604030504040204" pitchFamily="34" charset="0"/>
                <a:ea typeface="Majalla UI"/>
                <a:cs typeface="B Mitra" panose="00000400000000000000" pitchFamily="2" charset="-78"/>
              </a:rPr>
              <a:t>96-128: استرس بالا-نياز به پيگيري جدي</a:t>
            </a:r>
          </a:p>
          <a:p>
            <a:pPr algn="r" rtl="1" eaLnBrk="1" hangingPunct="1">
              <a:buFont typeface="Wingdings" panose="05000000000000000000" pitchFamily="2" charset="2"/>
              <a:buNone/>
            </a:pPr>
            <a:endParaRPr lang="ar-SA" altLang="en-US" sz="1600">
              <a:latin typeface="Tahoma" panose="020B0604030504040204" pitchFamily="34" charset="0"/>
              <a:ea typeface="Majalla UI"/>
              <a:cs typeface="B Mitra" panose="00000400000000000000" pitchFamily="2" charset="-78"/>
            </a:endParaRPr>
          </a:p>
          <a:p>
            <a:pPr algn="r" rtl="1" eaLnBrk="1" hangingPunct="1">
              <a:buFont typeface="Wingdings" panose="05000000000000000000" pitchFamily="2" charset="2"/>
              <a:buNone/>
            </a:pPr>
            <a:endParaRPr lang="en-US" altLang="en-US" sz="1600">
              <a:latin typeface="Tahoma" panose="020B0604030504040204" pitchFamily="34" charset="0"/>
              <a:ea typeface="Majalla UI"/>
              <a:cs typeface="B Mitra" panose="00000400000000000000" pitchFamily="2" charset="-78"/>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lt1">
                <a:tint val="40000"/>
                <a:satMod val="350000"/>
              </a:schemeClr>
            </a:gs>
            <a:gs pos="40000">
              <a:schemeClr val="lt1">
                <a:tint val="45000"/>
                <a:shade val="99000"/>
                <a:satMod val="350000"/>
              </a:schemeClr>
            </a:gs>
            <a:gs pos="100000">
              <a:schemeClr val="bg1">
                <a:lumMod val="85000"/>
              </a:schemeClr>
            </a:gs>
          </a:gsLst>
        </a:gradFill>
        <a:ln w="9525">
          <a:solidFill>
            <a:schemeClr val="bg1"/>
          </a:solidFill>
          <a:miter lim="800000"/>
          <a:headEnd/>
          <a:tailEnd/>
        </a:ln>
        <a:effectLst/>
      </a:spPr>
      <a:bodyPr wrap="none" anchor="ctr"/>
      <a:lstStyle>
        <a:defPPr>
          <a:defRPr>
            <a:solidFill>
              <a:prstClr val="black"/>
            </a:solidFill>
          </a:defRPr>
        </a:defPPr>
      </a:lstStyle>
      <a:style>
        <a:lnRef idx="0">
          <a:scrgbClr r="0" g="0" b="0"/>
        </a:lnRef>
        <a:fillRef idx="1002">
          <a:schemeClr val="lt1"/>
        </a:fillRef>
        <a:effectRef idx="0">
          <a:scrgbClr r="0" g="0" b="0"/>
        </a:effectRef>
        <a:fontRef idx="major"/>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1449</TotalTime>
  <Words>7415</Words>
  <Application>Microsoft Office PowerPoint</Application>
  <PresentationFormat>On-screen Show (4:3)</PresentationFormat>
  <Paragraphs>542</Paragraphs>
  <Slides>78</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78</vt:i4>
      </vt:variant>
    </vt:vector>
  </HeadingPairs>
  <TitlesOfParts>
    <vt:vector size="90" baseType="lpstr">
      <vt:lpstr>Arial</vt:lpstr>
      <vt:lpstr>Arial Unicode MS</vt:lpstr>
      <vt:lpstr>B Mitra</vt:lpstr>
      <vt:lpstr>Calibri</vt:lpstr>
      <vt:lpstr>Constantia</vt:lpstr>
      <vt:lpstr>Tahoma</vt:lpstr>
      <vt:lpstr>Times New Roman</vt:lpstr>
      <vt:lpstr>Verdana</vt:lpstr>
      <vt:lpstr>Wingdings</vt:lpstr>
      <vt:lpstr>Wingdings 2</vt:lpstr>
      <vt:lpstr>Flow</vt:lpstr>
      <vt:lpstr>Profile</vt:lpstr>
      <vt:lpstr>فشارهاي رواني و راههاي مقابله با آن  </vt:lpstr>
      <vt:lpstr>بحرانهاى بزرگ   انسانهاى بزرگ پديد مى آورند                       </vt:lpstr>
      <vt:lpstr>PowerPoint Presentation</vt:lpstr>
      <vt:lpstr>اهداف رفتاري فشارهاي رواني و راههاي مقابله با آن </vt:lpstr>
      <vt:lpstr>مقدمه</vt:lpstr>
      <vt:lpstr>PowerPoint Presentation</vt:lpstr>
      <vt:lpstr>رابطه استرس و قلب و عروق </vt:lpstr>
      <vt:lpstr>  شيوه زندگي و فشار رواني   </vt:lpstr>
      <vt:lpstr>مزايا و معايب فشار رواني </vt:lpstr>
      <vt:lpstr>تعريف استرس</vt:lpstr>
      <vt:lpstr>مراحل ايجاد استرس</vt:lpstr>
      <vt:lpstr>PowerPoint Presentation</vt:lpstr>
      <vt:lpstr>كنترل فشار رواني </vt:lpstr>
      <vt:lpstr>5 مهارت براي كنترل فشار رواني </vt:lpstr>
      <vt:lpstr>مهارت 1:در باره فشار رواني بيشتر بدانيم  </vt:lpstr>
      <vt:lpstr>واكنش بدن در برابر فشار رواني</vt:lpstr>
      <vt:lpstr>علائم جسمي استرس</vt:lpstr>
      <vt:lpstr>علائم روحي و رواني </vt:lpstr>
      <vt:lpstr>PowerPoint Presentation</vt:lpstr>
      <vt:lpstr>علايم فكري و ذهني </vt:lpstr>
      <vt:lpstr>علايم رفتاري</vt:lpstr>
      <vt:lpstr>PowerPoint Presentation</vt:lpstr>
      <vt:lpstr>مهارت1: شناسايي عوامل مولد فشار رواني </vt:lpstr>
      <vt:lpstr>عوامل فشار رواني </vt:lpstr>
      <vt:lpstr>عوامل شايع فشار رواني </vt:lpstr>
      <vt:lpstr>عوامل مولد فشار رواني خود را شناسايي و پيگيري كنيد</vt:lpstr>
      <vt:lpstr>عوامل مولد فشار رواني </vt:lpstr>
      <vt:lpstr>مهارت 3: براي كنترل عوامل مولد فشار رواني دست به كار شويد</vt:lpstr>
      <vt:lpstr>الف  پذيرفتن عامل مولد فشار رواني</vt:lpstr>
      <vt:lpstr>ب  دوري از عامل مولد فشار رواني </vt:lpstr>
      <vt:lpstr>د  سازگار كردن خود با عامل مولد فشار رواني </vt:lpstr>
      <vt:lpstr>چگونه در برابر يك فشار رواني واكنش مناسب نشان مي دهيد؟ </vt:lpstr>
      <vt:lpstr>مهارت 4: پيشگيري و رهايي از فشار رواني </vt:lpstr>
      <vt:lpstr>  توصيه هاي زير را امتحان كنيد:</vt:lpstr>
      <vt:lpstr>جلوگيري از فشار رواني با فعاليت بدني و تمدد اعصاب</vt:lpstr>
      <vt:lpstr>الف  ورزش هاي هوازي </vt:lpstr>
      <vt:lpstr>ب  كشش عضلاني و يوگا</vt:lpstr>
      <vt:lpstr>(Meditation) روش هاي تمدد اعصاب</vt:lpstr>
      <vt:lpstr>الف  تنفس عميق </vt:lpstr>
      <vt:lpstr>ب  تمدد اعصاب پيشرونده </vt:lpstr>
      <vt:lpstr>تمرين آرام سازي را انجام دهيد. در اينجا شكل ساده اي از اين تمرين را مي گوييم:</vt:lpstr>
      <vt:lpstr>PowerPoint Presentation</vt:lpstr>
      <vt:lpstr>PowerPoint Presentation</vt:lpstr>
      <vt:lpstr>PowerPoint Presentation</vt:lpstr>
      <vt:lpstr>PowerPoint Presentation</vt:lpstr>
      <vt:lpstr>PowerPoint Presentation</vt:lpstr>
      <vt:lpstr>PowerPoint Presentation</vt:lpstr>
      <vt:lpstr>مهارت 5: تعيين اهداف براي خود </vt:lpstr>
      <vt:lpstr>موانع را از سر راه برداريد </vt:lpstr>
      <vt:lpstr>تداوم كار </vt:lpstr>
      <vt:lpstr>عوامل مولد فشار رواني مرتبط با شغل (استرسورهاي شغلي)</vt:lpstr>
      <vt:lpstr>PowerPoint Presentation</vt:lpstr>
      <vt:lpstr>فشارهاي رواني شغلي و سلامتي </vt:lpstr>
      <vt:lpstr>بخش پنجم: فشار رواني و رو شهاي مقابله با آن</vt:lpstr>
      <vt:lpstr>PowerPoint Presentation</vt:lpstr>
      <vt:lpstr>PowerPoint Presentation</vt:lpstr>
      <vt:lpstr>PowerPoint Presentation</vt:lpstr>
      <vt:lpstr>بيماريهاي ناشی از  استرس</vt:lpstr>
      <vt:lpstr>PowerPoint Presentation</vt:lpstr>
      <vt:lpstr>PowerPoint Presentation</vt:lpstr>
      <vt:lpstr>PowerPoint Presentation</vt:lpstr>
      <vt:lpstr>تشخيص استرس در ديگران (الگوهاي رفتاري)</vt:lpstr>
      <vt:lpstr>مقابله با استرس در محل كار</vt:lpstr>
      <vt:lpstr>برقراري يك ارتباط خوب</vt:lpstr>
      <vt:lpstr>تعادل درون</vt:lpstr>
      <vt:lpstr>كمك به كاركنان</vt:lpstr>
      <vt:lpstr>اقداماتي در منزل</vt:lpstr>
      <vt:lpstr>فراغت از كار</vt:lpstr>
      <vt:lpstr>پرورش علائق</vt:lpstr>
      <vt:lpstr>بهبود رژيم غذايي</vt:lpstr>
      <vt:lpstr>چند راهكار معنوي براي كاهش استرس</vt:lpstr>
      <vt:lpstr>PowerPoint Presentation</vt:lpstr>
      <vt:lpstr>اندازه گيري استرس</vt:lpstr>
      <vt:lpstr>PowerPoint Presentation</vt:lpstr>
      <vt:lpstr>PowerPoint Presentation</vt:lpstr>
      <vt:lpstr>PowerPoint Presentation</vt:lpstr>
      <vt:lpstr>PowerPoint Presentation</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dc:creator>
  <cp:lastModifiedBy>hamayel</cp:lastModifiedBy>
  <cp:revision>211</cp:revision>
  <cp:lastPrinted>1601-01-01T00:00:00Z</cp:lastPrinted>
  <dcterms:created xsi:type="dcterms:W3CDTF">1601-01-01T00:00:00Z</dcterms:created>
  <dcterms:modified xsi:type="dcterms:W3CDTF">2020-05-02T19:49:42Z</dcterms:modified>
</cp:coreProperties>
</file>