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  <p:sldMasterId id="2147484128" r:id="rId2"/>
  </p:sldMasterIdLst>
  <p:notesMasterIdLst>
    <p:notesMasterId r:id="rId23"/>
  </p:notesMasterIdLst>
  <p:sldIdLst>
    <p:sldId id="256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9" r:id="rId20"/>
    <p:sldId id="298" r:id="rId21"/>
    <p:sldId id="30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C78AA-9665-4184-A95B-92FCBE9BF0C2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D219D-59CF-4AFE-BFCE-269BB851EC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98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D219D-59CF-4AFE-BFCE-269BB851EC9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83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095FC5-32BB-436E-9879-6D97CF20B1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179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8285720" y="5231768"/>
            <a:ext cx="263691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11998573 h 1000"/>
              <a:gd name="T6" fmla="*/ 0 w 1000"/>
              <a:gd name="T7" fmla="*/ 11998573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1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564FF933-A1CE-4302-BB78-1AA886482F6B}" type="slidenum">
              <a:rPr lang="ar-SA" altLang="en-US" smtClean="0">
                <a:solidFill>
                  <a:srgbClr val="000000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03160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0807CA11-969E-4804-B301-047C3B24F6B8}" type="slidenum">
              <a:rPr lang="ar-SA" altLang="en-US" smtClean="0">
                <a:solidFill>
                  <a:srgbClr val="000000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526317"/>
      </p:ext>
    </p:extLst>
  </p:cSld>
  <p:clrMapOvr>
    <a:masterClrMapping/>
  </p:clrMapOvr>
  <p:transition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984BB5D8-8DD7-4072-BDE2-E1F772E309C9}" type="slidenum">
              <a:rPr lang="ar-SA" altLang="en-US" smtClean="0">
                <a:solidFill>
                  <a:srgbClr val="000000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176244"/>
      </p:ext>
    </p:extLst>
  </p:cSld>
  <p:clrMapOvr>
    <a:masterClrMapping/>
  </p:clrMapOvr>
  <p:transition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95917532-73BD-4B3C-96D4-A44383F69DA1}" type="slidenum">
              <a:rPr lang="ar-SA" altLang="en-US" smtClean="0">
                <a:solidFill>
                  <a:srgbClr val="000000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865217"/>
      </p:ext>
    </p:extLst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2910113C-F37C-4AAD-A126-6B0573B4B8C2}" type="slidenum">
              <a:rPr lang="ar-SA" altLang="en-US" smtClean="0">
                <a:solidFill>
                  <a:srgbClr val="000000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642995"/>
      </p:ext>
    </p:extLst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A3E2EB27-4759-4CF0-A754-DC2CD630B433}" type="slidenum">
              <a:rPr lang="ar-SA" altLang="en-US" smtClean="0">
                <a:solidFill>
                  <a:srgbClr val="000000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07795"/>
      </p:ext>
    </p:extLst>
  </p:cSld>
  <p:clrMapOvr>
    <a:masterClrMapping/>
  </p:clrMapOvr>
  <p:transition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1F20E04E-E5C2-47C9-8432-F7A25DE7FF8E}" type="slidenum">
              <a:rPr lang="ar-SA" altLang="en-US" smtClean="0">
                <a:solidFill>
                  <a:srgbClr val="000000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8056376" y="5297171"/>
            <a:ext cx="2636912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ww.Ravanpoint.ir</a:t>
            </a:r>
            <a:endParaRPr kumimoji="0" lang="en-GB" sz="13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073245"/>
      </p:ext>
    </p:extLst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4EB35D15-43AD-4E18-BB07-0249036D3975}" type="slidenum">
              <a:rPr lang="ar-SA" altLang="en-US" smtClean="0">
                <a:solidFill>
                  <a:srgbClr val="000000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473985"/>
      </p:ext>
    </p:extLst>
  </p:cSld>
  <p:clrMapOvr>
    <a:masterClrMapping/>
  </p:clrMapOvr>
  <p:transition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CF4556CC-ECC1-4A5B-ABC0-E12E42A800E6}" type="slidenum">
              <a:rPr lang="ar-SA" altLang="en-US" smtClean="0">
                <a:solidFill>
                  <a:srgbClr val="000000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040081"/>
      </p:ext>
    </p:extLst>
  </p:cSld>
  <p:clrMapOvr>
    <a:masterClrMapping/>
  </p:clrMapOvr>
  <p:transition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6C72F292-EE0A-4854-8332-6347ED20EC1F}" type="slidenum">
              <a:rPr lang="ar-SA" altLang="en-US" smtClean="0">
                <a:solidFill>
                  <a:srgbClr val="000000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599122"/>
      </p:ext>
    </p:extLst>
  </p:cSld>
  <p:clrMapOvr>
    <a:masterClrMapping/>
  </p:clrMapOvr>
  <p:transition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9" y="304800"/>
            <a:ext cx="2001837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9" y="304800"/>
            <a:ext cx="58547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6DAD7E3D-B7B3-4000-9392-CF790579B410}" type="slidenum">
              <a:rPr lang="ar-SA" altLang="en-US" smtClean="0">
                <a:solidFill>
                  <a:srgbClr val="000000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279692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1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1" y="1566865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11998354 h 1000"/>
              <a:gd name="T6" fmla="*/ 0 w 1000"/>
              <a:gd name="T7" fmla="*/ 11998354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900"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hangingPunct="1">
              <a:defRPr sz="900"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900"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AEBDADBA-29F1-45EB-8809-D9246A9B6932}" type="slidenum">
              <a:rPr lang="ar-SA" altLang="en-US" smtClean="0">
                <a:solidFill>
                  <a:srgbClr val="000000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26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98" decel="100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1" eaLnBrk="0" fontAlgn="base" hangingPunct="0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  <a:cs typeface="Arial" pitchFamily="34" charset="0"/>
        </a:defRPr>
      </a:lvl5pPr>
      <a:lvl6pPr marL="342900" algn="l" rtl="1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  <a:cs typeface="Arial" pitchFamily="34" charset="0"/>
        </a:defRPr>
      </a:lvl6pPr>
      <a:lvl7pPr marL="685800" algn="l" rtl="1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  <a:cs typeface="Arial" pitchFamily="34" charset="0"/>
        </a:defRPr>
      </a:lvl7pPr>
      <a:lvl8pPr marL="1028700" algn="l" rtl="1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  <a:cs typeface="Arial" pitchFamily="34" charset="0"/>
        </a:defRPr>
      </a:lvl8pPr>
      <a:lvl9pPr marL="1371600" algn="l" rtl="1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  <a:cs typeface="Arial" pitchFamily="34" charset="0"/>
        </a:defRPr>
      </a:lvl9pPr>
    </p:titleStyle>
    <p:bodyStyle>
      <a:lvl1pPr marL="352425" indent="-352425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250">
          <a:solidFill>
            <a:schemeClr val="tx1"/>
          </a:solidFill>
          <a:latin typeface="+mn-lt"/>
          <a:ea typeface="+mn-ea"/>
          <a:cs typeface="+mn-cs"/>
        </a:defRPr>
      </a:lvl1pPr>
      <a:lvl2pPr marL="681038" indent="-327422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1950">
          <a:solidFill>
            <a:schemeClr val="tx1"/>
          </a:solidFill>
          <a:latin typeface="+mn-lt"/>
          <a:cs typeface="+mn-cs"/>
        </a:defRPr>
      </a:lvl2pPr>
      <a:lvl3pPr marL="978694" indent="-296466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1725">
          <a:solidFill>
            <a:schemeClr val="tx1"/>
          </a:solidFill>
          <a:latin typeface="+mn-lt"/>
          <a:cs typeface="+mn-cs"/>
        </a:defRPr>
      </a:lvl3pPr>
      <a:lvl4pPr marL="1270397" indent="-29051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1500">
          <a:solidFill>
            <a:schemeClr val="tx1"/>
          </a:solidFill>
          <a:latin typeface="+mn-lt"/>
          <a:cs typeface="+mn-cs"/>
        </a:defRPr>
      </a:lvl4pPr>
      <a:lvl5pPr marL="1570435" indent="-298847" algn="r" rtl="1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  <a:cs typeface="+mn-cs"/>
        </a:defRPr>
      </a:lvl5pPr>
      <a:lvl6pPr marL="1913335" indent="-298847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cs typeface="+mn-cs"/>
        </a:defRPr>
      </a:lvl6pPr>
      <a:lvl7pPr marL="2256235" indent="-298847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cs typeface="+mn-cs"/>
        </a:defRPr>
      </a:lvl7pPr>
      <a:lvl8pPr marL="2599135" indent="-298847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cs typeface="+mn-cs"/>
        </a:defRPr>
      </a:lvl8pPr>
      <a:lvl9pPr marL="2942035" indent="-298847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show.i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19002251">
            <a:off x="4041658" y="1686764"/>
            <a:ext cx="4190444" cy="43226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TextBox 8"/>
          <p:cNvSpPr txBox="1"/>
          <p:nvPr/>
        </p:nvSpPr>
        <p:spPr>
          <a:xfrm>
            <a:off x="4419600" y="1828800"/>
            <a:ext cx="3929058" cy="43088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fa-IR" sz="160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fa-IR" sz="2800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cs typeface="B Titr" pitchFamily="2" charset="-78"/>
              </a:rPr>
              <a:t>مهارتهای </a:t>
            </a:r>
            <a:r>
              <a:rPr lang="fa-IR" sz="2800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cs typeface="B Titr" pitchFamily="2" charset="-78"/>
              </a:rPr>
              <a:t>روانی</a:t>
            </a:r>
            <a:endParaRPr lang="fa-IR" sz="200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  <a:p>
            <a:pPr algn="ctr"/>
            <a:endParaRPr lang="fa-IR" sz="240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  <a:p>
            <a:pPr algn="ctr"/>
            <a:endParaRPr lang="fa-IR" sz="240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  <a:p>
            <a:pPr algn="ctr"/>
            <a:endParaRPr lang="fa-IR" sz="2400" dirty="0" smtClean="0">
              <a:ln w="10160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  <a:p>
            <a:pPr algn="ctr"/>
            <a:endParaRPr lang="fa-IR" sz="240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  <a:p>
            <a:pPr algn="ctr"/>
            <a:endParaRPr lang="fa-IR" sz="240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  <a:p>
            <a:pPr algn="ctr"/>
            <a:endParaRPr lang="fa-IR" sz="240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  <a:p>
            <a:pPr algn="ctr"/>
            <a:endParaRPr lang="fa-IR" sz="240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  <a:p>
            <a:pPr algn="ctr"/>
            <a:endParaRPr lang="fa-IR" sz="240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  <a:p>
            <a:pPr algn="ctr"/>
            <a:endParaRPr lang="fa-IR" sz="24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</p:txBody>
      </p:sp>
      <p:pic>
        <p:nvPicPr>
          <p:cNvPr id="6" name="Picture 5" descr="b8e3a5d0_2263f28dc021.jpg"/>
          <p:cNvPicPr>
            <a:picLocks noChangeAspect="1"/>
          </p:cNvPicPr>
          <p:nvPr/>
        </p:nvPicPr>
        <p:blipFill>
          <a:blip r:embed="rId2"/>
          <a:srcRect l="7404" t="5128" r="5230" b="3846"/>
          <a:stretch>
            <a:fillRect/>
          </a:stretch>
        </p:blipFill>
        <p:spPr>
          <a:xfrm rot="21327663">
            <a:off x="85707" y="652043"/>
            <a:ext cx="5170818" cy="6222511"/>
          </a:xfrm>
          <a:prstGeom prst="teardrop">
            <a:avLst>
              <a:gd name="adj" fmla="val 101453"/>
            </a:avLst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056" y="3820390"/>
            <a:ext cx="2924944" cy="2924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6bb40d88_3c024f395f04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 l="4167" t="5205" r="5000" b="5205"/>
          <a:stretch>
            <a:fillRect/>
          </a:stretch>
        </p:blipFill>
        <p:spPr>
          <a:xfrm rot="21191960">
            <a:off x="737030" y="600864"/>
            <a:ext cx="7919766" cy="58126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43000"/>
            <a:ext cx="8305800" cy="4800600"/>
          </a:xfrm>
          <a:prstGeom prst="rect">
            <a:avLst/>
          </a:prstGeom>
        </p:spPr>
        <p:txBody>
          <a:bodyPr vert="horz">
            <a:normAutofit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74320" indent="-274320" algn="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fa-I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Jadid" pitchFamily="2" charset="-78"/>
              </a:rPr>
              <a:t>                مهارتهای روانی</a:t>
            </a:r>
            <a:endParaRPr lang="fa-IR" sz="2400" dirty="0" smtClean="0">
              <a:solidFill>
                <a:schemeClr val="bg1"/>
              </a:solidFill>
              <a:cs typeface="B Jadid" pitchFamily="2" charset="-78"/>
            </a:endParaRPr>
          </a:p>
          <a:p>
            <a:pPr marL="274320" indent="-274320" algn="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آشنایی با مهارتهای روانی و نتیجه پژوهشهای انجام شده</a:t>
            </a:r>
            <a:endParaRPr lang="fa-IR" sz="24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Jadid" pitchFamily="2" charset="-78"/>
            </a:endParaRPr>
          </a:p>
          <a:p>
            <a:pPr marL="274320" indent="-274320" algn="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شناخت عناصر تمرین مهارتهای روانی و ویژگیهای روانی ورزشکاران موفق</a:t>
            </a:r>
          </a:p>
          <a:p>
            <a:pPr marL="274320" indent="-274320" algn="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آشنایی با مراحل اجرای برنامه آمادگی روانی</a:t>
            </a:r>
          </a:p>
          <a:p>
            <a:pPr marL="274320" indent="-274320" algn="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درک اهمیت خودآگاهی در تغییر واکنشهای هیجانی و تغییر رفتار</a:t>
            </a:r>
          </a:p>
          <a:p>
            <a:pPr marL="274320" indent="-274320" algn="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تشخیص زمان و شرایط اجرای برنامه تمرین مهارتهای روانی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72db42b3_3262b79529f0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 l="4796" t="5556" r="4795" b="5556"/>
          <a:stretch>
            <a:fillRect/>
          </a:stretch>
        </p:blipFill>
        <p:spPr>
          <a:xfrm rot="21119560">
            <a:off x="533400" y="446606"/>
            <a:ext cx="7924800" cy="59809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304800" y="1524000"/>
            <a:ext cx="8305800" cy="4800600"/>
          </a:xfrm>
          <a:prstGeom prst="rect">
            <a:avLst/>
          </a:prstGeom>
        </p:spPr>
        <p:txBody>
          <a:bodyPr vert="horz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74320" indent="-274320" algn="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fa-IR" sz="2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B Titr" pitchFamily="2" charset="-78"/>
              </a:rPr>
              <a:t>                                                                 مهارتهای روانی</a:t>
            </a:r>
          </a:p>
          <a:p>
            <a:pPr marL="274320" indent="-274320" algn="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en-US" sz="2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B Titr" pitchFamily="2" charset="-78"/>
              </a:rPr>
              <a:t> </a:t>
            </a:r>
            <a:r>
              <a:rPr lang="fa-IR" sz="2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B Titr" pitchFamily="2" charset="-78"/>
              </a:rPr>
              <a:t>مهارتهای روانی </a:t>
            </a: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به ویژگیهای ذاتی یا آموخته ورزشکار اطلاق می شود که موفقیت او را ممکن یا محتمل می سازد.</a:t>
            </a:r>
          </a:p>
          <a:p>
            <a:pPr marL="274320" indent="-274320" algn="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B Titr" pitchFamily="2" charset="-78"/>
              </a:rPr>
              <a:t>از جمله مهارتهای روانی: </a:t>
            </a: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کنترل اضطراب – کنترل توجه – داشتن انگیزه درونی و حفظ اعتماد به نفس.</a:t>
            </a:r>
          </a:p>
          <a:p>
            <a:pPr marL="274320" indent="-274320" algn="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0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cs typeface="B Titr" pitchFamily="2" charset="-78"/>
              </a:rPr>
              <a:t>نمونه روشهای روانی  شامل: </a:t>
            </a: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تصویر سازی – گفتگوی درونی – هدف گزینی و آرام سازی (ویلی.1988)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85e17fc9_6e1972891003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 l="4725" t="5556" r="4726" b="5556"/>
          <a:stretch>
            <a:fillRect/>
          </a:stretch>
        </p:blipFill>
        <p:spPr>
          <a:xfrm rot="21097688">
            <a:off x="651191" y="539911"/>
            <a:ext cx="7841615" cy="58086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304800" y="1752600"/>
            <a:ext cx="8305800" cy="4800600"/>
          </a:xfrm>
          <a:prstGeom prst="rect">
            <a:avLst/>
          </a:prstGeom>
        </p:spPr>
        <p:txBody>
          <a:bodyPr vert="horz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74320" indent="-274320" algn="just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rgbClr val="FF0000"/>
                </a:solidFill>
                <a:cs typeface="B Titr" pitchFamily="2" charset="-78"/>
              </a:rPr>
              <a:t>تمرین مهارتهای روانی</a:t>
            </a: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cs typeface="B Nazanin" pitchFamily="2" charset="-78"/>
              </a:rPr>
              <a:t>PST</a:t>
            </a: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)</a:t>
            </a:r>
          </a:p>
          <a:p>
            <a:pPr marL="274320" indent="-274320" algn="just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تمرین مهارتهای ذهنی یا روانی است که به منظور بهبود علمکرد افزایش خشنودی و دستیابی به رضایتمندی بیشتر در ورزش و فعالیت جسمانی انجام می شود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00427_orig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 rot="21055635">
            <a:off x="457239" y="974724"/>
            <a:ext cx="8222483" cy="5344614"/>
          </a:xfrm>
          <a:prstGeom prst="snip2DiagRect">
            <a:avLst>
              <a:gd name="adj1" fmla="val 159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1143000"/>
            <a:ext cx="8305800" cy="5334000"/>
          </a:xfrm>
          <a:prstGeom prst="rect">
            <a:avLst/>
          </a:prstGeom>
        </p:spPr>
        <p:txBody>
          <a:bodyPr vert="horz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74320" indent="-274320" algn="ctr" rtl="1">
              <a:lnSpc>
                <a:spcPct val="15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rgbClr val="FF0000"/>
                </a:solidFill>
                <a:cs typeface="B Titr" pitchFamily="2" charset="-78"/>
              </a:rPr>
              <a:t>اهمیت تمرین مهارتهای روانی</a:t>
            </a:r>
          </a:p>
          <a:p>
            <a:pPr marL="274320" indent="-274320" algn="just" rtl="1">
              <a:lnSpc>
                <a:spcPct val="21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عملکرد مطلوب در ورزش حاصل ترکیبی از تواناییهای فنی- جسمانی و  روانی( تمرکز- اعتماد به نفس- مهار کردن اضطراب...)است.</a:t>
            </a:r>
          </a:p>
          <a:p>
            <a:pPr marL="274320" indent="-274320" algn="just" rtl="1">
              <a:lnSpc>
                <a:spcPct val="21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دست کم 50 درصد ورزش ذهنی یا روانی است و در برخی ورزشها این میزان به 80 تا 90 درصد می رسد.</a:t>
            </a:r>
          </a:p>
          <a:p>
            <a:pPr marL="274320" indent="-274320" algn="just" rtl="1">
              <a:lnSpc>
                <a:spcPct val="21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رشد مهارتهای جسمانی و روانی هردو مستلزم تمرین دادن آن بخشی است که برای بهبود عملکرد نیازمند تقویت است.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7620ba14_df8d57a9cb2d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 l="4642" t="5556" r="4642" b="5556"/>
          <a:stretch>
            <a:fillRect/>
          </a:stretch>
        </p:blipFill>
        <p:spPr>
          <a:xfrm rot="21223941">
            <a:off x="533400" y="381000"/>
            <a:ext cx="8077200" cy="6096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762000"/>
            <a:ext cx="8458200" cy="6096000"/>
          </a:xfrm>
          <a:prstGeom prst="rect">
            <a:avLst/>
          </a:prstGeom>
        </p:spPr>
        <p:txBody>
          <a:bodyPr vert="horz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74320" indent="-274320" algn="ctr" rtl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800" b="1" dirty="0" smtClean="0">
                <a:solidFill>
                  <a:srgbClr val="FF0000"/>
                </a:solidFill>
                <a:cs typeface="B Titr" pitchFamily="2" charset="-78"/>
              </a:rPr>
              <a:t>سودمندی تمرین مهارتهای روانی</a:t>
            </a:r>
          </a:p>
          <a:p>
            <a:pPr marL="274320" indent="-274320" algn="ctr" rtl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fa-IR" sz="2400" b="1" dirty="0" smtClean="0">
              <a:solidFill>
                <a:srgbClr val="FF0000"/>
              </a:solidFill>
              <a:cs typeface="B Titr" pitchFamily="2" charset="-78"/>
            </a:endParaRPr>
          </a:p>
          <a:p>
            <a:pPr marL="274320" indent="-274320" algn="ctr" rtl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fa-IR" sz="2400" b="1" dirty="0" smtClean="0">
              <a:solidFill>
                <a:schemeClr val="bg1"/>
              </a:solidFill>
              <a:cs typeface="B Titr" pitchFamily="2" charset="-78"/>
            </a:endParaRPr>
          </a:p>
          <a:p>
            <a:pPr marL="274320" indent="-274320" algn="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تحقیقاتی که توسط محققان انجام شد حاکی از </a:t>
            </a:r>
            <a:r>
              <a:rPr lang="fa-IR" sz="2400" b="1" dirty="0" smtClean="0">
                <a:solidFill>
                  <a:srgbClr val="FF0000"/>
                </a:solidFill>
                <a:cs typeface="B Nazanin" pitchFamily="2" charset="-78"/>
              </a:rPr>
              <a:t>اثر مثبت تمرین مهارتهای روانی</a:t>
            </a: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 بر عملکرد بودند.</a:t>
            </a:r>
          </a:p>
          <a:p>
            <a:pPr marL="274320" indent="-274320" algn="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200" b="1" dirty="0" smtClean="0">
                <a:solidFill>
                  <a:srgbClr val="FF0000"/>
                </a:solidFill>
                <a:cs typeface="B Titr" pitchFamily="2" charset="-78"/>
              </a:rPr>
              <a:t>با وجود سودمندیهای تمرین مهارتهای روانی </a:t>
            </a: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بسیاری از ورزشکاران و مربیان به آن نمی پردازند  که علت آن را هم بی اطلاعی از نحوه آموزش و تمرین ذاتی و تغییرناپذیر پنداشتن ویژگیهای روانی ذکر می کنند.</a:t>
            </a:r>
            <a:r>
              <a:rPr lang="fa-IR" sz="2000" b="1" dirty="0" smtClean="0">
                <a:solidFill>
                  <a:schemeClr val="bg1"/>
                </a:solidFill>
                <a:cs typeface="B Titr" pitchFamily="2" charset="-78"/>
              </a:rPr>
              <a:t/>
            </a:r>
            <a:br>
              <a:rPr lang="fa-IR" sz="2000" b="1" dirty="0" smtClean="0">
                <a:solidFill>
                  <a:schemeClr val="bg1"/>
                </a:solidFill>
                <a:cs typeface="B Titr" pitchFamily="2" charset="-78"/>
              </a:rPr>
            </a:br>
            <a:endParaRPr lang="fa-IR" sz="2400" b="1" dirty="0" smtClean="0">
              <a:solidFill>
                <a:schemeClr val="bg1"/>
              </a:solidFill>
              <a:cs typeface="B Titr" pitchFamily="2" charset="-78"/>
            </a:endParaRPr>
          </a:p>
          <a:p>
            <a:pPr marL="274320" indent="-274320" algn="ctr" rtl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fa-IR" sz="2400" b="1" dirty="0" smtClean="0">
              <a:solidFill>
                <a:schemeClr val="bg1"/>
              </a:solidFill>
              <a:cs typeface="B Titr" pitchFamily="2" charset="-78"/>
            </a:endParaRPr>
          </a:p>
          <a:p>
            <a:pPr marL="274320" indent="-274320" algn="ctr" rtl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fa-IR" sz="2400" b="1" dirty="0" smtClean="0">
              <a:solidFill>
                <a:schemeClr val="bg1"/>
              </a:solidFill>
              <a:cs typeface="B Nazan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b7d161b_f55ce9f722bd.jpg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 l="4488" t="4444" r="4488" b="5556"/>
          <a:stretch>
            <a:fillRect/>
          </a:stretch>
        </p:blipFill>
        <p:spPr>
          <a:xfrm rot="21110077">
            <a:off x="760158" y="517453"/>
            <a:ext cx="7706836" cy="5889186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685800"/>
            <a:ext cx="8305800" cy="59436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74320" indent="-274320" algn="ctr" rtl="1">
              <a:lnSpc>
                <a:spcPct val="15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rgbClr val="FF0000"/>
                </a:solidFill>
                <a:cs typeface="B Titr" pitchFamily="2" charset="-78"/>
              </a:rPr>
              <a:t>محتوای برنامه های تمرین مهارتهای روانی</a:t>
            </a:r>
          </a:p>
          <a:p>
            <a:pPr marL="274320" indent="-274320" algn="just" rtl="1">
              <a:lnSpc>
                <a:spcPct val="15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fa-IR" sz="2000" b="1" dirty="0" smtClean="0">
              <a:solidFill>
                <a:srgbClr val="FF0000"/>
              </a:solidFill>
              <a:cs typeface="B Nazanin" pitchFamily="2" charset="-78"/>
            </a:endParaRPr>
          </a:p>
          <a:p>
            <a:pPr marL="274320" indent="-274320" algn="ct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rgbClr val="FF0000"/>
                </a:solidFill>
                <a:cs typeface="B Nazanin" pitchFamily="2" charset="-78"/>
              </a:rPr>
              <a:t>محتوای برنامه ها از دو منبع مشخص می شود: </a:t>
            </a:r>
          </a:p>
          <a:p>
            <a:pPr marL="274320" indent="-274320" algn="ct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یکی نیازی است که مربیان و ورزشکاران اعلام می کنند </a:t>
            </a:r>
          </a:p>
          <a:p>
            <a:pPr marL="274320" indent="-274320" algn="ct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دیگری پژوهشهایی که ویژگیهای روانی ورزشکاران موفق را بررسی می کنند.</a:t>
            </a:r>
          </a:p>
          <a:p>
            <a:pPr marL="274320" indent="-274320" algn="just" rtl="1">
              <a:lnSpc>
                <a:spcPct val="15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fa-IR" sz="2000" b="1" dirty="0" smtClean="0">
              <a:solidFill>
                <a:schemeClr val="bg1"/>
              </a:solidFill>
              <a:cs typeface="B Farnaz" pitchFamily="2" charset="-78"/>
            </a:endParaRPr>
          </a:p>
          <a:p>
            <a:pPr marL="274320" indent="-274320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fa-IR" sz="2000" b="1" dirty="0" smtClean="0">
              <a:solidFill>
                <a:schemeClr val="bg1"/>
              </a:solidFill>
              <a:cs typeface="B Nazan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1eaaf05_fb935f1bace5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 l="19167" t="5624" r="4167" b="18140"/>
          <a:stretch>
            <a:fillRect/>
          </a:stretch>
        </p:blipFill>
        <p:spPr>
          <a:xfrm rot="21014896">
            <a:off x="640629" y="623311"/>
            <a:ext cx="7847463" cy="5715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219200"/>
            <a:ext cx="8077200" cy="46482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74320" indent="-274320" algn="ct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rgbClr val="FF0000"/>
                </a:solidFill>
                <a:cs typeface="B Titr" pitchFamily="2" charset="-78"/>
              </a:rPr>
              <a:t>مراحل برنامه تمرین مهارتهای روانی</a:t>
            </a:r>
          </a:p>
          <a:p>
            <a:pPr marL="274320" indent="-274320" algn="ctr" rtl="1">
              <a:lnSpc>
                <a:spcPct val="25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rgbClr val="FF0000"/>
                </a:solidFill>
                <a:cs typeface="B Titr" pitchFamily="2" charset="-78"/>
              </a:rPr>
              <a:t>مرحله اول: </a:t>
            </a: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آشنایی با مهارتهای روانی</a:t>
            </a:r>
          </a:p>
          <a:p>
            <a:pPr marL="274320" indent="-274320" algn="ctr" rtl="1">
              <a:lnSpc>
                <a:spcPct val="25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rgbClr val="FF0000"/>
                </a:solidFill>
                <a:cs typeface="B Titr" pitchFamily="2" charset="-78"/>
              </a:rPr>
              <a:t>مرحله دوم: </a:t>
            </a: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آموزش مهارتهای روانی</a:t>
            </a:r>
          </a:p>
          <a:p>
            <a:pPr marL="274320" indent="-274320" algn="ctr" rtl="1">
              <a:lnSpc>
                <a:spcPct val="25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rgbClr val="FF0000"/>
                </a:solidFill>
                <a:cs typeface="B Titr" pitchFamily="2" charset="-78"/>
              </a:rPr>
              <a:t>مرحله سوم: </a:t>
            </a: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تمرین مهارتهای روانی</a:t>
            </a:r>
            <a:endParaRPr lang="en-US" sz="2400" b="1" dirty="0" smtClean="0">
              <a:solidFill>
                <a:schemeClr val="bg1"/>
              </a:solidFill>
              <a:cs typeface="B Nazan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1eaaf05_fb935f1bace5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 l="3694" t="7957" r="6244" b="4985"/>
          <a:stretch>
            <a:fillRect/>
          </a:stretch>
        </p:blipFill>
        <p:spPr>
          <a:xfrm rot="21014896">
            <a:off x="636685" y="760724"/>
            <a:ext cx="7754695" cy="5480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295400"/>
            <a:ext cx="8077200" cy="56388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74320" indent="-274320" algn="ct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rgbClr val="FF0000"/>
                </a:solidFill>
                <a:cs typeface="B Titr" pitchFamily="2" charset="-78"/>
              </a:rPr>
              <a:t>چه کسی برنامه تمرین مهارتهای روانی را هدایت می کند؟</a:t>
            </a:r>
          </a:p>
          <a:p>
            <a:pPr marL="274320" indent="-274320" algn="ct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fa-IR" sz="2400" b="1" dirty="0" smtClean="0">
              <a:solidFill>
                <a:srgbClr val="FF0000"/>
              </a:solidFill>
              <a:cs typeface="B Titr" pitchFamily="2" charset="-78"/>
            </a:endParaRPr>
          </a:p>
          <a:p>
            <a:pPr marL="274320" indent="-274320" algn="ct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مطلوب آن است که اجرای برنامه با روانشناس ورزشی باشد اما چون استخدام روانشناس برای همه نهادهای ورزشی مقدور نیست می توان اجرای برنامه را به مربی سپرد.</a:t>
            </a:r>
          </a:p>
          <a:p>
            <a:pPr marL="274320" indent="-274320" algn="ct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تدوین برنامه و نظارت بر اجرای آن را حتما روانشناس باید انجام دهد.</a:t>
            </a:r>
          </a:p>
          <a:p>
            <a:pPr marL="274320" indent="-274320" algn="ct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مزیت سپردن اجرای برنامه به مربی ارتباط دائم مربی و ورزشکار است.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1eaaf05_fb935f1bace5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 l="4074" t="4759" r="4735" b="5781"/>
          <a:stretch>
            <a:fillRect/>
          </a:stretch>
        </p:blipFill>
        <p:spPr>
          <a:xfrm rot="21014896">
            <a:off x="530036" y="633900"/>
            <a:ext cx="7920512" cy="56704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1295400"/>
            <a:ext cx="7772400" cy="5105400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vert="horz">
            <a:norm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74320" indent="-274320" algn="ctr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400" b="1" dirty="0" smtClean="0">
                <a:solidFill>
                  <a:srgbClr val="FF0000"/>
                </a:solidFill>
                <a:cs typeface="B Titr" pitchFamily="2" charset="-78"/>
              </a:rPr>
              <a:t>زمان اجرای برنامه تمرین مهارتهای روانی</a:t>
            </a:r>
          </a:p>
          <a:p>
            <a:pPr marL="274320" indent="-274320" algn="just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fa-IR" sz="2000" b="1" dirty="0" smtClean="0">
              <a:solidFill>
                <a:schemeClr val="bg1"/>
              </a:solidFill>
              <a:cs typeface="B Nazanin" pitchFamily="2" charset="-78"/>
            </a:endParaRPr>
          </a:p>
          <a:p>
            <a:pPr marL="274320" indent="-274320" algn="just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بهترین زمان برای آغاز آموزش مهارتها در فصلی است که مسابقات برگزار نمی شود تا ورزشکار فرصت یادگیری مهارتهای تازه و تمرین آنها را داشته باشند.</a:t>
            </a:r>
          </a:p>
          <a:p>
            <a:pPr marL="274320" indent="-274320" algn="just" rtl="1">
              <a:lnSpc>
                <a:spcPct val="200000"/>
              </a:lnSpc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fa-IR" sz="2000" b="1" dirty="0" smtClean="0">
                <a:solidFill>
                  <a:schemeClr val="bg1"/>
                </a:solidFill>
                <a:cs typeface="B Nazanin" pitchFamily="2" charset="-78"/>
              </a:rPr>
              <a:t>مقدار وقت لازم برای تمرین مهارتهای روانی معمولا 15 تا 30 دقیقه است که باید سه تا پنج بار در هفته  در آغاز یا پایان تمرینات به آن پرداخت.</a:t>
            </a:r>
            <a:endParaRPr lang="en-US" sz="2000" b="1" dirty="0" smtClean="0">
              <a:solidFill>
                <a:schemeClr val="bg1"/>
              </a:solidFill>
              <a:cs typeface="B Nazan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f2099a5_cefde52eb8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660" y="990600"/>
            <a:ext cx="4498340" cy="5867400"/>
          </a:xfrm>
          <a:prstGeom prst="rect">
            <a:avLst/>
          </a:prstGeom>
        </p:spPr>
      </p:pic>
      <p:pic>
        <p:nvPicPr>
          <p:cNvPr id="6" name="Picture 5" descr="0f2099a5_cefde52eb8e1.jpg"/>
          <p:cNvPicPr>
            <a:picLocks noChangeAspect="1"/>
          </p:cNvPicPr>
          <p:nvPr/>
        </p:nvPicPr>
        <p:blipFill>
          <a:blip r:embed="rId3"/>
          <a:srcRect l="5556" t="4444" r="5556" b="4444"/>
          <a:stretch>
            <a:fillRect/>
          </a:stretch>
        </p:blipFill>
        <p:spPr>
          <a:xfrm>
            <a:off x="0" y="990600"/>
            <a:ext cx="4722541" cy="5867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50020" y="1002268"/>
            <a:ext cx="4836580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a-IR" b="1" dirty="0" smtClean="0">
                <a:solidFill>
                  <a:srgbClr val="FF0000"/>
                </a:solidFill>
                <a:effectLst/>
                <a:cs typeface="B Titr" pitchFamily="2" charset="-78"/>
              </a:rPr>
              <a:t>هادی ساعی  پرافتخارترین قهرمان تاریخ المپیک ج.ا.ایران</a:t>
            </a:r>
            <a:endParaRPr lang="en-US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_0_saei_3_b.jpg"/>
          <p:cNvPicPr>
            <a:picLocks noChangeAspect="1"/>
          </p:cNvPicPr>
          <p:nvPr/>
        </p:nvPicPr>
        <p:blipFill>
          <a:blip r:embed="rId2"/>
          <a:srcRect b="3600"/>
          <a:stretch>
            <a:fillRect/>
          </a:stretch>
        </p:blipFill>
        <p:spPr>
          <a:xfrm>
            <a:off x="0" y="736600"/>
            <a:ext cx="4686300" cy="6121400"/>
          </a:xfrm>
          <a:prstGeom prst="rect">
            <a:avLst/>
          </a:prstGeom>
        </p:spPr>
      </p:pic>
      <p:pic>
        <p:nvPicPr>
          <p:cNvPr id="6" name="Picture 5" descr="95e5ab33_66d6f329593d.jpg"/>
          <p:cNvPicPr>
            <a:picLocks noChangeAspect="1"/>
          </p:cNvPicPr>
          <p:nvPr/>
        </p:nvPicPr>
        <p:blipFill>
          <a:blip r:embed="rId3"/>
          <a:srcRect l="15038" t="6666" r="5626" b="4444"/>
          <a:stretch>
            <a:fillRect/>
          </a:stretch>
        </p:blipFill>
        <p:spPr>
          <a:xfrm>
            <a:off x="4648200" y="762000"/>
            <a:ext cx="4495800" cy="6096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54620" y="762000"/>
            <a:ext cx="4836580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a-IR" b="1" dirty="0" smtClean="0">
                <a:solidFill>
                  <a:srgbClr val="FF0000"/>
                </a:solidFill>
                <a:effectLst/>
                <a:cs typeface="B Titr" pitchFamily="2" charset="-78"/>
              </a:rPr>
              <a:t>هادی ساعی  پرافتخارترین قهرمان تاریخ المپیک ج.ا.ایران</a:t>
            </a:r>
            <a:endParaRPr lang="en-US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33826ad_454f302c856b.jpg"/>
          <p:cNvPicPr>
            <a:picLocks noChangeAspect="1"/>
          </p:cNvPicPr>
          <p:nvPr/>
        </p:nvPicPr>
        <p:blipFill>
          <a:blip r:embed="rId2"/>
          <a:srcRect l="5767" t="4444" r="5767" b="4444"/>
          <a:stretch>
            <a:fillRect/>
          </a:stretch>
        </p:blipFill>
        <p:spPr>
          <a:xfrm>
            <a:off x="4421459" y="990600"/>
            <a:ext cx="4722541" cy="5867400"/>
          </a:xfrm>
          <a:prstGeom prst="rect">
            <a:avLst/>
          </a:prstGeom>
        </p:spPr>
      </p:pic>
      <p:pic>
        <p:nvPicPr>
          <p:cNvPr id="6" name="Picture 5" descr="7620ba14_df8d57a9cb2d.jpg"/>
          <p:cNvPicPr>
            <a:picLocks noChangeAspect="1"/>
          </p:cNvPicPr>
          <p:nvPr/>
        </p:nvPicPr>
        <p:blipFill>
          <a:blip r:embed="rId3"/>
          <a:srcRect l="25181" t="5556" r="22614" b="5556"/>
          <a:stretch>
            <a:fillRect/>
          </a:stretch>
        </p:blipFill>
        <p:spPr>
          <a:xfrm>
            <a:off x="0" y="990600"/>
            <a:ext cx="4473892" cy="5867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66800" y="609600"/>
            <a:ext cx="4836580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a-IR" b="1" dirty="0" smtClean="0">
                <a:solidFill>
                  <a:srgbClr val="FF0000"/>
                </a:solidFill>
                <a:effectLst/>
                <a:cs typeface="B Titr" pitchFamily="2" charset="-78"/>
              </a:rPr>
              <a:t>هادی ساعی  پرافتخارترین قهرمان تاریخ المپیک ج.ا.ایران</a:t>
            </a:r>
            <a:endParaRPr lang="en-US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5beabe05_108b03d27f50.jpg"/>
          <p:cNvPicPr>
            <a:picLocks noChangeAspect="1"/>
          </p:cNvPicPr>
          <p:nvPr/>
        </p:nvPicPr>
        <p:blipFill>
          <a:blip r:embed="rId2"/>
          <a:srcRect l="6224" t="4444" r="6224" b="4444"/>
          <a:stretch>
            <a:fillRect/>
          </a:stretch>
        </p:blipFill>
        <p:spPr>
          <a:xfrm>
            <a:off x="4648200" y="911944"/>
            <a:ext cx="4495799" cy="5946056"/>
          </a:xfrm>
          <a:prstGeom prst="rect">
            <a:avLst/>
          </a:prstGeom>
        </p:spPr>
      </p:pic>
      <p:pic>
        <p:nvPicPr>
          <p:cNvPr id="6" name="Picture 5" descr="aa2d4532_29e9d49695d5.jpg"/>
          <p:cNvPicPr>
            <a:picLocks noChangeAspect="1"/>
          </p:cNvPicPr>
          <p:nvPr/>
        </p:nvPicPr>
        <p:blipFill>
          <a:blip r:embed="rId3"/>
          <a:srcRect l="20000" t="5655" r="28333" b="5655"/>
          <a:stretch>
            <a:fillRect/>
          </a:stretch>
        </p:blipFill>
        <p:spPr>
          <a:xfrm>
            <a:off x="0" y="914400"/>
            <a:ext cx="4724400" cy="5943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54620" y="609600"/>
            <a:ext cx="4836580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a-IR" b="1" dirty="0" smtClean="0">
                <a:solidFill>
                  <a:srgbClr val="FF0000"/>
                </a:solidFill>
                <a:effectLst/>
                <a:cs typeface="B Titr" pitchFamily="2" charset="-78"/>
              </a:rPr>
              <a:t>هادی ساعی  پرافتخارترین قهرمان تاریخ المپیک ج.ا.ایران</a:t>
            </a:r>
            <a:endParaRPr lang="en-US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5e17fc9_6e1972891003.jpg"/>
          <p:cNvPicPr>
            <a:picLocks noChangeAspect="1"/>
          </p:cNvPicPr>
          <p:nvPr/>
        </p:nvPicPr>
        <p:blipFill>
          <a:blip r:embed="rId2"/>
          <a:srcRect l="4726" t="5556" r="4726" b="5556"/>
          <a:stretch>
            <a:fillRect/>
          </a:stretch>
        </p:blipFill>
        <p:spPr>
          <a:xfrm>
            <a:off x="-57150" y="0"/>
            <a:ext cx="92583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228600"/>
            <a:ext cx="4836580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a-IR" b="1" dirty="0" smtClean="0">
                <a:solidFill>
                  <a:srgbClr val="FF0000"/>
                </a:solidFill>
                <a:effectLst/>
                <a:cs typeface="B Titr" pitchFamily="2" charset="-78"/>
              </a:rPr>
              <a:t>هادی ساعی  پرافتخارترین قهرمان تاریخ المپیک ج.ا.ایران</a:t>
            </a:r>
            <a:endParaRPr lang="en-US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5e17fc9_6e1972891003.jpg"/>
          <p:cNvPicPr>
            <a:picLocks noChangeAspect="1"/>
          </p:cNvPicPr>
          <p:nvPr/>
        </p:nvPicPr>
        <p:blipFill>
          <a:blip r:embed="rId2"/>
          <a:srcRect l="4796" t="5555" r="4795" b="555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152400"/>
            <a:ext cx="4836580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a-IR" b="1" dirty="0" smtClean="0">
                <a:solidFill>
                  <a:srgbClr val="FF0000"/>
                </a:solidFill>
                <a:effectLst/>
                <a:cs typeface="B Titr" pitchFamily="2" charset="-78"/>
              </a:rPr>
              <a:t>هادی ساعی  پرافتخارترین قهرمان تاریخ المپیک ج.ا.ایران</a:t>
            </a:r>
            <a:endParaRPr lang="en-US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5e17fc9_6e1972891003.jpg"/>
          <p:cNvPicPr>
            <a:picLocks noChangeAspect="1"/>
          </p:cNvPicPr>
          <p:nvPr/>
        </p:nvPicPr>
        <p:blipFill>
          <a:blip r:embed="rId2"/>
          <a:srcRect l="4732" t="5717" r="4733" b="5717"/>
          <a:stretch>
            <a:fillRect/>
          </a:stretch>
        </p:blipFill>
        <p:spPr>
          <a:xfrm>
            <a:off x="-1" y="0"/>
            <a:ext cx="9154026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0" y="6477000"/>
            <a:ext cx="4836580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a-IR" b="1" dirty="0" smtClean="0">
                <a:solidFill>
                  <a:srgbClr val="FF0000"/>
                </a:solidFill>
                <a:effectLst/>
                <a:cs typeface="B Titr" pitchFamily="2" charset="-78"/>
              </a:rPr>
              <a:t>هادی ساعی  پرافتخارترین قهرمان تاریخ المپیک ج.ا.ایران</a:t>
            </a:r>
            <a:endParaRPr lang="en-US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5e17fc9_6e1972891003.jpg"/>
          <p:cNvPicPr>
            <a:picLocks noChangeAspect="1"/>
          </p:cNvPicPr>
          <p:nvPr/>
        </p:nvPicPr>
        <p:blipFill>
          <a:blip r:embed="rId2"/>
          <a:srcRect l="27485" t="5556" r="21423" b="5555"/>
          <a:stretch>
            <a:fillRect/>
          </a:stretch>
        </p:blipFill>
        <p:spPr>
          <a:xfrm>
            <a:off x="4648200" y="762000"/>
            <a:ext cx="4495800" cy="6096000"/>
          </a:xfrm>
          <a:prstGeom prst="rect">
            <a:avLst/>
          </a:prstGeom>
        </p:spPr>
      </p:pic>
      <p:pic>
        <p:nvPicPr>
          <p:cNvPr id="3" name="Picture 2" descr="fd6b908c_0b49b4b45561.jpg"/>
          <p:cNvPicPr>
            <a:picLocks noChangeAspect="1"/>
          </p:cNvPicPr>
          <p:nvPr/>
        </p:nvPicPr>
        <p:blipFill>
          <a:blip r:embed="rId3"/>
          <a:srcRect l="5774" t="4444" r="5774" b="4444"/>
          <a:stretch>
            <a:fillRect/>
          </a:stretch>
        </p:blipFill>
        <p:spPr>
          <a:xfrm>
            <a:off x="0" y="762000"/>
            <a:ext cx="4757854" cy="6096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66800" y="773668"/>
            <a:ext cx="4836580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a-IR" b="1" dirty="0" smtClean="0">
                <a:solidFill>
                  <a:srgbClr val="FF0000"/>
                </a:solidFill>
                <a:effectLst/>
                <a:cs typeface="B Titr" pitchFamily="2" charset="-78"/>
              </a:rPr>
              <a:t>هادی ساعی  پرافتخارترین قهرمان تاریخ المپیک ج.ا.ایران</a:t>
            </a:r>
            <a:endParaRPr lang="en-US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5e17fc9_6e1972891003.jpg"/>
          <p:cNvPicPr>
            <a:picLocks noChangeAspect="1"/>
          </p:cNvPicPr>
          <p:nvPr/>
        </p:nvPicPr>
        <p:blipFill>
          <a:blip r:embed="rId2"/>
          <a:srcRect l="4488" t="5555" r="4488" b="5556"/>
          <a:stretch>
            <a:fillRect/>
          </a:stretch>
        </p:blipFill>
        <p:spPr>
          <a:xfrm>
            <a:off x="0" y="-21566"/>
            <a:ext cx="9144000" cy="69011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1305" y="5257800"/>
            <a:ext cx="3937295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a-IR" sz="4400" b="1" dirty="0" smtClean="0">
                <a:solidFill>
                  <a:srgbClr val="FF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هادی ساعی </a:t>
            </a:r>
          </a:p>
          <a:p>
            <a:pPr algn="ctr"/>
            <a:r>
              <a:rPr lang="fa-IR" sz="4400" b="1" dirty="0" smtClean="0">
                <a:solidFill>
                  <a:srgbClr val="FF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cs typeface="B Titr" pitchFamily="2" charset="-78"/>
              </a:rPr>
              <a:t> مرد روزهای سخت</a:t>
            </a:r>
            <a:endParaRPr lang="en-US" sz="4400" dirty="0">
              <a:solidFill>
                <a:srgbClr val="FF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11"/>
          <p:cNvSpPr>
            <a:spLocks noGrp="1" noChangeAspect="1" noChangeArrowheads="1"/>
          </p:cNvSpPr>
          <p:nvPr>
            <p:ph type="title" idx="4294967295"/>
          </p:nvPr>
        </p:nvSpPr>
        <p:spPr>
          <a:xfrm>
            <a:off x="1143000" y="910830"/>
            <a:ext cx="6172200" cy="597694"/>
          </a:xfrm>
        </p:spPr>
        <p:txBody>
          <a:bodyPr/>
          <a:lstStyle/>
          <a:p>
            <a:r>
              <a:rPr lang="en-GB" altLang="en-US" dirty="0" smtClean="0"/>
              <a:t>Conditions o use</a:t>
            </a:r>
          </a:p>
        </p:txBody>
      </p:sp>
      <p:sp>
        <p:nvSpPr>
          <p:cNvPr id="62466" name="Rectangle 2"/>
          <p:cNvSpPr>
            <a:spLocks noChangeAspect="1" noChangeArrowheads="1"/>
          </p:cNvSpPr>
          <p:nvPr/>
        </p:nvSpPr>
        <p:spPr bwMode="auto">
          <a:xfrm>
            <a:off x="0" y="857250"/>
            <a:ext cx="9144000" cy="5143500"/>
          </a:xfrm>
          <a:prstGeom prst="rect">
            <a:avLst/>
          </a:prstGeom>
          <a:gradFill>
            <a:gsLst>
              <a:gs pos="0">
                <a:schemeClr val="lt1">
                  <a:tint val="40000"/>
                  <a:satMod val="350000"/>
                </a:schemeClr>
              </a:gs>
              <a:gs pos="40000">
                <a:schemeClr val="lt1">
                  <a:tint val="45000"/>
                  <a:shade val="99000"/>
                  <a:satMod val="35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1350">
              <a:solidFill>
                <a:prstClr val="black"/>
              </a:solidFill>
              <a:latin typeface="Verdana"/>
              <a:cs typeface="Arial"/>
            </a:endParaRPr>
          </a:p>
        </p:txBody>
      </p:sp>
      <p:sp>
        <p:nvSpPr>
          <p:cNvPr id="41993" name="Line 8"/>
          <p:cNvSpPr>
            <a:spLocks noChangeShapeType="1"/>
          </p:cNvSpPr>
          <p:nvPr/>
        </p:nvSpPr>
        <p:spPr bwMode="auto">
          <a:xfrm>
            <a:off x="3654029" y="1900237"/>
            <a:ext cx="0" cy="3348038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srgbClr val="000000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4892117" y="3687745"/>
            <a:ext cx="156004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750" dirty="0">
                <a:solidFill>
                  <a:srgbClr val="000000"/>
                </a:solidFill>
                <a:hlinkClick r:id="rId3"/>
              </a:rPr>
              <a:t>http://www.ravanpoint.ir</a:t>
            </a:r>
            <a:endParaRPr lang="fa-IR" altLang="en-US" sz="750" dirty="0">
              <a:solidFill>
                <a:srgbClr val="000000"/>
              </a:solidFill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en-US" sz="750" dirty="0">
              <a:solidFill>
                <a:srgbClr val="000000"/>
              </a:solidFill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 sz="750" dirty="0">
                <a:solidFill>
                  <a:srgbClr val="000000"/>
                </a:solidFill>
              </a:rPr>
              <a:t>Contact: info@ravanpoint.ir </a:t>
            </a:r>
          </a:p>
        </p:txBody>
      </p:sp>
      <p:sp>
        <p:nvSpPr>
          <p:cNvPr id="3" name="Rectangle 2"/>
          <p:cNvSpPr/>
          <p:nvPr/>
        </p:nvSpPr>
        <p:spPr>
          <a:xfrm>
            <a:off x="1331119" y="3796904"/>
            <a:ext cx="2052638" cy="31789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srgbClr val="FFFFFF"/>
              </a:solidFill>
              <a:latin typeface="Verdana"/>
              <a:cs typeface="Arial"/>
            </a:endParaRPr>
          </a:p>
        </p:txBody>
      </p:sp>
      <p:sp>
        <p:nvSpPr>
          <p:cNvPr id="62480" name="Rectangle 16"/>
          <p:cNvSpPr>
            <a:spLocks noChangeArrowheads="1"/>
          </p:cNvSpPr>
          <p:nvPr/>
        </p:nvSpPr>
        <p:spPr bwMode="auto">
          <a:xfrm>
            <a:off x="1331119" y="2794211"/>
            <a:ext cx="2124075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685800" rt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1500" b="1" dirty="0">
                <a:solidFill>
                  <a:prstClr val="black"/>
                </a:solidFill>
                <a:latin typeface="Verdana" panose="020B0604030504040204" pitchFamily="34" charset="0"/>
                <a:cs typeface="B Nazanin" panose="00000400000000000000" pitchFamily="2" charset="-78"/>
              </a:rPr>
              <a:t>دانلود رایگان پاورپوینت های روانشناسی</a:t>
            </a:r>
            <a:endParaRPr lang="en-GB" sz="1500" b="1" dirty="0">
              <a:solidFill>
                <a:prstClr val="black"/>
              </a:solidFill>
              <a:latin typeface="Verdana" panose="020B0604030504040204" pitchFamily="34" charset="0"/>
              <a:cs typeface="B Nazanin" panose="00000400000000000000" pitchFamily="2" charset="-78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350" b="1" dirty="0">
              <a:solidFill>
                <a:prstClr val="black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200" dirty="0">
              <a:solidFill>
                <a:srgbClr val="C00000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50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© Copyright Ravanpoint.ir</a:t>
            </a:r>
            <a:endParaRPr lang="en-GB" sz="1350" b="1" dirty="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115" y="2633369"/>
            <a:ext cx="2900046" cy="104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9782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lt1">
                <a:tint val="40000"/>
                <a:satMod val="350000"/>
              </a:schemeClr>
            </a:gs>
            <a:gs pos="40000">
              <a:schemeClr val="lt1">
                <a:tint val="45000"/>
                <a:shade val="99000"/>
                <a:satMod val="350000"/>
              </a:schemeClr>
            </a:gs>
            <a:gs pos="100000">
              <a:schemeClr val="bg1">
                <a:lumMod val="85000"/>
              </a:schemeClr>
            </a:gs>
          </a:gsLst>
        </a:gradFill>
        <a:ln w="9525">
          <a:solidFill>
            <a:schemeClr val="bg1"/>
          </a:solidFill>
          <a:miter lim="800000"/>
          <a:headEnd/>
          <a:tailEnd/>
        </a:ln>
        <a:effectLst/>
      </a:spPr>
      <a:bodyPr wrap="none" anchor="ctr"/>
      <a:lstStyle>
        <a:defPPr>
          <a:defRPr>
            <a:solidFill>
              <a:prstClr val="black"/>
            </a:solidFill>
          </a:defRPr>
        </a:defPPr>
      </a:lstStyle>
      <a:style>
        <a:lnRef idx="0">
          <a:scrgbClr r="0" g="0" b="0"/>
        </a:lnRef>
        <a:fillRef idx="1002">
          <a:schemeClr val="lt1"/>
        </a:fillRef>
        <a:effectRef idx="0">
          <a:scrgbClr r="0" g="0" b="0"/>
        </a:effectRef>
        <a:fontRef idx="major"/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2434</TotalTime>
  <Words>543</Words>
  <Application>Microsoft Office PowerPoint</Application>
  <PresentationFormat>On-screen Show (4:3)</PresentationFormat>
  <Paragraphs>68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Arial</vt:lpstr>
      <vt:lpstr>B Farnaz</vt:lpstr>
      <vt:lpstr>B Jadid</vt:lpstr>
      <vt:lpstr>B Nazanin</vt:lpstr>
      <vt:lpstr>B Titr</vt:lpstr>
      <vt:lpstr>Calibri</vt:lpstr>
      <vt:lpstr>Constantia</vt:lpstr>
      <vt:lpstr>Majalla UI</vt:lpstr>
      <vt:lpstr>Times New Roman</vt:lpstr>
      <vt:lpstr>Verdana</vt:lpstr>
      <vt:lpstr>Wingdings</vt:lpstr>
      <vt:lpstr>Wingdings 2</vt:lpstr>
      <vt:lpstr>Flow</vt:lpstr>
      <vt:lpstr>Profile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Conditions o 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آمادگی جسمانی</dc:title>
  <dc:creator/>
  <cp:lastModifiedBy>hamayel</cp:lastModifiedBy>
  <cp:revision>231</cp:revision>
  <dcterms:created xsi:type="dcterms:W3CDTF">2006-08-16T00:00:00Z</dcterms:created>
  <dcterms:modified xsi:type="dcterms:W3CDTF">2019-12-01T17:55:52Z</dcterms:modified>
</cp:coreProperties>
</file>