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23"/>
  </p:notes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5" r:id="rId22"/>
  </p:sldIdLst>
  <p:sldSz cx="9144000" cy="6858000" type="screen4x3"/>
  <p:notesSz cx="6858000" cy="9144000"/>
  <p:embeddedFontLst>
    <p:embeddedFont>
      <p:font typeface="B Nazanin" panose="00000400000000000000" pitchFamily="2" charset="-78"/>
      <p:regular r:id="rId24"/>
      <p:bold r:id="rId25"/>
    </p:embeddedFont>
    <p:embeddedFont>
      <p:font typeface="B Titr" panose="00000700000000000000" pitchFamily="2" charset="-78"/>
      <p:bold r:id="rId26"/>
    </p:embeddedFont>
    <p:embeddedFont>
      <p:font typeface="Constantia" panose="02030602050306030303" pitchFamily="18" charset="0"/>
      <p:regular r:id="rId27"/>
      <p:bold r:id="rId28"/>
      <p:italic r:id="rId29"/>
      <p:boldItalic r:id="rId30"/>
    </p:embeddedFont>
    <p:embeddedFont>
      <p:font typeface="Verdana" panose="020B0604030504040204" pitchFamily="34" charset="0"/>
      <p:regular r:id="rId31"/>
      <p:bold r:id="rId32"/>
      <p:italic r:id="rId33"/>
      <p:boldItalic r:id="rId34"/>
    </p:embeddedFont>
    <p:embeddedFont>
      <p:font typeface="Wingdings 2" panose="05020102010507070707" pitchFamily="18" charset="2"/>
      <p:regular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font" Target="fonts/font10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95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9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9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E095FC5-32BB-436E-9879-6D97CF20B14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8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586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48587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588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9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6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6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66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4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4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64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5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65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598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7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7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7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67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78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79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80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8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68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4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64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68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7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88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89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9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69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9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56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57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58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5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66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048662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48663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664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7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8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579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4858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2024-07-01</a:t>
            </a:fld>
            <a:endParaRPr lang="en-US"/>
          </a:p>
        </p:txBody>
      </p:sp>
      <p:sp>
        <p:nvSpPr>
          <p:cNvPr id="1048581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2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048583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16000">
                    <a:schemeClr val="accent2">
                      <a:shade val="75000"/>
                      <a:alpha val="56000"/>
                    </a:schemeClr>
                  </a:gs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048584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33000">
                    <a:schemeClr val="accent2">
                      <a:alpha val="56000"/>
                    </a:schemeClr>
                  </a:gs>
                  <a:gs pos="44000">
                    <a:schemeClr val="accent1"/>
                  </a:gs>
                  <a:gs pos="74000">
                    <a:schemeClr val="accent4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CF9F9B8C-0296-187C-68FB-1F76A8ED9C1E}"/>
              </a:ext>
            </a:extLst>
          </p:cNvPr>
          <p:cNvSpPr/>
          <p:nvPr userDrawn="1"/>
        </p:nvSpPr>
        <p:spPr>
          <a:xfrm rot="5400000">
            <a:off x="8588188" y="5506108"/>
            <a:ext cx="208823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br>
              <a:rPr lang="en-US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ww.Ravanpoint.ir</a:t>
            </a:r>
            <a:endParaRPr lang="en-GB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wershow.i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Subtitle 2"/>
          <p:cNvSpPr>
            <a:spLocks noGrp="1"/>
          </p:cNvSpPr>
          <p:nvPr>
            <p:ph type="subTitle" idx="1"/>
          </p:nvPr>
        </p:nvSpPr>
        <p:spPr>
          <a:xfrm>
            <a:off x="76200" y="914400"/>
            <a:ext cx="8839200" cy="4066736"/>
          </a:xfrm>
        </p:spPr>
        <p:txBody>
          <a:bodyPr>
            <a:no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fa-IR" sz="2000" dirty="0">
                <a:cs typeface="B Nazanin" pitchFamily="2" charset="-78"/>
              </a:rPr>
              <a:t>پژوهش ها نشان می دهد افرادی که اضافه وزن دارند بیشتر در معرض خطر ابتلا به بیماریهای جسمانی هستند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a-IR" sz="2000" dirty="0">
                <a:cs typeface="B Nazanin" pitchFamily="2" charset="-78"/>
              </a:rPr>
              <a:t>همچنین پژوهش ها نشان می دهند اغلب کسانی که با رژیم گرفتن وزن کم کردند ظرف مدت 1 سال دوباره به وزن قبلی خود بازگشتند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a-IR" sz="2000" dirty="0">
                <a:cs typeface="B Nazanin" pitchFamily="2" charset="-78"/>
              </a:rPr>
              <a:t>افرادی که پس از کاهش وزن دست از مصرف دارو می کشند دوباره چاق می شوند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a-IR" sz="2000" dirty="0">
                <a:cs typeface="B Nazanin" pitchFamily="2" charset="-78"/>
              </a:rPr>
              <a:t>عمل جراحی که برای درمان چاقی شدید صورت بگیرد با خطرات زیادی همراه است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a-IR" sz="2000" dirty="0">
                <a:cs typeface="B Nazanin" pitchFamily="2" charset="-78"/>
              </a:rPr>
              <a:t>شناخت درمانی کاهش وزن، به شما یاد می دهد طرز فکرتان را چنان تغییر دهید که بتوانید رفتار خوردن خود را عوض کنید برای همیشه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a-IR" sz="2000" dirty="0">
                <a:cs typeface="B Nazanin" pitchFamily="2" charset="-78"/>
              </a:rPr>
              <a:t>مادامی که افکارتان را تغییر ندهید قادر نخواهید بود عادت های غذایی جدید را حفظ کنید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a-IR" sz="2000" dirty="0">
                <a:cs typeface="B Nazanin" pitchFamily="2" charset="-78"/>
              </a:rPr>
              <a:t>پژوهش ها نشان داده افراد می توانند یاد بگیرند رفتارشان را تغییر دهند و مهمتر اینکه  تغییر ایجاد شده را حفظ کنند.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a-IR" sz="2000" dirty="0">
                <a:cs typeface="B Nazanin" pitchFamily="2" charset="-78"/>
              </a:rPr>
              <a:t>برای مثال : 1- زوج هایی که پیوسته با هم مشاجره می کنند  ارتباط موثر را یاد میگیرند</a:t>
            </a:r>
          </a:p>
          <a:p>
            <a:r>
              <a:rPr lang="fa-IR" sz="2000" dirty="0">
                <a:cs typeface="B Nazanin" pitchFamily="2" charset="-78"/>
              </a:rPr>
              <a:t>                             	2- افراد خجالیتی که  می توانند یاد بگیرند جرات ورزانه تر رفتار کنند </a:t>
            </a:r>
            <a:br>
              <a:rPr lang="fa-IR" sz="2000" dirty="0">
                <a:cs typeface="B Nazanin" pitchFamily="2" charset="-78"/>
              </a:rPr>
            </a:br>
            <a:r>
              <a:rPr lang="fa-IR" sz="2000" dirty="0">
                <a:cs typeface="B Nazanin" pitchFamily="2" charset="-78"/>
              </a:rPr>
              <a:t>                             </a:t>
            </a:r>
            <a:r>
              <a:rPr lang="fa-IR" sz="2000" b="1" dirty="0">
                <a:solidFill>
                  <a:srgbClr val="FFFF00"/>
                </a:solidFill>
                <a:cs typeface="B Nazanin" pitchFamily="2" charset="-78"/>
              </a:rPr>
              <a:t>( همین مکانیزم در مورد رژیم گرفتن هم صادق  است. )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B63B29-EE59-00D0-0178-9965CC9E15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433793"/>
            <a:ext cx="1030623" cy="101961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362456"/>
          </a:xfrm>
        </p:spPr>
        <p:txBody>
          <a:bodyPr/>
          <a:lstStyle/>
          <a:p>
            <a:pPr algn="ctr" rtl="1"/>
            <a:r>
              <a:rPr lang="fa-IR" dirty="0"/>
              <a:t>عضله مقاومت و عضله تسلیم </a:t>
            </a:r>
          </a:p>
        </p:txBody>
      </p:sp>
      <p:sp>
        <p:nvSpPr>
          <p:cNvPr id="1048616" name="Text Placeholder 2"/>
          <p:cNvSpPr>
            <a:spLocks noGrp="1"/>
          </p:cNvSpPr>
          <p:nvPr>
            <p:ph type="body" idx="1"/>
          </p:nvPr>
        </p:nvSpPr>
        <p:spPr>
          <a:xfrm>
            <a:off x="381000" y="1843088"/>
            <a:ext cx="7921752" cy="150971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a-IR" sz="2400" dirty="0">
                <a:cs typeface="B Nazanin" pitchFamily="2" charset="-78"/>
              </a:rPr>
              <a:t>هر بار که از خوردن ، آنچه که نباید بخورید ، خودداری کنید گرایش شما به خودداری تقویت می شود  </a:t>
            </a:r>
          </a:p>
          <a:p>
            <a:pPr>
              <a:lnSpc>
                <a:spcPct val="150000"/>
              </a:lnSpc>
            </a:pPr>
            <a:r>
              <a:rPr lang="fa-IR" sz="2400" dirty="0">
                <a:cs typeface="B Nazanin" pitchFamily="2" charset="-78"/>
              </a:rPr>
              <a:t>اما هر بار که تسلیم شوید و آنچه را که نباید بخورید ، بخورید ، گرایش به تسلیم را تقویت می کنید </a:t>
            </a:r>
          </a:p>
          <a:p>
            <a:pPr>
              <a:lnSpc>
                <a:spcPct val="150000"/>
              </a:lnSpc>
            </a:pPr>
            <a:r>
              <a:rPr lang="fa-IR" sz="2400" dirty="0">
                <a:cs typeface="B Nazanin" pitchFamily="2" charset="-78"/>
              </a:rPr>
              <a:t>هر زمان احساس کردید که به خوردن آنچه نباید بخورید ولع دارید ، ببینید کدام عضله را واقعا می خواهید تقویت کنید. </a:t>
            </a:r>
          </a:p>
          <a:p>
            <a:pPr>
              <a:lnSpc>
                <a:spcPct val="150000"/>
              </a:lnSpc>
            </a:pPr>
            <a:r>
              <a:rPr lang="fa-IR" sz="2400" dirty="0">
                <a:cs typeface="B Nazanin" pitchFamily="2" charset="-78"/>
              </a:rPr>
              <a:t>اگر می خواهید وزن کم کنید و آن را برای همیشه حفظ کنید  لازم است از هر فرصتی استفاده کنید تا عضله مقاومت را تقویت و عضله  تسلیم را تضعیف نمایید.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>
          <a:xfrm>
            <a:off x="530352" y="228600"/>
            <a:ext cx="7772400" cy="1362456"/>
          </a:xfrm>
        </p:spPr>
        <p:txBody>
          <a:bodyPr/>
          <a:lstStyle/>
          <a:p>
            <a:pPr algn="ctr" rtl="1"/>
            <a:r>
              <a:rPr lang="fa-IR" dirty="0"/>
              <a:t>زنجیره محرک تا خوردن </a:t>
            </a:r>
          </a:p>
        </p:txBody>
      </p:sp>
      <p:sp>
        <p:nvSpPr>
          <p:cNvPr id="1048618" name="Text Placeholder 2"/>
          <p:cNvSpPr>
            <a:spLocks noGrp="1"/>
          </p:cNvSpPr>
          <p:nvPr>
            <p:ph type="body" idx="1"/>
          </p:nvPr>
        </p:nvSpPr>
        <p:spPr>
          <a:xfrm>
            <a:off x="304800" y="1828800"/>
            <a:ext cx="7997952" cy="3391336"/>
          </a:xfrm>
        </p:spPr>
        <p:txBody>
          <a:bodyPr>
            <a:normAutofit fontScale="96818" lnSpcReduction="10000"/>
          </a:bodyPr>
          <a:lstStyle/>
          <a:p>
            <a:r>
              <a:rPr lang="fa-IR" dirty="0">
                <a:cs typeface="B Nazanin" panose="00000400000000000000" pitchFamily="2" charset="-78"/>
              </a:rPr>
              <a:t>با محرکی مواجه می شوید:                یک نفر به شما یک تکه کیک تعارف می کند </a:t>
            </a:r>
          </a:p>
          <a:p>
            <a:endParaRPr lang="fa-IR" dirty="0">
              <a:cs typeface="B Nazanin" panose="00000400000000000000" pitchFamily="2" charset="-78"/>
            </a:endParaRPr>
          </a:p>
          <a:p>
            <a:endParaRPr lang="fa-IR" dirty="0">
              <a:cs typeface="B Nazanin" panose="00000400000000000000" pitchFamily="2" charset="-78"/>
            </a:endParaRPr>
          </a:p>
          <a:p>
            <a:endParaRPr lang="fa-IR" dirty="0">
              <a:cs typeface="B Nazanin" panose="00000400000000000000" pitchFamily="2" charset="-78"/>
            </a:endParaRPr>
          </a:p>
          <a:p>
            <a:r>
              <a:rPr lang="fa-IR" dirty="0">
                <a:cs typeface="B Nazanin" panose="00000400000000000000" pitchFamily="2" charset="-78"/>
              </a:rPr>
              <a:t>فکری ظاهر  می شود : 		عجب کیکی است </a:t>
            </a:r>
          </a:p>
          <a:p>
            <a:endParaRPr lang="fa-IR" dirty="0">
              <a:cs typeface="B Nazanin" panose="00000400000000000000" pitchFamily="2" charset="-78"/>
            </a:endParaRPr>
          </a:p>
          <a:p>
            <a:r>
              <a:rPr lang="fa-IR" dirty="0">
                <a:cs typeface="B Nazanin" panose="00000400000000000000" pitchFamily="2" charset="-78"/>
              </a:rPr>
              <a:t>تصمیمی می گیرید :			می خورم اش.</a:t>
            </a:r>
          </a:p>
          <a:p>
            <a:r>
              <a:rPr lang="fa-IR" dirty="0">
                <a:cs typeface="B Nazanin" panose="00000400000000000000" pitchFamily="2" charset="-78"/>
              </a:rPr>
              <a:t> </a:t>
            </a:r>
          </a:p>
          <a:p>
            <a:r>
              <a:rPr lang="fa-IR" dirty="0">
                <a:cs typeface="B Nazanin" panose="00000400000000000000" pitchFamily="2" charset="-78"/>
              </a:rPr>
              <a:t> عمل می کنید :			کیک را می خورید.</a:t>
            </a:r>
          </a:p>
          <a:p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1048619" name="Down Arrow 3"/>
          <p:cNvSpPr/>
          <p:nvPr/>
        </p:nvSpPr>
        <p:spPr>
          <a:xfrm>
            <a:off x="5715000" y="2438400"/>
            <a:ext cx="4572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20" name="Down Arrow 5"/>
          <p:cNvSpPr/>
          <p:nvPr/>
        </p:nvSpPr>
        <p:spPr>
          <a:xfrm>
            <a:off x="5715000" y="3657600"/>
            <a:ext cx="4572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21" name="Down Arrow 6"/>
          <p:cNvSpPr/>
          <p:nvPr/>
        </p:nvSpPr>
        <p:spPr>
          <a:xfrm>
            <a:off x="5798127" y="4419600"/>
            <a:ext cx="4572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22" name="TextBox 8"/>
          <p:cNvSpPr txBox="1"/>
          <p:nvPr/>
        </p:nvSpPr>
        <p:spPr>
          <a:xfrm>
            <a:off x="1219200" y="5562600"/>
            <a:ext cx="7086600" cy="1369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400" dirty="0">
                <a:solidFill>
                  <a:srgbClr val="FFFF00"/>
                </a:solidFill>
                <a:cs typeface="B Nazanin" panose="00000400000000000000" pitchFamily="2" charset="-78"/>
              </a:rPr>
              <a:t>با توجه به  زنجیره ی فوق برای کاهش وزن یاد می گیریم که چگونه افکار مخرب که سبب می شود به طریق ناکارآمدی غذا بخورید پاسخ مناسبی بدهید</a:t>
            </a:r>
            <a:endParaRPr lang="en-US" sz="2400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>
          <a:xfrm>
            <a:off x="530352" y="838200"/>
            <a:ext cx="7772400" cy="1362456"/>
          </a:xfrm>
        </p:spPr>
        <p:txBody>
          <a:bodyPr/>
          <a:lstStyle/>
          <a:p>
            <a:pPr algn="r" rtl="1"/>
            <a:r>
              <a:rPr lang="fa-IR" dirty="0">
                <a:effectLst/>
              </a:rPr>
              <a:t>محرک هایی که فرد را به خوردن تحریک می کند </a:t>
            </a:r>
          </a:p>
        </p:txBody>
      </p:sp>
      <p:sp>
        <p:nvSpPr>
          <p:cNvPr id="1048624" name="Text Placeholder 2"/>
          <p:cNvSpPr>
            <a:spLocks noGrp="1"/>
          </p:cNvSpPr>
          <p:nvPr>
            <p:ph type="body" idx="1"/>
          </p:nvPr>
        </p:nvSpPr>
        <p:spPr>
          <a:xfrm>
            <a:off x="530352" y="2362200"/>
            <a:ext cx="8232648" cy="1509712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800" b="1" u="sng" dirty="0">
                <a:cs typeface="B Nazanin" panose="00000400000000000000" pitchFamily="2" charset="-78"/>
              </a:rPr>
              <a:t>محرک های زیستی</a:t>
            </a:r>
            <a:r>
              <a:rPr lang="fa-IR" sz="2800" b="1" dirty="0">
                <a:cs typeface="B Nazanin" panose="00000400000000000000" pitchFamily="2" charset="-78"/>
              </a:rPr>
              <a:t> </a:t>
            </a:r>
            <a:r>
              <a:rPr lang="fa-IR" sz="2800" dirty="0">
                <a:cs typeface="B Nazanin" panose="00000400000000000000" pitchFamily="2" charset="-78"/>
              </a:rPr>
              <a:t> : گرسنگی و تشنگی یا ولع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800" b="1" u="sng" dirty="0">
                <a:cs typeface="B Nazanin" panose="00000400000000000000" pitchFamily="2" charset="-78"/>
              </a:rPr>
              <a:t>محرکها ی ذهنی</a:t>
            </a:r>
            <a:r>
              <a:rPr lang="fa-IR" sz="2800" dirty="0">
                <a:cs typeface="B Nazanin" panose="00000400000000000000" pitchFamily="2" charset="-78"/>
              </a:rPr>
              <a:t>  : تفکر درباره خوردن ، خواندن دستور پخت یک غذا ، یادآوری غذایی که از خوردن آن لذت بردید.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800" b="1" u="sng" dirty="0">
                <a:cs typeface="B Nazanin" panose="00000400000000000000" pitchFamily="2" charset="-78"/>
              </a:rPr>
              <a:t>محرک ها ی هیجانی</a:t>
            </a:r>
            <a:r>
              <a:rPr lang="fa-IR" sz="2800" dirty="0">
                <a:cs typeface="B Nazanin" panose="00000400000000000000" pitchFamily="2" charset="-78"/>
              </a:rPr>
              <a:t> : مانند خشم ،اضطراب ، ناکامی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800" b="1" u="sng" dirty="0">
                <a:cs typeface="B Nazanin" panose="00000400000000000000" pitchFamily="2" charset="-78"/>
              </a:rPr>
              <a:t>محرک های اجتماعی</a:t>
            </a:r>
            <a:r>
              <a:rPr lang="fa-IR" sz="2800" dirty="0">
                <a:cs typeface="B Nazanin" panose="00000400000000000000" pitchFamily="2" charset="-78"/>
              </a:rPr>
              <a:t> : کسانی که شما را به خوردن تحریک می کنند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a-IR" sz="28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7772400" cy="1362456"/>
          </a:xfrm>
        </p:spPr>
        <p:txBody>
          <a:bodyPr/>
          <a:lstStyle/>
          <a:p>
            <a:pPr algn="r" rtl="1"/>
            <a:r>
              <a:rPr lang="fa-IR" dirty="0"/>
              <a:t>راه کارهای مقابله با محرک ها </a:t>
            </a:r>
          </a:p>
        </p:txBody>
      </p:sp>
      <p:sp>
        <p:nvSpPr>
          <p:cNvPr id="1048626" name="Text Placeholder 2"/>
          <p:cNvSpPr>
            <a:spLocks noGrp="1"/>
          </p:cNvSpPr>
          <p:nvPr>
            <p:ph type="body" idx="1"/>
          </p:nvPr>
        </p:nvSpPr>
        <p:spPr>
          <a:xfrm>
            <a:off x="530352" y="2133600"/>
            <a:ext cx="7772400" cy="1509712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a-IR" sz="2400" dirty="0">
                <a:cs typeface="B Nazanin" panose="00000400000000000000" pitchFamily="2" charset="-78"/>
              </a:rPr>
              <a:t>محیط غذا خوردن تان را تغییر دهید.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a-IR" sz="2400" dirty="0">
                <a:cs typeface="B Nazanin" panose="00000400000000000000" pitchFamily="2" charset="-78"/>
              </a:rPr>
              <a:t>گرسنگی و تشنگی را تحمل کنید.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a-IR" sz="2400" dirty="0">
                <a:cs typeface="B Nazanin" panose="00000400000000000000" pitchFamily="2" charset="-78"/>
              </a:rPr>
              <a:t>طرز فکرتان را درباره خوردن عوض کنید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a-IR" sz="2400" dirty="0">
                <a:cs typeface="B Nazanin" panose="00000400000000000000" pitchFamily="2" charset="-78"/>
              </a:rPr>
              <a:t>با هیجان های خود به طریق سازنده ای مقابله کنید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a-IR" sz="2400" dirty="0">
                <a:cs typeface="B Nazanin" panose="00000400000000000000" pitchFamily="2" charset="-78"/>
              </a:rPr>
              <a:t>سالم غذا خوردن را در اولویت قرار دهید نه شاد کردن دل دیگران یا ارضای موقتی یک میل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a-IR" sz="2400" dirty="0">
              <a:cs typeface="B Nazanin" panose="00000400000000000000" pitchFamily="2" charset="-7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a-IR" sz="2400" dirty="0">
              <a:cs typeface="B Nazanin" panose="00000400000000000000" pitchFamily="2" charset="-78"/>
            </a:endParaRPr>
          </a:p>
          <a:p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1048627" name="Cloud Callout 3"/>
          <p:cNvSpPr/>
          <p:nvPr/>
        </p:nvSpPr>
        <p:spPr>
          <a:xfrm>
            <a:off x="152400" y="4648200"/>
            <a:ext cx="8382000" cy="1905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چنانچه  تصمیم  به خوردن، تنش را کاهش می دهد، </a:t>
            </a:r>
          </a:p>
          <a:p>
            <a:pPr algn="ctr"/>
            <a:r>
              <a:rPr lang="fa-I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تصمیم به نخوردن نیز تنش را کاهش  می دهد. 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>
          <a:xfrm>
            <a:off x="530352" y="1143000"/>
            <a:ext cx="7772400" cy="1362456"/>
          </a:xfrm>
        </p:spPr>
        <p:txBody>
          <a:bodyPr/>
          <a:lstStyle/>
          <a:p>
            <a:pPr algn="r" rtl="1"/>
            <a:r>
              <a:rPr lang="fa-IR" sz="4400" dirty="0"/>
              <a:t>اصول برنامه کاهش وزن شناختی- رفتاری در یک نگاه </a:t>
            </a:r>
          </a:p>
        </p:txBody>
      </p:sp>
      <p:sp>
        <p:nvSpPr>
          <p:cNvPr id="1048629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fa-IR" sz="2800" dirty="0">
                <a:cs typeface="B Nazanin" panose="00000400000000000000" pitchFamily="2" charset="-78"/>
              </a:rPr>
              <a:t>1- شما تا شش هفته ، هر روز تکلیف جدیدی را انجام خواهید داد. </a:t>
            </a:r>
          </a:p>
          <a:p>
            <a:r>
              <a:rPr lang="fa-IR" sz="2800" dirty="0">
                <a:cs typeface="B Nazanin" panose="00000400000000000000" pitchFamily="2" charset="-78"/>
              </a:rPr>
              <a:t>2- تکالیف دو هفته اول به شما کمک خواهد کرد که خود را برای رژیم گرفتن آماده کنید. </a:t>
            </a:r>
          </a:p>
          <a:p>
            <a:r>
              <a:rPr lang="fa-IR" sz="2800" dirty="0">
                <a:cs typeface="B Nazanin" panose="00000400000000000000" pitchFamily="2" charset="-78"/>
              </a:rPr>
              <a:t>3- اگر تا کنون رژیم گرفته اید یا سعی کرده اید وزن کاهش  یافته را حفظ کنید، باز هم لازم است در دو هفته اول ، مهارت هایی را بیاموزید تا موفقیت هایتان دوام  یابد. </a:t>
            </a:r>
          </a:p>
          <a:p>
            <a:r>
              <a:rPr lang="fa-IR" sz="2800" dirty="0">
                <a:cs typeface="B Nazanin" panose="00000400000000000000" pitchFamily="2" charset="-78"/>
              </a:rPr>
              <a:t>4- لازم است وسایلی از قبیل کارت های کوچک، برگه های چسب دار، و دفترچه یادداشت خریداری کنید.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530352" y="304800"/>
            <a:ext cx="7772400" cy="1362456"/>
          </a:xfrm>
        </p:spPr>
        <p:txBody>
          <a:bodyPr/>
          <a:lstStyle/>
          <a:p>
            <a:pPr algn="ctr" rtl="1"/>
            <a:r>
              <a:rPr lang="fa-IR" dirty="0"/>
              <a:t>خطاهای تفکر </a:t>
            </a:r>
            <a:endParaRPr lang="en-US" dirty="0"/>
          </a:p>
        </p:txBody>
      </p:sp>
      <p:sp>
        <p:nvSpPr>
          <p:cNvPr id="1048631" name="Text Placeholder 2"/>
          <p:cNvSpPr>
            <a:spLocks noGrp="1"/>
          </p:cNvSpPr>
          <p:nvPr>
            <p:ph type="body" idx="1"/>
          </p:nvPr>
        </p:nvSpPr>
        <p:spPr>
          <a:xfrm>
            <a:off x="304800" y="1752600"/>
            <a:ext cx="7997952" cy="2461776"/>
          </a:xfrm>
        </p:spPr>
        <p:txBody>
          <a:bodyPr>
            <a:noAutofit/>
          </a:bodyPr>
          <a:lstStyle/>
          <a:p>
            <a:r>
              <a:rPr lang="fa-IR" sz="2400" dirty="0">
                <a:cs typeface="B Nazanin" panose="00000400000000000000" pitchFamily="2" charset="-78"/>
              </a:rPr>
              <a:t>1- تفکر همه یا هیچ ( یا رژیم را کاملا رعایت می کنم یا ولش می کنم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2- پیش بینی منفی ( چون این هفته وزن کم نکردم دیگر هیچ وقت نمی توانم وزن کم کنم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3- پیش بینی بسیار مثبت ( می توانم فقط کمی از این غذا که به آن ولع دارم بخورم )</a:t>
            </a:r>
          </a:p>
          <a:p>
            <a:r>
              <a:rPr lang="fa-IR" sz="2400" dirty="0">
                <a:cs typeface="B Nazanin" panose="00000400000000000000" pitchFamily="2" charset="-78"/>
              </a:rPr>
              <a:t>4- استدلال هیجانی ( چون بخاطر شکستن رژیم احساس شکست می کنم پس واقعا آدم شکست خورده ای  هستم )</a:t>
            </a:r>
          </a:p>
          <a:p>
            <a:r>
              <a:rPr lang="fa-IR" sz="2400" dirty="0">
                <a:cs typeface="B Nazanin" panose="00000400000000000000" pitchFamily="2" charset="-78"/>
              </a:rPr>
              <a:t>5- ذهن خوانی ( اگر کیکی که او پخته نخورم فکر میکنه آدم بی ادبی هستم )</a:t>
            </a:r>
          </a:p>
          <a:p>
            <a:r>
              <a:rPr lang="fa-IR" sz="2400" dirty="0">
                <a:cs typeface="B Nazanin" panose="00000400000000000000" pitchFamily="2" charset="-78"/>
              </a:rPr>
              <a:t>6- تفکر خود فریب (اگر هیچکس خوردن مرا نبیند اشکالی پیش نمی آید .)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7- قواعد ناکارآمد ( نمی توانم خانواده ام را با پختن غذاها ناراحت کنم )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8- توجیه ( حق دارم این غذا رو بخورم چون استرس دارم )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9- افکار مقابله آمیز ( نمی توانم در مقابل این ولع ایستادگی کنم) </a:t>
            </a:r>
          </a:p>
          <a:p>
            <a:endParaRPr lang="en-US" sz="24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>
          <a:xfrm>
            <a:off x="530352" y="762000"/>
            <a:ext cx="7772400" cy="1362456"/>
          </a:xfrm>
        </p:spPr>
        <p:txBody>
          <a:bodyPr/>
          <a:lstStyle/>
          <a:p>
            <a:pPr algn="ctr" rtl="1"/>
            <a:r>
              <a:rPr lang="fa-IR" dirty="0"/>
              <a:t>تکنیک هفت پرسش </a:t>
            </a:r>
            <a:endParaRPr lang="en-US" dirty="0"/>
          </a:p>
        </p:txBody>
      </p:sp>
      <p:sp>
        <p:nvSpPr>
          <p:cNvPr id="104863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fa-IR" sz="2400" dirty="0">
                <a:cs typeface="B Nazanin" panose="00000400000000000000" pitchFamily="2" charset="-78"/>
              </a:rPr>
              <a:t>1- تفکرم احتمالا دچار چه خطایی شده است ؟</a:t>
            </a:r>
          </a:p>
          <a:p>
            <a:r>
              <a:rPr lang="fa-IR" sz="2400" dirty="0">
                <a:cs typeface="B Nazanin" panose="00000400000000000000" pitchFamily="2" charset="-78"/>
              </a:rPr>
              <a:t>2- این فکر بر مبنای چه شواهدی ممکن است غلط باشد ؟</a:t>
            </a:r>
          </a:p>
          <a:p>
            <a:r>
              <a:rPr lang="fa-IR" sz="2400" dirty="0">
                <a:cs typeface="B Nazanin" panose="00000400000000000000" pitchFamily="2" charset="-78"/>
              </a:rPr>
              <a:t>3- آیا تبیین یا چشم  انداز دیگری برای نگریستن به این فکر وجود دارد ؟</a:t>
            </a:r>
          </a:p>
          <a:p>
            <a:r>
              <a:rPr lang="fa-IR" sz="2400" dirty="0">
                <a:cs typeface="B Nazanin" panose="00000400000000000000" pitchFamily="2" charset="-78"/>
              </a:rPr>
              <a:t>4- منطقی ترین پیامد این موقعیت چیست؟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5- پیامد باور من به این فکر چیست ؟</a:t>
            </a:r>
          </a:p>
          <a:p>
            <a:r>
              <a:rPr lang="fa-IR" sz="2400" dirty="0">
                <a:cs typeface="B Nazanin" panose="00000400000000000000" pitchFamily="2" charset="-78"/>
              </a:rPr>
              <a:t>6- اگر دوستی یا یکی از اعضای خانواده ام در این موقعیت قرار می گرف و چنین فکری به ذهنش خطور میکرد به او چه میگفتم ؟</a:t>
            </a:r>
          </a:p>
          <a:p>
            <a:r>
              <a:rPr lang="fa-IR" sz="2400">
                <a:cs typeface="B Nazanin" panose="00000400000000000000" pitchFamily="2" charset="-78"/>
              </a:rPr>
              <a:t>7- الان باید چیکار کنم ؟</a:t>
            </a:r>
            <a:endParaRPr lang="en-US" sz="24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>
          <a:xfrm>
            <a:off x="228600" y="1228344"/>
            <a:ext cx="7772400" cy="829056"/>
          </a:xfrm>
        </p:spPr>
        <p:txBody>
          <a:bodyPr/>
          <a:lstStyle/>
          <a:p>
            <a:pPr algn="r" rtl="1"/>
            <a:r>
              <a:rPr lang="fa-IR" sz="4400" dirty="0"/>
              <a:t>برنامه کاهش وزن شناختی – رفتاری(بک)</a:t>
            </a:r>
            <a:br>
              <a:rPr lang="fa-IR" sz="4400" dirty="0"/>
            </a:br>
            <a:endParaRPr lang="en-US" sz="4400" dirty="0"/>
          </a:p>
        </p:txBody>
      </p:sp>
      <p:sp>
        <p:nvSpPr>
          <p:cNvPr id="1048635" name="Text Placeholder 2"/>
          <p:cNvSpPr>
            <a:spLocks noGrp="1"/>
          </p:cNvSpPr>
          <p:nvPr>
            <p:ph type="body" idx="1"/>
          </p:nvPr>
        </p:nvSpPr>
        <p:spPr>
          <a:xfrm>
            <a:off x="2057400" y="3062288"/>
            <a:ext cx="6245352" cy="1509712"/>
          </a:xfrm>
        </p:spPr>
        <p:txBody>
          <a:bodyPr>
            <a:noAutofit/>
          </a:bodyPr>
          <a:lstStyle/>
          <a:p>
            <a:r>
              <a:rPr lang="fa-IR" sz="1800" b="1" dirty="0">
                <a:cs typeface="B Nazanin" panose="00000400000000000000" pitchFamily="2" charset="-78"/>
              </a:rPr>
              <a:t>روز اول : مزایای کاهش وزن را یادداشت کنید </a:t>
            </a:r>
          </a:p>
          <a:p>
            <a:r>
              <a:rPr lang="fa-IR" sz="1800" b="1" dirty="0">
                <a:cs typeface="B Nazanin" panose="00000400000000000000" pitchFamily="2" charset="-78"/>
              </a:rPr>
              <a:t>روز دوم : 2 نوع رژیم منطقی را انتخاب کنید </a:t>
            </a:r>
          </a:p>
          <a:p>
            <a:r>
              <a:rPr lang="fa-IR" sz="1800" b="1" dirty="0">
                <a:cs typeface="B Nazanin" panose="00000400000000000000" pitchFamily="2" charset="-78"/>
              </a:rPr>
              <a:t>روز سوم : نشسته غذا بخورید </a:t>
            </a:r>
          </a:p>
          <a:p>
            <a:r>
              <a:rPr lang="fa-IR" sz="1800" b="1" dirty="0">
                <a:cs typeface="B Nazanin" panose="00000400000000000000" pitchFamily="2" charset="-78"/>
              </a:rPr>
              <a:t>روز چهارم : به خود پاداش دهید </a:t>
            </a:r>
          </a:p>
          <a:p>
            <a:r>
              <a:rPr lang="fa-IR" sz="1800" b="1" dirty="0">
                <a:cs typeface="B Nazanin" panose="00000400000000000000" pitchFamily="2" charset="-78"/>
              </a:rPr>
              <a:t>روز پنجم : به آهستگی و با توجه کامل غذا بخورید </a:t>
            </a:r>
          </a:p>
          <a:p>
            <a:r>
              <a:rPr lang="fa-IR" sz="1800" b="1" dirty="0">
                <a:cs typeface="B Nazanin" panose="00000400000000000000" pitchFamily="2" charset="-78"/>
              </a:rPr>
              <a:t>روز ششم : مربی رژیم پیدا کنید </a:t>
            </a:r>
          </a:p>
          <a:p>
            <a:r>
              <a:rPr lang="fa-IR" sz="1800" b="1" dirty="0">
                <a:cs typeface="B Nazanin" panose="00000400000000000000" pitchFamily="2" charset="-78"/>
              </a:rPr>
              <a:t>روز هفتم : محیط تان را سازماندهی کنید </a:t>
            </a:r>
          </a:p>
          <a:p>
            <a:r>
              <a:rPr lang="fa-IR" sz="1800" b="1" dirty="0">
                <a:cs typeface="B Nazanin" panose="00000400000000000000" pitchFamily="2" charset="-78"/>
              </a:rPr>
              <a:t>روز هشتم وقت و انرژی صرف کنید </a:t>
            </a:r>
          </a:p>
          <a:p>
            <a:endParaRPr lang="en-US" sz="1800" b="1" dirty="0">
              <a:cs typeface="B Nazanin" panose="00000400000000000000" pitchFamily="2" charset="-78"/>
            </a:endParaRPr>
          </a:p>
        </p:txBody>
      </p:sp>
      <p:sp>
        <p:nvSpPr>
          <p:cNvPr id="1048636" name="Rounded Rectangular Callout 3"/>
          <p:cNvSpPr/>
          <p:nvPr/>
        </p:nvSpPr>
        <p:spPr>
          <a:xfrm>
            <a:off x="5257800" y="1752600"/>
            <a:ext cx="3505200" cy="8382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dirty="0">
                <a:cs typeface="B Titr" panose="00000700000000000000" pitchFamily="2" charset="-78"/>
              </a:rPr>
              <a:t>عناوین جلسات </a:t>
            </a:r>
            <a:endParaRPr lang="en-US" sz="3200" dirty="0">
              <a:cs typeface="B Titr" panose="00000700000000000000" pitchFamily="2" charset="-7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ext Placeholder 2"/>
          <p:cNvSpPr>
            <a:spLocks noGrp="1"/>
          </p:cNvSpPr>
          <p:nvPr>
            <p:ph type="body" idx="1"/>
          </p:nvPr>
        </p:nvSpPr>
        <p:spPr>
          <a:xfrm>
            <a:off x="530352" y="814824"/>
            <a:ext cx="7772400" cy="3223776"/>
          </a:xfrm>
        </p:spPr>
        <p:txBody>
          <a:bodyPr>
            <a:noAutofit/>
          </a:bodyPr>
          <a:lstStyle/>
          <a:p>
            <a:r>
              <a:rPr lang="fa-IR" sz="2400" dirty="0">
                <a:cs typeface="B Nazanin" panose="00000400000000000000" pitchFamily="2" charset="-78"/>
              </a:rPr>
              <a:t>روز نهم : برنامه ورزشی انتخاب کنید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دهم : هدف واقع بینانه ای تعیین کنید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یازدهم : بین گرسنگی، میل ، و ولع ها تمایز قایل شوید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دوازهم : تحمل  گرسنگی را تمرین کنید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سیزدهم : ولع هایتان را سرجای خود بنشانید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چهاردهم : برای فردا برنامه ریزی کنید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پانزدهم : پایش کنید ببینید که چه خورده اید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شانزدهم : از خوردن بی برنامه بپرهیزید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هفدهم : به پرخوری پایان دهید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هجدهم : تعریف خود از سیری را تغییر دهید.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نوزدهم : دست از فریب دادن خود بردارید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بیستم : به رژیم خود برگردید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بیست و یکم : برای وزن کردن خود آماده باشید. </a:t>
            </a:r>
          </a:p>
          <a:p>
            <a:endParaRPr lang="fa-IR" sz="24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95400"/>
            <a:ext cx="8305800" cy="5181600"/>
          </a:xfrm>
        </p:spPr>
        <p:txBody>
          <a:bodyPr>
            <a:normAutofit fontScale="95455"/>
          </a:bodyPr>
          <a:lstStyle/>
          <a:p>
            <a:r>
              <a:rPr lang="fa-IR" dirty="0">
                <a:cs typeface="B Nazanin" panose="00000400000000000000" pitchFamily="2" charset="-78"/>
              </a:rPr>
              <a:t>روز بیست و دوم : به احساس تاسف بگویید اُه ، خیلی خب </a:t>
            </a:r>
          </a:p>
          <a:p>
            <a:r>
              <a:rPr lang="fa-IR" dirty="0">
                <a:cs typeface="B Nazanin" panose="00000400000000000000" pitchFamily="2" charset="-78"/>
              </a:rPr>
              <a:t>روز بیست و سوم : با نشانگان بی عدالتی مقابله کنید </a:t>
            </a:r>
          </a:p>
          <a:p>
            <a:r>
              <a:rPr lang="fa-IR" dirty="0">
                <a:cs typeface="B Nazanin" panose="00000400000000000000" pitchFamily="2" charset="-78"/>
              </a:rPr>
              <a:t>روز بیست و چهارم : با ناامیدی مقابله کنید </a:t>
            </a:r>
          </a:p>
          <a:p>
            <a:r>
              <a:rPr lang="fa-IR" dirty="0">
                <a:cs typeface="B Nazanin" panose="00000400000000000000" pitchFamily="2" charset="-78"/>
              </a:rPr>
              <a:t>روز بیست و پنجم : افکار مخرب را شناسایی کنید </a:t>
            </a:r>
          </a:p>
          <a:p>
            <a:r>
              <a:rPr lang="fa-IR" dirty="0">
                <a:cs typeface="B Nazanin" panose="00000400000000000000" pitchFamily="2" charset="-78"/>
              </a:rPr>
              <a:t>روز بیست و ششم : خطاهای تفکر را شناسایی کنید </a:t>
            </a:r>
          </a:p>
          <a:p>
            <a:r>
              <a:rPr lang="fa-IR" dirty="0">
                <a:cs typeface="B Nazanin" panose="00000400000000000000" pitchFamily="2" charset="-78"/>
              </a:rPr>
              <a:t>روز بیست و هفتم : بر تکنیک هفت پرسش مسلط شوید </a:t>
            </a:r>
          </a:p>
          <a:p>
            <a:r>
              <a:rPr lang="fa-IR" dirty="0">
                <a:cs typeface="B Nazanin" panose="00000400000000000000" pitchFamily="2" charset="-78"/>
              </a:rPr>
              <a:t>روز بیست وهشتم : برای وزن کردن خود آماده شوید </a:t>
            </a:r>
          </a:p>
          <a:p>
            <a:r>
              <a:rPr lang="fa-IR" dirty="0">
                <a:cs typeface="B Nazanin" panose="00000400000000000000" pitchFamily="2" charset="-78"/>
              </a:rPr>
              <a:t>روز بیست ونهم : در برابر افرادی که به زور به شما غذا تعارف می کنند ایستادگی کنید </a:t>
            </a:r>
          </a:p>
          <a:p>
            <a:r>
              <a:rPr lang="fa-IR" dirty="0">
                <a:cs typeface="B Nazanin" panose="00000400000000000000" pitchFamily="2" charset="-78"/>
              </a:rPr>
              <a:t>روز سی ام : وقتی بیرون غذا می خورید، خود را کنترل کنید. </a:t>
            </a:r>
          </a:p>
          <a:p>
            <a:r>
              <a:rPr lang="fa-IR" dirty="0">
                <a:cs typeface="B Nazanin" panose="00000400000000000000" pitchFamily="2" charset="-78"/>
              </a:rPr>
              <a:t>روز سی و یکم : تصمیمتان را درباره نوشیدنی های پرکالری بگیرید </a:t>
            </a:r>
          </a:p>
          <a:p>
            <a:r>
              <a:rPr lang="fa-IR" dirty="0">
                <a:cs typeface="B Nazanin" panose="00000400000000000000" pitchFamily="2" charset="-78"/>
              </a:rPr>
              <a:t>روز سی و دوم : برای سفر آماده شوید </a:t>
            </a:r>
          </a:p>
          <a:p>
            <a:r>
              <a:rPr lang="fa-IR" dirty="0">
                <a:cs typeface="B Nazanin" panose="00000400000000000000" pitchFamily="2" charset="-78"/>
              </a:rPr>
              <a:t>روز سی و سوم : غذا خوردن به دلایل هیجانی را کنار بگذارید </a:t>
            </a:r>
          </a:p>
          <a:p>
            <a:r>
              <a:rPr lang="fa-IR" dirty="0">
                <a:cs typeface="B Nazanin" panose="00000400000000000000" pitchFamily="2" charset="-78"/>
              </a:rPr>
              <a:t>روز سی و چهارم :  مساله گشایی کنید </a:t>
            </a:r>
          </a:p>
          <a:p>
            <a:endParaRPr lang="en-US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696" cy="3048000"/>
          </a:xfrm>
        </p:spPr>
        <p:txBody>
          <a:bodyPr>
            <a:normAutofit fontScale="66875" lnSpcReduction="20000"/>
          </a:bodyPr>
          <a:lstStyle/>
          <a:p>
            <a:r>
              <a:rPr lang="fa-IR" sz="3200" dirty="0">
                <a:cs typeface="B Nazanin" pitchFamily="2" charset="-78"/>
              </a:rPr>
              <a:t>1- شناسایی افکار مخرب : </a:t>
            </a:r>
          </a:p>
          <a:p>
            <a:r>
              <a:rPr lang="fa-IR" sz="3200" dirty="0">
                <a:cs typeface="B Nazanin" pitchFamily="2" charset="-78"/>
              </a:rPr>
              <a:t>الف : دلیل تراشی ( اشکالی ندارد که این را بخورم  چون ...) </a:t>
            </a:r>
          </a:p>
          <a:p>
            <a:r>
              <a:rPr lang="fa-IR" sz="3200" dirty="0">
                <a:cs typeface="B Nazanin" pitchFamily="2" charset="-78"/>
              </a:rPr>
              <a:t> ب: کم برآورد کردن پی آمد ها ( اگر این را بخورم مشکلی پیش نخواهد آمد </a:t>
            </a:r>
          </a:p>
          <a:p>
            <a:r>
              <a:rPr lang="fa-IR" sz="3200" dirty="0">
                <a:cs typeface="B Nazanin" pitchFamily="2" charset="-78"/>
              </a:rPr>
              <a:t>  ج: افکار خود فریب ( چون کمی تقلب کرده ام پس بهتر است باقی روز  هر آنچه را دلم می خواهد بخورم )</a:t>
            </a:r>
          </a:p>
          <a:p>
            <a:r>
              <a:rPr lang="fa-IR" sz="3200" dirty="0">
                <a:cs typeface="B Nazanin" pitchFamily="2" charset="-78"/>
              </a:rPr>
              <a:t>د: قواعد مستبدانه ( نمی توانم غذا رو دور بریزم )</a:t>
            </a:r>
          </a:p>
          <a:p>
            <a:r>
              <a:rPr lang="fa-IR" sz="3200" dirty="0">
                <a:cs typeface="B Nazanin" pitchFamily="2" charset="-78"/>
              </a:rPr>
              <a:t>ه: اغراق ( نمی توانم در برابر گرسنگی طاقت بیارم ) </a:t>
            </a:r>
          </a:p>
          <a:p>
            <a:r>
              <a:rPr lang="fa-IR" sz="3200" dirty="0">
                <a:cs typeface="B Nazanin" pitchFamily="2" charset="-78"/>
              </a:rPr>
              <a:t>و : ذهن خوانی ( اگر کیکی که دوستم درست کرده نخورم فکر می کند آدم بی ادبی هستم ) </a:t>
            </a:r>
          </a:p>
          <a:p>
            <a:endParaRPr lang="fa-IR" sz="3200" dirty="0">
              <a:cs typeface="B Nazanin" pitchFamily="2" charset="-78"/>
            </a:endParaRPr>
          </a:p>
        </p:txBody>
      </p:sp>
      <p:sp>
        <p:nvSpPr>
          <p:cNvPr id="1048594" name="Rectangle 3"/>
          <p:cNvSpPr/>
          <p:nvPr/>
        </p:nvSpPr>
        <p:spPr>
          <a:xfrm>
            <a:off x="1371600" y="1219200"/>
            <a:ext cx="6954148" cy="712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3600" dirty="0">
                <a:cs typeface="B Titr" pitchFamily="2" charset="-78"/>
              </a:rPr>
              <a:t>تحریفهای شناختی در تفکر رژیم گیرندگان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ext Placeholder 2"/>
          <p:cNvSpPr>
            <a:spLocks noGrp="1"/>
          </p:cNvSpPr>
          <p:nvPr>
            <p:ph type="body" idx="1"/>
          </p:nvPr>
        </p:nvSpPr>
        <p:spPr>
          <a:xfrm>
            <a:off x="530352" y="1295400"/>
            <a:ext cx="7772400" cy="2918976"/>
          </a:xfrm>
        </p:spPr>
        <p:txBody>
          <a:bodyPr>
            <a:noAutofit/>
          </a:bodyPr>
          <a:lstStyle/>
          <a:p>
            <a:r>
              <a:rPr lang="fa-IR" sz="2400" dirty="0">
                <a:cs typeface="B Nazanin" panose="00000400000000000000" pitchFamily="2" charset="-78"/>
              </a:rPr>
              <a:t>روز سی و پنجم : برای وزن کشی آماده شوید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سی و ششم : باور داشته باشید که می توانید وزنتان را کم کنید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سی و هفتم : استرس خود را کم کنید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سی و هشتم : با تکان نخوردن وزنتان مقابله کنید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سی و نهم : به ورزش تان ادامه دهید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چهلم : زندگی تان را غنی کنید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چهل و یکم : فهرست تکالیف جدید درست کنید </a:t>
            </a:r>
          </a:p>
          <a:p>
            <a:r>
              <a:rPr lang="fa-IR" sz="2400" dirty="0">
                <a:cs typeface="B Nazanin" panose="00000400000000000000" pitchFamily="2" charset="-78"/>
              </a:rPr>
              <a:t>روز چهل و دوم : تمرین کنید ، تمرین کنید و باز هم تمرین کنید </a:t>
            </a:r>
          </a:p>
          <a:p>
            <a:endParaRPr lang="en-US" sz="24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11"/>
          <p:cNvSpPr>
            <a:spLocks noGrp="1" noChangeAspect="1" noChangeArrowheads="1"/>
          </p:cNvSpPr>
          <p:nvPr>
            <p:ph type="title" idx="4294967295"/>
          </p:nvPr>
        </p:nvSpPr>
        <p:spPr>
          <a:xfrm>
            <a:off x="0" y="71438"/>
            <a:ext cx="8229600" cy="796925"/>
          </a:xfrm>
        </p:spPr>
        <p:txBody>
          <a:bodyPr>
            <a:normAutofit fontScale="90000"/>
          </a:bodyPr>
          <a:lstStyle/>
          <a:p>
            <a:r>
              <a:rPr lang="en-GB" altLang="en-US" dirty="0"/>
              <a:t>Conditions o use</a:t>
            </a:r>
          </a:p>
        </p:txBody>
      </p:sp>
      <p:sp>
        <p:nvSpPr>
          <p:cNvPr id="62466" name="Rectangle 2"/>
          <p:cNvSpPr>
            <a:spLocks noChangeAspect="1" noChangeArrowheads="1"/>
          </p:cNvSpPr>
          <p:nvPr/>
        </p:nvSpPr>
        <p:spPr bwMode="auto">
          <a:xfrm>
            <a:off x="-19050" y="0"/>
            <a:ext cx="9144000" cy="6858000"/>
          </a:xfrm>
          <a:prstGeom prst="rect">
            <a:avLst/>
          </a:prstGeom>
          <a:gradFill>
            <a:gsLst>
              <a:gs pos="0">
                <a:schemeClr val="lt1">
                  <a:tint val="40000"/>
                  <a:satMod val="350000"/>
                </a:schemeClr>
              </a:gs>
              <a:gs pos="40000">
                <a:schemeClr val="lt1">
                  <a:tint val="45000"/>
                  <a:shade val="99000"/>
                  <a:satMod val="350000"/>
                </a:schemeClr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j-ea"/>
              <a:cs typeface="Arial"/>
            </a:endParaRPr>
          </a:p>
        </p:txBody>
      </p:sp>
      <p:sp>
        <p:nvSpPr>
          <p:cNvPr id="41993" name="Line 8"/>
          <p:cNvSpPr>
            <a:spLocks noChangeShapeType="1"/>
          </p:cNvSpPr>
          <p:nvPr/>
        </p:nvSpPr>
        <p:spPr bwMode="auto">
          <a:xfrm>
            <a:off x="3348038" y="1390650"/>
            <a:ext cx="0" cy="446405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025592" y="3789382"/>
            <a:ext cx="202651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  <a:hlinkClick r:id="rId3"/>
              </a:rPr>
              <a:t>http://www.ravanpoint.ir</a:t>
            </a:r>
            <a:endParaRPr kumimoji="0" lang="fa-IR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Contact: info@ravanpoint.ir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0825" y="3919537"/>
            <a:ext cx="2736850" cy="42386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2480" name="Rectangle 16"/>
          <p:cNvSpPr>
            <a:spLocks noChangeArrowheads="1"/>
          </p:cNvSpPr>
          <p:nvPr/>
        </p:nvSpPr>
        <p:spPr bwMode="auto">
          <a:xfrm>
            <a:off x="250825" y="2582614"/>
            <a:ext cx="28321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B Nazanin" panose="00000400000000000000" pitchFamily="2" charset="-78"/>
              </a:rPr>
              <a:t>دانلود رایگان پاورپوینت های روانشناسی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B Nazanin" panose="00000400000000000000" pitchFamily="2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© Copyright Ravanpoint.ir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86" y="2368159"/>
            <a:ext cx="3866728" cy="139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29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1828800"/>
          </a:xfrm>
        </p:spPr>
        <p:txBody>
          <a:bodyPr>
            <a:normAutofit/>
          </a:bodyPr>
          <a:lstStyle/>
          <a:p>
            <a:pPr rtl="1"/>
            <a:r>
              <a:rPr lang="fa-IR" b="0" dirty="0">
                <a:effectLst/>
                <a:cs typeface="B Titr" pitchFamily="2" charset="-78"/>
              </a:rPr>
              <a:t>راه حل بک برای کاهش وزن از طریق افکار شناختی</a:t>
            </a:r>
          </a:p>
        </p:txBody>
      </p:sp>
      <p:sp>
        <p:nvSpPr>
          <p:cNvPr id="1048596" name="Subtitle 2"/>
          <p:cNvSpPr>
            <a:spLocks noGrp="1"/>
          </p:cNvSpPr>
          <p:nvPr>
            <p:ph type="subTitle" idx="1"/>
          </p:nvPr>
        </p:nvSpPr>
        <p:spPr>
          <a:xfrm>
            <a:off x="533400" y="2971800"/>
            <a:ext cx="7854696" cy="1752600"/>
          </a:xfrm>
        </p:spPr>
        <p:txBody>
          <a:bodyPr>
            <a:noAutofit/>
          </a:bodyPr>
          <a:lstStyle/>
          <a:p>
            <a:r>
              <a:rPr lang="fa-IR" sz="2000" dirty="0"/>
              <a:t>1- هر وقت به خوردن آنچه نباید بخورم وسوسه می شوم لازم است فهرست دلایل کاهش وزنم را مرور کنم </a:t>
            </a:r>
          </a:p>
          <a:p>
            <a:r>
              <a:rPr lang="fa-IR" sz="2000" dirty="0"/>
              <a:t>2- ولع ها همیشه از بین می روند  و می توانم کاری کنم که سریع تر از بین بروند. نباید تسلیم آنها بشوم. </a:t>
            </a:r>
          </a:p>
          <a:p>
            <a:r>
              <a:rPr lang="fa-IR" sz="2000" dirty="0"/>
              <a:t>3- باید برای رژیم گرفتن و ورزش وقت صرف کنم </a:t>
            </a:r>
          </a:p>
          <a:p>
            <a:r>
              <a:rPr lang="fa-IR" sz="2000" dirty="0"/>
              <a:t>3- اگر چیزی را نباید می خوردم بخورم ، فقط اشتباه کوچکی مرتکب شده ام و نباید نا امید شوم </a:t>
            </a:r>
          </a:p>
          <a:p>
            <a:r>
              <a:rPr lang="fa-IR" sz="2000" dirty="0"/>
              <a:t>4- نه گفتن به کسانی که به من غذا تعارف می کنند اشکالی ندارد. </a:t>
            </a:r>
          </a:p>
          <a:p>
            <a:r>
              <a:rPr lang="fa-IR" sz="2000" dirty="0"/>
              <a:t>5- بابت هر بار اجرای رفتاری که باید انجام بدهم  لازم است به خودم پاداش بدهم 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530352" y="1066800"/>
            <a:ext cx="7772400" cy="1362456"/>
          </a:xfrm>
        </p:spPr>
        <p:txBody>
          <a:bodyPr/>
          <a:lstStyle/>
          <a:p>
            <a:pPr algn="r" rtl="1"/>
            <a:r>
              <a:rPr lang="fa-IR" sz="4800" dirty="0">
                <a:effectLst/>
              </a:rPr>
              <a:t>وجه اشتراک افرادی که با باورهای اشتباه کاهش وزن سرو کار دارند: </a:t>
            </a:r>
          </a:p>
        </p:txBody>
      </p:sp>
      <p:sp>
        <p:nvSpPr>
          <p:cNvPr id="104860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514600"/>
            <a:ext cx="7772400" cy="1509712"/>
          </a:xfrm>
        </p:spPr>
        <p:txBody>
          <a:bodyPr>
            <a:noAutofit/>
          </a:bodyPr>
          <a:lstStyle/>
          <a:p>
            <a:r>
              <a:rPr lang="fa-IR" sz="2400" dirty="0">
                <a:cs typeface="B Nazanin" pitchFamily="2" charset="-78"/>
              </a:rPr>
              <a:t>1- می دانم نباید آن را بخورم اما به درک. </a:t>
            </a:r>
          </a:p>
          <a:p>
            <a:r>
              <a:rPr lang="fa-IR" sz="2400" dirty="0">
                <a:cs typeface="B Nazanin" pitchFamily="2" charset="-78"/>
              </a:rPr>
              <a:t>2- اگر فقط همین یک بار این غذا را بخورم  اشکالی ندارد </a:t>
            </a:r>
          </a:p>
          <a:p>
            <a:r>
              <a:rPr lang="fa-IR" sz="2400" dirty="0">
                <a:cs typeface="B Nazanin" pitchFamily="2" charset="-78"/>
              </a:rPr>
              <a:t>3- روز سختی داشتم . برای همین حق دارم این غذا را بخورم </a:t>
            </a:r>
          </a:p>
          <a:p>
            <a:r>
              <a:rPr lang="fa-IR" sz="2400" dirty="0">
                <a:cs typeface="B Nazanin" pitchFamily="2" charset="-78"/>
              </a:rPr>
              <a:t>4- نمی توانم در برابر این غذا جلوی خودم را بگیرم . </a:t>
            </a:r>
          </a:p>
          <a:p>
            <a:r>
              <a:rPr lang="fa-IR" sz="2400" dirty="0">
                <a:cs typeface="B Nazanin" pitchFamily="2" charset="-78"/>
              </a:rPr>
              <a:t>5- اعصابم خورد است. باید یک چیزی بخورم </a:t>
            </a:r>
          </a:p>
          <a:p>
            <a:r>
              <a:rPr lang="fa-IR" sz="2400" dirty="0">
                <a:cs typeface="B Nazanin" pitchFamily="2" charset="-78"/>
              </a:rPr>
              <a:t>6- چیزی خوردم  که نباید می خوردم . به همین دلیل، بهتر است باقی روز هم رژیمم را رعایت نکنم. </a:t>
            </a:r>
          </a:p>
          <a:p>
            <a:r>
              <a:rPr lang="fa-IR" sz="2400" dirty="0">
                <a:cs typeface="B Nazanin" pitchFamily="2" charset="-78"/>
              </a:rPr>
              <a:t>7- این برنامه غذایی، خیلی سخت است. دیگر نمی خواهم رعایتش کنم. </a:t>
            </a:r>
          </a:p>
          <a:p>
            <a:r>
              <a:rPr lang="fa-IR" sz="2400" dirty="0">
                <a:cs typeface="B Nazanin" pitchFamily="2" charset="-78"/>
              </a:rPr>
              <a:t>8- به هیچ وجه وزن کم نخواهم کرد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title"/>
          </p:nvPr>
        </p:nvSpPr>
        <p:spPr>
          <a:xfrm>
            <a:off x="530352" y="457200"/>
            <a:ext cx="7772400" cy="1362456"/>
          </a:xfrm>
        </p:spPr>
        <p:txBody>
          <a:bodyPr/>
          <a:lstStyle/>
          <a:p>
            <a:pPr algn="r" rtl="1"/>
            <a:r>
              <a:rPr lang="fa-IR" dirty="0"/>
              <a:t>قابلیت شناخت درمانی برای کاهش وزن</a:t>
            </a:r>
          </a:p>
        </p:txBody>
      </p:sp>
      <p:sp>
        <p:nvSpPr>
          <p:cNvPr id="1048605" name="Text Placeholder 2"/>
          <p:cNvSpPr>
            <a:spLocks noGrp="1"/>
          </p:cNvSpPr>
          <p:nvPr>
            <p:ph type="body" idx="1"/>
          </p:nvPr>
        </p:nvSpPr>
        <p:spPr>
          <a:xfrm>
            <a:off x="152400" y="1905000"/>
            <a:ext cx="8534400" cy="1890712"/>
          </a:xfrm>
        </p:spPr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fa-IR" sz="2400" dirty="0">
                <a:cs typeface="B Nazanin" pitchFamily="2" charset="-78"/>
              </a:rPr>
              <a:t>اگر باورهای درستی داشته باشید هر برنامه غذایی معقولی برایتان کار ساز خواهد بود.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a-IR" sz="2400" dirty="0">
                <a:cs typeface="B Nazanin" pitchFamily="2" charset="-78"/>
              </a:rPr>
              <a:t>راه حل بک برای کاهش وزن برنامه روان شناختی است نه برنامه غذایی.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a-IR" sz="2400" dirty="0">
                <a:cs typeface="B Nazanin" pitchFamily="2" charset="-78"/>
              </a:rPr>
              <a:t>این درمان در سراسر دنیا ، شکل اثر بخشی درمان مبتنی بر گفت و گو ست.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a-IR" sz="2400" dirty="0">
                <a:cs typeface="B Nazanin" pitchFamily="2" charset="-78"/>
              </a:rPr>
              <a:t>تمرکز اصلی بر اصلاح افکار تحریف شده است . کلمه شناخت به تفکر اشاره دارد.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a-IR" sz="2400" dirty="0">
                <a:cs typeface="B Nazanin" pitchFamily="2" charset="-78"/>
              </a:rPr>
              <a:t>در شناخت درمانی یاد میگیریم چگونه افراد نادرست و نا کارآمد خود را تغییر دهیم تا احساس بهتری پیدا کنیم و برای رسیدن به هدفهایمان به نحو سازنده تری رفتار کنیم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a-IR" sz="2400" dirty="0">
                <a:cs typeface="B Nazanin" pitchFamily="2" charset="-78"/>
              </a:rPr>
              <a:t>قابلیت شناخت درمانی  که از سایر درمانها و برنامه های کاهش وزن  متمایز می کند حفظ کاهش وزن در طول زمان است. صرفا کاهش وزن نیست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a-IR" sz="2400" dirty="0">
                <a:cs typeface="B Nazanin" pitchFamily="2" charset="-78"/>
              </a:rPr>
              <a:t>شناخت درمانی  کمک می کند که افکار مخرب را شناسایی کنید و به آنها پاسخ موثری بدهید. و می توان رفتارهای کارآمدی از خود نشان داد.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>
          <a:xfrm>
            <a:off x="530352" y="914400"/>
            <a:ext cx="7772400" cy="1362456"/>
          </a:xfrm>
        </p:spPr>
        <p:txBody>
          <a:bodyPr/>
          <a:lstStyle/>
          <a:p>
            <a:pPr algn="r" rtl="1"/>
            <a:r>
              <a:rPr lang="fa-IR" sz="4000" dirty="0">
                <a:effectLst/>
                <a:cs typeface="B Titr" pitchFamily="2" charset="-78"/>
              </a:rPr>
              <a:t>دلایلی که افراد از رژیم گرفتن طفره می روند: </a:t>
            </a:r>
          </a:p>
        </p:txBody>
      </p:sp>
      <p:sp>
        <p:nvSpPr>
          <p:cNvPr id="104860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a-IR" sz="2400" dirty="0">
                <a:cs typeface="B Nazanin" pitchFamily="2" charset="-78"/>
              </a:rPr>
              <a:t>غذای داخل بشقاب را تا ته خوردید، اما احساس کردید هنوز سیر نشدید.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a-IR" sz="2400" dirty="0">
                <a:cs typeface="B Nazanin" pitchFamily="2" charset="-78"/>
              </a:rPr>
              <a:t>ناراحت بودید و فکر کردید خوردن باعث می شود آرام شوید.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a-IR" sz="2400" dirty="0">
                <a:cs typeface="B Nazanin" pitchFamily="2" charset="-78"/>
              </a:rPr>
              <a:t>هنگام خرید، در سوپرمارکت ، با دیدن خوراکی ها خیلی وسوسه  شدید.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a-IR" sz="2400" dirty="0">
                <a:cs typeface="B Nazanin" pitchFamily="2" charset="-78"/>
              </a:rPr>
              <a:t>به سبب شرایط رژیم تان،  احساس پریشانی می کنید.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a-IR" sz="2400" dirty="0">
                <a:cs typeface="B Nazanin" pitchFamily="2" charset="-78"/>
              </a:rPr>
              <a:t>احساس می کنید بی نصیب می مانید.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a-IR" sz="2400" dirty="0">
                <a:cs typeface="B Nazanin" pitchFamily="2" charset="-78"/>
              </a:rPr>
              <a:t>خیلی بد می شد اگر دسری را که دوست تان درست کرده بود نمی خوردید.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>
          <a:xfrm>
            <a:off x="530352" y="609600"/>
            <a:ext cx="7772400" cy="1362456"/>
          </a:xfrm>
        </p:spPr>
        <p:txBody>
          <a:bodyPr/>
          <a:lstStyle/>
          <a:p>
            <a:pPr algn="r" rtl="1"/>
            <a:r>
              <a:rPr lang="fa-IR" dirty="0">
                <a:effectLst/>
              </a:rPr>
              <a:t>نکات مهم برای کاهش وزن و حفظ آن</a:t>
            </a:r>
          </a:p>
        </p:txBody>
      </p:sp>
      <p:sp>
        <p:nvSpPr>
          <p:cNvPr id="1048609" name="Text Placeholder 2"/>
          <p:cNvSpPr>
            <a:spLocks noGrp="1"/>
          </p:cNvSpPr>
          <p:nvPr>
            <p:ph type="body" idx="1"/>
          </p:nvPr>
        </p:nvSpPr>
        <p:spPr>
          <a:xfrm>
            <a:off x="530352" y="2376488"/>
            <a:ext cx="7772400" cy="1509712"/>
          </a:xfrm>
        </p:spPr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fa-IR" sz="2000" b="1" dirty="0">
                <a:cs typeface="B Nazanin" pitchFamily="2" charset="-78"/>
              </a:rPr>
              <a:t>انتخاب رژیم غذایی مناسب.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000" b="1" dirty="0">
                <a:cs typeface="B Nazanin" pitchFamily="2" charset="-78"/>
              </a:rPr>
              <a:t>صرف زمان و انرژی برای رژیم گرفتن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000" b="1" dirty="0">
                <a:cs typeface="B Nazanin" pitchFamily="2" charset="-78"/>
              </a:rPr>
              <a:t>برنامه ریزی برای نوع ماده خوراکی و زمان خوردن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000" b="1" dirty="0">
                <a:cs typeface="B Nazanin" pitchFamily="2" charset="-78"/>
              </a:rPr>
              <a:t>حمایت جویی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000" b="1" dirty="0">
                <a:cs typeface="B Nazanin" pitchFamily="2" charset="-78"/>
              </a:rPr>
              <a:t>مقابله با یاس و دلسردی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000" b="1" dirty="0">
                <a:cs typeface="B Nazanin" pitchFamily="2" charset="-78"/>
              </a:rPr>
              <a:t>پرخوری را مساله موقتی و حل شدنی انگاشتن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000" b="1" dirty="0">
                <a:cs typeface="B Nazanin" pitchFamily="2" charset="-78"/>
              </a:rPr>
              <a:t>مقابله با احساس گرسنگی و ولع ها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000" b="1" dirty="0">
                <a:cs typeface="B Nazanin" pitchFamily="2" charset="-78"/>
              </a:rPr>
              <a:t>کاهش خوردن به دلایل هیجانی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000" b="1" dirty="0">
                <a:cs typeface="B Nazanin" pitchFamily="2" charset="-78"/>
              </a:rPr>
              <a:t>پاداش دادن به خویشتن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>
          <a:xfrm>
            <a:off x="530352" y="990600"/>
            <a:ext cx="7772400" cy="1362456"/>
          </a:xfrm>
        </p:spPr>
        <p:txBody>
          <a:bodyPr/>
          <a:lstStyle/>
          <a:p>
            <a:pPr algn="r" rtl="1"/>
            <a:r>
              <a:rPr lang="fa-IR" dirty="0">
                <a:effectLst/>
              </a:rPr>
              <a:t>راه های شناختی – رفتاری برای کاهش وزن در یک نگاه : </a:t>
            </a:r>
          </a:p>
        </p:txBody>
      </p:sp>
      <p:sp>
        <p:nvSpPr>
          <p:cNvPr id="1048611" name="Text Placeholder 2"/>
          <p:cNvSpPr>
            <a:spLocks noGrp="1"/>
          </p:cNvSpPr>
          <p:nvPr>
            <p:ph type="body" idx="1"/>
          </p:nvPr>
        </p:nvSpPr>
        <p:spPr>
          <a:xfrm>
            <a:off x="530352" y="2514600"/>
            <a:ext cx="7772400" cy="1509712"/>
          </a:xfrm>
        </p:spPr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fa-IR" sz="2400" dirty="0">
                <a:cs typeface="B Nazanin" pitchFamily="2" charset="-78"/>
              </a:rPr>
              <a:t>شناخت درمانی  کمک می کند که وزن خود را با  موفقیت کم کنید و آن را حفظ نمایید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400" dirty="0">
                <a:cs typeface="B Nazanin" pitchFamily="2" charset="-78"/>
              </a:rPr>
              <a:t>افکاری که درباره غذا خوردن و رژیم گرفتن دارید بر نحوه رفتار و احساستان اثر می گذارد.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400" dirty="0">
                <a:cs typeface="B Nazanin" pitchFamily="2" charset="-78"/>
              </a:rPr>
              <a:t>طرز فکرتان پیروی از رژیم غذایی و حفظ وزن کاهش یافته را دشوار می سازد.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fa-IR" sz="2400" dirty="0">
                <a:cs typeface="B Nazanin" pitchFamily="2" charset="-78"/>
              </a:rPr>
              <a:t>برنامه ی شش هفته ای  که برای تغییر افکار مخرب  به افکار مفید تدوین شده است. </a:t>
            </a:r>
          </a:p>
          <a:p>
            <a:endParaRPr lang="fa-IR" sz="2400" dirty="0">
              <a:cs typeface="B Nazanin" pitchFamily="2" charset="-78"/>
            </a:endParaRPr>
          </a:p>
        </p:txBody>
      </p:sp>
      <p:sp>
        <p:nvSpPr>
          <p:cNvPr id="1048612" name="Cloud 3"/>
          <p:cNvSpPr/>
          <p:nvPr/>
        </p:nvSpPr>
        <p:spPr>
          <a:xfrm>
            <a:off x="304800" y="5334000"/>
            <a:ext cx="64770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dirty="0">
                <a:solidFill>
                  <a:srgbClr val="FFFF00"/>
                </a:solidFill>
                <a:cs typeface="B Titr" pitchFamily="2" charset="-78"/>
              </a:rPr>
              <a:t>به جایی می رسید که هنگام مشاهده غذای ممنوعه پاسخ متفاوتی خواهید داد.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772400" cy="1362456"/>
          </a:xfrm>
        </p:spPr>
        <p:txBody>
          <a:bodyPr/>
          <a:lstStyle/>
          <a:p>
            <a:pPr algn="ctr" rtl="1"/>
            <a:r>
              <a:rPr lang="fa-IR" dirty="0"/>
              <a:t>انواع افکار مخرب : </a:t>
            </a:r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152400" y="1981200"/>
            <a:ext cx="8610600" cy="150971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a-IR" sz="2400" dirty="0">
                <a:cs typeface="B Nazanin" pitchFamily="2" charset="-78"/>
              </a:rPr>
              <a:t>1- افکار مخرب، فرد را به خوردن تحریک  می کنند . (  روز سختی داشتم ، جشن است ، اگر نخورم حیف و میل می شود....) </a:t>
            </a:r>
          </a:p>
          <a:p>
            <a:pPr>
              <a:lnSpc>
                <a:spcPct val="150000"/>
              </a:lnSpc>
            </a:pPr>
            <a:r>
              <a:rPr lang="fa-IR" sz="2400" dirty="0">
                <a:cs typeface="B Nazanin" pitchFamily="2" charset="-78"/>
              </a:rPr>
              <a:t>2- افکار مخرب اعتماد به نفس فرد را تضعیف می کنند: ( خیلی بد شد که اون غذا رو خوردم ،  آدم خیلی ضعیفی هستم  ، بعید است بتوانم وزن کم کنم. ) </a:t>
            </a:r>
          </a:p>
          <a:p>
            <a:pPr>
              <a:lnSpc>
                <a:spcPct val="150000"/>
              </a:lnSpc>
            </a:pPr>
            <a:r>
              <a:rPr lang="fa-IR" sz="2400" dirty="0">
                <a:cs typeface="B Nazanin" pitchFamily="2" charset="-78"/>
              </a:rPr>
              <a:t>3- افکار مخرب سبب می شوند که توصیه های  کاهش وزن را نادیده بگیرید ( مجبور نیستم نشسته  غذا بخورم ،  مجبور نیستم  بنویسم چه می خورم ) </a:t>
            </a:r>
          </a:p>
          <a:p>
            <a:pPr>
              <a:lnSpc>
                <a:spcPct val="150000"/>
              </a:lnSpc>
            </a:pPr>
            <a:r>
              <a:rPr lang="fa-IR" sz="2400" dirty="0">
                <a:cs typeface="B Nazanin" pitchFamily="2" charset="-78"/>
              </a:rPr>
              <a:t>4- افکار مخرب استرس را افزایش می دهند.  ( باید بتونم  وزن کم کنم  )</a:t>
            </a:r>
          </a:p>
          <a:p>
            <a:pPr>
              <a:lnSpc>
                <a:spcPct val="150000"/>
              </a:lnSpc>
            </a:pPr>
            <a:endParaRPr lang="fa-IR" sz="2400" dirty="0">
              <a:cs typeface="B Nazanin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2168</Words>
  <Application>Microsoft Office PowerPoint</Application>
  <PresentationFormat>On-screen Show (4:3)</PresentationFormat>
  <Paragraphs>175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B Nazanin</vt:lpstr>
      <vt:lpstr>Wingdings</vt:lpstr>
      <vt:lpstr>Constantia</vt:lpstr>
      <vt:lpstr>B Titr</vt:lpstr>
      <vt:lpstr>Wingdings 2</vt:lpstr>
      <vt:lpstr>Verdana</vt:lpstr>
      <vt:lpstr>Times New Roman</vt:lpstr>
      <vt:lpstr>Arial</vt:lpstr>
      <vt:lpstr>Calibri</vt:lpstr>
      <vt:lpstr>Flow</vt:lpstr>
      <vt:lpstr>PowerPoint Presentation</vt:lpstr>
      <vt:lpstr>PowerPoint Presentation</vt:lpstr>
      <vt:lpstr>راه حل بک برای کاهش وزن از طریق افکار شناختی</vt:lpstr>
      <vt:lpstr>وجه اشتراک افرادی که با باورهای اشتباه کاهش وزن سرو کار دارند: </vt:lpstr>
      <vt:lpstr>قابلیت شناخت درمانی برای کاهش وزن</vt:lpstr>
      <vt:lpstr>دلایلی که افراد از رژیم گرفتن طفره می روند: </vt:lpstr>
      <vt:lpstr>نکات مهم برای کاهش وزن و حفظ آن</vt:lpstr>
      <vt:lpstr>راه های شناختی – رفتاری برای کاهش وزن در یک نگاه : </vt:lpstr>
      <vt:lpstr>انواع افکار مخرب : </vt:lpstr>
      <vt:lpstr>عضله مقاومت و عضله تسلیم </vt:lpstr>
      <vt:lpstr>زنجیره محرک تا خوردن </vt:lpstr>
      <vt:lpstr>محرک هایی که فرد را به خوردن تحریک می کند </vt:lpstr>
      <vt:lpstr>راه کارهای مقابله با محرک ها </vt:lpstr>
      <vt:lpstr>اصول برنامه کاهش وزن شناختی- رفتاری در یک نگاه </vt:lpstr>
      <vt:lpstr>خطاهای تفکر </vt:lpstr>
      <vt:lpstr>تکنیک هفت پرسش </vt:lpstr>
      <vt:lpstr>برنامه کاهش وزن شناختی – رفتاری(بک) </vt:lpstr>
      <vt:lpstr>PowerPoint Presentation</vt:lpstr>
      <vt:lpstr>PowerPoint Presentation</vt:lpstr>
      <vt:lpstr>PowerPoint Presentation</vt:lpstr>
      <vt:lpstr>Conditions o use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رضا دواساز ایرانی  mph بهداشت روان</dc:title>
  <dc:creator>narges taei</dc:creator>
  <cp:lastModifiedBy>Classic</cp:lastModifiedBy>
  <cp:revision>1</cp:revision>
  <dcterms:created xsi:type="dcterms:W3CDTF">2006-08-15T17:00:00Z</dcterms:created>
  <dcterms:modified xsi:type="dcterms:W3CDTF">2024-07-01T16:56:39Z</dcterms:modified>
</cp:coreProperties>
</file>