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26"/>
  </p:notesMasterIdLst>
  <p:handoutMasterIdLst>
    <p:handoutMasterId r:id="rId27"/>
  </p:handoutMasterIdLst>
  <p:sldIdLst>
    <p:sldId id="339" r:id="rId2"/>
    <p:sldId id="316" r:id="rId3"/>
    <p:sldId id="340" r:id="rId4"/>
    <p:sldId id="341" r:id="rId5"/>
    <p:sldId id="332" r:id="rId6"/>
    <p:sldId id="317" r:id="rId7"/>
    <p:sldId id="318" r:id="rId8"/>
    <p:sldId id="319" r:id="rId9"/>
    <p:sldId id="333" r:id="rId10"/>
    <p:sldId id="334" r:id="rId11"/>
    <p:sldId id="335" r:id="rId12"/>
    <p:sldId id="342" r:id="rId13"/>
    <p:sldId id="343" r:id="rId14"/>
    <p:sldId id="344" r:id="rId15"/>
    <p:sldId id="322" r:id="rId16"/>
    <p:sldId id="338" r:id="rId17"/>
    <p:sldId id="324" r:id="rId18"/>
    <p:sldId id="325" r:id="rId19"/>
    <p:sldId id="326" r:id="rId20"/>
    <p:sldId id="327" r:id="rId21"/>
    <p:sldId id="328" r:id="rId22"/>
    <p:sldId id="329" r:id="rId23"/>
    <p:sldId id="330" r:id="rId24"/>
    <p:sldId id="305"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3333CC"/>
    <a:srgbClr val="FF531D"/>
    <a:srgbClr val="CC3300"/>
    <a:srgbClr val="F07010"/>
    <a:srgbClr val="DC5E10"/>
    <a:srgbClr val="F6DAD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75" autoAdjust="0"/>
    <p:restoredTop sz="94660"/>
  </p:normalViewPr>
  <p:slideViewPr>
    <p:cSldViewPr>
      <p:cViewPr varScale="1">
        <p:scale>
          <a:sx n="68" d="100"/>
          <a:sy n="68" d="100"/>
        </p:scale>
        <p:origin x="1572"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B4B6E8-A91E-4556-9A10-2BDDE98C309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atin typeface="Arial" pitchFamily="34" charset="0"/>
                <a:cs typeface="Arial" pitchFamily="34" charset="0"/>
              </a:defRPr>
            </a:lvl1pPr>
          </a:lstStyle>
          <a:p>
            <a:pPr>
              <a:defRPr/>
            </a:pPr>
            <a:endParaRPr lang="en-US"/>
          </a:p>
        </p:txBody>
      </p:sp>
      <p:sp>
        <p:nvSpPr>
          <p:cNvPr id="3" name="Date Placeholder 2">
            <a:extLst>
              <a:ext uri="{FF2B5EF4-FFF2-40B4-BE49-F238E27FC236}">
                <a16:creationId xmlns:a16="http://schemas.microsoft.com/office/drawing/2014/main" id="{9E682AD2-8A46-4A27-9C33-EAA09B4C8814}"/>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a:defRPr sz="1200">
                <a:latin typeface="Arial" pitchFamily="34" charset="0"/>
                <a:cs typeface="Arial" pitchFamily="34" charset="0"/>
              </a:defRPr>
            </a:lvl1pPr>
          </a:lstStyle>
          <a:p>
            <a:pPr>
              <a:defRPr/>
            </a:pPr>
            <a:fld id="{4580B77D-DC0F-42E3-A6D3-F120436E3FA6}" type="datetime1">
              <a:rPr lang="en-US"/>
              <a:pPr>
                <a:defRPr/>
              </a:pPr>
              <a:t>2025-04-12</a:t>
            </a:fld>
            <a:endParaRPr lang="en-US"/>
          </a:p>
        </p:txBody>
      </p:sp>
      <p:sp>
        <p:nvSpPr>
          <p:cNvPr id="4" name="Footer Placeholder 3">
            <a:extLst>
              <a:ext uri="{FF2B5EF4-FFF2-40B4-BE49-F238E27FC236}">
                <a16:creationId xmlns:a16="http://schemas.microsoft.com/office/drawing/2014/main" id="{10D25E69-6DE3-4C42-BAAD-44AD83E8B193}"/>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atin typeface="Arial" pitchFamily="34" charset="0"/>
                <a:cs typeface="Arial" pitchFamily="34" charset="0"/>
              </a:defRPr>
            </a:lvl1pPr>
          </a:lstStyle>
          <a:p>
            <a:pPr>
              <a:defRPr/>
            </a:pPr>
            <a:r>
              <a:rPr lang="en-US"/>
              <a:t>1389</a:t>
            </a:r>
          </a:p>
        </p:txBody>
      </p:sp>
      <p:sp>
        <p:nvSpPr>
          <p:cNvPr id="5" name="Slide Number Placeholder 4">
            <a:extLst>
              <a:ext uri="{FF2B5EF4-FFF2-40B4-BE49-F238E27FC236}">
                <a16:creationId xmlns:a16="http://schemas.microsoft.com/office/drawing/2014/main" id="{41BE8018-88D0-4196-90A4-8DCC599CE96C}"/>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vl1pPr>
          </a:lstStyle>
          <a:p>
            <a:fld id="{82024261-3CF5-4E1C-A2E8-4E93EB58650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41D55B-EE0D-4A64-9E9A-5EA7256A14E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E06BEAEF-C6E4-4C20-B251-EE30D64AB5E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E7533131-E997-4310-B979-DA5CAED44811}" type="datetime1">
              <a:rPr lang="en-US"/>
              <a:pPr>
                <a:defRPr/>
              </a:pPr>
              <a:t>2025-04-12</a:t>
            </a:fld>
            <a:endParaRPr lang="en-US"/>
          </a:p>
        </p:txBody>
      </p:sp>
      <p:sp>
        <p:nvSpPr>
          <p:cNvPr id="4" name="Slide Image Placeholder 3">
            <a:extLst>
              <a:ext uri="{FF2B5EF4-FFF2-40B4-BE49-F238E27FC236}">
                <a16:creationId xmlns:a16="http://schemas.microsoft.com/office/drawing/2014/main" id="{40F3AE59-0DBA-4F7C-9B36-EF04EAE70711}"/>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1DBF003-6496-4EAD-A8FE-A04F71B931B7}"/>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A8A38E0-76C4-4EDE-B221-46E157027A7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r>
              <a:rPr lang="en-US"/>
              <a:t>1389</a:t>
            </a:r>
          </a:p>
        </p:txBody>
      </p:sp>
      <p:sp>
        <p:nvSpPr>
          <p:cNvPr id="7" name="Slide Number Placeholder 6">
            <a:extLst>
              <a:ext uri="{FF2B5EF4-FFF2-40B4-BE49-F238E27FC236}">
                <a16:creationId xmlns:a16="http://schemas.microsoft.com/office/drawing/2014/main" id="{5DF711E3-63B5-4A7E-877B-18F64D04DA22}"/>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rtl="0">
              <a:defRPr sz="1200">
                <a:latin typeface="Calibri" panose="020F0502020204030204" pitchFamily="34" charset="0"/>
              </a:defRPr>
            </a:lvl1pPr>
          </a:lstStyle>
          <a:p>
            <a:fld id="{762CE7FD-5291-4722-9E1E-584B1407949A}" type="slidenum">
              <a:rPr lang="en-US" altLang="en-US"/>
              <a:pPr/>
              <a:t>‹#›</a:t>
            </a:fld>
            <a:endParaRPr lang="en-US" alt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5FDCEA72-EC10-4D15-BE3B-1FA9836BA149}" type="slidenum">
              <a:rPr lang="en-US" altLang="en-US" smtClean="0"/>
              <a:pPr/>
              <a:t>‹#›</a:t>
            </a:fld>
            <a:endParaRPr lang="en-US" altLang="en-US"/>
          </a:p>
        </p:txBody>
      </p:sp>
    </p:spTree>
    <p:extLst>
      <p:ext uri="{BB962C8B-B14F-4D97-AF65-F5344CB8AC3E}">
        <p14:creationId xmlns:p14="http://schemas.microsoft.com/office/powerpoint/2010/main" val="1048531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1CB779F-D396-49B6-AE80-872760272263}" type="slidenum">
              <a:rPr lang="en-US" altLang="en-US" smtClean="0"/>
              <a:pPr/>
              <a:t>‹#›</a:t>
            </a:fld>
            <a:endParaRPr lang="en-US" altLang="en-US"/>
          </a:p>
        </p:txBody>
      </p:sp>
    </p:spTree>
    <p:extLst>
      <p:ext uri="{BB962C8B-B14F-4D97-AF65-F5344CB8AC3E}">
        <p14:creationId xmlns:p14="http://schemas.microsoft.com/office/powerpoint/2010/main" val="912544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7185142-4850-452F-82CE-4FFF3271A29C}" type="slidenum">
              <a:rPr lang="en-US" altLang="en-US" smtClean="0"/>
              <a:pPr/>
              <a:t>‹#›</a:t>
            </a:fld>
            <a:endParaRPr lang="en-US" altLang="en-US"/>
          </a:p>
        </p:txBody>
      </p:sp>
    </p:spTree>
    <p:extLst>
      <p:ext uri="{BB962C8B-B14F-4D97-AF65-F5344CB8AC3E}">
        <p14:creationId xmlns:p14="http://schemas.microsoft.com/office/powerpoint/2010/main" val="303964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F667941-B0AC-4F3C-872B-ACDF5E04C8C4}" type="slidenum">
              <a:rPr lang="en-US" altLang="en-US" smtClean="0"/>
              <a:pPr/>
              <a:t>‹#›</a:t>
            </a:fld>
            <a:endParaRPr lang="en-US" altLang="en-US"/>
          </a:p>
        </p:txBody>
      </p:sp>
    </p:spTree>
    <p:extLst>
      <p:ext uri="{BB962C8B-B14F-4D97-AF65-F5344CB8AC3E}">
        <p14:creationId xmlns:p14="http://schemas.microsoft.com/office/powerpoint/2010/main" val="3804872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1EA5B576-8AEC-46B1-A9CD-E29F16854400}" type="slidenum">
              <a:rPr lang="en-US" altLang="en-US" smtClean="0"/>
              <a:pPr/>
              <a:t>‹#›</a:t>
            </a:fld>
            <a:endParaRPr lang="en-US" altLang="en-US"/>
          </a:p>
        </p:txBody>
      </p:sp>
    </p:spTree>
    <p:extLst>
      <p:ext uri="{BB962C8B-B14F-4D97-AF65-F5344CB8AC3E}">
        <p14:creationId xmlns:p14="http://schemas.microsoft.com/office/powerpoint/2010/main" val="2305823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a:defRPr/>
            </a:pPr>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fld id="{EE6CA002-1EB8-431D-8C6B-DA4857D80F3A}" type="slidenum">
              <a:rPr lang="en-US" altLang="en-US" smtClean="0"/>
              <a:pPr/>
              <a:t>‹#›</a:t>
            </a:fld>
            <a:endParaRPr lang="en-US" altLang="en-US"/>
          </a:p>
        </p:txBody>
      </p:sp>
    </p:spTree>
    <p:extLst>
      <p:ext uri="{BB962C8B-B14F-4D97-AF65-F5344CB8AC3E}">
        <p14:creationId xmlns:p14="http://schemas.microsoft.com/office/powerpoint/2010/main" val="2641332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fld id="{CBD26E85-F609-48CA-B0F9-78DF6B3D2431}" type="slidenum">
              <a:rPr lang="en-US" altLang="en-US" smtClean="0"/>
              <a:pPr/>
              <a:t>‹#›</a:t>
            </a:fld>
            <a:endParaRPr lang="en-US" altLang="en-US"/>
          </a:p>
        </p:txBody>
      </p:sp>
    </p:spTree>
    <p:extLst>
      <p:ext uri="{BB962C8B-B14F-4D97-AF65-F5344CB8AC3E}">
        <p14:creationId xmlns:p14="http://schemas.microsoft.com/office/powerpoint/2010/main" val="1481014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fld id="{05CDE9ED-7730-4FC9-8FCE-D564052B9E3D}" type="slidenum">
              <a:rPr lang="en-US" altLang="en-US" smtClean="0"/>
              <a:pPr/>
              <a:t>‹#›</a:t>
            </a:fld>
            <a:endParaRPr lang="en-US" altLang="en-US"/>
          </a:p>
        </p:txBody>
      </p:sp>
    </p:spTree>
    <p:extLst>
      <p:ext uri="{BB962C8B-B14F-4D97-AF65-F5344CB8AC3E}">
        <p14:creationId xmlns:p14="http://schemas.microsoft.com/office/powerpoint/2010/main" val="1446762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1473A421-8AF8-4161-97C7-7C0C26B3B38E}" type="slidenum">
              <a:rPr lang="en-US" altLang="en-US" smtClean="0"/>
              <a:pPr/>
              <a:t>‹#›</a:t>
            </a:fld>
            <a:endParaRPr lang="en-US" altLang="en-US"/>
          </a:p>
        </p:txBody>
      </p:sp>
    </p:spTree>
    <p:extLst>
      <p:ext uri="{BB962C8B-B14F-4D97-AF65-F5344CB8AC3E}">
        <p14:creationId xmlns:p14="http://schemas.microsoft.com/office/powerpoint/2010/main" val="421685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D69E9759-78B1-4AA0-AEC9-D67CFCE87807}" type="slidenum">
              <a:rPr lang="en-US" altLang="en-US" smtClean="0"/>
              <a:pPr/>
              <a:t>‹#›</a:t>
            </a:fld>
            <a:endParaRPr lang="en-US" altLang="en-US"/>
          </a:p>
        </p:txBody>
      </p:sp>
    </p:spTree>
    <p:extLst>
      <p:ext uri="{BB962C8B-B14F-4D97-AF65-F5344CB8AC3E}">
        <p14:creationId xmlns:p14="http://schemas.microsoft.com/office/powerpoint/2010/main" val="172067202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69E9759-78B1-4AA0-AEC9-D67CFCE87807}" type="slidenum">
              <a:rPr lang="en-US" altLang="en-US" smtClean="0"/>
              <a:pPr/>
              <a:t>‹#›</a:t>
            </a:fld>
            <a:endParaRPr lang="en-US" altLang="en-US"/>
          </a:p>
        </p:txBody>
      </p:sp>
    </p:spTree>
    <p:extLst>
      <p:ext uri="{BB962C8B-B14F-4D97-AF65-F5344CB8AC3E}">
        <p14:creationId xmlns:p14="http://schemas.microsoft.com/office/powerpoint/2010/main" val="280869543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69E9759-78B1-4AA0-AEC9-D67CFCE87807}" type="slidenum">
              <a:rPr lang="en-US" altLang="en-US" smtClean="0"/>
              <a:pPr/>
              <a:t>‹#›</a:t>
            </a:fld>
            <a:endParaRPr lang="en-US" alt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11091023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69E9759-78B1-4AA0-AEC9-D67CFCE87807}" type="slidenum">
              <a:rPr lang="en-US" altLang="en-US" smtClean="0"/>
              <a:pPr/>
              <a:t>‹#›</a:t>
            </a:fld>
            <a:endParaRPr lang="en-US" altLang="en-US"/>
          </a:p>
        </p:txBody>
      </p:sp>
    </p:spTree>
    <p:extLst>
      <p:ext uri="{BB962C8B-B14F-4D97-AF65-F5344CB8AC3E}">
        <p14:creationId xmlns:p14="http://schemas.microsoft.com/office/powerpoint/2010/main" val="50767559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69E9759-78B1-4AA0-AEC9-D67CFCE87807}" type="slidenum">
              <a:rPr lang="en-US" altLang="en-US" smtClean="0"/>
              <a:pPr/>
              <a:t>‹#›</a:t>
            </a:fld>
            <a:endParaRPr lang="en-US" altLang="en-US"/>
          </a:p>
        </p:txBody>
      </p:sp>
    </p:spTree>
    <p:extLst>
      <p:ext uri="{BB962C8B-B14F-4D97-AF65-F5344CB8AC3E}">
        <p14:creationId xmlns:p14="http://schemas.microsoft.com/office/powerpoint/2010/main" val="329887734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D69E9759-78B1-4AA0-AEC9-D67CFCE87807}" type="slidenum">
              <a:rPr lang="en-US" altLang="en-US" smtClean="0"/>
              <a:pPr/>
              <a:t>‹#›</a:t>
            </a:fld>
            <a:endParaRPr lang="en-US" altLang="en-US"/>
          </a:p>
        </p:txBody>
      </p:sp>
    </p:spTree>
    <p:extLst>
      <p:ext uri="{BB962C8B-B14F-4D97-AF65-F5344CB8AC3E}">
        <p14:creationId xmlns:p14="http://schemas.microsoft.com/office/powerpoint/2010/main" val="212333099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17ED35E7-B1BC-44B8-A5FA-3790EDA55821}" type="slidenum">
              <a:rPr lang="en-US" altLang="en-US" smtClean="0"/>
              <a:pPr/>
              <a:t>‹#›</a:t>
            </a:fld>
            <a:endParaRPr lang="en-US" altLang="en-US"/>
          </a:p>
        </p:txBody>
      </p:sp>
    </p:spTree>
    <p:extLst>
      <p:ext uri="{BB962C8B-B14F-4D97-AF65-F5344CB8AC3E}">
        <p14:creationId xmlns:p14="http://schemas.microsoft.com/office/powerpoint/2010/main" val="3052969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C05B1B6-2222-4D03-9B8A-74C0FD3D4D51}" type="slidenum">
              <a:rPr lang="en-US" altLang="en-US" smtClean="0"/>
              <a:pPr/>
              <a:t>‹#›</a:t>
            </a:fld>
            <a:endParaRPr lang="en-US" altLang="en-US"/>
          </a:p>
        </p:txBody>
      </p:sp>
    </p:spTree>
    <p:extLst>
      <p:ext uri="{BB962C8B-B14F-4D97-AF65-F5344CB8AC3E}">
        <p14:creationId xmlns:p14="http://schemas.microsoft.com/office/powerpoint/2010/main" val="1576166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69E9759-78B1-4AA0-AEC9-D67CFCE87807}" type="slidenum">
              <a:rPr lang="en-US" altLang="en-US" smtClean="0"/>
              <a:pPr/>
              <a:t>‹#›</a:t>
            </a:fld>
            <a:endParaRPr lang="en-US" altLang="en-US"/>
          </a:p>
        </p:txBody>
      </p:sp>
      <p:sp>
        <p:nvSpPr>
          <p:cNvPr id="7" name="Rectangle 6">
            <a:extLst>
              <a:ext uri="{FF2B5EF4-FFF2-40B4-BE49-F238E27FC236}">
                <a16:creationId xmlns:a16="http://schemas.microsoft.com/office/drawing/2014/main" id="{11469BF0-607B-3B5E-44DE-E16DFDF3C575}"/>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solidFill>
                  <a:schemeClr val="bg1"/>
                </a:solidFill>
                <a:latin typeface="Times New Roman" panose="02020603050405020304" pitchFamily="18" charset="0"/>
                <a:cs typeface="Times New Roman" panose="02020603050405020304" pitchFamily="18" charset="0"/>
              </a:rPr>
            </a:br>
            <a:r>
              <a:rPr lang="en-US" sz="1600" b="1" dirty="0">
                <a:solidFill>
                  <a:schemeClr val="bg1"/>
                </a:solidFill>
                <a:latin typeface="Times New Roman" panose="02020603050405020304" pitchFamily="18" charset="0"/>
                <a:cs typeface="Times New Roman" panose="02020603050405020304" pitchFamily="18" charset="0"/>
              </a:rPr>
              <a:t>w</a:t>
            </a:r>
            <a:r>
              <a:rPr lang="en-US" b="1" dirty="0">
                <a:solidFill>
                  <a:schemeClr val="bg1"/>
                </a:solidFill>
                <a:latin typeface="Times New Roman" panose="02020603050405020304" pitchFamily="18" charset="0"/>
                <a:cs typeface="Times New Roman" panose="02020603050405020304" pitchFamily="18" charset="0"/>
              </a:rPr>
              <a:t>ww.Ravanpoint.ir</a:t>
            </a:r>
            <a:endParaRPr lang="en-GB"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8000593"/>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a:extLst>
              <a:ext uri="{FF2B5EF4-FFF2-40B4-BE49-F238E27FC236}">
                <a16:creationId xmlns:a16="http://schemas.microsoft.com/office/drawing/2014/main" id="{18D6B920-4A2D-4681-A492-C0420622C4D4}"/>
              </a:ext>
            </a:extLst>
          </p:cNvPr>
          <p:cNvSpPr>
            <a:spLocks noGrp="1"/>
          </p:cNvSpPr>
          <p:nvPr>
            <p:ph idx="1"/>
          </p:nvPr>
        </p:nvSpPr>
        <p:spPr>
          <a:xfrm>
            <a:off x="457200" y="2138082"/>
            <a:ext cx="8229600" cy="4267200"/>
          </a:xfrm>
        </p:spPr>
        <p:txBody>
          <a:bodyPr>
            <a:normAutofit/>
          </a:bodyPr>
          <a:lstStyle/>
          <a:p>
            <a:pPr algn="just" rtl="1"/>
            <a:r>
              <a:rPr lang="ar-SA" altLang="en-US" sz="3600" b="1" dirty="0"/>
              <a:t>هرچند سالمندي فرآيند مداومي در زندگي انسان است، ولي اينكه دقيقا از چه سني آغاز مي شود و چه وقت </a:t>
            </a:r>
            <a:r>
              <a:rPr lang="fa-IR" altLang="en-US" sz="3600" b="1" dirty="0"/>
              <a:t>م</a:t>
            </a:r>
            <a:r>
              <a:rPr lang="ar-SA" altLang="en-US" sz="3600" b="1" dirty="0"/>
              <a:t>ي توان فردي را سالخورده تلقي نمود مشخص</a:t>
            </a:r>
            <a:r>
              <a:rPr lang="fa-IR" altLang="en-US" sz="3600" b="1" dirty="0"/>
              <a:t> </a:t>
            </a:r>
            <a:r>
              <a:rPr lang="ar-SA" altLang="en-US" sz="3600" b="1" dirty="0"/>
              <a:t>نمي باشد! چرا كه هركس ممكن است در سن خاصي</a:t>
            </a:r>
            <a:r>
              <a:rPr lang="fa-IR" altLang="en-US" sz="3600" b="1" dirty="0"/>
              <a:t> پی</a:t>
            </a:r>
            <a:r>
              <a:rPr lang="ar-SA" altLang="en-US" sz="3600" b="1" dirty="0"/>
              <a:t>ر شود، به طوري كه برخي افراد در سنين نسبتا جواني پير ميشوند و بعضي تا دير زماني جوان مي مانند.</a:t>
            </a:r>
            <a:endParaRPr lang="en-US" altLang="en-US" sz="3600" dirty="0"/>
          </a:p>
        </p:txBody>
      </p:sp>
      <p:sp>
        <p:nvSpPr>
          <p:cNvPr id="4" name="Slide Number Placeholder 3">
            <a:extLst>
              <a:ext uri="{FF2B5EF4-FFF2-40B4-BE49-F238E27FC236}">
                <a16:creationId xmlns:a16="http://schemas.microsoft.com/office/drawing/2014/main" id="{F8FC72B7-4464-4484-9DA5-F8EC6A477B35}"/>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6B9E91B9-8FB1-4896-8A5B-EBFE2AAB6E83}" type="slidenum">
              <a:rPr lang="en-US" altLang="en-US">
                <a:solidFill>
                  <a:srgbClr val="000000"/>
                </a:solidFill>
              </a:rPr>
              <a:pPr algn="r" eaLnBrk="1" hangingPunct="1"/>
              <a:t>1</a:t>
            </a:fld>
            <a:endParaRPr lang="en-US" altLang="en-US">
              <a:solidFill>
                <a:srgbClr val="000000"/>
              </a:solidFill>
            </a:endParaRPr>
          </a:p>
        </p:txBody>
      </p:sp>
      <p:pic>
        <p:nvPicPr>
          <p:cNvPr id="2" name="Picture 1">
            <a:extLst>
              <a:ext uri="{FF2B5EF4-FFF2-40B4-BE49-F238E27FC236}">
                <a16:creationId xmlns:a16="http://schemas.microsoft.com/office/drawing/2014/main" id="{51902188-4E39-41C5-9C2E-8FF8ACDB22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7" y="295736"/>
            <a:ext cx="1871739" cy="185174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D030A91B-03A0-4E5A-9BCF-9C6171FF3830}"/>
              </a:ext>
            </a:extLst>
          </p:cNvPr>
          <p:cNvSpPr>
            <a:spLocks noGrp="1"/>
          </p:cNvSpPr>
          <p:nvPr>
            <p:ph type="ctrTitle"/>
          </p:nvPr>
        </p:nvSpPr>
        <p:spPr>
          <a:xfrm>
            <a:off x="2590800" y="1063423"/>
            <a:ext cx="4953000" cy="1470025"/>
          </a:xfrm>
        </p:spPr>
        <p:txBody>
          <a:bodyPr/>
          <a:lstStyle/>
          <a:p>
            <a:r>
              <a:rPr lang="fa-IR" altLang="en-US" dirty="0">
                <a:solidFill>
                  <a:schemeClr val="tx1"/>
                </a:solidFill>
                <a:ea typeface="Times New Roman (Arabic)"/>
                <a:cs typeface="Times New Roman (Arabic)"/>
              </a:rPr>
              <a:t>سالمند كيست؟</a:t>
            </a:r>
            <a:endParaRPr lang="en-US" altLang="en-US" dirty="0"/>
          </a:p>
        </p:txBody>
      </p:sp>
      <p:sp>
        <p:nvSpPr>
          <p:cNvPr id="7171" name="Subtitle 2">
            <a:extLst>
              <a:ext uri="{FF2B5EF4-FFF2-40B4-BE49-F238E27FC236}">
                <a16:creationId xmlns:a16="http://schemas.microsoft.com/office/drawing/2014/main" id="{06517815-82E7-49A0-AC78-F03E03DF0DBD}"/>
              </a:ext>
            </a:extLst>
          </p:cNvPr>
          <p:cNvSpPr>
            <a:spLocks noGrp="1"/>
          </p:cNvSpPr>
          <p:nvPr>
            <p:ph type="subTitle" idx="1"/>
          </p:nvPr>
        </p:nvSpPr>
        <p:spPr>
          <a:xfrm>
            <a:off x="1438900" y="3429000"/>
            <a:ext cx="6400800" cy="1752600"/>
          </a:xfrm>
        </p:spPr>
        <p:txBody>
          <a:bodyPr>
            <a:normAutofit fontScale="92500" lnSpcReduction="20000"/>
          </a:bodyPr>
          <a:lstStyle/>
          <a:p>
            <a:pPr marL="136525" algn="just" rtl="1"/>
            <a:r>
              <a:rPr lang="fa-IR" altLang="en-US" sz="4400" b="1" dirty="0">
                <a:solidFill>
                  <a:schemeClr val="tx1"/>
                </a:solidFill>
                <a:ea typeface="Times New Roman (Arabic)"/>
                <a:cs typeface="Times New Roman (Arabic)"/>
              </a:rPr>
              <a:t>بر اساس تعريف سازمان جهاني بهداشت هر فرد بالاي 60 سال سالمند تلقي مي شود.</a:t>
            </a:r>
            <a:endParaRPr lang="en-US" altLang="en-US" sz="4400" b="1" dirty="0">
              <a:solidFill>
                <a:schemeClr val="tx1"/>
              </a:solidFill>
              <a:ea typeface="Times New Roman (Arabic)"/>
              <a:cs typeface="Times New Roman (Arabic)"/>
            </a:endParaRPr>
          </a:p>
        </p:txBody>
      </p:sp>
      <p:sp>
        <p:nvSpPr>
          <p:cNvPr id="4" name="Slide Number Placeholder 3">
            <a:extLst>
              <a:ext uri="{FF2B5EF4-FFF2-40B4-BE49-F238E27FC236}">
                <a16:creationId xmlns:a16="http://schemas.microsoft.com/office/drawing/2014/main" id="{F306E87E-A686-4096-8B8F-D511850600B4}"/>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94B6F54-98CF-41DA-B4AB-EA2E700FAE04}" type="slidenum">
              <a:rPr lang="en-US" altLang="en-US">
                <a:solidFill>
                  <a:srgbClr val="000000"/>
                </a:solidFill>
              </a:rPr>
              <a:pPr algn="r" eaLnBrk="1" hangingPunct="1"/>
              <a:t>2</a:t>
            </a:fld>
            <a:endParaRPr lang="en-US" altLang="en-US">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D853D96D-4515-42A7-99EF-437E7ABEB729}"/>
              </a:ext>
            </a:extLst>
          </p:cNvPr>
          <p:cNvSpPr>
            <a:spLocks noGrp="1"/>
          </p:cNvSpPr>
          <p:nvPr>
            <p:ph type="title"/>
          </p:nvPr>
        </p:nvSpPr>
        <p:spPr/>
        <p:txBody>
          <a:bodyPr/>
          <a:lstStyle/>
          <a:p>
            <a:endParaRPr lang="en-US" altLang="en-US"/>
          </a:p>
        </p:txBody>
      </p:sp>
      <p:sp>
        <p:nvSpPr>
          <p:cNvPr id="3" name="Content Placeholder 2">
            <a:extLst>
              <a:ext uri="{FF2B5EF4-FFF2-40B4-BE49-F238E27FC236}">
                <a16:creationId xmlns:a16="http://schemas.microsoft.com/office/drawing/2014/main" id="{A8085F78-4D5E-418A-9925-EC954E1117EE}"/>
              </a:ext>
            </a:extLst>
          </p:cNvPr>
          <p:cNvSpPr>
            <a:spLocks noGrp="1"/>
          </p:cNvSpPr>
          <p:nvPr>
            <p:ph idx="1"/>
          </p:nvPr>
        </p:nvSpPr>
        <p:spPr>
          <a:xfrm>
            <a:off x="484710" y="2286000"/>
            <a:ext cx="8229600" cy="3700463"/>
          </a:xfrm>
        </p:spPr>
        <p:txBody>
          <a:bodyPr>
            <a:normAutofit fontScale="92500" lnSpcReduction="10000"/>
          </a:bodyPr>
          <a:lstStyle/>
          <a:p>
            <a:pPr algn="just" rtl="1">
              <a:buFontTx/>
              <a:buNone/>
              <a:defRPr/>
            </a:pPr>
            <a:r>
              <a:rPr lang="ar-SA" sz="2800" b="1" dirty="0">
                <a:effectLst>
                  <a:outerShdw blurRad="50800" dist="38100" algn="tr" rotWithShape="0">
                    <a:prstClr val="black">
                      <a:alpha val="40000"/>
                    </a:prstClr>
                  </a:outerShdw>
                </a:effectLst>
              </a:rPr>
              <a:t>در اغلب جوامع از جمله کشور ایران مرز قراردادي 60 سال سن، يعني زماني كه فرد از خدمت بازنشسته می شود ، آغاز سالمندي را نشان ميدهد و به همين دليل افراد 60 ساله و بالاتر به عنوان سالمندان يك كشور شناخته ميشوند.</a:t>
            </a:r>
            <a:endParaRPr lang="en-US" sz="2800" dirty="0"/>
          </a:p>
          <a:p>
            <a:pPr algn="just" rtl="1">
              <a:buFontTx/>
              <a:buNone/>
              <a:defRPr/>
            </a:pPr>
            <a:r>
              <a:rPr lang="ar-SA" sz="2800" b="1" dirty="0">
                <a:effectLst>
                  <a:outerShdw blurRad="50800" dist="38100" algn="tr" rotWithShape="0">
                    <a:prstClr val="black">
                      <a:alpha val="40000"/>
                    </a:prstClr>
                  </a:outerShdw>
                </a:effectLst>
              </a:rPr>
              <a:t> اگر چه در بعضي منابع ديگر، 65 سالگي به عنوان مرز مشخص كننده در نظر گرفته شده است.</a:t>
            </a:r>
            <a:endParaRPr lang="en-US" sz="2800" dirty="0"/>
          </a:p>
          <a:p>
            <a:pPr algn="just" rtl="1">
              <a:buFontTx/>
              <a:buNone/>
              <a:defRPr/>
            </a:pPr>
            <a:r>
              <a:rPr lang="ar-SA" sz="2800" b="1" dirty="0">
                <a:effectLst>
                  <a:outerShdw blurRad="50800" dist="38100" algn="tr" rotWithShape="0">
                    <a:prstClr val="black">
                      <a:alpha val="40000"/>
                    </a:prstClr>
                  </a:outerShdw>
                </a:effectLst>
              </a:rPr>
              <a:t>شايان ذكر است كه ابن سينا در كتاب قانون در طب، جرجاني در ذخيره خوارزمشاهي و مولوي در كتاب مثنوي، سن 60 سالگي را مرز ورود به سالخوردگي قلمداد نموده اند.</a:t>
            </a:r>
            <a:endParaRPr lang="en-US" sz="2800" dirty="0"/>
          </a:p>
        </p:txBody>
      </p:sp>
      <p:sp>
        <p:nvSpPr>
          <p:cNvPr id="4" name="Slide Number Placeholder 3">
            <a:extLst>
              <a:ext uri="{FF2B5EF4-FFF2-40B4-BE49-F238E27FC236}">
                <a16:creationId xmlns:a16="http://schemas.microsoft.com/office/drawing/2014/main" id="{49F6193E-AD3C-4F1A-8FCD-E15F614EF29E}"/>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9B153CD-9C73-4424-834D-B375537CE45C}" type="slidenum">
              <a:rPr lang="en-US" altLang="en-US">
                <a:solidFill>
                  <a:srgbClr val="000000"/>
                </a:solidFill>
              </a:rPr>
              <a:pPr algn="r" eaLnBrk="1" hangingPunct="1"/>
              <a:t>3</a:t>
            </a:fld>
            <a:endParaRPr lang="en-US" altLang="en-US">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38828569-C4CD-43AC-BD5A-5F5853D1AD85}"/>
              </a:ext>
            </a:extLst>
          </p:cNvPr>
          <p:cNvSpPr>
            <a:spLocks noGrp="1"/>
          </p:cNvSpPr>
          <p:nvPr>
            <p:ph type="title"/>
          </p:nvPr>
        </p:nvSpPr>
        <p:spPr/>
        <p:txBody>
          <a:bodyPr/>
          <a:lstStyle/>
          <a:p>
            <a:endParaRPr lang="en-US" altLang="en-US"/>
          </a:p>
        </p:txBody>
      </p:sp>
      <p:sp>
        <p:nvSpPr>
          <p:cNvPr id="9219" name="Content Placeholder 2">
            <a:extLst>
              <a:ext uri="{FF2B5EF4-FFF2-40B4-BE49-F238E27FC236}">
                <a16:creationId xmlns:a16="http://schemas.microsoft.com/office/drawing/2014/main" id="{93097255-E2D3-4D6F-85B1-8F487EDDDCD1}"/>
              </a:ext>
            </a:extLst>
          </p:cNvPr>
          <p:cNvSpPr>
            <a:spLocks noGrp="1"/>
          </p:cNvSpPr>
          <p:nvPr>
            <p:ph idx="1"/>
          </p:nvPr>
        </p:nvSpPr>
        <p:spPr/>
        <p:txBody>
          <a:bodyPr>
            <a:normAutofit/>
          </a:bodyPr>
          <a:lstStyle/>
          <a:p>
            <a:pPr algn="just" rtl="1">
              <a:buFontTx/>
              <a:buNone/>
            </a:pPr>
            <a:r>
              <a:rPr lang="ar-SA" altLang="en-US" sz="3200" b="1" dirty="0"/>
              <a:t>سازمان بهداشت جهاني افراد را بر اساس گروههاي زير طبقه بندي كرده است :</a:t>
            </a:r>
            <a:endParaRPr lang="en-US" altLang="en-US" sz="3200" dirty="0"/>
          </a:p>
          <a:p>
            <a:pPr algn="just" rtl="1"/>
            <a:r>
              <a:rPr lang="ar-SA" altLang="en-US" sz="3200" b="1" dirty="0"/>
              <a:t>افراد داراي سنين بين 60 تا 75 سال : سالمند</a:t>
            </a:r>
            <a:endParaRPr lang="en-US" altLang="en-US" sz="3200" dirty="0"/>
          </a:p>
          <a:p>
            <a:pPr algn="just" rtl="1"/>
            <a:r>
              <a:rPr lang="ar-SA" altLang="en-US" sz="3200" b="1" dirty="0"/>
              <a:t>افراد داراي سنين بين 76 تا 90 سال : پير</a:t>
            </a:r>
            <a:endParaRPr lang="en-US" altLang="en-US" sz="3200" dirty="0"/>
          </a:p>
          <a:p>
            <a:pPr algn="just" rtl="1"/>
            <a:r>
              <a:rPr lang="ar-SA" altLang="en-US" sz="3200" b="1" dirty="0"/>
              <a:t>افراد داراي سنين بالاي 90 سال : خيلي پي</a:t>
            </a:r>
            <a:r>
              <a:rPr lang="fa-IR" altLang="en-US" sz="3200" b="1" dirty="0"/>
              <a:t>ر</a:t>
            </a:r>
            <a:endParaRPr lang="en-US" altLang="en-US" sz="3200" dirty="0"/>
          </a:p>
        </p:txBody>
      </p:sp>
      <p:sp>
        <p:nvSpPr>
          <p:cNvPr id="4" name="Slide Number Placeholder 3">
            <a:extLst>
              <a:ext uri="{FF2B5EF4-FFF2-40B4-BE49-F238E27FC236}">
                <a16:creationId xmlns:a16="http://schemas.microsoft.com/office/drawing/2014/main" id="{04C2A048-FAF6-4A7D-A974-911CDF3C288A}"/>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750A60EB-98F5-4761-90F0-21F0646D63F4}" type="slidenum">
              <a:rPr lang="en-US" altLang="en-US">
                <a:solidFill>
                  <a:srgbClr val="000000"/>
                </a:solidFill>
              </a:rPr>
              <a:pPr algn="r" eaLnBrk="1" hangingPunct="1"/>
              <a:t>4</a:t>
            </a:fld>
            <a:endParaRPr lang="en-US" altLang="en-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07F771A8-36DD-4F69-8F46-786DF8F01E9A}"/>
              </a:ext>
            </a:extLst>
          </p:cNvPr>
          <p:cNvSpPr>
            <a:spLocks noGrp="1"/>
          </p:cNvSpPr>
          <p:nvPr>
            <p:ph type="title"/>
          </p:nvPr>
        </p:nvSpPr>
        <p:spPr/>
        <p:txBody>
          <a:bodyPr/>
          <a:lstStyle/>
          <a:p>
            <a:pPr algn="ctr"/>
            <a:r>
              <a:rPr lang="fa-IR" altLang="en-US" dirty="0"/>
              <a:t>سالخوردگی جمعیت چیست؟</a:t>
            </a:r>
            <a:endParaRPr lang="en-US" altLang="en-US" dirty="0"/>
          </a:p>
        </p:txBody>
      </p:sp>
      <p:sp>
        <p:nvSpPr>
          <p:cNvPr id="10243" name="Content Placeholder 2">
            <a:extLst>
              <a:ext uri="{FF2B5EF4-FFF2-40B4-BE49-F238E27FC236}">
                <a16:creationId xmlns:a16="http://schemas.microsoft.com/office/drawing/2014/main" id="{E8F4A575-AB72-427B-8FBD-76DEE5EDBCEF}"/>
              </a:ext>
            </a:extLst>
          </p:cNvPr>
          <p:cNvSpPr>
            <a:spLocks noGrp="1"/>
          </p:cNvSpPr>
          <p:nvPr>
            <p:ph idx="1"/>
          </p:nvPr>
        </p:nvSpPr>
        <p:spPr>
          <a:xfrm>
            <a:off x="457200" y="1600200"/>
            <a:ext cx="8229600" cy="4419600"/>
          </a:xfrm>
        </p:spPr>
        <p:txBody>
          <a:bodyPr>
            <a:normAutofit/>
          </a:bodyPr>
          <a:lstStyle/>
          <a:p>
            <a:pPr algn="just" rtl="1">
              <a:buFont typeface="Wingdings" panose="05000000000000000000" pitchFamily="2" charset="2"/>
              <a:buNone/>
            </a:pPr>
            <a:r>
              <a:rPr lang="fa-IR" altLang="en-US" sz="2400" dirty="0"/>
              <a:t>بر اساس تعریف سازمان ملل:</a:t>
            </a:r>
          </a:p>
          <a:p>
            <a:pPr algn="just" rtl="1"/>
            <a:r>
              <a:rPr lang="fa-IR" altLang="en-US" sz="2400" b="1" dirty="0"/>
              <a:t>کشورهای دارای </a:t>
            </a:r>
            <a:r>
              <a:rPr lang="fa-IR" altLang="en-US" sz="2400" b="1" dirty="0">
                <a:solidFill>
                  <a:srgbClr val="92D050"/>
                </a:solidFill>
              </a:rPr>
              <a:t>جمعیت جوان</a:t>
            </a:r>
            <a:r>
              <a:rPr lang="fa-IR" altLang="en-US" sz="2400" dirty="0">
                <a:solidFill>
                  <a:srgbClr val="92D050"/>
                </a:solidFill>
              </a:rPr>
              <a:t> </a:t>
            </a:r>
            <a:r>
              <a:rPr lang="fa-IR" altLang="en-US" sz="2400" dirty="0"/>
              <a:t>، کشورهایی هستند که نسبت </a:t>
            </a:r>
            <a:r>
              <a:rPr lang="fa-IR" altLang="en-US" sz="2400" dirty="0">
                <a:solidFill>
                  <a:srgbClr val="92D050"/>
                </a:solidFill>
              </a:rPr>
              <a:t>سالمندان آن </a:t>
            </a:r>
            <a:r>
              <a:rPr lang="fa-IR" altLang="en-US" sz="2400" b="1" dirty="0">
                <a:solidFill>
                  <a:srgbClr val="92D050"/>
                </a:solidFill>
              </a:rPr>
              <a:t>زیر 4%</a:t>
            </a:r>
            <a:r>
              <a:rPr lang="fa-IR" altLang="en-US" sz="2400" dirty="0">
                <a:solidFill>
                  <a:srgbClr val="92D050"/>
                </a:solidFill>
              </a:rPr>
              <a:t> </a:t>
            </a:r>
            <a:r>
              <a:rPr lang="fa-IR" altLang="en-US" sz="2400" dirty="0"/>
              <a:t>باشد.</a:t>
            </a:r>
          </a:p>
          <a:p>
            <a:pPr algn="just" rtl="1"/>
            <a:r>
              <a:rPr lang="fa-IR" altLang="en-US" sz="2400" b="1" dirty="0"/>
              <a:t>کشورهای دارای </a:t>
            </a:r>
            <a:r>
              <a:rPr lang="fa-IR" altLang="en-US" sz="2400" b="1" dirty="0">
                <a:solidFill>
                  <a:srgbClr val="FFC000"/>
                </a:solidFill>
              </a:rPr>
              <a:t>جمعیت بزرگسال</a:t>
            </a:r>
            <a:r>
              <a:rPr lang="fa-IR" altLang="en-US" sz="2400" dirty="0">
                <a:solidFill>
                  <a:srgbClr val="FFC000"/>
                </a:solidFill>
              </a:rPr>
              <a:t> </a:t>
            </a:r>
            <a:r>
              <a:rPr lang="fa-IR" altLang="en-US" sz="2400" dirty="0"/>
              <a:t>، کشورهایی هستند که نسبت </a:t>
            </a:r>
            <a:r>
              <a:rPr lang="fa-IR" altLang="en-US" sz="2400" dirty="0">
                <a:solidFill>
                  <a:srgbClr val="FFC000"/>
                </a:solidFill>
              </a:rPr>
              <a:t>سالمندان آن </a:t>
            </a:r>
            <a:r>
              <a:rPr lang="fa-IR" altLang="en-US" sz="2400" b="1" dirty="0">
                <a:solidFill>
                  <a:srgbClr val="FFC000"/>
                </a:solidFill>
              </a:rPr>
              <a:t>زیر 6% - 4%</a:t>
            </a:r>
            <a:r>
              <a:rPr lang="fa-IR" altLang="en-US" sz="2400" dirty="0">
                <a:solidFill>
                  <a:srgbClr val="FFC000"/>
                </a:solidFill>
              </a:rPr>
              <a:t> </a:t>
            </a:r>
            <a:r>
              <a:rPr lang="fa-IR" altLang="en-US" sz="2400" dirty="0"/>
              <a:t>باشد.</a:t>
            </a:r>
          </a:p>
          <a:p>
            <a:pPr algn="just" rtl="1"/>
            <a:r>
              <a:rPr lang="fa-IR" altLang="en-US" sz="2400" b="1" dirty="0"/>
              <a:t>کشورهای دارای </a:t>
            </a:r>
            <a:r>
              <a:rPr lang="fa-IR" altLang="en-US" sz="4000" b="1" dirty="0">
                <a:solidFill>
                  <a:srgbClr val="C00000"/>
                </a:solidFill>
              </a:rPr>
              <a:t>جمعیت سالخورده </a:t>
            </a:r>
            <a:r>
              <a:rPr lang="fa-IR" altLang="en-US" sz="2400" dirty="0"/>
              <a:t>، کشورهایی هستند که نسبت </a:t>
            </a:r>
            <a:r>
              <a:rPr lang="fa-IR" altLang="en-US" sz="2400" dirty="0">
                <a:solidFill>
                  <a:srgbClr val="C00000"/>
                </a:solidFill>
              </a:rPr>
              <a:t>سالمندان آن </a:t>
            </a:r>
            <a:r>
              <a:rPr lang="fa-IR" altLang="en-US" sz="2400" b="1" dirty="0">
                <a:solidFill>
                  <a:srgbClr val="C00000"/>
                </a:solidFill>
              </a:rPr>
              <a:t>7% یا بیشتر</a:t>
            </a:r>
            <a:r>
              <a:rPr lang="fa-IR" altLang="en-US" sz="2400" dirty="0">
                <a:solidFill>
                  <a:srgbClr val="C00000"/>
                </a:solidFill>
              </a:rPr>
              <a:t> </a:t>
            </a:r>
            <a:r>
              <a:rPr lang="fa-IR" altLang="en-US" sz="2400" dirty="0"/>
              <a:t>باشد.</a:t>
            </a:r>
            <a:endParaRPr lang="en-US" altLang="en-US" sz="2400" dirty="0"/>
          </a:p>
        </p:txBody>
      </p:sp>
      <p:sp>
        <p:nvSpPr>
          <p:cNvPr id="4" name="Slide Number Placeholder 3">
            <a:extLst>
              <a:ext uri="{FF2B5EF4-FFF2-40B4-BE49-F238E27FC236}">
                <a16:creationId xmlns:a16="http://schemas.microsoft.com/office/drawing/2014/main" id="{BDCFCCA2-CD7E-4F77-849F-811C6E04DDDF}"/>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8C81576D-6823-4321-8F5F-4D3885DF0FCC}" type="slidenum">
              <a:rPr lang="en-US" altLang="en-US">
                <a:solidFill>
                  <a:srgbClr val="000000"/>
                </a:solidFill>
              </a:rPr>
              <a:pPr algn="r" eaLnBrk="1" hangingPunct="1"/>
              <a:t>5</a:t>
            </a:fld>
            <a:endParaRPr lang="en-US" altLang="en-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a:extLst>
              <a:ext uri="{FF2B5EF4-FFF2-40B4-BE49-F238E27FC236}">
                <a16:creationId xmlns:a16="http://schemas.microsoft.com/office/drawing/2014/main" id="{E5A862DA-2613-4214-9DB4-7FE6D9609557}"/>
              </a:ext>
            </a:extLst>
          </p:cNvPr>
          <p:cNvSpPr>
            <a:spLocks noGrp="1"/>
          </p:cNvSpPr>
          <p:nvPr>
            <p:ph idx="1"/>
          </p:nvPr>
        </p:nvSpPr>
        <p:spPr>
          <a:xfrm>
            <a:off x="457200" y="1063422"/>
            <a:ext cx="8229600" cy="5108777"/>
          </a:xfrm>
        </p:spPr>
        <p:txBody>
          <a:bodyPr>
            <a:normAutofit/>
          </a:bodyPr>
          <a:lstStyle/>
          <a:p>
            <a:pPr algn="just" rtl="1"/>
            <a:r>
              <a:rPr lang="fa-IR" altLang="en-US" sz="2800" b="1" dirty="0">
                <a:cs typeface="Arial" panose="020B0604020202020204" pitchFamily="34" charset="0"/>
              </a:rPr>
              <a:t>حدود </a:t>
            </a:r>
            <a:r>
              <a:rPr lang="fa-IR" altLang="en-US" sz="2800" b="1" i="1" u="sng" dirty="0">
                <a:cs typeface="Arial" panose="020B0604020202020204" pitchFamily="34" charset="0"/>
              </a:rPr>
              <a:t>580 میلیون</a:t>
            </a:r>
            <a:r>
              <a:rPr lang="fa-IR" altLang="en-US" sz="2800" b="1" dirty="0">
                <a:cs typeface="Arial" panose="020B0604020202020204" pitchFamily="34" charset="0"/>
              </a:rPr>
              <a:t> نفر از جمعیت جهان را افراد بالای 60 سال تشکیل می دهد </a:t>
            </a:r>
          </a:p>
          <a:p>
            <a:pPr algn="just" rtl="1"/>
            <a:r>
              <a:rPr lang="fa-IR" altLang="en-US" sz="2800" b="1" dirty="0">
                <a:cs typeface="Arial" panose="020B0604020202020204" pitchFamily="34" charset="0"/>
              </a:rPr>
              <a:t>پیش بینی می شود تا سال 2020 میلادی جمعیت سالمندی جهان به  1 میلیارد نفر برسد</a:t>
            </a:r>
          </a:p>
          <a:p>
            <a:pPr algn="just"/>
            <a:endParaRPr lang="fa-IR" altLang="en-US" sz="2800" dirty="0">
              <a:cs typeface="Arial" panose="020B0604020202020204" pitchFamily="34" charset="0"/>
            </a:endParaRPr>
          </a:p>
          <a:p>
            <a:pPr algn="just" rtl="1"/>
            <a:r>
              <a:rPr lang="fa-IR" altLang="en-US" sz="2800" b="1" dirty="0">
                <a:cs typeface="Arial" panose="020B0604020202020204" pitchFamily="34" charset="0"/>
              </a:rPr>
              <a:t>در ایران در آخرین سر شماری سال 1385 حدود 7% جمعیت 70 میلیون نفری را سالمندان بالای 60 سال تشکیل می دهند </a:t>
            </a:r>
            <a:r>
              <a:rPr lang="fa-IR" altLang="en-US" sz="2800" b="1" i="1" u="sng" dirty="0">
                <a:cs typeface="Arial" panose="020B0604020202020204" pitchFamily="34" charset="0"/>
              </a:rPr>
              <a:t>( حدود 5 میلیون نفر)</a:t>
            </a:r>
            <a:r>
              <a:rPr lang="fa-IR" altLang="en-US" sz="2800" b="1" dirty="0">
                <a:cs typeface="Arial" panose="020B0604020202020204" pitchFamily="34" charset="0"/>
              </a:rPr>
              <a:t> که پیش بینی می شود تا سال 2020 میلادی به حدود 10 میلیون نفر برسد.</a:t>
            </a:r>
            <a:r>
              <a:rPr lang="fa-IR" altLang="en-US" sz="2800" dirty="0">
                <a:cs typeface="Arial" panose="020B0604020202020204" pitchFamily="34" charset="0"/>
              </a:rPr>
              <a:t> </a:t>
            </a:r>
            <a:endParaRPr lang="en-US" altLang="en-US" sz="2800" dirty="0"/>
          </a:p>
        </p:txBody>
      </p:sp>
      <p:sp>
        <p:nvSpPr>
          <p:cNvPr id="4" name="Slide Number Placeholder 3">
            <a:extLst>
              <a:ext uri="{FF2B5EF4-FFF2-40B4-BE49-F238E27FC236}">
                <a16:creationId xmlns:a16="http://schemas.microsoft.com/office/drawing/2014/main" id="{B167E65E-43D6-41DD-9281-9D050D3F1788}"/>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CA9627D-8EA7-47D8-8379-CCFC29B9F4D8}" type="slidenum">
              <a:rPr lang="en-US" altLang="en-US">
                <a:solidFill>
                  <a:srgbClr val="000000"/>
                </a:solidFill>
              </a:rPr>
              <a:pPr algn="r" eaLnBrk="1" hangingPunct="1"/>
              <a:t>6</a:t>
            </a:fld>
            <a:endParaRPr lang="en-US" altLang="en-US">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3FB4C38D-22D2-40B3-8FA5-480E6741C1C8}"/>
              </a:ext>
            </a:extLst>
          </p:cNvPr>
          <p:cNvSpPr>
            <a:spLocks noGrp="1"/>
          </p:cNvSpPr>
          <p:nvPr>
            <p:ph type="title"/>
          </p:nvPr>
        </p:nvSpPr>
        <p:spPr>
          <a:xfrm>
            <a:off x="381000" y="152400"/>
            <a:ext cx="8229600" cy="1143000"/>
          </a:xfrm>
        </p:spPr>
        <p:txBody>
          <a:bodyPr/>
          <a:lstStyle/>
          <a:p>
            <a:r>
              <a:rPr lang="fa-IR" altLang="zh-CN" dirty="0"/>
              <a:t>روند افزایش جمعیت سالمندان در ایران :</a:t>
            </a:r>
            <a:endParaRPr lang="en-US" altLang="en-US" dirty="0"/>
          </a:p>
        </p:txBody>
      </p:sp>
      <p:sp>
        <p:nvSpPr>
          <p:cNvPr id="12291" name="Content Placeholder 2">
            <a:extLst>
              <a:ext uri="{FF2B5EF4-FFF2-40B4-BE49-F238E27FC236}">
                <a16:creationId xmlns:a16="http://schemas.microsoft.com/office/drawing/2014/main" id="{31279AF4-55B0-414D-9796-4B7675DFC885}"/>
              </a:ext>
            </a:extLst>
          </p:cNvPr>
          <p:cNvSpPr>
            <a:spLocks noGrp="1"/>
          </p:cNvSpPr>
          <p:nvPr>
            <p:ph idx="1"/>
          </p:nvPr>
        </p:nvSpPr>
        <p:spPr>
          <a:xfrm>
            <a:off x="381000" y="1295400"/>
            <a:ext cx="8229600" cy="5257800"/>
          </a:xfrm>
        </p:spPr>
        <p:txBody>
          <a:bodyPr>
            <a:normAutofit/>
          </a:bodyPr>
          <a:lstStyle/>
          <a:p>
            <a:pPr algn="just" rtl="1"/>
            <a:r>
              <a:rPr lang="fa-IR" altLang="zh-CN" sz="2800" dirty="0"/>
              <a:t>در </a:t>
            </a:r>
            <a:r>
              <a:rPr lang="fa-IR" altLang="zh-CN" sz="2800" dirty="0">
                <a:solidFill>
                  <a:srgbClr val="92D050"/>
                </a:solidFill>
              </a:rPr>
              <a:t>سال</a:t>
            </a:r>
            <a:r>
              <a:rPr lang="fa-IR" altLang="zh-CN" sz="2800" dirty="0"/>
              <a:t> </a:t>
            </a:r>
            <a:r>
              <a:rPr lang="fa-IR" altLang="zh-CN" sz="2800" dirty="0">
                <a:solidFill>
                  <a:srgbClr val="92D050"/>
                </a:solidFill>
              </a:rPr>
              <a:t>1335</a:t>
            </a:r>
            <a:r>
              <a:rPr lang="fa-IR" altLang="zh-CN" sz="2800" dirty="0"/>
              <a:t> ایرانیان بالای 60 سال </a:t>
            </a:r>
            <a:r>
              <a:rPr lang="fa-IR" altLang="zh-CN" sz="2800" dirty="0">
                <a:solidFill>
                  <a:srgbClr val="92D050"/>
                </a:solidFill>
              </a:rPr>
              <a:t>تنها 3.2%</a:t>
            </a:r>
            <a:r>
              <a:rPr lang="fa-IR" altLang="zh-CN" sz="2800" dirty="0"/>
              <a:t>جمعیت کشور را تشکیل می دادند.</a:t>
            </a:r>
          </a:p>
          <a:p>
            <a:pPr algn="just" rtl="1"/>
            <a:r>
              <a:rPr lang="fa-IR" altLang="zh-CN" sz="2800" dirty="0"/>
              <a:t> بر اساس نتایج سرشماری ها، در سالهای 45، 55، 65 و 75 سالمندان به ترتیب 4.5، 5.2، 5.5  و 6.62 درصد جمعیت کشور را به خود اختصاص داده اند .</a:t>
            </a:r>
          </a:p>
          <a:p>
            <a:pPr algn="just" rtl="1"/>
            <a:r>
              <a:rPr lang="fa-IR" altLang="zh-CN" sz="2800" dirty="0"/>
              <a:t> این تعداد در آخرین سرشماری صورت گرفته در سال </a:t>
            </a:r>
            <a:r>
              <a:rPr lang="fa-IR" altLang="zh-CN" sz="2800" dirty="0">
                <a:solidFill>
                  <a:srgbClr val="C00000"/>
                </a:solidFill>
              </a:rPr>
              <a:t>1385</a:t>
            </a:r>
            <a:r>
              <a:rPr lang="fa-IR" altLang="zh-CN" sz="2800" dirty="0"/>
              <a:t> به </a:t>
            </a:r>
            <a:r>
              <a:rPr lang="fa-IR" altLang="zh-CN" sz="2800" dirty="0">
                <a:solidFill>
                  <a:srgbClr val="C00000"/>
                </a:solidFill>
              </a:rPr>
              <a:t>بیش از 7.29% </a:t>
            </a:r>
            <a:r>
              <a:rPr lang="fa-IR" altLang="zh-CN" sz="2800" dirty="0"/>
              <a:t>جمعیت کشور و </a:t>
            </a:r>
            <a:r>
              <a:rPr lang="fa-IR" altLang="zh-CN" sz="2800" dirty="0">
                <a:solidFill>
                  <a:schemeClr val="folHlink"/>
                </a:solidFill>
              </a:rPr>
              <a:t>بیش از 8.3% جمعیت استان یزد</a:t>
            </a:r>
            <a:r>
              <a:rPr lang="fa-IR" altLang="zh-CN" sz="2800" dirty="0"/>
              <a:t> بالغ شده است.</a:t>
            </a:r>
          </a:p>
          <a:p>
            <a:pPr algn="just" rtl="1"/>
            <a:r>
              <a:rPr lang="fa-IR" altLang="zh-CN" sz="2800" dirty="0"/>
              <a:t>پیش بینی می شود که تا </a:t>
            </a:r>
            <a:r>
              <a:rPr lang="fa-IR" altLang="zh-CN" sz="2800" dirty="0">
                <a:solidFill>
                  <a:srgbClr val="FF0000"/>
                </a:solidFill>
              </a:rPr>
              <a:t>سال 1400</a:t>
            </a:r>
            <a:r>
              <a:rPr lang="fa-IR" altLang="zh-CN" sz="2800" dirty="0"/>
              <a:t> نزدیک به </a:t>
            </a:r>
            <a:r>
              <a:rPr lang="fa-IR" altLang="zh-CN" sz="2800" dirty="0">
                <a:solidFill>
                  <a:srgbClr val="FF0000"/>
                </a:solidFill>
              </a:rPr>
              <a:t>10.5% </a:t>
            </a:r>
            <a:r>
              <a:rPr lang="fa-IR" altLang="zh-CN" sz="2800" dirty="0"/>
              <a:t>از جمعیت کشور را این گروه سنی تشکیل خواهند داد.</a:t>
            </a:r>
            <a:endParaRPr lang="en-US" altLang="en-US" sz="2800" dirty="0"/>
          </a:p>
        </p:txBody>
      </p:sp>
      <p:sp>
        <p:nvSpPr>
          <p:cNvPr id="4" name="Slide Number Placeholder 3">
            <a:extLst>
              <a:ext uri="{FF2B5EF4-FFF2-40B4-BE49-F238E27FC236}">
                <a16:creationId xmlns:a16="http://schemas.microsoft.com/office/drawing/2014/main" id="{1FEC7DC9-5FCE-4B6C-B9F7-565327B26B8A}"/>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5609071-92B8-4404-841E-68D8822AAFE0}" type="slidenum">
              <a:rPr lang="en-US" altLang="en-US">
                <a:solidFill>
                  <a:srgbClr val="000000"/>
                </a:solidFill>
              </a:rPr>
              <a:pPr algn="r" eaLnBrk="1" hangingPunct="1"/>
              <a:t>7</a:t>
            </a:fld>
            <a:endParaRPr lang="en-US" altLang="en-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09188A1-799A-4EE2-B662-3004351ABEF0}"/>
              </a:ext>
            </a:extLst>
          </p:cNvPr>
          <p:cNvSpPr>
            <a:spLocks noGrp="1"/>
          </p:cNvSpPr>
          <p:nvPr>
            <p:ph type="title"/>
          </p:nvPr>
        </p:nvSpPr>
        <p:spPr/>
        <p:txBody>
          <a:bodyPr/>
          <a:lstStyle/>
          <a:p>
            <a:r>
              <a:rPr lang="fa-IR" altLang="en-US" dirty="0"/>
              <a:t>روند تغيير جمعيت در ايران</a:t>
            </a:r>
            <a:endParaRPr lang="en-US" altLang="en-US" dirty="0"/>
          </a:p>
        </p:txBody>
      </p:sp>
      <p:sp>
        <p:nvSpPr>
          <p:cNvPr id="3" name="Content Placeholder 2">
            <a:extLst>
              <a:ext uri="{FF2B5EF4-FFF2-40B4-BE49-F238E27FC236}">
                <a16:creationId xmlns:a16="http://schemas.microsoft.com/office/drawing/2014/main" id="{95DF1185-2E37-40DE-B4AA-06B6B0523695}"/>
              </a:ext>
            </a:extLst>
          </p:cNvPr>
          <p:cNvSpPr>
            <a:spLocks noGrp="1"/>
          </p:cNvSpPr>
          <p:nvPr>
            <p:ph idx="1"/>
          </p:nvPr>
        </p:nvSpPr>
        <p:spPr>
          <a:xfrm>
            <a:off x="457200" y="1600200"/>
            <a:ext cx="8229600" cy="4962064"/>
          </a:xfrm>
        </p:spPr>
        <p:txBody>
          <a:bodyPr>
            <a:normAutofit/>
          </a:bodyPr>
          <a:lstStyle/>
          <a:p>
            <a:pPr algn="just" rtl="1" eaLnBrk="1" hangingPunct="1">
              <a:buFontTx/>
              <a:buNone/>
              <a:defRPr/>
            </a:pPr>
            <a:r>
              <a:rPr lang="fa-IR" sz="4400" dirty="0">
                <a:effectLst>
                  <a:outerShdw blurRad="38100" dist="38100" dir="2700000" algn="tl">
                    <a:srgbClr val="69676D"/>
                  </a:outerShdw>
                </a:effectLst>
                <a:cs typeface="Arial" charset="0"/>
              </a:rPr>
              <a:t>سال سرشماری</a:t>
            </a:r>
            <a:r>
              <a:rPr lang="en-US" sz="2800" dirty="0">
                <a:effectLst>
                  <a:outerShdw blurRad="38100" dist="38100" dir="2700000" algn="tl">
                    <a:srgbClr val="69676D"/>
                  </a:outerShdw>
                </a:effectLst>
                <a:cs typeface="Arial" charset="0"/>
              </a:rPr>
              <a:t>  </a:t>
            </a:r>
            <a:r>
              <a:rPr lang="fa-IR" sz="2800" dirty="0">
                <a:effectLst>
                  <a:outerShdw blurRad="50800" dist="38100" algn="tr" rotWithShape="0">
                    <a:prstClr val="black">
                      <a:alpha val="40000"/>
                    </a:prstClr>
                  </a:outerShdw>
                </a:effectLst>
              </a:rPr>
              <a:t> 1365     </a:t>
            </a:r>
            <a:r>
              <a:rPr lang="en-US" sz="2800" dirty="0">
                <a:effectLst>
                  <a:outerShdw blurRad="50800" dist="38100" algn="tr" rotWithShape="0">
                    <a:prstClr val="black">
                      <a:alpha val="40000"/>
                    </a:prstClr>
                  </a:outerShdw>
                </a:effectLst>
              </a:rPr>
              <a:t>           </a:t>
            </a:r>
            <a:r>
              <a:rPr lang="fa-IR" sz="2800" dirty="0">
                <a:effectLst>
                  <a:outerShdw blurRad="50800" dist="38100" algn="tr" rotWithShape="0">
                    <a:prstClr val="black">
                      <a:alpha val="40000"/>
                    </a:prstClr>
                  </a:outerShdw>
                </a:effectLst>
              </a:rPr>
              <a:t> 1375</a:t>
            </a:r>
            <a:r>
              <a:rPr lang="en-US" sz="2800" dirty="0">
                <a:effectLst>
                  <a:outerShdw blurRad="50800" dist="38100" algn="tr" rotWithShape="0">
                    <a:prstClr val="black">
                      <a:alpha val="40000"/>
                    </a:prstClr>
                  </a:outerShdw>
                </a:effectLst>
              </a:rPr>
              <a:t>        </a:t>
            </a:r>
            <a:r>
              <a:rPr lang="fa-IR" sz="2800" dirty="0">
                <a:effectLst>
                  <a:outerShdw blurRad="50800" dist="38100" algn="tr" rotWithShape="0">
                    <a:prstClr val="black">
                      <a:alpha val="40000"/>
                    </a:prstClr>
                  </a:outerShdw>
                </a:effectLst>
              </a:rPr>
              <a:t>1385</a:t>
            </a:r>
            <a:endParaRPr lang="en-US" sz="2800" dirty="0">
              <a:effectLst>
                <a:outerShdw blurRad="50800" dist="38100" algn="tr" rotWithShape="0">
                  <a:prstClr val="black">
                    <a:alpha val="40000"/>
                  </a:prstClr>
                </a:outerShdw>
              </a:effectLst>
            </a:endParaRPr>
          </a:p>
          <a:p>
            <a:pPr algn="just" rtl="1" eaLnBrk="1" hangingPunct="1">
              <a:buFontTx/>
              <a:buNone/>
              <a:defRPr/>
            </a:pPr>
            <a:r>
              <a:rPr lang="en-US" sz="2800" dirty="0">
                <a:effectLst>
                  <a:outerShdw blurRad="50800" dist="38100" algn="tr" rotWithShape="0">
                    <a:prstClr val="black">
                      <a:alpha val="40000"/>
                    </a:prstClr>
                  </a:outerShdw>
                </a:effectLst>
              </a:rPr>
              <a:t>  </a:t>
            </a:r>
          </a:p>
          <a:p>
            <a:pPr algn="just" rtl="1" eaLnBrk="1" hangingPunct="1">
              <a:buFontTx/>
              <a:buNone/>
              <a:defRPr/>
            </a:pPr>
            <a:r>
              <a:rPr lang="fa-IR" sz="3200" dirty="0">
                <a:effectLst>
                  <a:outerShdw blurRad="38100" dist="38100" dir="2700000" algn="tl">
                    <a:srgbClr val="69676D"/>
                  </a:outerShdw>
                </a:effectLst>
                <a:cs typeface="Arial" charset="0"/>
              </a:rPr>
              <a:t>جمعیت زیر 15 سال</a:t>
            </a:r>
            <a:r>
              <a:rPr lang="en-US" sz="3200" dirty="0">
                <a:effectLst>
                  <a:outerShdw blurRad="38100" dist="38100" dir="2700000" algn="tl">
                    <a:srgbClr val="69676D"/>
                  </a:outerShdw>
                </a:effectLst>
                <a:cs typeface="Arial" charset="0"/>
              </a:rPr>
              <a:t>         </a:t>
            </a:r>
            <a:r>
              <a:rPr lang="en-US" sz="2800" dirty="0">
                <a:effectLst>
                  <a:outerShdw blurRad="38100" dist="38100" dir="2700000" algn="tl">
                    <a:srgbClr val="69676D"/>
                  </a:outerShdw>
                </a:effectLst>
                <a:cs typeface="Arial" charset="0"/>
              </a:rPr>
              <a:t>45.45</a:t>
            </a:r>
            <a:r>
              <a:rPr lang="fa-IR" sz="2800" dirty="0">
                <a:effectLst>
                  <a:outerShdw blurRad="38100" dist="38100" dir="2700000" algn="tl">
                    <a:srgbClr val="69676D"/>
                  </a:outerShdw>
                </a:effectLst>
                <a:cs typeface="Arial" charset="0"/>
              </a:rPr>
              <a:t>%</a:t>
            </a:r>
            <a:r>
              <a:rPr lang="en-US" sz="2800" dirty="0">
                <a:effectLst>
                  <a:outerShdw blurRad="38100" dist="38100" dir="2700000" algn="tl">
                    <a:srgbClr val="69676D"/>
                  </a:outerShdw>
                </a:effectLst>
                <a:cs typeface="Arial" charset="0"/>
              </a:rPr>
              <a:t>     39.5</a:t>
            </a:r>
            <a:r>
              <a:rPr lang="fa-IR" sz="2800" dirty="0">
                <a:effectLst>
                  <a:outerShdw blurRad="38100" dist="38100" dir="2700000" algn="tl">
                    <a:srgbClr val="69676D"/>
                  </a:outerShdw>
                </a:effectLst>
                <a:cs typeface="Arial" charset="0"/>
              </a:rPr>
              <a:t>% </a:t>
            </a:r>
            <a:r>
              <a:rPr lang="en-US" sz="2800" dirty="0">
                <a:effectLst>
                  <a:outerShdw blurRad="38100" dist="38100" dir="2700000" algn="tl">
                    <a:srgbClr val="69676D"/>
                  </a:outerShdw>
                </a:effectLst>
                <a:cs typeface="Arial" charset="0"/>
              </a:rPr>
              <a:t> </a:t>
            </a:r>
            <a:r>
              <a:rPr lang="fa-IR" sz="2800" dirty="0">
                <a:effectLst>
                  <a:outerShdw blurRad="38100" dist="38100" dir="2700000" algn="tl">
                    <a:srgbClr val="69676D"/>
                  </a:outerShdw>
                </a:effectLst>
                <a:cs typeface="Arial" charset="0"/>
              </a:rPr>
              <a:t> </a:t>
            </a:r>
            <a:r>
              <a:rPr lang="en-US" sz="2800" dirty="0">
                <a:effectLst>
                  <a:outerShdw blurRad="38100" dist="38100" dir="2700000" algn="tl">
                    <a:srgbClr val="69676D"/>
                  </a:outerShdw>
                </a:effectLst>
                <a:cs typeface="Arial" charset="0"/>
              </a:rPr>
              <a:t>      25%                           </a:t>
            </a:r>
          </a:p>
          <a:p>
            <a:pPr algn="just" rtl="1" eaLnBrk="1" hangingPunct="1">
              <a:buFontTx/>
              <a:buNone/>
              <a:defRPr/>
            </a:pPr>
            <a:r>
              <a:rPr lang="en-US" sz="2800" dirty="0">
                <a:effectLst>
                  <a:outerShdw blurRad="38100" dist="38100" dir="2700000" algn="tl">
                    <a:srgbClr val="69676D"/>
                  </a:outerShdw>
                </a:effectLst>
                <a:cs typeface="Arial" charset="0"/>
              </a:rPr>
              <a:t> </a:t>
            </a:r>
            <a:r>
              <a:rPr lang="fa-IR" sz="3200" dirty="0">
                <a:effectLst>
                  <a:outerShdw blurRad="38100" dist="38100" dir="2700000" algn="tl">
                    <a:srgbClr val="69676D"/>
                  </a:outerShdw>
                </a:effectLst>
                <a:cs typeface="Arial" charset="0"/>
              </a:rPr>
              <a:t>جمعیت بالای 60 سال</a:t>
            </a:r>
            <a:r>
              <a:rPr lang="en-US" sz="3200" dirty="0">
                <a:effectLst>
                  <a:outerShdw blurRad="38100" dist="38100" dir="2700000" algn="tl">
                    <a:srgbClr val="69676D"/>
                  </a:outerShdw>
                </a:effectLst>
                <a:cs typeface="Arial" charset="0"/>
              </a:rPr>
              <a:t>  </a:t>
            </a:r>
            <a:r>
              <a:rPr lang="en-US" sz="3600" dirty="0">
                <a:effectLst>
                  <a:outerShdw blurRad="38100" dist="38100" dir="2700000" algn="tl">
                    <a:srgbClr val="69676D"/>
                  </a:outerShdw>
                </a:effectLst>
                <a:cs typeface="Arial" charset="0"/>
              </a:rPr>
              <a:t>    5.43 %</a:t>
            </a:r>
            <a:r>
              <a:rPr lang="fa-IR" sz="3600" dirty="0">
                <a:effectLst>
                  <a:outerShdw blurRad="38100" dist="38100" dir="2700000" algn="tl">
                    <a:srgbClr val="69676D"/>
                  </a:outerShdw>
                </a:effectLst>
                <a:cs typeface="Arial" charset="0"/>
              </a:rPr>
              <a:t>   </a:t>
            </a:r>
            <a:r>
              <a:rPr lang="en-US" sz="3600" dirty="0">
                <a:effectLst>
                  <a:outerShdw blurRad="38100" dist="38100" dir="2700000" algn="tl">
                    <a:srgbClr val="69676D"/>
                  </a:outerShdw>
                </a:effectLst>
                <a:cs typeface="Arial" charset="0"/>
              </a:rPr>
              <a:t>      6.62%          7.29%</a:t>
            </a:r>
          </a:p>
          <a:p>
            <a:pPr algn="just" rtl="1">
              <a:defRPr/>
            </a:pPr>
            <a:endParaRPr lang="en-US" sz="2800" dirty="0"/>
          </a:p>
        </p:txBody>
      </p:sp>
      <p:sp>
        <p:nvSpPr>
          <p:cNvPr id="4" name="Slide Number Placeholder 3">
            <a:extLst>
              <a:ext uri="{FF2B5EF4-FFF2-40B4-BE49-F238E27FC236}">
                <a16:creationId xmlns:a16="http://schemas.microsoft.com/office/drawing/2014/main" id="{DEDC35E9-20C5-437B-BC17-7BD7183182D0}"/>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793D1E2-D42B-480C-BFCE-83AEF23302AA}" type="slidenum">
              <a:rPr lang="en-US" altLang="en-US">
                <a:solidFill>
                  <a:srgbClr val="000000"/>
                </a:solidFill>
              </a:rPr>
              <a:pPr algn="r" eaLnBrk="1" hangingPunct="1"/>
              <a:t>8</a:t>
            </a:fld>
            <a:endParaRPr lang="en-US" altLang="en-US">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48A480FA-974E-4CDE-B83E-12429E0F5D6F}"/>
              </a:ext>
            </a:extLst>
          </p:cNvPr>
          <p:cNvSpPr>
            <a:spLocks noGrp="1"/>
          </p:cNvSpPr>
          <p:nvPr>
            <p:ph type="title"/>
          </p:nvPr>
        </p:nvSpPr>
        <p:spPr/>
        <p:txBody>
          <a:bodyPr/>
          <a:lstStyle/>
          <a:p>
            <a:r>
              <a:rPr lang="fa-IR" altLang="en-US"/>
              <a:t>روند تغيير جمعيت در جهان</a:t>
            </a:r>
            <a:endParaRPr lang="en-US" altLang="en-US"/>
          </a:p>
        </p:txBody>
      </p:sp>
      <p:pic>
        <p:nvPicPr>
          <p:cNvPr id="16388" name="Picture 3">
            <a:extLst>
              <a:ext uri="{FF2B5EF4-FFF2-40B4-BE49-F238E27FC236}">
                <a16:creationId xmlns:a16="http://schemas.microsoft.com/office/drawing/2014/main" id="{D4A86FC5-1B03-4A80-8A83-EA6778160A7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827088" y="2111152"/>
            <a:ext cx="6711950" cy="4078733"/>
          </a:xfrm>
        </p:spPr>
      </p:pic>
      <p:sp>
        <p:nvSpPr>
          <p:cNvPr id="4" name="Slide Number Placeholder 3">
            <a:extLst>
              <a:ext uri="{FF2B5EF4-FFF2-40B4-BE49-F238E27FC236}">
                <a16:creationId xmlns:a16="http://schemas.microsoft.com/office/drawing/2014/main" id="{9F2301BF-7939-4968-B2BB-16FB017E0FD0}"/>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27DCFA2A-58DC-46AF-B30D-BC66B7008CA6}" type="slidenum">
              <a:rPr lang="en-US" altLang="en-US">
                <a:solidFill>
                  <a:srgbClr val="000000"/>
                </a:solidFill>
              </a:rPr>
              <a:pPr algn="r" eaLnBrk="1" hangingPunct="1"/>
              <a:t>9</a:t>
            </a:fld>
            <a:endParaRPr lang="en-US" altLang="en-US">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a:extLst>
              <a:ext uri="{FF2B5EF4-FFF2-40B4-BE49-F238E27FC236}">
                <a16:creationId xmlns:a16="http://schemas.microsoft.com/office/drawing/2014/main" id="{B9A505CD-83EA-4FB6-B86C-FD8E3531AF1C}"/>
              </a:ext>
            </a:extLst>
          </p:cNvPr>
          <p:cNvSpPr>
            <a:spLocks noGrp="1"/>
          </p:cNvSpPr>
          <p:nvPr>
            <p:ph type="title"/>
          </p:nvPr>
        </p:nvSpPr>
        <p:spPr/>
        <p:txBody>
          <a:bodyPr>
            <a:normAutofit/>
          </a:bodyPr>
          <a:lstStyle/>
          <a:p>
            <a:r>
              <a:rPr lang="fa-IR" altLang="en-US" dirty="0">
                <a:cs typeface="Zar" pitchFamily="2" charset="0"/>
              </a:rPr>
              <a:t>روند تغ</a:t>
            </a:r>
            <a:r>
              <a:rPr lang="ar-SA" altLang="en-US" dirty="0">
                <a:cs typeface="Zar" pitchFamily="2" charset="0"/>
              </a:rPr>
              <a:t>يي</a:t>
            </a:r>
            <a:r>
              <a:rPr lang="fa-IR" altLang="en-US" dirty="0">
                <a:cs typeface="Zar" pitchFamily="2" charset="0"/>
              </a:rPr>
              <a:t>رات سالخوردگي جمعيت در ا</a:t>
            </a:r>
            <a:r>
              <a:rPr lang="ar-SA" altLang="en-US" dirty="0">
                <a:cs typeface="Zar" pitchFamily="2" charset="0"/>
              </a:rPr>
              <a:t>ي</a:t>
            </a:r>
            <a:r>
              <a:rPr lang="fa-IR" altLang="en-US" dirty="0">
                <a:cs typeface="Zar" pitchFamily="2" charset="0"/>
              </a:rPr>
              <a:t>ران گذشته، حال و آينده</a:t>
            </a:r>
            <a:endParaRPr lang="en-US" altLang="en-US" dirty="0"/>
          </a:p>
        </p:txBody>
      </p:sp>
      <p:graphicFrame>
        <p:nvGraphicFramePr>
          <p:cNvPr id="1026" name="Object 3">
            <a:extLst>
              <a:ext uri="{FF2B5EF4-FFF2-40B4-BE49-F238E27FC236}">
                <a16:creationId xmlns:a16="http://schemas.microsoft.com/office/drawing/2014/main" id="{150EA8C6-1515-4BF7-9F5D-095DBC6DB54C}"/>
              </a:ext>
            </a:extLst>
          </p:cNvPr>
          <p:cNvGraphicFramePr>
            <a:graphicFrameLocks noGrp="1" noChangeAspect="1"/>
          </p:cNvGraphicFramePr>
          <p:nvPr>
            <p:ph idx="1"/>
          </p:nvPr>
        </p:nvGraphicFramePr>
        <p:xfrm>
          <a:off x="827088" y="2337180"/>
          <a:ext cx="6711950" cy="3626677"/>
        </p:xfrm>
        <a:graphic>
          <a:graphicData uri="http://schemas.openxmlformats.org/presentationml/2006/ole">
            <mc:AlternateContent xmlns:mc="http://schemas.openxmlformats.org/markup-compatibility/2006">
              <mc:Choice xmlns:v="urn:schemas-microsoft-com:vml" Requires="v">
                <p:oleObj name="Chart" r:id="rId2" imgW="8620270" imgH="4657857" progId="MSGraph.Chart.8">
                  <p:embed followColorScheme="full"/>
                </p:oleObj>
              </mc:Choice>
              <mc:Fallback>
                <p:oleObj name="Chart" r:id="rId2" imgW="8620270" imgH="4657857" progId="MSGraph.Chart.8">
                  <p:embed followColorScheme="full"/>
                  <p:pic>
                    <p:nvPicPr>
                      <p:cNvPr id="1026" name="Object 3">
                        <a:extLst>
                          <a:ext uri="{FF2B5EF4-FFF2-40B4-BE49-F238E27FC236}">
                            <a16:creationId xmlns:a16="http://schemas.microsoft.com/office/drawing/2014/main" id="{150EA8C6-1515-4BF7-9F5D-095DBC6DB54C}"/>
                          </a:ext>
                        </a:extLst>
                      </p:cNvPr>
                      <p:cNvPicPr>
                        <a:picLocks noChangeAspect="1" noChangeArrowheads="1"/>
                      </p:cNvPicPr>
                      <p:nvPr/>
                    </p:nvPicPr>
                    <p:blipFill>
                      <a:blip r:embed="rId3"/>
                      <a:srcRect/>
                      <a:stretch>
                        <a:fillRect/>
                      </a:stretch>
                    </p:blipFill>
                    <p:spPr bwMode="auto">
                      <a:xfrm>
                        <a:off x="827088" y="2337180"/>
                        <a:ext cx="6711950" cy="3626677"/>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F8F116E4-8ABF-41BF-921E-E70C4F053D5F}"/>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8B28D254-A0D5-4D52-A7E6-72E8B5E483FD}" type="slidenum">
              <a:rPr lang="en-US" altLang="en-US">
                <a:solidFill>
                  <a:srgbClr val="000000"/>
                </a:solidFill>
              </a:rPr>
              <a:pPr algn="r" eaLnBrk="1" hangingPunct="1"/>
              <a:t>10</a:t>
            </a:fld>
            <a:endParaRPr lang="en-US" altLang="en-US">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a:extLst>
              <a:ext uri="{FF2B5EF4-FFF2-40B4-BE49-F238E27FC236}">
                <a16:creationId xmlns:a16="http://schemas.microsoft.com/office/drawing/2014/main" id="{D913E477-5EA7-4C47-B73C-5531AB11CD39}"/>
              </a:ext>
            </a:extLst>
          </p:cNvPr>
          <p:cNvSpPr>
            <a:spLocks noGrp="1"/>
          </p:cNvSpPr>
          <p:nvPr>
            <p:ph type="title"/>
          </p:nvPr>
        </p:nvSpPr>
        <p:spPr/>
        <p:txBody>
          <a:bodyPr>
            <a:normAutofit fontScale="90000"/>
          </a:bodyPr>
          <a:lstStyle/>
          <a:p>
            <a:r>
              <a:rPr lang="fa-IR" altLang="en-US">
                <a:ea typeface="Jadid"/>
                <a:cs typeface="Jadid"/>
              </a:rPr>
              <a:t>مقايسه روند نسبت هاي جمعيت 5 سال و پايين تر با 60 سال و بالاتر در ايران</a:t>
            </a:r>
            <a:r>
              <a:rPr lang="fa-IR" altLang="en-US" sz="5400">
                <a:cs typeface="Zar" pitchFamily="2" charset="0"/>
              </a:rPr>
              <a:t> </a:t>
            </a:r>
            <a:endParaRPr lang="en-US" altLang="en-US"/>
          </a:p>
        </p:txBody>
      </p:sp>
      <p:graphicFrame>
        <p:nvGraphicFramePr>
          <p:cNvPr id="2050" name="Object 3">
            <a:extLst>
              <a:ext uri="{FF2B5EF4-FFF2-40B4-BE49-F238E27FC236}">
                <a16:creationId xmlns:a16="http://schemas.microsoft.com/office/drawing/2014/main" id="{0744529B-E8FA-45B9-A953-43E0F4A487BD}"/>
              </a:ext>
            </a:extLst>
          </p:cNvPr>
          <p:cNvGraphicFramePr>
            <a:graphicFrameLocks noGrp="1" noChangeAspect="1"/>
          </p:cNvGraphicFramePr>
          <p:nvPr>
            <p:ph idx="1"/>
          </p:nvPr>
        </p:nvGraphicFramePr>
        <p:xfrm>
          <a:off x="827088" y="2154163"/>
          <a:ext cx="6711950" cy="3992711"/>
        </p:xfrm>
        <a:graphic>
          <a:graphicData uri="http://schemas.openxmlformats.org/presentationml/2006/ole">
            <mc:AlternateContent xmlns:mc="http://schemas.openxmlformats.org/markup-compatibility/2006">
              <mc:Choice xmlns:v="urn:schemas-microsoft-com:vml" Requires="v">
                <p:oleObj name="Chart" r:id="rId2" imgW="8534549" imgH="5076749" progId="MSGraph.Chart.8">
                  <p:embed followColorScheme="full"/>
                </p:oleObj>
              </mc:Choice>
              <mc:Fallback>
                <p:oleObj name="Chart" r:id="rId2" imgW="8534549" imgH="5076749" progId="MSGraph.Chart.8">
                  <p:embed followColorScheme="full"/>
                  <p:pic>
                    <p:nvPicPr>
                      <p:cNvPr id="2050" name="Object 3">
                        <a:extLst>
                          <a:ext uri="{FF2B5EF4-FFF2-40B4-BE49-F238E27FC236}">
                            <a16:creationId xmlns:a16="http://schemas.microsoft.com/office/drawing/2014/main" id="{0744529B-E8FA-45B9-A953-43E0F4A487BD}"/>
                          </a:ext>
                        </a:extLst>
                      </p:cNvPr>
                      <p:cNvPicPr>
                        <a:picLocks noChangeAspect="1" noChangeArrowheads="1"/>
                      </p:cNvPicPr>
                      <p:nvPr/>
                    </p:nvPicPr>
                    <p:blipFill>
                      <a:blip r:embed="rId3"/>
                      <a:srcRect/>
                      <a:stretch>
                        <a:fillRect/>
                      </a:stretch>
                    </p:blipFill>
                    <p:spPr bwMode="auto">
                      <a:xfrm>
                        <a:off x="827088" y="2154163"/>
                        <a:ext cx="6711950" cy="3992711"/>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875867CA-F20F-402B-9E47-A3386095FA89}"/>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E8E5EE2-E73B-49F0-BB79-9FD92099C0F3}" type="slidenum">
              <a:rPr lang="en-US" altLang="en-US">
                <a:solidFill>
                  <a:srgbClr val="000000"/>
                </a:solidFill>
              </a:rPr>
              <a:pPr algn="r" eaLnBrk="1" hangingPunct="1"/>
              <a:t>11</a:t>
            </a:fld>
            <a:endParaRPr lang="en-US" altLang="en-US">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a:extLst>
              <a:ext uri="{FF2B5EF4-FFF2-40B4-BE49-F238E27FC236}">
                <a16:creationId xmlns:a16="http://schemas.microsoft.com/office/drawing/2014/main" id="{6FF7C3D2-4A3E-4FEF-A91E-4C4BC64E234C}"/>
              </a:ext>
            </a:extLst>
          </p:cNvPr>
          <p:cNvSpPr>
            <a:spLocks noGrp="1"/>
          </p:cNvSpPr>
          <p:nvPr>
            <p:ph idx="1"/>
          </p:nvPr>
        </p:nvSpPr>
        <p:spPr>
          <a:xfrm>
            <a:off x="457200" y="1219200"/>
            <a:ext cx="8229600" cy="5105400"/>
          </a:xfrm>
        </p:spPr>
        <p:txBody>
          <a:bodyPr>
            <a:normAutofit/>
          </a:bodyPr>
          <a:lstStyle/>
          <a:p>
            <a:pPr algn="just" rtl="1"/>
            <a:r>
              <a:rPr lang="ar-SA" altLang="en-US" sz="3200" b="1" dirty="0"/>
              <a:t>گرچه هنوز در ايران مطالعه اي براي پيش بيني</a:t>
            </a:r>
            <a:r>
              <a:rPr lang="fa-IR" altLang="en-US" sz="3200" b="1" dirty="0"/>
              <a:t> </a:t>
            </a:r>
            <a:r>
              <a:rPr lang="ar-SA" altLang="en-US" sz="3200" b="1" dirty="0"/>
              <a:t>هزينه هاي بخش سلامت با توجه به رشد جمعيت سالمندي انجام نگرديده است،ليکن در خوش بينانه ترين</a:t>
            </a:r>
            <a:r>
              <a:rPr lang="en-US" altLang="en-US" sz="3200" b="1" dirty="0"/>
              <a:t>  </a:t>
            </a:r>
            <a:r>
              <a:rPr lang="ar-SA" altLang="en-US" sz="3200" b="1" dirty="0"/>
              <a:t>سناريو</a:t>
            </a:r>
            <a:r>
              <a:rPr lang="en-US" altLang="en-US" sz="3200" b="1" dirty="0"/>
              <a:t> </a:t>
            </a:r>
            <a:r>
              <a:rPr lang="ar-SA" altLang="en-US" sz="3200" b="1" dirty="0"/>
              <a:t>،جمعيت سالمند از 7درصد در سال 1385 به 22 درصد در سال2050 افزايش خواهد يافت آنچه به عنوان روند افزايش جمعيت سالمندان در جهان و ايران عنوان گرديد، به خودي خود مهم نيست، بلکه تبعاتي که اين افزايش بر ابعاد مختلف اجتماعي واقتصادي از جمله بر منابع بخش بهداشت ودرمان خواهد گذاشت، داراي اهميت  و نيازمند مطالعه جدي است.</a:t>
            </a:r>
            <a:endParaRPr lang="en-US" altLang="en-US" sz="3200" dirty="0"/>
          </a:p>
        </p:txBody>
      </p:sp>
      <p:sp>
        <p:nvSpPr>
          <p:cNvPr id="4" name="Slide Number Placeholder 3">
            <a:extLst>
              <a:ext uri="{FF2B5EF4-FFF2-40B4-BE49-F238E27FC236}">
                <a16:creationId xmlns:a16="http://schemas.microsoft.com/office/drawing/2014/main" id="{B33D2588-B3AF-479D-A0B1-336FFBA16F0B}"/>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8103E51-5360-4E78-BD36-61D50696FBCF}" type="slidenum">
              <a:rPr lang="en-US" altLang="en-US">
                <a:solidFill>
                  <a:srgbClr val="000000"/>
                </a:solidFill>
              </a:rPr>
              <a:pPr algn="r" eaLnBrk="1" hangingPunct="1"/>
              <a:t>12</a:t>
            </a:fld>
            <a:endParaRPr lang="en-US" altLang="en-US">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a:extLst>
              <a:ext uri="{FF2B5EF4-FFF2-40B4-BE49-F238E27FC236}">
                <a16:creationId xmlns:a16="http://schemas.microsoft.com/office/drawing/2014/main" id="{D77B91C9-DB49-4148-B8B1-A6163365C993}"/>
              </a:ext>
            </a:extLst>
          </p:cNvPr>
          <p:cNvSpPr>
            <a:spLocks noGrp="1"/>
          </p:cNvSpPr>
          <p:nvPr>
            <p:ph idx="1"/>
          </p:nvPr>
        </p:nvSpPr>
        <p:spPr>
          <a:xfrm>
            <a:off x="457200" y="1218886"/>
            <a:ext cx="8229600" cy="5334000"/>
          </a:xfrm>
        </p:spPr>
        <p:txBody>
          <a:bodyPr>
            <a:normAutofit/>
          </a:bodyPr>
          <a:lstStyle/>
          <a:p>
            <a:pPr algn="just" rtl="1">
              <a:buFontTx/>
              <a:buNone/>
            </a:pPr>
            <a:r>
              <a:rPr lang="ar-SA" altLang="en-US" sz="3600" b="1" dirty="0"/>
              <a:t>مطالعات گوناگوني بر اين واقعيت تاکيد دارند که با ورود به مرحله سالمندي،هزينه هاي درماني در بخش ها و</a:t>
            </a:r>
            <a:r>
              <a:rPr lang="fa-IR" altLang="en-US" sz="3600" b="1" dirty="0"/>
              <a:t> </a:t>
            </a:r>
            <a:r>
              <a:rPr lang="ar-SA" altLang="en-US" sz="3600" b="1" dirty="0"/>
              <a:t>شکل هاي مختلف روند تصاعدي خواهند داشت به طوري که با فرض 5 برابر بودن هزينه هاي درماني سالمندان (براساس برآوردهاي در دسترس ساير جوامع )، براي پاسخگويي به </a:t>
            </a:r>
            <a:r>
              <a:rPr lang="en-US" altLang="en-US" sz="3600" b="1" dirty="0"/>
              <a:t>  </a:t>
            </a:r>
            <a:r>
              <a:rPr lang="ar-SA" altLang="en-US" sz="3600" b="1" dirty="0"/>
              <a:t>هزينه هاي سلامت لازم است سرانه هر نفر از منابع مالي بخش سلامت به بيش از </a:t>
            </a:r>
            <a:r>
              <a:rPr lang="fa-IR" altLang="en-US" sz="3600" b="1" dirty="0"/>
              <a:t>2/5</a:t>
            </a:r>
            <a:r>
              <a:rPr lang="ar-SA" altLang="en-US" sz="3600" b="1" dirty="0"/>
              <a:t> برابر افزايش يابد.</a:t>
            </a:r>
            <a:endParaRPr lang="en-US" altLang="en-US" sz="3600" dirty="0"/>
          </a:p>
        </p:txBody>
      </p:sp>
      <p:sp>
        <p:nvSpPr>
          <p:cNvPr id="4" name="Slide Number Placeholder 3">
            <a:extLst>
              <a:ext uri="{FF2B5EF4-FFF2-40B4-BE49-F238E27FC236}">
                <a16:creationId xmlns:a16="http://schemas.microsoft.com/office/drawing/2014/main" id="{F395F7EF-5B90-493D-B9FA-3E1438EAAEA2}"/>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2E195B6-98C9-40BF-A4E2-ABCE277306E8}" type="slidenum">
              <a:rPr lang="en-US" altLang="en-US">
                <a:solidFill>
                  <a:srgbClr val="000000"/>
                </a:solidFill>
              </a:rPr>
              <a:pPr algn="r" eaLnBrk="1" hangingPunct="1"/>
              <a:t>13</a:t>
            </a:fld>
            <a:endParaRPr lang="en-US" altLang="en-US">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2E02517-60D6-472E-8372-AFB890F0B89B}"/>
              </a:ext>
            </a:extLst>
          </p:cNvPr>
          <p:cNvSpPr>
            <a:spLocks noGrp="1"/>
          </p:cNvSpPr>
          <p:nvPr>
            <p:ph type="title"/>
          </p:nvPr>
        </p:nvSpPr>
        <p:spPr/>
        <p:txBody>
          <a:bodyPr/>
          <a:lstStyle/>
          <a:p>
            <a:endParaRPr lang="en-US" altLang="en-US"/>
          </a:p>
        </p:txBody>
      </p:sp>
      <p:sp>
        <p:nvSpPr>
          <p:cNvPr id="19459" name="Content Placeholder 2">
            <a:extLst>
              <a:ext uri="{FF2B5EF4-FFF2-40B4-BE49-F238E27FC236}">
                <a16:creationId xmlns:a16="http://schemas.microsoft.com/office/drawing/2014/main" id="{5FF02A69-1A2A-47E6-BF84-D55899FBBA3D}"/>
              </a:ext>
            </a:extLst>
          </p:cNvPr>
          <p:cNvSpPr>
            <a:spLocks noGrp="1"/>
          </p:cNvSpPr>
          <p:nvPr>
            <p:ph idx="1"/>
          </p:nvPr>
        </p:nvSpPr>
        <p:spPr>
          <a:xfrm>
            <a:off x="381000" y="2052925"/>
            <a:ext cx="8229600" cy="4195481"/>
          </a:xfrm>
        </p:spPr>
        <p:txBody>
          <a:bodyPr>
            <a:normAutofit lnSpcReduction="10000"/>
          </a:bodyPr>
          <a:lstStyle/>
          <a:p>
            <a:pPr algn="just" rtl="1">
              <a:buFontTx/>
              <a:buNone/>
            </a:pPr>
            <a:r>
              <a:rPr lang="ar-SA" altLang="en-US" sz="3600" b="1" dirty="0"/>
              <a:t>اين در شرايطي است که عواملي مانند تورم، </a:t>
            </a:r>
            <a:r>
              <a:rPr lang="fa-IR" altLang="en-US" sz="3600" b="1" dirty="0"/>
              <a:t>      </a:t>
            </a:r>
            <a:r>
              <a:rPr lang="ar-SA" altLang="en-US" sz="3600" b="1" dirty="0"/>
              <a:t>ارتقا</a:t>
            </a:r>
            <a:r>
              <a:rPr lang="fa-IR" altLang="en-US" sz="3600" b="1" dirty="0"/>
              <a:t>ء</a:t>
            </a:r>
            <a:r>
              <a:rPr lang="ar-SA" altLang="en-US" sz="3600" b="1" dirty="0"/>
              <a:t> تکنولوژي در ارائه خدمات، نوع بيماريها وسطح انتظار استفاده کنندگان از خدمات وساير عوامل هزينه ساز در نظر گرفته نشود. به عبارت ديگر بدون در نظر گرفتن فاکتورهاي هزينه ساز، فقط تحت تاثير خالص افزايش جمعيت سالمندي در ايران رقم 131 دلار سرانه سلامت  بايد به بالغ بر 325 دلار افزايش يابد.</a:t>
            </a:r>
            <a:endParaRPr lang="en-US" altLang="en-US" sz="3600" dirty="0"/>
          </a:p>
        </p:txBody>
      </p:sp>
      <p:sp>
        <p:nvSpPr>
          <p:cNvPr id="4" name="Slide Number Placeholder 3">
            <a:extLst>
              <a:ext uri="{FF2B5EF4-FFF2-40B4-BE49-F238E27FC236}">
                <a16:creationId xmlns:a16="http://schemas.microsoft.com/office/drawing/2014/main" id="{8501D32D-25E6-4FA7-A38E-6AD970AAD979}"/>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44F6A26C-8E42-40BD-80E9-54DFE878DCCC}" type="slidenum">
              <a:rPr lang="en-US" altLang="en-US">
                <a:solidFill>
                  <a:srgbClr val="000000"/>
                </a:solidFill>
              </a:rPr>
              <a:pPr algn="r" eaLnBrk="1" hangingPunct="1"/>
              <a:t>14</a:t>
            </a:fld>
            <a:endParaRPr lang="en-US" altLang="en-US">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68392A98-EB75-4091-9C2C-F545D7AFC212}"/>
              </a:ext>
            </a:extLst>
          </p:cNvPr>
          <p:cNvSpPr>
            <a:spLocks noGrp="1"/>
          </p:cNvSpPr>
          <p:nvPr>
            <p:ph type="title"/>
          </p:nvPr>
        </p:nvSpPr>
        <p:spPr/>
        <p:txBody>
          <a:bodyPr/>
          <a:lstStyle/>
          <a:p>
            <a:r>
              <a:rPr lang="fa-IR" altLang="en-US" dirty="0"/>
              <a:t>سالمندی فعال</a:t>
            </a:r>
            <a:endParaRPr lang="en-US" altLang="en-US" dirty="0"/>
          </a:p>
        </p:txBody>
      </p:sp>
      <p:sp>
        <p:nvSpPr>
          <p:cNvPr id="3" name="Content Placeholder 2">
            <a:extLst>
              <a:ext uri="{FF2B5EF4-FFF2-40B4-BE49-F238E27FC236}">
                <a16:creationId xmlns:a16="http://schemas.microsoft.com/office/drawing/2014/main" id="{711FB021-33F7-4E2E-9C80-653521793BB1}"/>
              </a:ext>
            </a:extLst>
          </p:cNvPr>
          <p:cNvSpPr>
            <a:spLocks noGrp="1"/>
          </p:cNvSpPr>
          <p:nvPr>
            <p:ph idx="1"/>
          </p:nvPr>
        </p:nvSpPr>
        <p:spPr>
          <a:xfrm>
            <a:off x="457200" y="1600200"/>
            <a:ext cx="8229600" cy="4343400"/>
          </a:xfrm>
        </p:spPr>
        <p:txBody>
          <a:bodyPr>
            <a:normAutofit lnSpcReduction="10000"/>
          </a:bodyPr>
          <a:lstStyle/>
          <a:p>
            <a:pPr marL="571500" indent="-571500" algn="r" rtl="1">
              <a:buFont typeface="Wingdings" pitchFamily="2" charset="2"/>
              <a:buChar char="Ø"/>
              <a:defRPr/>
            </a:pPr>
            <a:r>
              <a:rPr lang="fa-IR" sz="4000" b="1" dirty="0"/>
              <a:t>سالمندی باید:</a:t>
            </a:r>
          </a:p>
          <a:p>
            <a:pPr marL="571500" indent="-571500" algn="r" rtl="1">
              <a:buFont typeface="Wingdings" pitchFamily="2" charset="2"/>
              <a:buChar char="q"/>
              <a:defRPr/>
            </a:pPr>
            <a:r>
              <a:rPr lang="fa-IR" dirty="0"/>
              <a:t> </a:t>
            </a:r>
            <a:r>
              <a:rPr lang="fa-IR" sz="3600" dirty="0"/>
              <a:t>تجربه مثبتی در زندگانی باشد.</a:t>
            </a:r>
          </a:p>
          <a:p>
            <a:pPr marL="571500" indent="-571500" algn="r" rtl="1">
              <a:buFont typeface="Wingdings" pitchFamily="2" charset="2"/>
              <a:buChar char="q"/>
              <a:defRPr/>
            </a:pPr>
            <a:r>
              <a:rPr lang="fa-IR" sz="3600" dirty="0"/>
              <a:t>زندگی طولانی تر همراه با سلامت ، مشارکت و امنیت   مد نظر باشد .</a:t>
            </a:r>
          </a:p>
          <a:p>
            <a:pPr marL="571500" indent="-571500" algn="r" rtl="1">
              <a:buFont typeface="Wingdings" pitchFamily="2" charset="2"/>
              <a:buChar char="Ø"/>
              <a:defRPr/>
            </a:pPr>
            <a:r>
              <a:rPr lang="fa-IR" sz="3600" dirty="0"/>
              <a:t>سازمان جهانی بهداشت رویکرد رسیدن به این فرایند را </a:t>
            </a:r>
            <a:r>
              <a:rPr lang="fa-IR" sz="3600" dirty="0">
                <a:solidFill>
                  <a:srgbClr val="92D050"/>
                </a:solidFill>
              </a:rPr>
              <a:t>"سالمندی فعال" </a:t>
            </a:r>
            <a:r>
              <a:rPr lang="fa-IR" sz="3600" dirty="0"/>
              <a:t>معنی کرده است .</a:t>
            </a:r>
          </a:p>
          <a:p>
            <a:pPr marL="571500" indent="-571500" algn="r" rtl="1">
              <a:buFont typeface="Wingdings" pitchFamily="2" charset="2"/>
              <a:buChar char="Ø"/>
              <a:defRPr/>
            </a:pPr>
            <a:r>
              <a:rPr lang="fa-IR" sz="3600" dirty="0">
                <a:solidFill>
                  <a:srgbClr val="92D050"/>
                </a:solidFill>
              </a:rPr>
              <a:t>اهداف : ارتقاء کیفیت زندگی همراه با افزایش سن</a:t>
            </a:r>
            <a:endParaRPr lang="en-US" sz="3600" dirty="0">
              <a:solidFill>
                <a:srgbClr val="92D050"/>
              </a:solidFill>
            </a:endParaRPr>
          </a:p>
          <a:p>
            <a:pPr>
              <a:defRPr/>
            </a:pPr>
            <a:endParaRPr lang="en-US" dirty="0"/>
          </a:p>
        </p:txBody>
      </p:sp>
      <p:sp>
        <p:nvSpPr>
          <p:cNvPr id="4" name="Slide Number Placeholder 3">
            <a:extLst>
              <a:ext uri="{FF2B5EF4-FFF2-40B4-BE49-F238E27FC236}">
                <a16:creationId xmlns:a16="http://schemas.microsoft.com/office/drawing/2014/main" id="{2BF06FC7-7906-4CE3-A878-EF1425237412}"/>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67019164-616A-430E-85CC-54170C883D86}" type="slidenum">
              <a:rPr lang="en-US" altLang="en-US">
                <a:solidFill>
                  <a:srgbClr val="000000"/>
                </a:solidFill>
              </a:rPr>
              <a:pPr algn="r" eaLnBrk="1" hangingPunct="1"/>
              <a:t>15</a:t>
            </a:fld>
            <a:endParaRPr lang="en-US" altLang="en-US">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B116112B-37DE-402E-AE3B-1338D7B21993}"/>
              </a:ext>
            </a:extLst>
          </p:cNvPr>
          <p:cNvSpPr>
            <a:spLocks noGrp="1"/>
          </p:cNvSpPr>
          <p:nvPr>
            <p:ph type="title"/>
          </p:nvPr>
        </p:nvSpPr>
        <p:spPr/>
        <p:txBody>
          <a:bodyPr/>
          <a:lstStyle/>
          <a:p>
            <a:r>
              <a:rPr lang="fa-IR" altLang="zh-CN" sz="4800" dirty="0">
                <a:ea typeface="华文楷体" panose="02010600040101010101" pitchFamily="2" charset="-122"/>
                <a:cs typeface="B Homa" panose="00000400000000000000" pitchFamily="2" charset="-78"/>
              </a:rPr>
              <a:t>سالمندان و بیماری های مزمن:</a:t>
            </a:r>
            <a:endParaRPr lang="en-US" altLang="en-US" sz="4800" dirty="0">
              <a:cs typeface="B Homa" panose="00000400000000000000" pitchFamily="2" charset="-78"/>
            </a:endParaRPr>
          </a:p>
        </p:txBody>
      </p:sp>
      <p:sp>
        <p:nvSpPr>
          <p:cNvPr id="3" name="Content Placeholder 2">
            <a:extLst>
              <a:ext uri="{FF2B5EF4-FFF2-40B4-BE49-F238E27FC236}">
                <a16:creationId xmlns:a16="http://schemas.microsoft.com/office/drawing/2014/main" id="{A84BD652-D086-4461-BFA9-EAAD50F676C1}"/>
              </a:ext>
            </a:extLst>
          </p:cNvPr>
          <p:cNvSpPr>
            <a:spLocks noGrp="1"/>
          </p:cNvSpPr>
          <p:nvPr>
            <p:ph idx="1"/>
          </p:nvPr>
        </p:nvSpPr>
        <p:spPr>
          <a:xfrm>
            <a:off x="457200" y="1600200"/>
            <a:ext cx="8229600" cy="5105400"/>
          </a:xfrm>
        </p:spPr>
        <p:txBody>
          <a:bodyPr>
            <a:normAutofit fontScale="92500"/>
          </a:bodyPr>
          <a:lstStyle/>
          <a:p>
            <a:pPr marL="533400" indent="-533400" algn="just" rtl="1">
              <a:buFontTx/>
              <a:buNone/>
              <a:defRPr/>
            </a:pPr>
            <a:r>
              <a:rPr lang="fa-IR" sz="3200" dirty="0"/>
              <a:t>به طور متوسط بیش از 70% سالمندان بالاي 75 سال از  3.5 بيماري مزمن رنج مي برند.</a:t>
            </a:r>
          </a:p>
          <a:p>
            <a:pPr marL="533400" indent="-533400" algn="just" rtl="1">
              <a:buFontTx/>
              <a:buNone/>
              <a:defRPr/>
            </a:pPr>
            <a:r>
              <a:rPr lang="fa-IR" altLang="zh-CN" sz="3200" dirty="0"/>
              <a:t>سالمندی  اگر چه بیماری نیست ولی بار بیماری ها در آن خیلی بیشتر است ، بیماری هایی نظیر:(</a:t>
            </a:r>
            <a:r>
              <a:rPr lang="fa-IR" altLang="zh-CN" sz="3200" dirty="0">
                <a:solidFill>
                  <a:srgbClr val="BF2107"/>
                </a:solidFill>
              </a:rPr>
              <a:t>فشار خون، </a:t>
            </a:r>
            <a:r>
              <a:rPr lang="fa-IR" altLang="zh-CN" sz="3200" dirty="0">
                <a:solidFill>
                  <a:schemeClr val="hlink"/>
                </a:solidFill>
              </a:rPr>
              <a:t>بیماریهای قلبی،</a:t>
            </a:r>
            <a:r>
              <a:rPr lang="fa-IR" altLang="zh-CN" sz="3200" dirty="0"/>
              <a:t> </a:t>
            </a:r>
            <a:r>
              <a:rPr lang="fa-IR" altLang="zh-CN" sz="3200" dirty="0">
                <a:solidFill>
                  <a:schemeClr val="accent2"/>
                </a:solidFill>
              </a:rPr>
              <a:t>سکته، </a:t>
            </a:r>
            <a:r>
              <a:rPr lang="fa-IR" altLang="zh-CN" sz="3200" dirty="0">
                <a:solidFill>
                  <a:srgbClr val="BF2107"/>
                </a:solidFill>
              </a:rPr>
              <a:t>دیابت، </a:t>
            </a:r>
            <a:r>
              <a:rPr lang="fa-IR" altLang="zh-CN" sz="3200" dirty="0">
                <a:solidFill>
                  <a:schemeClr val="accent2"/>
                </a:solidFill>
              </a:rPr>
              <a:t>انواع</a:t>
            </a:r>
            <a:r>
              <a:rPr lang="fa-IR" altLang="zh-CN" sz="3200" dirty="0">
                <a:solidFill>
                  <a:srgbClr val="BF2107"/>
                </a:solidFill>
              </a:rPr>
              <a:t> </a:t>
            </a:r>
            <a:r>
              <a:rPr lang="fa-IR" altLang="zh-CN" sz="3200" dirty="0">
                <a:solidFill>
                  <a:schemeClr val="accent2"/>
                </a:solidFill>
              </a:rPr>
              <a:t>سرطان، </a:t>
            </a:r>
            <a:r>
              <a:rPr lang="fa-IR" altLang="zh-CN" sz="3200" dirty="0">
                <a:solidFill>
                  <a:srgbClr val="BF2107"/>
                </a:solidFill>
              </a:rPr>
              <a:t>بیماری های تنفسی،</a:t>
            </a:r>
            <a:r>
              <a:rPr lang="fa-IR" altLang="zh-CN" sz="3200" dirty="0"/>
              <a:t>     </a:t>
            </a:r>
            <a:r>
              <a:rPr lang="fa-IR" altLang="zh-CN" sz="3200" dirty="0">
                <a:solidFill>
                  <a:srgbClr val="FF9900"/>
                </a:solidFill>
              </a:rPr>
              <a:t>بی اختیاری ادراری،</a:t>
            </a:r>
            <a:r>
              <a:rPr lang="fa-IR" altLang="zh-CN" sz="3200" dirty="0"/>
              <a:t> </a:t>
            </a:r>
            <a:r>
              <a:rPr lang="fa-IR" altLang="zh-CN" sz="3200" dirty="0">
                <a:solidFill>
                  <a:srgbClr val="FF6600"/>
                </a:solidFill>
              </a:rPr>
              <a:t>کاهش قدرت بینایی و شنوایی، </a:t>
            </a:r>
            <a:r>
              <a:rPr lang="fa-IR" altLang="zh-CN" sz="3200" dirty="0">
                <a:solidFill>
                  <a:schemeClr val="hlink"/>
                </a:solidFill>
              </a:rPr>
              <a:t>ضعف ها و دردهای استخوانی- عضلانی، </a:t>
            </a:r>
            <a:r>
              <a:rPr lang="fa-IR" altLang="zh-CN" sz="3200" dirty="0">
                <a:solidFill>
                  <a:srgbClr val="BF2107"/>
                </a:solidFill>
              </a:rPr>
              <a:t>اختلالات روانی)</a:t>
            </a:r>
          </a:p>
          <a:p>
            <a:pPr marL="533400" indent="-533400" algn="just" rtl="1">
              <a:buFontTx/>
              <a:buNone/>
              <a:defRPr/>
            </a:pPr>
            <a:r>
              <a:rPr lang="fa-IR" sz="3200" dirty="0"/>
              <a:t>در افراد سالمند غیرآسایشگاهی آرتریت 60%، فشار خون 40%، بیماریهای قلبی30%، اختلالات بینایی10% و دیابت 5 تا 10% شیوع دارد</a:t>
            </a:r>
            <a:r>
              <a:rPr lang="fa-IR" sz="2400" dirty="0"/>
              <a:t>.</a:t>
            </a:r>
            <a:endParaRPr lang="en-US" sz="2400" dirty="0"/>
          </a:p>
        </p:txBody>
      </p:sp>
      <p:sp>
        <p:nvSpPr>
          <p:cNvPr id="4" name="Slide Number Placeholder 3">
            <a:extLst>
              <a:ext uri="{FF2B5EF4-FFF2-40B4-BE49-F238E27FC236}">
                <a16:creationId xmlns:a16="http://schemas.microsoft.com/office/drawing/2014/main" id="{44D99061-CEFB-4420-8101-3ED27E8D5410}"/>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8FB017AA-78BE-4ACE-836D-5C03B7195FB0}" type="slidenum">
              <a:rPr lang="en-US" altLang="en-US">
                <a:solidFill>
                  <a:srgbClr val="000000"/>
                </a:solidFill>
              </a:rPr>
              <a:pPr algn="r" eaLnBrk="1" hangingPunct="1"/>
              <a:t>16</a:t>
            </a:fld>
            <a:endParaRPr lang="en-US" altLang="en-US">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EB0358EB-2220-4F7D-B1D3-3A5A3CA9F5F1}"/>
              </a:ext>
            </a:extLst>
          </p:cNvPr>
          <p:cNvSpPr>
            <a:spLocks noGrp="1"/>
          </p:cNvSpPr>
          <p:nvPr>
            <p:ph type="title"/>
          </p:nvPr>
        </p:nvSpPr>
        <p:spPr>
          <a:xfrm>
            <a:off x="381000" y="1371600"/>
            <a:ext cx="8229600" cy="3581400"/>
          </a:xfrm>
        </p:spPr>
        <p:txBody>
          <a:bodyPr>
            <a:noAutofit/>
          </a:bodyPr>
          <a:lstStyle/>
          <a:p>
            <a:pPr algn="just" rtl="1">
              <a:lnSpc>
                <a:spcPct val="90000"/>
              </a:lnSpc>
            </a:pPr>
            <a:br>
              <a:rPr lang="fa-IR" altLang="en-US" sz="5400" b="1" dirty="0">
                <a:cs typeface="Arial" panose="020B0604020202020204" pitchFamily="34" charset="0"/>
              </a:rPr>
            </a:br>
            <a:r>
              <a:rPr lang="fa-IR" altLang="en-US" sz="2800" dirty="0">
                <a:cs typeface="Arial" panose="020B0604020202020204" pitchFamily="34" charset="0"/>
              </a:rPr>
              <a:t>با توجه به سیاستهای سازمان بهزیستی مبنی بر گسترش مراکز روزانه و ویزیت در منزل سالمندان  و نیز عدم گسترش مراکز نگهداری شبانه روزی سالمندان در طی  4  سال گذشته:</a:t>
            </a:r>
            <a:br>
              <a:rPr lang="fa-IR" altLang="en-US" sz="2800" dirty="0">
                <a:cs typeface="Arial" panose="020B0604020202020204" pitchFamily="34" charset="0"/>
              </a:rPr>
            </a:br>
            <a:r>
              <a:rPr lang="fa-IR" altLang="en-US" sz="2800" dirty="0">
                <a:cs typeface="Arial" panose="020B0604020202020204" pitchFamily="34" charset="0"/>
              </a:rPr>
              <a:t>---   3 مرکز نگهداری شبانه روزی سالمندان که مجموعا 241 سالمند را پذیرش نموده اند به  فعالیت خود ادامه داده است</a:t>
            </a:r>
            <a:br>
              <a:rPr lang="fa-IR" altLang="en-US" sz="2800" dirty="0">
                <a:cs typeface="Arial" panose="020B0604020202020204" pitchFamily="34" charset="0"/>
              </a:rPr>
            </a:br>
            <a:r>
              <a:rPr lang="fa-IR" altLang="en-US" sz="2800" dirty="0">
                <a:cs typeface="Arial" panose="020B0604020202020204" pitchFamily="34" charset="0"/>
              </a:rPr>
              <a:t>---   3 مرکزغیر دولتی  روزانه توانبخشی سالمندان  تاسیس   گر دیده  که مجموعا به  255 نفر خدمات ارائه می دهد</a:t>
            </a:r>
            <a:br>
              <a:rPr lang="fa-IR" altLang="en-US" sz="2800" dirty="0">
                <a:cs typeface="Arial" panose="020B0604020202020204" pitchFamily="34" charset="0"/>
              </a:rPr>
            </a:br>
            <a:r>
              <a:rPr lang="fa-IR" altLang="en-US" sz="2800" dirty="0">
                <a:cs typeface="Arial" panose="020B0604020202020204" pitchFamily="34" charset="0"/>
              </a:rPr>
              <a:t>---   5مرکز ویزیت در منزل سالمندان تاسیس گردیده که مجموعا به  420 نفر خدمات توانبخشی ارائه می دهد</a:t>
            </a:r>
            <a:endParaRPr lang="en-US" altLang="en-US" sz="2800" dirty="0"/>
          </a:p>
        </p:txBody>
      </p:sp>
      <p:sp>
        <p:nvSpPr>
          <p:cNvPr id="23555" name="Content Placeholder 2">
            <a:extLst>
              <a:ext uri="{FF2B5EF4-FFF2-40B4-BE49-F238E27FC236}">
                <a16:creationId xmlns:a16="http://schemas.microsoft.com/office/drawing/2014/main" id="{9899B0EA-026C-41C5-B6B3-2311AF470B16}"/>
              </a:ext>
            </a:extLst>
          </p:cNvPr>
          <p:cNvSpPr>
            <a:spLocks noGrp="1"/>
          </p:cNvSpPr>
          <p:nvPr>
            <p:ph idx="1"/>
          </p:nvPr>
        </p:nvSpPr>
        <p:spPr>
          <a:xfrm>
            <a:off x="457200" y="381000"/>
            <a:ext cx="8229600" cy="1066800"/>
          </a:xfrm>
        </p:spPr>
        <p:txBody>
          <a:bodyPr>
            <a:normAutofit/>
          </a:bodyPr>
          <a:lstStyle/>
          <a:p>
            <a:pPr algn="ctr"/>
            <a:r>
              <a:rPr lang="fa-IR" altLang="en-US" sz="3600" b="1" dirty="0">
                <a:cs typeface="Arial" panose="020B0604020202020204" pitchFamily="34" charset="0"/>
              </a:rPr>
              <a:t>ارائه خدمات توانبخشی به سالمندان</a:t>
            </a:r>
            <a:endParaRPr lang="en-US" altLang="en-US" sz="3600" dirty="0"/>
          </a:p>
        </p:txBody>
      </p:sp>
      <p:sp>
        <p:nvSpPr>
          <p:cNvPr id="4" name="Slide Number Placeholder 3">
            <a:extLst>
              <a:ext uri="{FF2B5EF4-FFF2-40B4-BE49-F238E27FC236}">
                <a16:creationId xmlns:a16="http://schemas.microsoft.com/office/drawing/2014/main" id="{D0CF5583-7F8B-405C-A21A-19E5A54A0572}"/>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E5227092-A483-416B-BF94-F1315E9E2BE1}" type="slidenum">
              <a:rPr lang="en-US" altLang="en-US">
                <a:solidFill>
                  <a:srgbClr val="000000"/>
                </a:solidFill>
              </a:rPr>
              <a:pPr algn="r" eaLnBrk="1" hangingPunct="1"/>
              <a:t>17</a:t>
            </a:fld>
            <a:endParaRPr lang="en-US" altLang="en-US">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60212-3C3C-4481-9E09-C0740845BE8A}"/>
              </a:ext>
            </a:extLst>
          </p:cNvPr>
          <p:cNvSpPr>
            <a:spLocks noGrp="1"/>
          </p:cNvSpPr>
          <p:nvPr>
            <p:ph type="title"/>
          </p:nvPr>
        </p:nvSpPr>
        <p:spPr/>
        <p:txBody>
          <a:bodyPr/>
          <a:lstStyle/>
          <a:p>
            <a:pPr>
              <a:defRPr/>
            </a:pPr>
            <a:r>
              <a:rPr lang="en-US" dirty="0">
                <a:solidFill>
                  <a:schemeClr val="tx2">
                    <a:satMod val="200000"/>
                  </a:schemeClr>
                </a:solidFill>
                <a:cs typeface="Jadid" pitchFamily="2" charset="-78"/>
              </a:rPr>
              <a:t> </a:t>
            </a:r>
            <a:r>
              <a:rPr lang="fa-IR" dirty="0">
                <a:solidFill>
                  <a:schemeClr val="tx2">
                    <a:satMod val="200000"/>
                  </a:schemeClr>
                </a:solidFill>
                <a:cs typeface="Jadid" pitchFamily="2" charset="-78"/>
              </a:rPr>
              <a:t>توانمندسازی سالمندان</a:t>
            </a:r>
            <a:endParaRPr lang="en-US" dirty="0"/>
          </a:p>
        </p:txBody>
      </p:sp>
      <p:sp>
        <p:nvSpPr>
          <p:cNvPr id="24579" name="Content Placeholder 2">
            <a:extLst>
              <a:ext uri="{FF2B5EF4-FFF2-40B4-BE49-F238E27FC236}">
                <a16:creationId xmlns:a16="http://schemas.microsoft.com/office/drawing/2014/main" id="{62C0C351-05D9-40B8-9240-02B2382B435C}"/>
              </a:ext>
            </a:extLst>
          </p:cNvPr>
          <p:cNvSpPr>
            <a:spLocks noGrp="1"/>
          </p:cNvSpPr>
          <p:nvPr>
            <p:ph idx="1"/>
          </p:nvPr>
        </p:nvSpPr>
        <p:spPr/>
        <p:txBody>
          <a:bodyPr>
            <a:normAutofit/>
          </a:bodyPr>
          <a:lstStyle/>
          <a:p>
            <a:pPr algn="just" rtl="1">
              <a:buFontTx/>
              <a:buNone/>
            </a:pPr>
            <a:r>
              <a:rPr lang="fa-IR" altLang="en-US" sz="3600" dirty="0"/>
              <a:t>طرح توانمندسازی سالمندان به منظور </a:t>
            </a:r>
            <a:r>
              <a:rPr lang="fa-IR" altLang="en-US" sz="3600" dirty="0">
                <a:solidFill>
                  <a:srgbClr val="FFC000"/>
                </a:solidFill>
              </a:rPr>
              <a:t>آموزش شیوه زندگی سالم </a:t>
            </a:r>
            <a:r>
              <a:rPr lang="fa-IR" altLang="en-US" sz="3600" dirty="0"/>
              <a:t>در تمامی ابعاد و </a:t>
            </a:r>
            <a:r>
              <a:rPr lang="fa-IR" altLang="en-US" sz="3600" dirty="0">
                <a:solidFill>
                  <a:srgbClr val="FFC000"/>
                </a:solidFill>
              </a:rPr>
              <a:t>سازگاری سالمند با دوران سالمندی </a:t>
            </a:r>
            <a:r>
              <a:rPr lang="fa-IR" altLang="en-US" sz="3600" dirty="0"/>
              <a:t>و نهایتا </a:t>
            </a:r>
            <a:r>
              <a:rPr lang="fa-IR" altLang="en-US" sz="3600" dirty="0">
                <a:solidFill>
                  <a:srgbClr val="FFC000"/>
                </a:solidFill>
              </a:rPr>
              <a:t>دستیابی سالمند به یک زندگی سالم و موفق </a:t>
            </a:r>
            <a:r>
              <a:rPr lang="fa-IR" altLang="en-US" sz="3600" dirty="0"/>
              <a:t>اجرا می گردد.</a:t>
            </a:r>
            <a:endParaRPr lang="en-US" altLang="en-US" sz="3600" dirty="0"/>
          </a:p>
          <a:p>
            <a:pPr algn="just" rtl="1"/>
            <a:endParaRPr lang="en-US" altLang="en-US" sz="3600" dirty="0"/>
          </a:p>
        </p:txBody>
      </p:sp>
      <p:sp>
        <p:nvSpPr>
          <p:cNvPr id="4" name="Slide Number Placeholder 3">
            <a:extLst>
              <a:ext uri="{FF2B5EF4-FFF2-40B4-BE49-F238E27FC236}">
                <a16:creationId xmlns:a16="http://schemas.microsoft.com/office/drawing/2014/main" id="{4D570359-0F91-437D-939E-7F3FDC6E06AD}"/>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122146FB-513B-4938-BDDD-E07BFD8D13C7}" type="slidenum">
              <a:rPr lang="en-US" altLang="en-US">
                <a:solidFill>
                  <a:srgbClr val="000000"/>
                </a:solidFill>
              </a:rPr>
              <a:pPr algn="r" eaLnBrk="1" hangingPunct="1"/>
              <a:t>18</a:t>
            </a:fld>
            <a:endParaRPr lang="en-US" altLang="en-US">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1C6E-54E9-43ED-B553-4BA65A052566}"/>
              </a:ext>
            </a:extLst>
          </p:cNvPr>
          <p:cNvSpPr>
            <a:spLocks noGrp="1"/>
          </p:cNvSpPr>
          <p:nvPr>
            <p:ph type="title"/>
          </p:nvPr>
        </p:nvSpPr>
        <p:spPr/>
        <p:txBody>
          <a:bodyPr/>
          <a:lstStyle/>
          <a:p>
            <a:pPr>
              <a:defRPr/>
            </a:pPr>
            <a:r>
              <a:rPr lang="fa-IR">
                <a:solidFill>
                  <a:schemeClr val="tx2">
                    <a:satMod val="200000"/>
                  </a:schemeClr>
                </a:solidFill>
                <a:cs typeface="Jadid" pitchFamily="2" charset="-78"/>
              </a:rPr>
              <a:t>اهداف </a:t>
            </a:r>
            <a:r>
              <a:rPr lang="fa-IR" dirty="0">
                <a:solidFill>
                  <a:schemeClr val="tx2">
                    <a:satMod val="200000"/>
                  </a:schemeClr>
                </a:solidFill>
                <a:cs typeface="Jadid" pitchFamily="2" charset="-78"/>
              </a:rPr>
              <a:t>طرح توانمندسازی سالمندان:</a:t>
            </a:r>
            <a:endParaRPr lang="en-US" dirty="0"/>
          </a:p>
        </p:txBody>
      </p:sp>
      <p:sp>
        <p:nvSpPr>
          <p:cNvPr id="3" name="Content Placeholder 2">
            <a:extLst>
              <a:ext uri="{FF2B5EF4-FFF2-40B4-BE49-F238E27FC236}">
                <a16:creationId xmlns:a16="http://schemas.microsoft.com/office/drawing/2014/main" id="{FD64BF05-908B-4E1A-AAEA-E314BB69F330}"/>
              </a:ext>
            </a:extLst>
          </p:cNvPr>
          <p:cNvSpPr>
            <a:spLocks noGrp="1"/>
          </p:cNvSpPr>
          <p:nvPr>
            <p:ph idx="1"/>
          </p:nvPr>
        </p:nvSpPr>
        <p:spPr/>
        <p:txBody>
          <a:bodyPr>
            <a:normAutofit/>
          </a:bodyPr>
          <a:lstStyle/>
          <a:p>
            <a:pPr marL="411163" algn="r" rtl="1">
              <a:buFont typeface="Wingdings" pitchFamily="2" charset="2"/>
              <a:buNone/>
              <a:defRPr/>
            </a:pPr>
            <a:r>
              <a:rPr lang="fa-IR" sz="3600" b="1" dirty="0">
                <a:solidFill>
                  <a:srgbClr val="FFC000"/>
                </a:solidFill>
              </a:rPr>
              <a:t>اهداف كلي:</a:t>
            </a:r>
          </a:p>
          <a:p>
            <a:pPr marL="411163" algn="just" rtl="1">
              <a:buFont typeface="Wingdings" pitchFamily="2" charset="2"/>
              <a:buChar char=""/>
              <a:defRPr/>
            </a:pPr>
            <a:r>
              <a:rPr lang="fa-IR" b="1" dirty="0"/>
              <a:t>آگاه سازی جامعه و خانواده ها نسبت به مسائل سالمندان</a:t>
            </a:r>
          </a:p>
          <a:p>
            <a:pPr marL="411163" algn="just" rtl="1">
              <a:buFont typeface="Wingdings" pitchFamily="2" charset="2"/>
              <a:buChar char=""/>
              <a:defRPr/>
            </a:pPr>
            <a:r>
              <a:rPr lang="fa-IR" b="1" dirty="0"/>
              <a:t> ارتقاء كيفيت زندگي سالمندان</a:t>
            </a:r>
          </a:p>
          <a:p>
            <a:pPr marL="411163" algn="just" rtl="1">
              <a:buFont typeface="Wingdings" pitchFamily="2" charset="2"/>
              <a:buChar char=""/>
              <a:defRPr/>
            </a:pPr>
            <a:r>
              <a:rPr lang="fa-IR" b="1" dirty="0"/>
              <a:t>داشتن سالمندان توانا ، سالم و فعال </a:t>
            </a:r>
          </a:p>
          <a:p>
            <a:pPr marL="411163" algn="just" rtl="1">
              <a:buFont typeface="Wingdings" pitchFamily="2" charset="2"/>
              <a:buChar char=""/>
              <a:defRPr/>
            </a:pPr>
            <a:r>
              <a:rPr lang="fa-IR" b="1" dirty="0"/>
              <a:t>بالا بردن سطح آگاهي هاي سالمندان</a:t>
            </a:r>
          </a:p>
          <a:p>
            <a:pPr marL="411163" algn="just" rtl="1">
              <a:buFont typeface="Wingdings" pitchFamily="2" charset="2"/>
              <a:buChar char=""/>
              <a:defRPr/>
            </a:pPr>
            <a:r>
              <a:rPr lang="fa-IR" b="1" dirty="0"/>
              <a:t>برخورداری افراد سالمند از یک زندگی سالم</a:t>
            </a:r>
          </a:p>
          <a:p>
            <a:pPr marL="411163" algn="just" rtl="1">
              <a:buFont typeface="Wingdings" pitchFamily="2" charset="2"/>
              <a:buChar char=""/>
              <a:defRPr/>
            </a:pPr>
            <a:r>
              <a:rPr lang="fa-IR" b="1" dirty="0"/>
              <a:t>اجرای برنامه های توانبخشی، آموزشی وفرهنگی بر اساس شاخصهای زندگی سالم</a:t>
            </a:r>
          </a:p>
          <a:p>
            <a:pPr>
              <a:defRPr/>
            </a:pPr>
            <a:endParaRPr lang="en-US" dirty="0"/>
          </a:p>
        </p:txBody>
      </p:sp>
      <p:sp>
        <p:nvSpPr>
          <p:cNvPr id="4" name="Slide Number Placeholder 3">
            <a:extLst>
              <a:ext uri="{FF2B5EF4-FFF2-40B4-BE49-F238E27FC236}">
                <a16:creationId xmlns:a16="http://schemas.microsoft.com/office/drawing/2014/main" id="{78E65430-614D-43BC-B235-3E767455A210}"/>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EAABC35-89C1-4985-8675-0476A677ED9E}" type="slidenum">
              <a:rPr lang="en-US" altLang="en-US">
                <a:solidFill>
                  <a:srgbClr val="000000"/>
                </a:solidFill>
              </a:rPr>
              <a:pPr algn="r" eaLnBrk="1" hangingPunct="1"/>
              <a:t>19</a:t>
            </a:fld>
            <a:endParaRPr lang="en-US" altLang="en-US">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A1CCAA41-D629-45CF-9C5F-8B5E5C15AB79}"/>
              </a:ext>
            </a:extLst>
          </p:cNvPr>
          <p:cNvSpPr>
            <a:spLocks noGrp="1"/>
          </p:cNvSpPr>
          <p:nvPr>
            <p:ph type="title"/>
          </p:nvPr>
        </p:nvSpPr>
        <p:spPr/>
        <p:txBody>
          <a:bodyPr/>
          <a:lstStyle/>
          <a:p>
            <a:endParaRPr lang="en-US" altLang="en-US"/>
          </a:p>
        </p:txBody>
      </p:sp>
      <p:sp>
        <p:nvSpPr>
          <p:cNvPr id="26627" name="Content Placeholder 2">
            <a:extLst>
              <a:ext uri="{FF2B5EF4-FFF2-40B4-BE49-F238E27FC236}">
                <a16:creationId xmlns:a16="http://schemas.microsoft.com/office/drawing/2014/main" id="{381D7C68-2731-4B4F-818F-E815BAF0DF01}"/>
              </a:ext>
            </a:extLst>
          </p:cNvPr>
          <p:cNvSpPr>
            <a:spLocks noGrp="1"/>
          </p:cNvSpPr>
          <p:nvPr>
            <p:ph idx="1"/>
          </p:nvPr>
        </p:nvSpPr>
        <p:spPr>
          <a:xfrm>
            <a:off x="448368" y="2209800"/>
            <a:ext cx="8229600" cy="3700463"/>
          </a:xfrm>
        </p:spPr>
        <p:txBody>
          <a:bodyPr>
            <a:normAutofit/>
          </a:bodyPr>
          <a:lstStyle/>
          <a:p>
            <a:pPr marL="411163" algn="just" rtl="1">
              <a:buFont typeface="Wingdings" panose="05000000000000000000" pitchFamily="2" charset="2"/>
              <a:buNone/>
            </a:pPr>
            <a:r>
              <a:rPr lang="fa-IR" altLang="en-US" b="1" dirty="0">
                <a:solidFill>
                  <a:srgbClr val="FFC000"/>
                </a:solidFill>
              </a:rPr>
              <a:t>اهداف اختصاصي:</a:t>
            </a:r>
            <a:endParaRPr lang="fa-IR" altLang="en-US" dirty="0">
              <a:solidFill>
                <a:srgbClr val="FFC000"/>
              </a:solidFill>
            </a:endParaRPr>
          </a:p>
          <a:p>
            <a:pPr marL="411163" algn="just" rtl="1">
              <a:buFont typeface="Wingdings" panose="05000000000000000000" pitchFamily="2" charset="2"/>
              <a:buChar char=""/>
            </a:pPr>
            <a:r>
              <a:rPr lang="fa-IR" altLang="en-US" dirty="0"/>
              <a:t>ارايه خدمات توانبخشي مورد نياز به سالمندان</a:t>
            </a:r>
          </a:p>
          <a:p>
            <a:pPr marL="411163" algn="just" rtl="1">
              <a:buFont typeface="Wingdings" panose="05000000000000000000" pitchFamily="2" charset="2"/>
              <a:buChar char=""/>
            </a:pPr>
            <a:r>
              <a:rPr lang="fa-IR" altLang="en-US" dirty="0"/>
              <a:t>آموزش شيوه زندگي سالم به سالمندان</a:t>
            </a:r>
          </a:p>
          <a:p>
            <a:pPr marL="411163" algn="just" rtl="1">
              <a:buFont typeface="Wingdings" panose="05000000000000000000" pitchFamily="2" charset="2"/>
              <a:buChar char=""/>
            </a:pPr>
            <a:r>
              <a:rPr lang="fa-IR" altLang="en-US" dirty="0"/>
              <a:t>مشاركت سالمندان در برنامه هاي اجتماعي </a:t>
            </a:r>
          </a:p>
          <a:p>
            <a:pPr marL="411163" algn="just" rtl="1">
              <a:buFont typeface="Wingdings" panose="05000000000000000000" pitchFamily="2" charset="2"/>
              <a:buChar char=""/>
            </a:pPr>
            <a:r>
              <a:rPr lang="fa-IR" altLang="en-US" dirty="0"/>
              <a:t>نهادينه كردن فعاليت ها ي ورزشي و تفريحي براي سالمندان</a:t>
            </a:r>
          </a:p>
          <a:p>
            <a:pPr marL="411163" algn="just" rtl="1">
              <a:buFont typeface="Wingdings" panose="05000000000000000000" pitchFamily="2" charset="2"/>
              <a:buChar char=""/>
            </a:pPr>
            <a:r>
              <a:rPr lang="fa-IR" altLang="en-US" dirty="0"/>
              <a:t>استفاده بهينه سالمندان از اوقات فراغت و ارايه برنامه هاي فرهنگي وهنري به سالمندان</a:t>
            </a:r>
          </a:p>
          <a:p>
            <a:pPr marL="411163" algn="just" rtl="1">
              <a:buFont typeface="Wingdings" panose="05000000000000000000" pitchFamily="2" charset="2"/>
              <a:buChar char=""/>
            </a:pPr>
            <a:r>
              <a:rPr lang="fa-IR" altLang="en-US" dirty="0"/>
              <a:t>ارائه خدمات حمایتی به سالمندان</a:t>
            </a:r>
            <a:endParaRPr lang="en-US" altLang="en-US" dirty="0"/>
          </a:p>
        </p:txBody>
      </p:sp>
      <p:sp>
        <p:nvSpPr>
          <p:cNvPr id="4" name="Slide Number Placeholder 3">
            <a:extLst>
              <a:ext uri="{FF2B5EF4-FFF2-40B4-BE49-F238E27FC236}">
                <a16:creationId xmlns:a16="http://schemas.microsoft.com/office/drawing/2014/main" id="{A2E59D22-0343-45D9-8488-DC144F86EF5A}"/>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2B086BCD-B08D-49D8-BBFC-F6DA27EC6128}" type="slidenum">
              <a:rPr lang="en-US" altLang="en-US">
                <a:solidFill>
                  <a:srgbClr val="000000"/>
                </a:solidFill>
              </a:rPr>
              <a:pPr algn="r" eaLnBrk="1" hangingPunct="1"/>
              <a:t>20</a:t>
            </a:fld>
            <a:endParaRPr lang="en-US" altLang="en-US">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51C1B57F-7E8C-4DB2-9E16-4B9576368B95}"/>
              </a:ext>
            </a:extLst>
          </p:cNvPr>
          <p:cNvSpPr>
            <a:spLocks noGrp="1"/>
          </p:cNvSpPr>
          <p:nvPr>
            <p:ph type="title"/>
          </p:nvPr>
        </p:nvSpPr>
        <p:spPr/>
        <p:txBody>
          <a:bodyPr>
            <a:normAutofit/>
          </a:bodyPr>
          <a:lstStyle/>
          <a:p>
            <a:r>
              <a:rPr lang="fa-IR" altLang="en-US">
                <a:solidFill>
                  <a:srgbClr val="FFC000"/>
                </a:solidFill>
              </a:rPr>
              <a:t> ارائه خدمات پزشکی و پرستاری در منزل (تیم ویزیت در منزل سالمندان):</a:t>
            </a:r>
            <a:endParaRPr lang="en-US" altLang="en-US"/>
          </a:p>
        </p:txBody>
      </p:sp>
      <p:sp>
        <p:nvSpPr>
          <p:cNvPr id="27651" name="Content Placeholder 2">
            <a:extLst>
              <a:ext uri="{FF2B5EF4-FFF2-40B4-BE49-F238E27FC236}">
                <a16:creationId xmlns:a16="http://schemas.microsoft.com/office/drawing/2014/main" id="{B1DD4C45-4C6C-42BB-BE0C-120E1B5F1A2E}"/>
              </a:ext>
            </a:extLst>
          </p:cNvPr>
          <p:cNvSpPr>
            <a:spLocks noGrp="1"/>
          </p:cNvSpPr>
          <p:nvPr>
            <p:ph idx="1"/>
          </p:nvPr>
        </p:nvSpPr>
        <p:spPr>
          <a:xfrm>
            <a:off x="399210" y="2061882"/>
            <a:ext cx="8229600" cy="4343400"/>
          </a:xfrm>
        </p:spPr>
        <p:txBody>
          <a:bodyPr>
            <a:normAutofit/>
          </a:bodyPr>
          <a:lstStyle/>
          <a:p>
            <a:pPr algn="just" rtl="1">
              <a:buFontTx/>
              <a:buNone/>
            </a:pPr>
            <a:r>
              <a:rPr lang="fa-IR" altLang="en-US" sz="3600" dirty="0"/>
              <a:t>به مجموعه ای از خدمات مراقبتی پزشکی و پرستاری(بهداشتی،درمانی و توانبخشی) اطلاق</a:t>
            </a:r>
            <a:r>
              <a:rPr lang="en-US" altLang="en-US" sz="3600" dirty="0"/>
              <a:t> </a:t>
            </a:r>
            <a:r>
              <a:rPr lang="fa-IR" altLang="en-US" sz="3600" dirty="0"/>
              <a:t> </a:t>
            </a:r>
            <a:r>
              <a:rPr lang="en-US" altLang="en-US" sz="3600" dirty="0"/>
              <a:t> </a:t>
            </a:r>
            <a:r>
              <a:rPr lang="fa-IR" altLang="en-US" sz="3600" dirty="0"/>
              <a:t> می شود که زیر نظر سازمان بهزیستی و در منزل سالمندان به سالمندان واجد شرایط ارائه می شود </a:t>
            </a:r>
            <a:r>
              <a:rPr lang="fa-IR" altLang="en-US" sz="3600" dirty="0">
                <a:solidFill>
                  <a:srgbClr val="FFC000"/>
                </a:solidFill>
              </a:rPr>
              <a:t>تا از عوارض و تغییرات فیزیولوژیک ناشی از پیری بکاهد و از ابتلاء آنان به بیماری های دوران سالمندی پیشگیری کند.</a:t>
            </a:r>
            <a:endParaRPr lang="en-US" altLang="en-US" sz="3600" dirty="0">
              <a:solidFill>
                <a:srgbClr val="FFC000"/>
              </a:solidFill>
            </a:endParaRPr>
          </a:p>
          <a:p>
            <a:pPr algn="just"/>
            <a:endParaRPr lang="en-US" altLang="en-US" dirty="0"/>
          </a:p>
        </p:txBody>
      </p:sp>
      <p:sp>
        <p:nvSpPr>
          <p:cNvPr id="4" name="Slide Number Placeholder 3">
            <a:extLst>
              <a:ext uri="{FF2B5EF4-FFF2-40B4-BE49-F238E27FC236}">
                <a16:creationId xmlns:a16="http://schemas.microsoft.com/office/drawing/2014/main" id="{A0204AA8-8A4B-4CAA-9B82-69584D1A5075}"/>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CE1E2FF-A02E-4F5B-A332-7D670248E6EA}" type="slidenum">
              <a:rPr lang="en-US" altLang="en-US">
                <a:solidFill>
                  <a:srgbClr val="000000"/>
                </a:solidFill>
              </a:rPr>
              <a:pPr algn="r" eaLnBrk="1" hangingPunct="1"/>
              <a:t>21</a:t>
            </a:fld>
            <a:endParaRPr lang="en-US" altLang="en-US">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8E8A2B60-6B37-4F1E-8C63-91F7EC4FE97D}"/>
              </a:ext>
            </a:extLst>
          </p:cNvPr>
          <p:cNvSpPr>
            <a:spLocks noGrp="1"/>
          </p:cNvSpPr>
          <p:nvPr>
            <p:ph type="title"/>
          </p:nvPr>
        </p:nvSpPr>
        <p:spPr/>
        <p:txBody>
          <a:bodyPr/>
          <a:lstStyle/>
          <a:p>
            <a:r>
              <a:rPr lang="fa-IR" altLang="en-US"/>
              <a:t> مراکز توانبخشی روزانه سالمندان</a:t>
            </a:r>
            <a:endParaRPr lang="en-US" altLang="en-US"/>
          </a:p>
        </p:txBody>
      </p:sp>
      <p:sp>
        <p:nvSpPr>
          <p:cNvPr id="28675" name="Content Placeholder 2">
            <a:extLst>
              <a:ext uri="{FF2B5EF4-FFF2-40B4-BE49-F238E27FC236}">
                <a16:creationId xmlns:a16="http://schemas.microsoft.com/office/drawing/2014/main" id="{7D5EBB57-A002-460A-8C61-744027285EF9}"/>
              </a:ext>
            </a:extLst>
          </p:cNvPr>
          <p:cNvSpPr>
            <a:spLocks noGrp="1"/>
          </p:cNvSpPr>
          <p:nvPr>
            <p:ph idx="1"/>
          </p:nvPr>
        </p:nvSpPr>
        <p:spPr>
          <a:xfrm>
            <a:off x="827700" y="2052925"/>
            <a:ext cx="7859100" cy="4195481"/>
          </a:xfrm>
        </p:spPr>
        <p:txBody>
          <a:bodyPr>
            <a:normAutofit fontScale="92500"/>
          </a:bodyPr>
          <a:lstStyle/>
          <a:p>
            <a:pPr algn="just" rtl="1">
              <a:buFontTx/>
              <a:buNone/>
            </a:pPr>
            <a:r>
              <a:rPr lang="fa-IR" altLang="en-US" sz="3600" dirty="0"/>
              <a:t>از آنجا که </a:t>
            </a:r>
            <a:r>
              <a:rPr lang="fa-IR" altLang="en-US" sz="3600" dirty="0">
                <a:solidFill>
                  <a:srgbClr val="FFC000"/>
                </a:solidFill>
              </a:rPr>
              <a:t>هدف سازمان بهزیستی حضور سالمندان در جمع خانواده </a:t>
            </a:r>
            <a:r>
              <a:rPr lang="fa-IR" altLang="en-US" sz="3600" dirty="0"/>
              <a:t>است و بنا به دلایل مختلف و مشکلات زندگی شهری بسیاری از خانواده ها عملا در طول روز توان نگهداری از سالمند خود را ندارند، مراکز توانبخشی روزانه سالمندان تاسیس شده تا در  </a:t>
            </a:r>
            <a:r>
              <a:rPr lang="fa-IR" altLang="en-US" sz="3600" dirty="0">
                <a:solidFill>
                  <a:srgbClr val="FFC000"/>
                </a:solidFill>
              </a:rPr>
              <a:t>ساعاتی از روز سالمندان را پذیرش نموده </a:t>
            </a:r>
            <a:r>
              <a:rPr lang="fa-IR" altLang="en-US" sz="3600" dirty="0"/>
              <a:t>و به آنان خدمات مختلفی را در زمینه های پزشکی، توانبخشی و آموزشی ارائه می نمایند.</a:t>
            </a:r>
            <a:endParaRPr lang="en-US" altLang="en-US" sz="3600" dirty="0"/>
          </a:p>
          <a:p>
            <a:pPr algn="just" rtl="1"/>
            <a:endParaRPr lang="en-US" altLang="en-US" dirty="0"/>
          </a:p>
        </p:txBody>
      </p:sp>
      <p:sp>
        <p:nvSpPr>
          <p:cNvPr id="4" name="Slide Number Placeholder 3">
            <a:extLst>
              <a:ext uri="{FF2B5EF4-FFF2-40B4-BE49-F238E27FC236}">
                <a16:creationId xmlns:a16="http://schemas.microsoft.com/office/drawing/2014/main" id="{904B8597-BE66-41E9-B51A-945D0D05FFA9}"/>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BFB16468-6D6F-409E-B8F9-2B53173088CA}" type="slidenum">
              <a:rPr lang="en-US" altLang="en-US">
                <a:solidFill>
                  <a:srgbClr val="000000"/>
                </a:solidFill>
              </a:rPr>
              <a:pPr algn="r" eaLnBrk="1" hangingPunct="1"/>
              <a:t>22</a:t>
            </a:fld>
            <a:endParaRPr lang="en-US" altLang="en-US">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11C9235D-8359-4729-BBDF-EEC563B5F8D3}"/>
              </a:ext>
            </a:extLst>
          </p:cNvPr>
          <p:cNvSpPr>
            <a:spLocks noGrp="1"/>
          </p:cNvSpPr>
          <p:nvPr>
            <p:ph type="title"/>
          </p:nvPr>
        </p:nvSpPr>
        <p:spPr/>
        <p:txBody>
          <a:bodyPr>
            <a:normAutofit/>
          </a:bodyPr>
          <a:lstStyle/>
          <a:p>
            <a:r>
              <a:rPr lang="fa-IR" altLang="en-US"/>
              <a:t>انواع خدمات ارائه شده در مراکز توانبخشی روزانه سالمندان</a:t>
            </a:r>
            <a:endParaRPr lang="en-US" altLang="en-US"/>
          </a:p>
        </p:txBody>
      </p:sp>
      <p:sp>
        <p:nvSpPr>
          <p:cNvPr id="3" name="Content Placeholder 2">
            <a:extLst>
              <a:ext uri="{FF2B5EF4-FFF2-40B4-BE49-F238E27FC236}">
                <a16:creationId xmlns:a16="http://schemas.microsoft.com/office/drawing/2014/main" id="{9C238BEA-0064-47BB-8328-CD98EEE644B7}"/>
              </a:ext>
            </a:extLst>
          </p:cNvPr>
          <p:cNvSpPr>
            <a:spLocks noGrp="1"/>
          </p:cNvSpPr>
          <p:nvPr>
            <p:ph idx="1"/>
          </p:nvPr>
        </p:nvSpPr>
        <p:spPr>
          <a:xfrm>
            <a:off x="457200" y="1600200"/>
            <a:ext cx="8229600" cy="4800600"/>
          </a:xfrm>
        </p:spPr>
        <p:txBody>
          <a:bodyPr/>
          <a:lstStyle/>
          <a:p>
            <a:pPr marL="650875" indent="-514350" algn="r" rtl="1">
              <a:buClr>
                <a:srgbClr val="000000"/>
              </a:buClr>
              <a:buFontTx/>
              <a:buAutoNum type="arabicPeriod"/>
            </a:pPr>
            <a:r>
              <a:rPr lang="fa-IR" altLang="en-US"/>
              <a:t>پزشکی</a:t>
            </a:r>
          </a:p>
          <a:p>
            <a:pPr marL="650875" indent="-514350" algn="r" rtl="1">
              <a:buClr>
                <a:srgbClr val="000000"/>
              </a:buClr>
              <a:buFontTx/>
              <a:buAutoNum type="arabicPeriod"/>
            </a:pPr>
            <a:r>
              <a:rPr lang="fa-IR" altLang="en-US"/>
              <a:t>پرستاری</a:t>
            </a:r>
          </a:p>
          <a:p>
            <a:pPr marL="650875" indent="-514350" algn="r" rtl="1">
              <a:buClr>
                <a:srgbClr val="000000"/>
              </a:buClr>
              <a:buFontTx/>
              <a:buAutoNum type="arabicPeriod"/>
            </a:pPr>
            <a:r>
              <a:rPr lang="fa-IR" altLang="en-US"/>
              <a:t>توانبخشی</a:t>
            </a:r>
          </a:p>
          <a:p>
            <a:pPr marL="650875" indent="-514350" algn="r" rtl="1">
              <a:buClr>
                <a:srgbClr val="000000"/>
              </a:buClr>
              <a:buFontTx/>
              <a:buAutoNum type="arabicPeriod"/>
            </a:pPr>
            <a:r>
              <a:rPr lang="fa-IR" altLang="en-US"/>
              <a:t>آموزشی</a:t>
            </a:r>
          </a:p>
          <a:p>
            <a:pPr marL="650875" indent="-514350" algn="r" rtl="1">
              <a:buClr>
                <a:srgbClr val="000000"/>
              </a:buClr>
              <a:buFontTx/>
              <a:buAutoNum type="arabicPeriod"/>
            </a:pPr>
            <a:r>
              <a:rPr lang="fa-IR" altLang="en-US"/>
              <a:t>ورزشی</a:t>
            </a:r>
          </a:p>
          <a:p>
            <a:pPr marL="650875" indent="-514350" algn="r" rtl="1">
              <a:buClr>
                <a:srgbClr val="000000"/>
              </a:buClr>
              <a:buFontTx/>
              <a:buAutoNum type="arabicPeriod"/>
            </a:pPr>
            <a:r>
              <a:rPr lang="fa-IR" altLang="en-US"/>
              <a:t>تفریحی و اوقات فراغت</a:t>
            </a:r>
          </a:p>
          <a:p>
            <a:pPr marL="650875" indent="-514350" algn="r" rtl="1">
              <a:buClr>
                <a:srgbClr val="000000"/>
              </a:buClr>
              <a:buFontTx/>
              <a:buAutoNum type="arabicPeriod"/>
            </a:pPr>
            <a:r>
              <a:rPr lang="fa-IR" altLang="en-US"/>
              <a:t>حرفه آموزی</a:t>
            </a:r>
          </a:p>
          <a:p>
            <a:pPr marL="650875" indent="-514350" algn="r" rtl="1">
              <a:buClr>
                <a:srgbClr val="000000"/>
              </a:buClr>
              <a:buFontTx/>
              <a:buAutoNum type="arabicPeriod"/>
            </a:pPr>
            <a:r>
              <a:rPr lang="fa-IR" altLang="en-US"/>
              <a:t>تغذیه</a:t>
            </a:r>
          </a:p>
          <a:p>
            <a:pPr marL="650875" indent="-514350"/>
            <a:endParaRPr lang="en-US" altLang="en-US"/>
          </a:p>
        </p:txBody>
      </p:sp>
      <p:sp>
        <p:nvSpPr>
          <p:cNvPr id="4" name="Slide Number Placeholder 3">
            <a:extLst>
              <a:ext uri="{FF2B5EF4-FFF2-40B4-BE49-F238E27FC236}">
                <a16:creationId xmlns:a16="http://schemas.microsoft.com/office/drawing/2014/main" id="{2B563750-73AA-4835-8238-0A2E9CAB67DF}"/>
              </a:ext>
            </a:extLst>
          </p:cNvPr>
          <p:cNvSpPr>
            <a:spLocks noGrp="1"/>
          </p:cNvSpPr>
          <p:nvPr>
            <p:ph type="sldNum" sz="quarter" idx="12"/>
          </p:nvPr>
        </p:nvSpPr>
        <p:spPr/>
        <p:txBody>
          <a:bodyPr/>
          <a:lstStyle>
            <a:lvl1pPr algn="l" rtl="0" eaLnBrk="0" hangingPunct="0">
              <a:defRPr>
                <a:solidFill>
                  <a:schemeClr val="tx1"/>
                </a:solidFill>
                <a:latin typeface="Arial" panose="020B0604020202020204" pitchFamily="34" charset="0"/>
                <a:cs typeface="Arial" panose="020B0604020202020204" pitchFamily="34" charset="0"/>
              </a:defRPr>
            </a:lvl1pPr>
            <a:lvl2pPr marL="742950" indent="-285750" algn="l" rtl="0" eaLnBrk="0" hangingPunct="0">
              <a:defRPr>
                <a:solidFill>
                  <a:schemeClr val="tx1"/>
                </a:solidFill>
                <a:latin typeface="Arial" panose="020B0604020202020204" pitchFamily="34" charset="0"/>
                <a:cs typeface="Arial" panose="020B0604020202020204" pitchFamily="34" charset="0"/>
              </a:defRPr>
            </a:lvl2pPr>
            <a:lvl3pPr marL="1143000" indent="-228600" algn="l" rtl="0" eaLnBrk="0" hangingPunct="0">
              <a:defRPr>
                <a:solidFill>
                  <a:schemeClr val="tx1"/>
                </a:solidFill>
                <a:latin typeface="Arial" panose="020B0604020202020204" pitchFamily="34" charset="0"/>
                <a:cs typeface="Arial" panose="020B0604020202020204" pitchFamily="34" charset="0"/>
              </a:defRPr>
            </a:lvl3pPr>
            <a:lvl4pPr marL="1600200" indent="-228600" algn="l" rtl="0" eaLnBrk="0" hangingPunct="0">
              <a:defRPr>
                <a:solidFill>
                  <a:schemeClr val="tx1"/>
                </a:solidFill>
                <a:latin typeface="Arial" panose="020B0604020202020204" pitchFamily="34" charset="0"/>
                <a:cs typeface="Arial" panose="020B0604020202020204" pitchFamily="34" charset="0"/>
              </a:defRPr>
            </a:lvl4pPr>
            <a:lvl5pPr marL="2057400" indent="-228600" algn="l" rtl="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67188A22-6F58-41D7-A961-EAF2500C0957}" type="slidenum">
              <a:rPr lang="en-US" altLang="en-US">
                <a:solidFill>
                  <a:srgbClr val="000000"/>
                </a:solidFill>
              </a:rPr>
              <a:pPr algn="r" eaLnBrk="1" hangingPunct="1"/>
              <a:t>23</a:t>
            </a:fld>
            <a:endParaRPr lang="en-US" altLang="en-US">
              <a:solidFill>
                <a:srgbClr val="000000"/>
              </a:solidFill>
            </a:endParaRPr>
          </a:p>
        </p:txBody>
      </p:sp>
      <p:sp>
        <p:nvSpPr>
          <p:cNvPr id="5" name="TextBox 4">
            <a:extLst>
              <a:ext uri="{FF2B5EF4-FFF2-40B4-BE49-F238E27FC236}">
                <a16:creationId xmlns:a16="http://schemas.microsoft.com/office/drawing/2014/main" id="{D6ADA914-9D48-8C31-D26E-5EB462E4DB1E}"/>
              </a:ext>
            </a:extLst>
          </p:cNvPr>
          <p:cNvSpPr txBox="1"/>
          <p:nvPr/>
        </p:nvSpPr>
        <p:spPr>
          <a:xfrm>
            <a:off x="457200" y="4724400"/>
            <a:ext cx="6096000" cy="1477328"/>
          </a:xfrm>
          <a:prstGeom prst="rect">
            <a:avLst/>
          </a:prstGeom>
          <a:noFill/>
        </p:spPr>
        <p:txBody>
          <a:bodyPr wrap="square">
            <a:spAutoFit/>
          </a:bodyPr>
          <a:lstStyle/>
          <a:p>
            <a:pPr algn="ctr" rtl="1">
              <a:buFontTx/>
              <a:buNone/>
            </a:pPr>
            <a:r>
              <a:rPr lang="fa-IR" altLang="en-US" dirty="0">
                <a:cs typeface="B Titr" panose="00000700000000000000" pitchFamily="2" charset="-78"/>
              </a:rPr>
              <a:t>مراکز جامع توانبخشی شبانه روزی سالمندان: این مراکز ویژه سالمندانی است که </a:t>
            </a:r>
            <a:r>
              <a:rPr lang="fa-IR" altLang="en-US" dirty="0">
                <a:solidFill>
                  <a:srgbClr val="FFFF00"/>
                </a:solidFill>
                <a:cs typeface="B Titr" panose="00000700000000000000" pitchFamily="2" charset="-78"/>
              </a:rPr>
              <a:t>سرپناه و سرپرست و مراقبی نداشته و اکثرا تخت گرا بوده </a:t>
            </a:r>
            <a:r>
              <a:rPr lang="fa-IR" altLang="en-US" dirty="0">
                <a:cs typeface="B Titr" panose="00000700000000000000" pitchFamily="2" charset="-78"/>
              </a:rPr>
              <a:t>و نیازمند دریافت مراقبت های شبانه روزی در زمینه های پزشکی، پرستاری، توانبخشی و... می باشند.</a:t>
            </a:r>
          </a:p>
          <a:p>
            <a:pPr algn="ctr" rtl="1"/>
            <a:endParaRPr lang="en-US" altLang="en-US" dirty="0">
              <a:cs typeface="B Titr" panose="00000700000000000000"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0" y="71438"/>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Verdana"/>
              <a:ea typeface="+mj-ea"/>
              <a:cs typeface="Arial"/>
            </a:endParaRPr>
          </a:p>
        </p:txBody>
      </p:sp>
      <p:sp>
        <p:nvSpPr>
          <p:cNvPr id="41993" name="Line 8"/>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1994" name="Rectangle 10"/>
          <p:cNvSpPr>
            <a:spLocks noChangeArrowheads="1"/>
          </p:cNvSpPr>
          <p:nvPr/>
        </p:nvSpPr>
        <p:spPr bwMode="auto">
          <a:xfrm>
            <a:off x="5025592"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hlinkClick r:id="rId3"/>
              </a:rPr>
              <a:t>http://www.ravanpoint.ir</a:t>
            </a:r>
            <a:endParaRPr kumimoji="0" lang="fa-I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rPr>
              <a:t>Contact: info@ravanpoint.ir </a:t>
            </a:r>
          </a:p>
        </p:txBody>
      </p:sp>
      <p:sp>
        <p:nvSpPr>
          <p:cNvPr id="3" name="Rectangle 2"/>
          <p:cNvSpPr/>
          <p:nvPr/>
        </p:nvSpPr>
        <p:spPr>
          <a:xfrm>
            <a:off x="250825" y="3919537"/>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sp>
        <p:nvSpPr>
          <p:cNvPr id="62480" name="Rectangle 16"/>
          <p:cNvSpPr>
            <a:spLocks noChangeArrowheads="1"/>
          </p:cNvSpPr>
          <p:nvPr/>
        </p:nvSpPr>
        <p:spPr bwMode="auto">
          <a:xfrm>
            <a:off x="250825" y="2582614"/>
            <a:ext cx="2832100" cy="1754326"/>
          </a:xfrm>
          <a:prstGeom prst="rect">
            <a:avLst/>
          </a:prstGeom>
          <a:noFill/>
          <a:ln w="9525">
            <a:noFill/>
            <a:miter lim="800000"/>
            <a:headEnd/>
            <a:tailEnd/>
          </a:ln>
          <a:effec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دانلود رایگان پاورپوینت های روانشناسی</a:t>
            </a:r>
            <a:endParaRPr kumimoji="0" lang="en-GB"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Copyright Ravanpoint.ir</a:t>
            </a:r>
            <a:endParaRPr kumimoji="0" lang="en-GB" sz="1800" b="1"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1491</TotalTime>
  <Words>1442</Words>
  <Application>Microsoft Office PowerPoint</Application>
  <PresentationFormat>On-screen Show (4:3)</PresentationFormat>
  <Paragraphs>110</Paragraphs>
  <Slides>24</Slides>
  <Notes>1</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9" baseType="lpstr">
      <vt:lpstr>华文楷体</vt:lpstr>
      <vt:lpstr>Arial</vt:lpstr>
      <vt:lpstr>B Homa</vt:lpstr>
      <vt:lpstr>B Titr</vt:lpstr>
      <vt:lpstr>Calibri</vt:lpstr>
      <vt:lpstr>Century Gothic</vt:lpstr>
      <vt:lpstr>Jadid</vt:lpstr>
      <vt:lpstr>Times New Roman</vt:lpstr>
      <vt:lpstr>Times New Roman (Arabic)</vt:lpstr>
      <vt:lpstr>Verdana</vt:lpstr>
      <vt:lpstr>Wingdings</vt:lpstr>
      <vt:lpstr>Wingdings 3</vt:lpstr>
      <vt:lpstr>Zar</vt:lpstr>
      <vt:lpstr>Ion</vt:lpstr>
      <vt:lpstr>Chart</vt:lpstr>
      <vt:lpstr>PowerPoint Presentation</vt:lpstr>
      <vt:lpstr>سالمند كيست؟</vt:lpstr>
      <vt:lpstr>PowerPoint Presentation</vt:lpstr>
      <vt:lpstr>PowerPoint Presentation</vt:lpstr>
      <vt:lpstr>سالخوردگی جمعیت چیست؟</vt:lpstr>
      <vt:lpstr>PowerPoint Presentation</vt:lpstr>
      <vt:lpstr>روند افزایش جمعیت سالمندان در ایران :</vt:lpstr>
      <vt:lpstr>روند تغيير جمعيت در ايران</vt:lpstr>
      <vt:lpstr>روند تغيير جمعيت در جهان</vt:lpstr>
      <vt:lpstr>روند تغييرات سالخوردگي جمعيت در ايران گذشته، حال و آينده</vt:lpstr>
      <vt:lpstr>مقايسه روند نسبت هاي جمعيت 5 سال و پايين تر با 60 سال و بالاتر در ايران </vt:lpstr>
      <vt:lpstr>PowerPoint Presentation</vt:lpstr>
      <vt:lpstr>PowerPoint Presentation</vt:lpstr>
      <vt:lpstr>PowerPoint Presentation</vt:lpstr>
      <vt:lpstr>سالمندی فعال</vt:lpstr>
      <vt:lpstr>سالمندان و بیماری های مزمن:</vt:lpstr>
      <vt:lpstr> با توجه به سیاستهای سازمان بهزیستی مبنی بر گسترش مراکز روزانه و ویزیت در منزل سالمندان  و نیز عدم گسترش مراکز نگهداری شبانه روزی سالمندان در طی  4  سال گذشته: ---   3 مرکز نگهداری شبانه روزی سالمندان که مجموعا 241 سالمند را پذیرش نموده اند به  فعالیت خود ادامه داده است ---   3 مرکزغیر دولتی  روزانه توانبخشی سالمندان  تاسیس   گر دیده  که مجموعا به  255 نفر خدمات ارائه می دهد ---   5مرکز ویزیت در منزل سالمندان تاسیس گردیده که مجموعا به  420 نفر خدمات توانبخشی ارائه می دهد</vt:lpstr>
      <vt:lpstr> توانمندسازی سالمندان</vt:lpstr>
      <vt:lpstr>اهداف طرح توانمندسازی سالمندان:</vt:lpstr>
      <vt:lpstr>PowerPoint Presentation</vt:lpstr>
      <vt:lpstr> ارائه خدمات پزشکی و پرستاری در منزل (تیم ویزیت در منزل سالمندان):</vt:lpstr>
      <vt:lpstr> مراکز توانبخشی روزانه سالمندان</vt:lpstr>
      <vt:lpstr>انواع خدمات ارائه شده در مراکز توانبخشی روزانه سالمندان</vt:lpstr>
      <vt:lpstr>Conditions o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Mahdi Barkhordar</dc:creator>
  <cp:lastModifiedBy>Classic</cp:lastModifiedBy>
  <cp:revision>189</cp:revision>
  <dcterms:created xsi:type="dcterms:W3CDTF">2010-04-18T11:35:07Z</dcterms:created>
  <dcterms:modified xsi:type="dcterms:W3CDTF">2025-04-12T18:33:55Z</dcterms:modified>
</cp:coreProperties>
</file>