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305" r:id="rId23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82096-87B6-4CC5-929B-BF757C3A3473}" type="datetimeFigureOut">
              <a:rPr lang="en-US" smtClean="0"/>
              <a:t>2025-07-13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F7A146-723A-42AF-B4B9-3BF633FCA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20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095FC5-32BB-436E-9879-6D97CF20B1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29">
            <a:extLst>
              <a:ext uri="{FF2B5EF4-FFF2-40B4-BE49-F238E27FC236}">
                <a16:creationId xmlns:a16="http://schemas.microsoft.com/office/drawing/2014/main" id="{8F4E263C-9AC8-6E6A-FA92-D93201F79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76CF5-E9F9-43B0-8F31-26018D342EA9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3" name="Footer Placeholder 18">
            <a:extLst>
              <a:ext uri="{FF2B5EF4-FFF2-40B4-BE49-F238E27FC236}">
                <a16:creationId xmlns:a16="http://schemas.microsoft.com/office/drawing/2014/main" id="{BB9389C1-C03A-F1F0-0B3D-95285B935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6">
            <a:extLst>
              <a:ext uri="{FF2B5EF4-FFF2-40B4-BE49-F238E27FC236}">
                <a16:creationId xmlns:a16="http://schemas.microsoft.com/office/drawing/2014/main" id="{F0E4ED2A-3EA5-53A2-FA59-6780473E6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27DCB0A-856E-4F4A-B28E-7B59E58E6F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0285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BB50A012-EAAE-0347-D518-995684FD6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B5821-AD65-42EA-ADA8-83569C550023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501F4BDD-7E44-D84F-19C1-956242B34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651BAD12-0A81-EA9C-8A76-1D57A056A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91DF8-16F2-4BB8-9D4A-50AA390C2B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6150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7CF35-B2D3-E2A4-EC1B-BF1EC538C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689FE-FF52-4CA4-9633-1E4372756C61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BF771-A88A-8B0D-46F3-CDA4DA678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E1866-E3F5-AFAA-8049-DF0BC9386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FFC1B7AD-6291-4D8F-8A50-05E0F1D17D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4983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A2C7480-999B-C919-8145-FFF862D07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4E3D8-8255-4761-9942-FF201EC2A9B2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A9C7716B-F5C9-B589-33B3-D137AB484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C56FCD45-9553-1F04-7182-CE086A05F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E7126-5DBF-44A6-B83F-97C70989A5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380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8AA73062-134F-710A-A611-65F01EDDA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0459F-4DE3-4CA3-85EB-4E289A66F485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02BEAD61-7E15-5BAF-B334-47CE5BF09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B503C423-80BC-5229-257B-DCF51E5B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FDC98-DAED-4575-B44C-A70A637D69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565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A0834491-B311-1F9E-8700-6882FB5C9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960EF-1228-4322-8DD2-EC2D5FA2F64C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C107074B-D3C1-B572-A4D6-EBDDF3BA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26A88CBE-C7EB-1A37-414D-B1ECB80C7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EB875-AC04-4DC2-9FEB-A56A878F2E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505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9DADA437-C8E8-24A4-4BED-9C0F7743E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0E9E7-15B2-45D6-B7FD-6D2D27EDF484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EAA04560-23DC-9DC2-A28C-BE4E71AE0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6E3AAE23-4B41-8A02-56EE-23A3F584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9CB7B-DABA-4B02-A987-F4175EE55D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9068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FBC05467-62E2-BA48-12BA-6E80EBEA3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C793F-EA00-419C-954C-B822C3CED39B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9DA8EC2E-C68E-3B4B-85A5-4D7656803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264B7947-7CD1-240A-3D24-C9FCAD0DA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DB523A-8440-4A2C-A9C6-F90933C1A5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3951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E24BAA12-6F28-3193-500F-D6FCA0EE4DF2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A6FEBE82-5BAB-1261-00E4-383E8D320CF1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8CD98901-1B7C-350D-684A-59C87CDBCE29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DA333B79-F994-DA6D-556A-71875D5956AD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4A63B7FA-2674-3B96-3B77-3A32BA593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FA3CA-3599-4795-B06B-F2B80598703A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CABEFD61-7F35-C150-BD40-A670DD598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812459C-0F4A-8A0B-CC07-603C64307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031FFD5D-70C2-4CA8-A038-230818E24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286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A22ED06-3BB9-3516-2C47-74A1276E5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34267-7B6A-4EE2-B5BC-B48E11E9EFC8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EDAE63DA-20B3-DF10-F5A4-A37AC0F6E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652D9730-2FB1-42F6-0782-E98DFF91B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C793C-E051-4867-9B5D-B7DEEF7A1A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334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BE8C2AC-E6AC-3B16-6F2A-0641D9716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535F2-46C5-4AE3-B018-63F693A5AEA0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914D05E8-8502-4654-B324-96C8CA34B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B276D99E-9138-F6CD-0E6F-D750782CC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792F9-6BA7-4C58-9BBB-06F2DE3FD3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6854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CFFBE25D-1020-61BC-5F74-D6CFB884CECD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5CA5A9D-F297-D314-5264-57B71E02E7FF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46F72C0A-388C-E504-4AAB-364D6E82AF7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59AF71FC-A03C-DADF-E14F-5AADA9675D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A3D2692-BB3A-B250-ECF8-28DC1223E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9F6037-2DD6-4834-BC35-A946AF7FF2C4}" type="datetimeFigureOut">
              <a:rPr lang="en-US"/>
              <a:pPr>
                <a:defRPr/>
              </a:pPr>
              <a:t>2025-07-13</a:t>
            </a:fld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010AFACE-77B9-94A5-8A0A-49581CA3B8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54F22E1F-5496-DCD5-56FC-68B5DE612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fld id="{AE128A98-176D-41A4-AD17-14DD7C75DB02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7CAD90BB-B9B9-2811-DC8D-FE70BDC90B43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BB56DD9-8C9C-82C4-29D8-4CCBDD66FBCA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48F1739-2195-5AC7-5789-D6B3DE3E44AD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08EE4D8-F4A9-1616-EEC9-EB60C6B3ADC3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84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5" r:id="rId9"/>
    <p:sldLayoutId id="2147483681" r:id="rId10"/>
    <p:sldLayoutId id="2147483682" r:id="rId11"/>
  </p:sldLayoutIdLst>
  <p:txStyles>
    <p:titleStyle>
      <a:lvl1pPr algn="l" rtl="1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r" rtl="1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r" rtl="1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r" rtl="1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r" rtl="1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r" rtl="1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fa.wikipedia.org/wiki/%D9%85%D8%B1%D9%81%DB%8C%D9%86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dastneveshtekhial.files.wordpress.com/2010/03/freud1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dastneveshtekhial.files.wordpress.com/2010/03/ia74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siran.com/index.php?newsid=6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tab.ir/" TargetMode="External"/><Relationship Id="rId2" Type="http://schemas.openxmlformats.org/officeDocument/2006/relationships/hyperlink" Target="http://www.thecjc.org/images/freudpic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sychotherapyconsultants.co.uk/images/bowlby.jp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show.i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E7D74-BC3A-0CD2-4A2B-79D128A43A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a-IR" dirty="0">
                <a:cs typeface="B Esfehan" pitchFamily="2" charset="-78"/>
              </a:rPr>
              <a:t>بسم الله الرحمن الرحیم</a:t>
            </a:r>
            <a:endParaRPr lang="en-US" dirty="0">
              <a:cs typeface="B Esfehan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CA01EC-FA28-B765-4F5B-AC6632475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algn="ctr"/>
            <a:r>
              <a:rPr lang="fa-IR" altLang="en-US">
                <a:cs typeface="B Esfehan" panose="00000700000000000000" pitchFamily="2" charset="-78"/>
              </a:rPr>
              <a:t>به نام خداوند بخشنده ی مهربان</a:t>
            </a:r>
            <a:endParaRPr lang="en-US" altLang="en-US">
              <a:cs typeface="B Esfehan" panose="000007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674F3-349B-E434-4862-9F93FA8C10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4221088"/>
            <a:ext cx="1871739" cy="185174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9DBEA-4170-A8B2-DA35-6F420D96C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altLang="en-US" sz="4000">
                <a:cs typeface="B Yekan" panose="00000400000000000000" pitchFamily="2" charset="-78"/>
              </a:rPr>
              <a:t>رشد عاطفی و روانی از دیدگاه فروید و بالبی</a:t>
            </a:r>
            <a:endParaRPr lang="en-US" altLang="en-US" sz="4000">
              <a:cs typeface="B Yekan" panose="00000400000000000000" pitchFamily="2" charset="-78"/>
            </a:endParaRPr>
          </a:p>
        </p:txBody>
      </p:sp>
      <p:pic>
        <p:nvPicPr>
          <p:cNvPr id="4" name="Content Placeholder 3" descr="PKID100.JPG">
            <a:extLst>
              <a:ext uri="{FF2B5EF4-FFF2-40B4-BE49-F238E27FC236}">
                <a16:creationId xmlns:a16="http://schemas.microsoft.com/office/drawing/2014/main" id="{8A3D5071-1763-8581-AC67-68FF4D43C1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1250" y="1938338"/>
            <a:ext cx="4381500" cy="43815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BC3D7-4525-0816-70E4-3C1E92785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990600"/>
            <a:ext cx="4876800" cy="1295400"/>
          </a:xfrm>
        </p:spPr>
        <p:txBody>
          <a:bodyPr/>
          <a:lstStyle/>
          <a:p>
            <a:pPr algn="r"/>
            <a:r>
              <a:rPr lang="fa-IR" altLang="en-US" sz="3600" dirty="0">
                <a:cs typeface="B Yekan" panose="00000400000000000000" pitchFamily="2" charset="-78"/>
              </a:rPr>
              <a:t>زندگینامه ی زیگموند فروید</a:t>
            </a:r>
            <a:br>
              <a:rPr lang="fa-IR" altLang="en-US" sz="3600" dirty="0">
                <a:cs typeface="B Yekan" panose="00000400000000000000" pitchFamily="2" charset="-78"/>
              </a:rPr>
            </a:br>
            <a:r>
              <a:rPr lang="en-US" altLang="en-US" sz="3600" dirty="0" err="1">
                <a:cs typeface="B Yekan" panose="00000400000000000000" pitchFamily="2" charset="-78"/>
              </a:rPr>
              <a:t>Dr.Sigm</a:t>
            </a:r>
            <a:r>
              <a:rPr lang="en-US" altLang="en-US" sz="3600" dirty="0">
                <a:cs typeface="B Yekan" panose="00000400000000000000" pitchFamily="2" charset="-78"/>
              </a:rPr>
              <a:t> Freud</a:t>
            </a:r>
          </a:p>
        </p:txBody>
      </p:sp>
      <p:pic>
        <p:nvPicPr>
          <p:cNvPr id="5" name="Picture 4" descr="freudpics.jpg">
            <a:extLst>
              <a:ext uri="{FF2B5EF4-FFF2-40B4-BE49-F238E27FC236}">
                <a16:creationId xmlns:a16="http://schemas.microsoft.com/office/drawing/2014/main" id="{CD267FE5-1CC3-4780-7A2C-61AA26027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90775"/>
            <a:ext cx="40386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A9BFE6-A4C0-D444-FA9F-175C040F5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667000"/>
            <a:ext cx="388620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r"/>
            <a:r>
              <a:rPr lang="fa-IR" altLang="en-US" sz="2000">
                <a:cs typeface="B Yekan" panose="00000400000000000000" pitchFamily="2" charset="-78"/>
              </a:rPr>
              <a:t>او در يک خانواده يهودی در اتریش در 6 می 1856به دنيا آمد و از کودکی نبوغ خودش را نشان داد . در ۱۸۸۲ مدرک پزشکی خود را  گرفت</a:t>
            </a:r>
          </a:p>
          <a:p>
            <a:pPr algn="r"/>
            <a:r>
              <a:rPr lang="ar-SA" altLang="en-US" sz="2000">
                <a:solidFill>
                  <a:srgbClr val="FF0000"/>
                </a:solidFill>
                <a:cs typeface="B Yekan" panose="00000400000000000000" pitchFamily="2" charset="-78"/>
              </a:rPr>
              <a:t>زیگموند فروید به عنوان بنیان‌گذار روانکاوی بیش از هر کس دیگری در تاریخچه روانشناسی </a:t>
            </a:r>
            <a:r>
              <a:rPr lang="fa-IR" altLang="en-US" sz="2000">
                <a:solidFill>
                  <a:srgbClr val="FF0000"/>
                </a:solidFill>
                <a:cs typeface="B Yekan" panose="00000400000000000000" pitchFamily="2" charset="-78"/>
              </a:rPr>
              <a:t>تاثیر گذار بوده است</a:t>
            </a:r>
          </a:p>
          <a:p>
            <a:pPr algn="r"/>
            <a:r>
              <a:rPr lang="fa-IR" altLang="en-US" sz="2000">
                <a:cs typeface="B Yekan" panose="00000400000000000000" pitchFamily="2" charset="-78"/>
              </a:rPr>
              <a:t>در ۲۳ سپتامبر ۱۹۳۹ پس از دو روز اغما که حاصل تزریق </a:t>
            </a:r>
            <a:r>
              <a:rPr lang="fa-IR" altLang="en-US" sz="2000">
                <a:cs typeface="B Yekan" panose="00000400000000000000" pitchFamily="2" charset="-78"/>
                <a:hlinkClick r:id="rId3" tooltip="مرفین"/>
              </a:rPr>
              <a:t>مرفین</a:t>
            </a:r>
            <a:r>
              <a:rPr lang="fa-IR" altLang="en-US" sz="2000">
                <a:cs typeface="B Yekan" panose="00000400000000000000" pitchFamily="2" charset="-78"/>
              </a:rPr>
              <a:t> بود در ساعت سه نیمه شب می‌میرد. </a:t>
            </a:r>
            <a:endParaRPr lang="en-US" altLang="en-US" sz="2000">
              <a:cs typeface="B Yekan" panose="00000400000000000000" pitchFamily="2" charset="-78"/>
            </a:endParaRPr>
          </a:p>
        </p:txBody>
      </p:sp>
      <p:pic>
        <p:nvPicPr>
          <p:cNvPr id="7173" name="Picture 2" descr="freud1">
            <a:hlinkClick r:id="rId4"/>
            <a:extLst>
              <a:ext uri="{FF2B5EF4-FFF2-40B4-BE49-F238E27FC236}">
                <a16:creationId xmlns:a16="http://schemas.microsoft.com/office/drawing/2014/main" id="{BBAF712A-B7A4-7A02-D70F-E5A5C8136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885825"/>
            <a:ext cx="1122363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21A3C-5531-2765-2777-D58D5487B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628650"/>
          </a:xfrm>
        </p:spPr>
        <p:txBody>
          <a:bodyPr/>
          <a:lstStyle/>
          <a:p>
            <a:pPr algn="r"/>
            <a:r>
              <a:rPr lang="fa-IR" altLang="en-US" sz="3600" dirty="0">
                <a:cs typeface="B Yekan" panose="00000400000000000000" pitchFamily="2" charset="-78"/>
              </a:rPr>
              <a:t>مفاهیم پایه در دیدگاه فروید</a:t>
            </a:r>
            <a:endParaRPr lang="en-US" altLang="en-US" sz="3600" dirty="0">
              <a:cs typeface="B Yeka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A160B-9156-D810-77F1-D546FE144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0" y="1935163"/>
            <a:ext cx="5562600" cy="1570037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B Yekan" pitchFamily="2" charset="-78"/>
              </a:rPr>
              <a:t>1 – نهاد و يا او(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B Yekan" pitchFamily="2" charset="-78"/>
              </a:rPr>
              <a:t>ID</a:t>
            </a:r>
            <a:r>
              <a:rPr lang="fa-IR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B Yekan" pitchFamily="2" charset="-78"/>
              </a:rPr>
              <a:t>)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B Yekan" pitchFamily="2" charset="-78"/>
              </a:rPr>
              <a:t>2- خود و يا من(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B Yekan" pitchFamily="2" charset="-78"/>
              </a:rPr>
              <a:t>EGO</a:t>
            </a:r>
            <a:r>
              <a:rPr lang="fa-IR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B Yekan" pitchFamily="2" charset="-78"/>
              </a:rPr>
              <a:t>)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B Yekan" pitchFamily="2" charset="-78"/>
              </a:rPr>
              <a:t>3 - فراخود و يا فرامن(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B Yekan" pitchFamily="2" charset="-78"/>
              </a:rPr>
              <a:t>SUPER-EGO</a:t>
            </a:r>
            <a:r>
              <a:rPr lang="fa-IR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B Yekan" pitchFamily="2" charset="-78"/>
              </a:rPr>
              <a:t>)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cs typeface="B Yekan" pitchFamily="2" charset="-78"/>
            </a:endParaRPr>
          </a:p>
        </p:txBody>
      </p:sp>
      <p:pic>
        <p:nvPicPr>
          <p:cNvPr id="2050" name="Picture 2" descr="ia74">
            <a:hlinkClick r:id="rId2"/>
            <a:extLst>
              <a:ext uri="{FF2B5EF4-FFF2-40B4-BE49-F238E27FC236}">
                <a16:creationId xmlns:a16="http://schemas.microsoft.com/office/drawing/2014/main" id="{CDD218D8-0DCD-0675-62B7-E868C51F9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86200"/>
            <a:ext cx="5892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BF372-D5AE-ABFC-62E8-15AFC2876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914400"/>
            <a:ext cx="4267200" cy="762000"/>
          </a:xfrm>
        </p:spPr>
        <p:txBody>
          <a:bodyPr>
            <a:noAutofit/>
          </a:bodyPr>
          <a:lstStyle/>
          <a:p>
            <a:pPr marL="274320" indent="-27432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fa-IR" sz="3600" b="1" dirty="0">
                <a:solidFill>
                  <a:schemeClr val="accent3">
                    <a:lumMod val="75000"/>
                  </a:schemeClr>
                </a:solidFill>
                <a:latin typeface="Constantia"/>
                <a:ea typeface="+mn-ea"/>
                <a:cs typeface="B Yekan" pitchFamily="2" charset="-78"/>
              </a:rPr>
              <a:t>1 –  نهاد و يا او  (</a:t>
            </a:r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latin typeface="Constantia"/>
                <a:ea typeface="+mn-ea"/>
                <a:cs typeface="B Yekan" pitchFamily="2" charset="-78"/>
              </a:rPr>
              <a:t>ID</a:t>
            </a:r>
            <a:r>
              <a:rPr lang="fa-IR" sz="3600" b="1" dirty="0">
                <a:solidFill>
                  <a:schemeClr val="accent3">
                    <a:lumMod val="75000"/>
                  </a:schemeClr>
                </a:solidFill>
                <a:latin typeface="Constantia"/>
                <a:ea typeface="+mn-ea"/>
                <a:cs typeface="B Yekan" pitchFamily="2" charset="-78"/>
              </a:rPr>
              <a:t>)</a:t>
            </a:r>
            <a:endParaRPr lang="en-US" sz="4400" dirty="0">
              <a:solidFill>
                <a:schemeClr val="accent3">
                  <a:lumMod val="75000"/>
                </a:schemeClr>
              </a:solidFill>
              <a:cs typeface="B Yekan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3FC0B-449F-47B0-EEF0-9480E7AAF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0" y="1935163"/>
            <a:ext cx="4191000" cy="4389437"/>
          </a:xfrm>
        </p:spPr>
        <p:txBody>
          <a:bodyPr/>
          <a:lstStyle/>
          <a:p>
            <a:pPr algn="ctr">
              <a:buFont typeface="Wingdings 2" panose="05020102010507070707" pitchFamily="18" charset="2"/>
              <a:buNone/>
            </a:pPr>
            <a:endParaRPr lang="en-US" altLang="en-US" sz="4400">
              <a:latin typeface="Tahoma" panose="020B0604030504040204" pitchFamily="34" charset="0"/>
              <a:ea typeface="Times New Roman" panose="02020603050405020304" pitchFamily="18" charset="0"/>
              <a:cs typeface="B Yekan" panose="00000400000000000000" pitchFamily="2" charset="-78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fa-IR" altLang="en-US" sz="4400">
                <a:latin typeface="Tahoma" panose="020B0604030504040204" pitchFamily="34" charset="0"/>
                <a:ea typeface="Times New Roman" panose="02020603050405020304" pitchFamily="18" charset="0"/>
                <a:cs typeface="B Yekan" panose="00000400000000000000" pitchFamily="2" charset="-78"/>
              </a:rPr>
              <a:t>ساختاری است در شخصیت حاوی </a:t>
            </a:r>
            <a:r>
              <a:rPr lang="fa-IR" altLang="en-US" sz="4400">
                <a:solidFill>
                  <a:srgbClr val="FF0000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B Yekan" panose="00000400000000000000" pitchFamily="2" charset="-78"/>
              </a:rPr>
              <a:t>غرایزی</a:t>
            </a:r>
            <a:r>
              <a:rPr lang="fa-IR" altLang="en-US" sz="4400">
                <a:latin typeface="Tahoma" panose="020B0604030504040204" pitchFamily="34" charset="0"/>
                <a:ea typeface="Times New Roman" panose="02020603050405020304" pitchFamily="18" charset="0"/>
                <a:cs typeface="B Yekan" panose="00000400000000000000" pitchFamily="2" charset="-78"/>
              </a:rPr>
              <a:t> که مخزن انرژی روانی است</a:t>
            </a:r>
            <a:endParaRPr lang="en-US" altLang="en-US" sz="4400">
              <a:cs typeface="B Yekan" panose="00000400000000000000" pitchFamily="2" charset="-78"/>
            </a:endParaRPr>
          </a:p>
        </p:txBody>
      </p:sp>
      <p:pic>
        <p:nvPicPr>
          <p:cNvPr id="3074" name="Picture 2" descr="J:\زیگموند فروید\SS26043.JPG">
            <a:extLst>
              <a:ext uri="{FF2B5EF4-FFF2-40B4-BE49-F238E27FC236}">
                <a16:creationId xmlns:a16="http://schemas.microsoft.com/office/drawing/2014/main" id="{19B6335F-1EA1-2AC5-1045-ABF3216B6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3886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67708-B36F-D44A-E72E-3628ECBB4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indent="-27432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04617B">
                    <a:lumMod val="60000"/>
                    <a:lumOff val="40000"/>
                  </a:srgbClr>
                </a:solidFill>
                <a:latin typeface="Constantia"/>
                <a:ea typeface="+mn-ea"/>
                <a:cs typeface="B Yekan" pitchFamily="2" charset="-78"/>
              </a:rPr>
              <a:t>2- خود و يا من (</a:t>
            </a:r>
            <a:r>
              <a:rPr lang="en-US" sz="4000" b="1" dirty="0">
                <a:solidFill>
                  <a:srgbClr val="04617B">
                    <a:lumMod val="60000"/>
                    <a:lumOff val="40000"/>
                  </a:srgbClr>
                </a:solidFill>
                <a:latin typeface="Constantia"/>
                <a:ea typeface="+mn-ea"/>
                <a:cs typeface="B Yekan" pitchFamily="2" charset="-78"/>
              </a:rPr>
              <a:t>EGO</a:t>
            </a:r>
            <a:r>
              <a:rPr lang="fa-IR" sz="4000" b="1" dirty="0">
                <a:solidFill>
                  <a:srgbClr val="04617B">
                    <a:lumMod val="60000"/>
                    <a:lumOff val="40000"/>
                  </a:srgbClr>
                </a:solidFill>
                <a:latin typeface="Constantia"/>
                <a:ea typeface="+mn-ea"/>
                <a:cs typeface="B Yekan" pitchFamily="2" charset="-78"/>
              </a:rPr>
              <a:t>) 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9385E-FA5A-6A34-B99D-942CED465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00" y="1935163"/>
            <a:ext cx="4800600" cy="4389437"/>
          </a:xfrm>
        </p:spPr>
        <p:txBody>
          <a:bodyPr/>
          <a:lstStyle/>
          <a:p>
            <a:pPr algn="ctr">
              <a:buFont typeface="Wingdings 2" panose="05020102010507070707" pitchFamily="18" charset="2"/>
              <a:buNone/>
            </a:pPr>
            <a:r>
              <a:rPr lang="fa-IR" altLang="en-US" sz="5400">
                <a:cs typeface="B Yekan" panose="00000400000000000000" pitchFamily="2" charset="-78"/>
              </a:rPr>
              <a:t>ساختاری در شخصیت که </a:t>
            </a:r>
            <a:r>
              <a:rPr lang="fa-IR" altLang="en-US" sz="5400">
                <a:solidFill>
                  <a:srgbClr val="FF0000"/>
                </a:solidFill>
                <a:cs typeface="B Yekan" panose="00000400000000000000" pitchFamily="2" charset="-78"/>
              </a:rPr>
              <a:t>الزامات واقعیت </a:t>
            </a:r>
            <a:r>
              <a:rPr lang="fa-IR" altLang="en-US" sz="5400">
                <a:cs typeface="B Yekan" panose="00000400000000000000" pitchFamily="2" charset="-78"/>
              </a:rPr>
              <a:t>را رعایت می کند</a:t>
            </a:r>
            <a:endParaRPr lang="en-US" altLang="en-US" sz="5400">
              <a:cs typeface="B Yekan" panose="00000400000000000000" pitchFamily="2" charset="-78"/>
            </a:endParaRPr>
          </a:p>
        </p:txBody>
      </p:sp>
      <p:pic>
        <p:nvPicPr>
          <p:cNvPr id="4098" name="Picture 2" descr="J:\زیگموند فروید\SS32045.JPG">
            <a:extLst>
              <a:ext uri="{FF2B5EF4-FFF2-40B4-BE49-F238E27FC236}">
                <a16:creationId xmlns:a16="http://schemas.microsoft.com/office/drawing/2014/main" id="{4F8E8607-EE24-46A5-4035-38FDEAD77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2971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09F97-C0EF-EEDB-24EB-1277920E8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indent="-274320" algn="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fa-IR" sz="3600" b="1" dirty="0">
                <a:solidFill>
                  <a:srgbClr val="04617B">
                    <a:lumMod val="60000"/>
                    <a:lumOff val="40000"/>
                  </a:srgbClr>
                </a:solidFill>
                <a:latin typeface="Constantia"/>
                <a:ea typeface="+mn-ea"/>
                <a:cs typeface="B Yekan" pitchFamily="2" charset="-78"/>
              </a:rPr>
              <a:t>3 - فراخود و يا فرامن  (</a:t>
            </a:r>
            <a:r>
              <a:rPr lang="en-US" sz="3600" b="1" dirty="0">
                <a:solidFill>
                  <a:srgbClr val="04617B">
                    <a:lumMod val="60000"/>
                    <a:lumOff val="40000"/>
                  </a:srgbClr>
                </a:solidFill>
                <a:latin typeface="Constantia"/>
                <a:ea typeface="+mn-ea"/>
                <a:cs typeface="B Yekan" pitchFamily="2" charset="-78"/>
              </a:rPr>
              <a:t>SUPER-EGO</a:t>
            </a:r>
            <a:r>
              <a:rPr lang="fa-IR" sz="3600" b="1" dirty="0">
                <a:solidFill>
                  <a:srgbClr val="04617B">
                    <a:lumMod val="60000"/>
                    <a:lumOff val="40000"/>
                  </a:srgbClr>
                </a:solidFill>
                <a:latin typeface="Constantia"/>
                <a:ea typeface="+mn-ea"/>
                <a:cs typeface="B Yekan" pitchFamily="2" charset="-78"/>
              </a:rPr>
              <a:t>)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2BB73-E5B3-9FBB-111F-2A3BE9BAC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935163"/>
            <a:ext cx="4114800" cy="4389437"/>
          </a:xfrm>
        </p:spPr>
        <p:txBody>
          <a:bodyPr/>
          <a:lstStyle/>
          <a:p>
            <a:pPr algn="ctr">
              <a:buFont typeface="Wingdings 2" panose="05020102010507070707" pitchFamily="18" charset="2"/>
              <a:buNone/>
            </a:pPr>
            <a:r>
              <a:rPr lang="fa-IR" altLang="en-US" sz="5400">
                <a:cs typeface="B Yekan" panose="00000400000000000000" pitchFamily="2" charset="-78"/>
              </a:rPr>
              <a:t>ساختاری در شخصیت که با </a:t>
            </a:r>
            <a:r>
              <a:rPr lang="fa-IR" altLang="en-US" sz="5400">
                <a:solidFill>
                  <a:srgbClr val="FF0000"/>
                </a:solidFill>
                <a:cs typeface="B Yekan" panose="00000400000000000000" pitchFamily="2" charset="-78"/>
              </a:rPr>
              <a:t>پایبندی های اخلاقی </a:t>
            </a:r>
            <a:r>
              <a:rPr lang="fa-IR" altLang="en-US" sz="5400">
                <a:cs typeface="B Yekan" panose="00000400000000000000" pitchFamily="2" charset="-78"/>
              </a:rPr>
              <a:t>سر و کار دارد</a:t>
            </a:r>
            <a:endParaRPr lang="en-US" altLang="en-US" sz="5400">
              <a:cs typeface="B Yekan" panose="00000400000000000000" pitchFamily="2" charset="-78"/>
            </a:endParaRPr>
          </a:p>
        </p:txBody>
      </p:sp>
      <p:pic>
        <p:nvPicPr>
          <p:cNvPr id="5122" name="Picture 2" descr="J:\زیگموند فروید\SS26020.JPG">
            <a:extLst>
              <a:ext uri="{FF2B5EF4-FFF2-40B4-BE49-F238E27FC236}">
                <a16:creationId xmlns:a16="http://schemas.microsoft.com/office/drawing/2014/main" id="{F035040B-384E-FD9C-4611-798F6CD6C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4600"/>
            <a:ext cx="3852863" cy="315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E470D-F092-AF76-6F51-EA762A44F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89438"/>
          </a:xfrm>
        </p:spPr>
        <p:txBody>
          <a:bodyPr/>
          <a:lstStyle/>
          <a:p>
            <a:r>
              <a:rPr lang="fa-IR" altLang="en-US">
                <a:solidFill>
                  <a:srgbClr val="7030A0"/>
                </a:solidFill>
                <a:cs typeface="B Yekan" panose="00000400000000000000" pitchFamily="2" charset="-78"/>
              </a:rPr>
              <a:t>ایگو می گوید </a:t>
            </a:r>
            <a:r>
              <a:rPr lang="fa-IR" altLang="en-US">
                <a:cs typeface="B Yekan" panose="00000400000000000000" pitchFamily="2" charset="-78"/>
              </a:rPr>
              <a:t>: </a:t>
            </a:r>
            <a:endParaRPr lang="en-US" altLang="en-US">
              <a:cs typeface="B Yekan" panose="00000400000000000000" pitchFamily="2" charset="-78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fa-IR" altLang="en-US">
                <a:cs typeface="B Yekan" panose="00000400000000000000" pitchFamily="2" charset="-78"/>
              </a:rPr>
              <a:t>((من دوست دارم گاه گاهی رابطه جنسی داشته باشم آن هم با روش های موثر پیشگیری از بارداری))</a:t>
            </a:r>
            <a:endParaRPr lang="en-US" altLang="en-US">
              <a:cs typeface="B Yekan" panose="00000400000000000000" pitchFamily="2" charset="-78"/>
            </a:endParaRPr>
          </a:p>
          <a:p>
            <a:r>
              <a:rPr lang="fa-IR" altLang="en-US">
                <a:solidFill>
                  <a:srgbClr val="7030A0"/>
                </a:solidFill>
                <a:cs typeface="B Yekan" panose="00000400000000000000" pitchFamily="2" charset="-78"/>
              </a:rPr>
              <a:t>اید می گوید </a:t>
            </a:r>
            <a:r>
              <a:rPr lang="fa-IR" altLang="en-US">
                <a:cs typeface="B Yekan" panose="00000400000000000000" pitchFamily="2" charset="-78"/>
              </a:rPr>
              <a:t>:</a:t>
            </a:r>
            <a:endParaRPr lang="en-US" altLang="en-US">
              <a:cs typeface="B Yekan" panose="00000400000000000000" pitchFamily="2" charset="-78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fa-IR" altLang="en-US">
                <a:cs typeface="B Yekan" panose="00000400000000000000" pitchFamily="2" charset="-78"/>
              </a:rPr>
              <a:t>((من هر طور شده می خواهم ارضاء شوم رابطه جنسی خیلی خوب است))</a:t>
            </a:r>
            <a:endParaRPr lang="en-US" altLang="en-US">
              <a:cs typeface="B Yekan" panose="00000400000000000000" pitchFamily="2" charset="-78"/>
            </a:endParaRPr>
          </a:p>
          <a:p>
            <a:r>
              <a:rPr lang="fa-IR" altLang="en-US">
                <a:solidFill>
                  <a:srgbClr val="7030A0"/>
                </a:solidFill>
                <a:cs typeface="B Yekan" panose="00000400000000000000" pitchFamily="2" charset="-78"/>
              </a:rPr>
              <a:t>سوپرایگو می گوید </a:t>
            </a:r>
            <a:r>
              <a:rPr lang="fa-IR" altLang="en-US">
                <a:cs typeface="B Yekan" panose="00000400000000000000" pitchFamily="2" charset="-78"/>
              </a:rPr>
              <a:t>:</a:t>
            </a:r>
            <a:endParaRPr lang="en-US" altLang="en-US">
              <a:cs typeface="B Yekan" panose="00000400000000000000" pitchFamily="2" charset="-78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fa-IR" altLang="en-US">
                <a:cs typeface="B Yekan" panose="00000400000000000000" pitchFamily="2" charset="-78"/>
              </a:rPr>
              <a:t>((رابطه جنسی گناه است))</a:t>
            </a:r>
            <a:endParaRPr lang="en-US" altLang="en-US">
              <a:cs typeface="B Yekan" panose="00000400000000000000" pitchFamily="2" charset="-78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50C70-7DAC-2C87-D9F9-E5809BE7A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16050"/>
            <a:ext cx="8229600" cy="1504950"/>
          </a:xfrm>
        </p:spPr>
        <p:txBody>
          <a:bodyPr/>
          <a:lstStyle/>
          <a:p>
            <a:pPr algn="r"/>
            <a:r>
              <a:rPr lang="fa-IR" altLang="en-US" sz="3200" dirty="0">
                <a:cs typeface="B Yekan" panose="00000400000000000000" pitchFamily="2" charset="-78"/>
              </a:rPr>
              <a:t>فروید تحول شخصیت را طی رشد روانی جنسی با 5 مرحله بیان می کند :</a:t>
            </a:r>
            <a:br>
              <a:rPr lang="en-US" altLang="en-US" sz="3200" dirty="0">
                <a:cs typeface="B Yekan" panose="00000400000000000000" pitchFamily="2" charset="-78"/>
              </a:rPr>
            </a:br>
            <a:endParaRPr lang="en-US" altLang="en-US" sz="3200" dirty="0">
              <a:cs typeface="B Yeka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8F1D1-756D-2FCD-9BD3-33CA57450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00" y="2819400"/>
            <a:ext cx="4724400" cy="2438400"/>
          </a:xfrm>
        </p:spPr>
        <p:txBody>
          <a:bodyPr/>
          <a:lstStyle/>
          <a:p>
            <a:r>
              <a:rPr lang="fa-IR" altLang="en-US" sz="2000">
                <a:cs typeface="B Yekan" panose="00000400000000000000" pitchFamily="2" charset="-78"/>
              </a:rPr>
              <a:t>مرحله دهانی ( 7 ماهگی تا حدود 1/5 سالگی )</a:t>
            </a:r>
            <a:endParaRPr lang="en-US" altLang="en-US" sz="2000">
              <a:cs typeface="B Yekan" panose="00000400000000000000" pitchFamily="2" charset="-78"/>
            </a:endParaRPr>
          </a:p>
          <a:p>
            <a:r>
              <a:rPr lang="fa-IR" altLang="en-US" sz="2000">
                <a:cs typeface="B Yekan" panose="00000400000000000000" pitchFamily="2" charset="-78"/>
              </a:rPr>
              <a:t>مرحله مقعدی ( 1/5 تا 3/5 سالگی )</a:t>
            </a:r>
            <a:endParaRPr lang="en-US" altLang="en-US" sz="2000">
              <a:cs typeface="B Yekan" panose="00000400000000000000" pitchFamily="2" charset="-78"/>
            </a:endParaRPr>
          </a:p>
          <a:p>
            <a:r>
              <a:rPr lang="fa-IR" altLang="en-US" sz="2000">
                <a:cs typeface="B Yekan" panose="00000400000000000000" pitchFamily="2" charset="-78"/>
              </a:rPr>
              <a:t>مرحله آلتی یا فالیک ( 3/5 تا 6 سالگی )</a:t>
            </a:r>
            <a:endParaRPr lang="en-US" altLang="en-US" sz="2000">
              <a:cs typeface="B Yekan" panose="00000400000000000000" pitchFamily="2" charset="-78"/>
            </a:endParaRPr>
          </a:p>
          <a:p>
            <a:r>
              <a:rPr lang="fa-IR" altLang="en-US" sz="2000">
                <a:cs typeface="B Yekan" panose="00000400000000000000" pitchFamily="2" charset="-78"/>
              </a:rPr>
              <a:t>مرحله نهفتگی ( 6 سالگی تا شروع بلوغ)</a:t>
            </a:r>
            <a:endParaRPr lang="en-US" altLang="en-US" sz="2000">
              <a:cs typeface="B Yekan" panose="00000400000000000000" pitchFamily="2" charset="-78"/>
            </a:endParaRPr>
          </a:p>
          <a:p>
            <a:r>
              <a:rPr lang="fa-IR" altLang="en-US" sz="2000">
                <a:cs typeface="B Yekan" panose="00000400000000000000" pitchFamily="2" charset="-78"/>
              </a:rPr>
              <a:t>مرحله جنسی یا تناسلی ( نوجوانی و بزرگسالی)</a:t>
            </a:r>
            <a:endParaRPr lang="en-US" altLang="en-US" sz="2000">
              <a:cs typeface="B Yekan" panose="00000400000000000000" pitchFamily="2" charset="-78"/>
            </a:endParaRPr>
          </a:p>
        </p:txBody>
      </p:sp>
      <p:pic>
        <p:nvPicPr>
          <p:cNvPr id="1026" name="Picture 2" descr="D:\mosavian\زیگموند فروید\froyd\SS26093.JPG">
            <a:extLst>
              <a:ext uri="{FF2B5EF4-FFF2-40B4-BE49-F238E27FC236}">
                <a16:creationId xmlns:a16="http://schemas.microsoft.com/office/drawing/2014/main" id="{C14713EA-4B59-E56B-9B2E-C87486AC9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 rot="10800000">
            <a:off x="457200" y="2540000"/>
            <a:ext cx="2870200" cy="287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D:\mosavian\زیگموند فروید\froyd\20081003140723t300-8-F.jpg">
            <a:extLst>
              <a:ext uri="{FF2B5EF4-FFF2-40B4-BE49-F238E27FC236}">
                <a16:creationId xmlns:a16="http://schemas.microsoft.com/office/drawing/2014/main" id="{0B20176E-89A7-3949-CC60-44AA97355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91000"/>
            <a:ext cx="1524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7F18F-43B8-B637-BFF9-D9C220E40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fa-IR" dirty="0">
                <a:solidFill>
                  <a:schemeClr val="accent6">
                    <a:lumMod val="50000"/>
                  </a:schemeClr>
                </a:solidFill>
                <a:cs typeface="B Yekan" pitchFamily="2" charset="-78"/>
              </a:rPr>
              <a:t>فرض کنید که در خانه هستید و پنج اتفاق زیر هم زمان روی        می دهد :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dirty="0">
                <a:cs typeface="B Yekan" pitchFamily="2" charset="-78"/>
              </a:rPr>
              <a:t>1- تلفن زنگ میزند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dirty="0">
                <a:cs typeface="B Yekan" pitchFamily="2" charset="-78"/>
              </a:rPr>
              <a:t>2-بچه ی شما گریه می کند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dirty="0">
                <a:cs typeface="B Yekan" pitchFamily="2" charset="-78"/>
              </a:rPr>
              <a:t>3-کسی در میزند و شما را صدا می کند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dirty="0">
                <a:cs typeface="B Yekan" pitchFamily="2" charset="-78"/>
              </a:rPr>
              <a:t>4-لباسها را روی طناب پهن کرده اید و باران می گیرد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dirty="0">
                <a:cs typeface="B Yekan" pitchFamily="2" charset="-78"/>
              </a:rPr>
              <a:t>5-شیر آب را در آشپزخانه باز گذاشته اید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fa-IR" dirty="0"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fa-IR" dirty="0">
                <a:solidFill>
                  <a:srgbClr val="00B050"/>
                </a:solidFill>
                <a:cs typeface="B Yekan" pitchFamily="2" charset="-78"/>
              </a:rPr>
              <a:t>شما کارهای بالا را با چه اولویتی انجام میدهید؟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35CFB3-B634-7028-3E1B-881E95C6D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altLang="en-US" sz="4000" dirty="0">
                <a:cs typeface="B Yekan" panose="00000400000000000000" pitchFamily="2" charset="-78"/>
              </a:rPr>
              <a:t>یکی از تست های روانکاوی فروید</a:t>
            </a:r>
            <a:endParaRPr lang="en-US" altLang="en-US" sz="4000" dirty="0">
              <a:cs typeface="B Yekan" panose="00000400000000000000" pitchFamily="2" charset="-78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AA04F-C84C-D2E4-294A-CCB17958A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altLang="en-US">
                <a:cs typeface="B Yekan" panose="00000400000000000000" pitchFamily="2" charset="-78"/>
              </a:rPr>
              <a:t>تحلیل اولویت ها</a:t>
            </a:r>
            <a:endParaRPr lang="en-US" altLang="en-US">
              <a:cs typeface="B Yeka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62529-D585-6782-2E60-1F90A4BF7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1935163"/>
            <a:ext cx="6400800" cy="4389437"/>
          </a:xfrm>
        </p:spPr>
        <p:txBody>
          <a:bodyPr/>
          <a:lstStyle/>
          <a:p>
            <a:pPr algn="just"/>
            <a:r>
              <a:rPr lang="fa-IR" altLang="en-US" sz="1600">
                <a:cs typeface="B Yekan" panose="00000400000000000000" pitchFamily="2" charset="-78"/>
              </a:rPr>
              <a:t>1 – زنگ تلفن نشانه ی اهمیت دادن شما به شغل و کار است</a:t>
            </a:r>
          </a:p>
          <a:p>
            <a:pPr algn="just"/>
            <a:r>
              <a:rPr lang="fa-IR" altLang="en-US" sz="1600">
                <a:cs typeface="B Yekan" panose="00000400000000000000" pitchFamily="2" charset="-78"/>
              </a:rPr>
              <a:t> 2 – بچه نشانه ی اهمیت دادن به خانواده است</a:t>
            </a:r>
          </a:p>
          <a:p>
            <a:pPr algn="just"/>
            <a:r>
              <a:rPr lang="fa-IR" altLang="en-US" sz="1600">
                <a:cs typeface="B Yekan" panose="00000400000000000000" pitchFamily="2" charset="-78"/>
              </a:rPr>
              <a:t>3 – زنگ در خانه نشان دهنده دوستان شماست</a:t>
            </a:r>
          </a:p>
          <a:p>
            <a:pPr algn="just"/>
            <a:r>
              <a:rPr lang="fa-IR" altLang="en-US" sz="1600">
                <a:cs typeface="B Yekan" panose="00000400000000000000" pitchFamily="2" charset="-78"/>
              </a:rPr>
              <a:t>4 – لباسها نشان دهنده پول هستند</a:t>
            </a:r>
          </a:p>
          <a:p>
            <a:pPr algn="just"/>
            <a:r>
              <a:rPr lang="fa-IR" altLang="en-US" sz="1600">
                <a:cs typeface="B Yekan" panose="00000400000000000000" pitchFamily="2" charset="-78"/>
              </a:rPr>
              <a:t>5 – سر رفتن آب نشان دهنده میل جنسی</a:t>
            </a:r>
            <a:r>
              <a:rPr lang="en-US" altLang="en-US" sz="1600">
                <a:cs typeface="B Yekan" panose="00000400000000000000" pitchFamily="2" charset="-78"/>
              </a:rPr>
              <a:t> </a:t>
            </a:r>
            <a:r>
              <a:rPr lang="fa-IR" altLang="en-US" sz="1600">
                <a:cs typeface="B Yekan" panose="00000400000000000000" pitchFamily="2" charset="-78"/>
              </a:rPr>
              <a:t> است</a:t>
            </a:r>
          </a:p>
          <a:p>
            <a:pPr algn="just"/>
            <a:endParaRPr lang="fa-IR" altLang="en-US" sz="1600">
              <a:cs typeface="B Yekan" panose="00000400000000000000" pitchFamily="2" charset="-78"/>
            </a:endParaRPr>
          </a:p>
          <a:p>
            <a:pPr algn="just">
              <a:buFont typeface="Wingdings 2" panose="05020102010507070707" pitchFamily="18" charset="2"/>
              <a:buNone/>
            </a:pPr>
            <a:r>
              <a:rPr lang="fa-IR" altLang="en-US" sz="1600">
                <a:solidFill>
                  <a:srgbClr val="FF0000"/>
                </a:solidFill>
                <a:cs typeface="B Yekan" panose="00000400000000000000" pitchFamily="2" charset="-78"/>
              </a:rPr>
              <a:t>ترتیب انتخاب های شما نشان دهنده اولویت های ذهن شما در زندگی است </a:t>
            </a:r>
            <a:endParaRPr lang="en-US" altLang="en-US" sz="1600">
              <a:solidFill>
                <a:srgbClr val="FF0000"/>
              </a:solidFill>
              <a:cs typeface="B Yekan" panose="00000400000000000000" pitchFamily="2" charset="-78"/>
            </a:endParaRPr>
          </a:p>
        </p:txBody>
      </p:sp>
      <p:pic>
        <p:nvPicPr>
          <p:cNvPr id="4" name="Picture 3" descr="123d (8).jpg">
            <a:extLst>
              <a:ext uri="{FF2B5EF4-FFF2-40B4-BE49-F238E27FC236}">
                <a16:creationId xmlns:a16="http://schemas.microsoft.com/office/drawing/2014/main" id="{EB90911F-28A4-EEEB-B7DF-6037001D6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14800"/>
            <a:ext cx="4572000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mosavian\جان بالبی\53249.JPG">
            <a:extLst>
              <a:ext uri="{FF2B5EF4-FFF2-40B4-BE49-F238E27FC236}">
                <a16:creationId xmlns:a16="http://schemas.microsoft.com/office/drawing/2014/main" id="{29EABA30-987C-0510-CEE6-CAFD424F7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29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1A8F30-78AD-8B9B-C3E5-533811255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5334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ar-SA" sz="3600" dirty="0">
                <a:solidFill>
                  <a:srgbClr val="FF0000"/>
                </a:solidFill>
                <a:cs typeface="B Yekan" pitchFamily="2" charset="-78"/>
                <a:hlinkClick r:id="rId3"/>
              </a:rPr>
              <a:t>نظریه دلبستگی بالبی</a:t>
            </a:r>
            <a:endParaRPr lang="en-US" sz="3600" dirty="0">
              <a:solidFill>
                <a:srgbClr val="FF0000"/>
              </a:solidFill>
              <a:cs typeface="B Yekan" pitchFamily="2" charset="-78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8CF80-F98C-CD70-CDD7-FCA9CE4DA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066800"/>
            <a:ext cx="5257800" cy="781050"/>
          </a:xfrm>
        </p:spPr>
        <p:txBody>
          <a:bodyPr/>
          <a:lstStyle/>
          <a:p>
            <a:pPr algn="r"/>
            <a:r>
              <a:rPr lang="fa-IR" altLang="en-US" sz="3200" dirty="0">
                <a:cs typeface="B Yekan" panose="00000400000000000000" pitchFamily="2" charset="-78"/>
              </a:rPr>
              <a:t>تاریخچه ی مختصری از زندگی بالبی</a:t>
            </a:r>
            <a:endParaRPr lang="en-US" altLang="en-US" sz="3200" dirty="0">
              <a:cs typeface="B Yeka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CA510-4220-3C0C-9A4D-20022AB88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44763"/>
            <a:ext cx="8229600" cy="3703637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ar-SA" sz="1800" dirty="0">
                <a:cs typeface="B Yekan" pitchFamily="2" charset="-78"/>
              </a:rPr>
              <a:t>در لندن به دنیا آمد تحصیلات خود را در روانپزشکی و روانکاوی به پایان رساند از سال</a:t>
            </a:r>
            <a:r>
              <a:rPr lang="fa-IR" sz="1800" dirty="0">
                <a:cs typeface="B Yekan" pitchFamily="2" charset="-78"/>
              </a:rPr>
              <a:t>۱۹۳۶</a:t>
            </a:r>
            <a:r>
              <a:rPr lang="ar-SA" sz="1800" dirty="0">
                <a:cs typeface="B Yekan" pitchFamily="2" charset="-78"/>
              </a:rPr>
              <a:t> به بعد به طور عمده در کار راهنمایی کودکان بود بالبی با مشاهده کودکانی که در موسسات و شیر خوارگا</a:t>
            </a:r>
            <a:r>
              <a:rPr lang="fa-IR" sz="1800" dirty="0">
                <a:cs typeface="B Yekan" pitchFamily="2" charset="-78"/>
              </a:rPr>
              <a:t> ه </a:t>
            </a:r>
            <a:r>
              <a:rPr lang="ar-SA" sz="1800" dirty="0">
                <a:cs typeface="B Yekan" pitchFamily="2" charset="-78"/>
              </a:rPr>
              <a:t>ها پرورش می یافتند متوجه شد که این کودکان عمدتا برخی مشکلات عاطفی از جمله ناتوانی در برقراری روابط صمیمانه و پایا با دیگران دچار هستند وی علایم مشابهی هم در کودکانی که تا مدتی رشد طبیعی خود را در خانه سپری کرده بودند و بعد از آن دچار جدایی طولانی مدت از والدین شده بودند مشاهده کرد این کودکان از برقراری برقراری روابط نزدیک با دیگران اجتناب می کردند جان بالبی پایه گذار </a:t>
            </a:r>
            <a:r>
              <a:rPr lang="ar-SA" sz="1800" dirty="0">
                <a:solidFill>
                  <a:schemeClr val="bg1"/>
                </a:solidFill>
                <a:cs typeface="B Yekan" pitchFamily="2" charset="-78"/>
              </a:rPr>
              <a:t>نظ</a:t>
            </a:r>
            <a:r>
              <a:rPr lang="fa-IR" sz="1800" dirty="0">
                <a:solidFill>
                  <a:schemeClr val="bg1"/>
                </a:solidFill>
                <a:cs typeface="B Yekan" pitchFamily="2" charset="-78"/>
              </a:rPr>
              <a:t>ر</a:t>
            </a:r>
            <a:r>
              <a:rPr lang="ar-SA" sz="1800" dirty="0">
                <a:solidFill>
                  <a:schemeClr val="bg1"/>
                </a:solidFill>
                <a:cs typeface="B Yekan" pitchFamily="2" charset="-78"/>
              </a:rPr>
              <a:t>یه دلبستگی </a:t>
            </a:r>
            <a:r>
              <a:rPr lang="en-US" sz="1800" dirty="0">
                <a:solidFill>
                  <a:schemeClr val="bg1"/>
                </a:solidFill>
                <a:cs typeface="B Yekan" pitchFamily="2" charset="-78"/>
              </a:rPr>
              <a:t>attachment</a:t>
            </a:r>
            <a:r>
              <a:rPr lang="ar-SA" sz="1800" dirty="0">
                <a:cs typeface="B Yekan" pitchFamily="2" charset="-78"/>
              </a:rPr>
              <a:t>  است. او از دهه 1950 که به عنوان مشاور سازمان بهداشت جهانی </a:t>
            </a:r>
            <a:r>
              <a:rPr lang="en-US" sz="1800" dirty="0">
                <a:cs typeface="B Yekan" pitchFamily="2" charset="-78"/>
              </a:rPr>
              <a:t>WHO</a:t>
            </a:r>
            <a:r>
              <a:rPr lang="ar-SA" sz="1800" dirty="0">
                <a:cs typeface="B Yekan" pitchFamily="2" charset="-78"/>
              </a:rPr>
              <a:t> در مورد کودکان بی خانمان فعالیت می کرد نظریه اش را طرح ریزی نمود. نظریه او نمونه بارزی از یک نظریه منسجم روانکاوانه( تحلیلی) است.</a:t>
            </a:r>
            <a:endParaRPr lang="en-US" sz="1800" dirty="0"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ar-SA" sz="1800" dirty="0">
                <a:cs typeface="B Yekan" pitchFamily="2" charset="-78"/>
              </a:rPr>
              <a:t>برخی محققان نظریه دلبستگی را به عنوان رستاخیز دوباره روانکاوی و عامل مهم احیای دوباره این مکتب می دانند از نظر جان بالبی دلبستگی یکی از نیازهای بنیادین انسان است</a:t>
            </a:r>
            <a:endParaRPr lang="en-US" sz="1800" dirty="0"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1800" dirty="0">
              <a:cs typeface="B Yekan" pitchFamily="2" charset="-78"/>
            </a:endParaRPr>
          </a:p>
        </p:txBody>
      </p:sp>
      <p:pic>
        <p:nvPicPr>
          <p:cNvPr id="18436" name="Picture 2" descr="بالبی">
            <a:extLst>
              <a:ext uri="{FF2B5EF4-FFF2-40B4-BE49-F238E27FC236}">
                <a16:creationId xmlns:a16="http://schemas.microsoft.com/office/drawing/2014/main" id="{180AA876-8F90-146E-76CF-33F7DB5B5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749300"/>
            <a:ext cx="1219200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15491-5B56-2A38-187C-902BBB62F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857250"/>
          </a:xfrm>
        </p:spPr>
        <p:txBody>
          <a:bodyPr/>
          <a:lstStyle/>
          <a:p>
            <a:pPr algn="r"/>
            <a:r>
              <a:rPr lang="ar-SA" altLang="en-US" sz="4400" b="1" dirty="0">
                <a:cs typeface="B Yekan" panose="00000400000000000000" pitchFamily="2" charset="-78"/>
              </a:rPr>
              <a:t>تعریف دلبستگی</a:t>
            </a:r>
            <a:endParaRPr lang="en-US" altLang="en-US" sz="4400" dirty="0">
              <a:cs typeface="B Yeka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B02E0-D9E1-374A-9F3A-E4F0B64BC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0" y="2286000"/>
            <a:ext cx="4267200" cy="3200400"/>
          </a:xfrm>
          <a:solidFill>
            <a:srgbClr val="FFC000"/>
          </a:solidFill>
        </p:spPr>
        <p:txBody>
          <a:bodyPr/>
          <a:lstStyle/>
          <a:p>
            <a:pPr algn="just"/>
            <a:r>
              <a:rPr lang="ar-SA" altLang="en-US" sz="3200">
                <a:solidFill>
                  <a:srgbClr val="FF0000"/>
                </a:solidFill>
                <a:cs typeface="B Yekan" panose="00000400000000000000" pitchFamily="2" charset="-78"/>
              </a:rPr>
              <a:t>دلبستگی</a:t>
            </a:r>
            <a:r>
              <a:rPr lang="ar-SA" altLang="en-US" sz="3200">
                <a:cs typeface="B Yekan" panose="00000400000000000000" pitchFamily="2" charset="-78"/>
              </a:rPr>
              <a:t> پیوند عاطفی نسبتا پایداری است که بین کودک و یک یا تعداد بیشتری از افرادی که در تعامل واقعی و منظم با آنهامیباشدایجادمی گردد</a:t>
            </a:r>
            <a:r>
              <a:rPr lang="en-US" altLang="en-US" sz="3200">
                <a:cs typeface="B Yekan" panose="00000400000000000000" pitchFamily="2" charset="-78"/>
              </a:rPr>
              <a:t>. </a:t>
            </a:r>
          </a:p>
        </p:txBody>
      </p:sp>
      <p:pic>
        <p:nvPicPr>
          <p:cNvPr id="3074" name="Picture 2" descr="6355b47f5e99c8488d1ba9090a7f7dea">
            <a:extLst>
              <a:ext uri="{FF2B5EF4-FFF2-40B4-BE49-F238E27FC236}">
                <a16:creationId xmlns:a16="http://schemas.microsoft.com/office/drawing/2014/main" id="{26CE2DD3-8042-9C87-58D6-7D0745187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0"/>
            <a:ext cx="3905250" cy="3200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0492C-7F0F-DA1F-037A-02D0AF58F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552450"/>
          </a:xfrm>
        </p:spPr>
        <p:txBody>
          <a:bodyPr/>
          <a:lstStyle/>
          <a:p>
            <a:pPr algn="ctr"/>
            <a:r>
              <a:rPr lang="ar-SA" altLang="en-US" sz="2400" dirty="0">
                <a:solidFill>
                  <a:srgbClr val="FF0000"/>
                </a:solidFill>
                <a:cs typeface="B Yekan" panose="00000400000000000000" pitchFamily="2" charset="-78"/>
              </a:rPr>
              <a:t>مفاهیم کلیدی</a:t>
            </a:r>
            <a:r>
              <a:rPr lang="fa-IR" altLang="en-US" sz="2400" dirty="0">
                <a:solidFill>
                  <a:srgbClr val="FF0000"/>
                </a:solidFill>
                <a:cs typeface="B Yekan" panose="00000400000000000000" pitchFamily="2" charset="-78"/>
              </a:rPr>
              <a:t> که</a:t>
            </a:r>
            <a:r>
              <a:rPr lang="ar-SA" altLang="en-US" sz="2400" dirty="0">
                <a:solidFill>
                  <a:srgbClr val="FF0000"/>
                </a:solidFill>
                <a:cs typeface="B Yekan" panose="00000400000000000000" pitchFamily="2" charset="-78"/>
              </a:rPr>
              <a:t> در کردارشناسی نظریه دلبستگی مطرح می شود</a:t>
            </a:r>
            <a:endParaRPr lang="en-US" altLang="en-US" sz="2400" dirty="0">
              <a:solidFill>
                <a:srgbClr val="FF0000"/>
              </a:solidFill>
              <a:cs typeface="B Yeka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2694B-F1A1-3690-F93E-2FA789078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altLang="en-US" sz="2200">
                <a:solidFill>
                  <a:srgbClr val="FF0000"/>
                </a:solidFill>
                <a:cs typeface="B Yekan" panose="00000400000000000000" pitchFamily="2" charset="-78"/>
              </a:rPr>
              <a:t>1رفتار غریزی</a:t>
            </a:r>
            <a:r>
              <a:rPr lang="en-US" altLang="en-US" sz="2200">
                <a:cs typeface="B Yekan" panose="00000400000000000000" pitchFamily="2" charset="-78"/>
              </a:rPr>
              <a:t>: </a:t>
            </a:r>
          </a:p>
          <a:p>
            <a:r>
              <a:rPr lang="ar-SA" altLang="en-US" sz="2200">
                <a:cs typeface="B Yekan" panose="00000400000000000000" pitchFamily="2" charset="-78"/>
              </a:rPr>
              <a:t>رفتاری است غیر اکتسابی که :</a:t>
            </a:r>
            <a:endParaRPr lang="en-US" altLang="en-US" sz="2200">
              <a:cs typeface="B Yekan" panose="00000400000000000000" pitchFamily="2" charset="-78"/>
            </a:endParaRPr>
          </a:p>
          <a:p>
            <a:r>
              <a:rPr lang="ar-SA" altLang="en-US" sz="2200">
                <a:cs typeface="B Yekan" panose="00000400000000000000" pitchFamily="2" charset="-78"/>
              </a:rPr>
              <a:t>الف) توسط محرک خاصی راه اندازی می شود به عنوان مثال رفتار مادرانه </a:t>
            </a:r>
            <a:r>
              <a:rPr lang="fa-IR" altLang="en-US" sz="2200">
                <a:cs typeface="B Yekan" panose="00000400000000000000" pitchFamily="2" charset="-78"/>
              </a:rPr>
              <a:t>    </a:t>
            </a:r>
            <a:r>
              <a:rPr lang="ar-SA" altLang="en-US" sz="2200">
                <a:cs typeface="B Yekan" panose="00000400000000000000" pitchFamily="2" charset="-78"/>
              </a:rPr>
              <a:t>بو قولمون برای بروز و فعال شدن نیازمند جیک جیک جوجه هایش است</a:t>
            </a:r>
            <a:r>
              <a:rPr lang="en-US" altLang="en-US" sz="2200">
                <a:cs typeface="B Yekan" panose="00000400000000000000" pitchFamily="2" charset="-78"/>
              </a:rPr>
              <a:t>. </a:t>
            </a:r>
          </a:p>
          <a:p>
            <a:r>
              <a:rPr lang="ar-SA" altLang="en-US" sz="2200">
                <a:cs typeface="B Yekan" panose="00000400000000000000" pitchFamily="2" charset="-78"/>
              </a:rPr>
              <a:t>ب) رفتار غریزه ویژه نوع است: به عنوان مثال رفتار مادرانه در هر گونه از جانداران منحصرا ویژه همان گونه است </a:t>
            </a:r>
            <a:endParaRPr lang="en-US" altLang="en-US" sz="2200">
              <a:cs typeface="B Yekan" panose="00000400000000000000" pitchFamily="2" charset="-78"/>
            </a:endParaRPr>
          </a:p>
          <a:p>
            <a:r>
              <a:rPr lang="fa-IR" altLang="en-US" sz="2200">
                <a:solidFill>
                  <a:srgbClr val="FF0000"/>
                </a:solidFill>
                <a:cs typeface="B Yekan" panose="00000400000000000000" pitchFamily="2" charset="-78"/>
              </a:rPr>
              <a:t>۲ </a:t>
            </a:r>
            <a:r>
              <a:rPr lang="ar-SA" altLang="en-US" sz="2200">
                <a:solidFill>
                  <a:srgbClr val="FF0000"/>
                </a:solidFill>
                <a:cs typeface="B Yekan" panose="00000400000000000000" pitchFamily="2" charset="-78"/>
              </a:rPr>
              <a:t>نقش پذیری</a:t>
            </a:r>
            <a:r>
              <a:rPr lang="fa-IR" altLang="en-US" sz="2200">
                <a:solidFill>
                  <a:srgbClr val="FF0000"/>
                </a:solidFill>
                <a:cs typeface="B Yekan" panose="00000400000000000000" pitchFamily="2" charset="-78"/>
              </a:rPr>
              <a:t> </a:t>
            </a:r>
            <a:r>
              <a:rPr lang="ar-SA" altLang="en-US" sz="2200">
                <a:solidFill>
                  <a:srgbClr val="FF0000"/>
                </a:solidFill>
                <a:cs typeface="B Yekan" panose="00000400000000000000" pitchFamily="2" charset="-78"/>
              </a:rPr>
              <a:t>: </a:t>
            </a:r>
            <a:r>
              <a:rPr lang="ar-SA" altLang="en-US" sz="2200">
                <a:cs typeface="B Yekan" panose="00000400000000000000" pitchFamily="2" charset="-78"/>
              </a:rPr>
              <a:t>واکنشهای جاندار در مقابل محرک ها رها ساز در طول دوره خاصی از زندگی روی می دهدو قبل و بعد از این زمان دیگر رخ نمی دهد مثل رفتار دنبال کردن شئء محرک توسط جوجه اردک ها </a:t>
            </a:r>
            <a:r>
              <a:rPr lang="en-US" altLang="en-US" sz="2200">
                <a:cs typeface="B Yekan" panose="00000400000000000000" pitchFamily="2" charset="-78"/>
              </a:rPr>
              <a:t>. </a:t>
            </a:r>
          </a:p>
          <a:p>
            <a:r>
              <a:rPr lang="fa-IR" altLang="en-US" sz="2200">
                <a:solidFill>
                  <a:srgbClr val="FF0000"/>
                </a:solidFill>
                <a:cs typeface="B Yekan" panose="00000400000000000000" pitchFamily="2" charset="-78"/>
              </a:rPr>
              <a:t>۳ </a:t>
            </a:r>
            <a:r>
              <a:rPr lang="ar-SA" altLang="en-US" sz="2200">
                <a:solidFill>
                  <a:srgbClr val="FF0000"/>
                </a:solidFill>
                <a:cs typeface="B Yekan" panose="00000400000000000000" pitchFamily="2" charset="-78"/>
              </a:rPr>
              <a:t>دوره حساس</a:t>
            </a:r>
            <a:r>
              <a:rPr lang="fa-IR" altLang="en-US" sz="2200">
                <a:solidFill>
                  <a:srgbClr val="FF0000"/>
                </a:solidFill>
                <a:cs typeface="B Yekan" panose="00000400000000000000" pitchFamily="2" charset="-78"/>
              </a:rPr>
              <a:t> </a:t>
            </a:r>
            <a:r>
              <a:rPr lang="ar-SA" altLang="en-US" sz="2200">
                <a:solidFill>
                  <a:srgbClr val="FF0000"/>
                </a:solidFill>
                <a:cs typeface="B Yekan" panose="00000400000000000000" pitchFamily="2" charset="-78"/>
              </a:rPr>
              <a:t>: </a:t>
            </a:r>
            <a:r>
              <a:rPr lang="ar-SA" altLang="en-US" sz="2200">
                <a:cs typeface="B Yekan" panose="00000400000000000000" pitchFamily="2" charset="-78"/>
              </a:rPr>
              <a:t>این دوره مناسب ترین زمان برای بروز توانمندی های ویژه است در این دوره فرد آمادگی پذیرش تاثیرات محیطی را دارد</a:t>
            </a:r>
            <a:r>
              <a:rPr lang="en-US" altLang="en-US" sz="2200">
                <a:cs typeface="B Yekan" panose="00000400000000000000" pitchFamily="2" charset="-78"/>
              </a:rPr>
              <a:t>.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AE1D7-6F3B-5463-BD32-48E60DF6D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0" y="895350"/>
            <a:ext cx="4495800" cy="628650"/>
          </a:xfrm>
        </p:spPr>
        <p:txBody>
          <a:bodyPr/>
          <a:lstStyle/>
          <a:p>
            <a:pPr algn="r"/>
            <a:r>
              <a:rPr lang="ar-SA" altLang="en-US" sz="3600">
                <a:cs typeface="B Yekan" panose="00000400000000000000" pitchFamily="2" charset="-78"/>
              </a:rPr>
              <a:t>ویژگی های دلبستگی</a:t>
            </a:r>
            <a:endParaRPr lang="en-US" altLang="en-US" sz="3600">
              <a:cs typeface="B Yeka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A7AAF-81FE-5D7F-25B4-33EE29AB9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0" y="1935163"/>
            <a:ext cx="4419600" cy="4389437"/>
          </a:xfrm>
        </p:spPr>
        <p:txBody>
          <a:bodyPr/>
          <a:lstStyle/>
          <a:p>
            <a:r>
              <a:rPr lang="fa-IR" altLang="en-US" sz="2000">
                <a:solidFill>
                  <a:srgbClr val="FF0000"/>
                </a:solidFill>
                <a:cs typeface="B Yekan" panose="00000400000000000000" pitchFamily="2" charset="-78"/>
              </a:rPr>
              <a:t>۱</a:t>
            </a:r>
            <a:r>
              <a:rPr lang="en-US" altLang="en-US" sz="2000">
                <a:solidFill>
                  <a:srgbClr val="FF0000"/>
                </a:solidFill>
                <a:cs typeface="B Yekan" panose="00000400000000000000" pitchFamily="2" charset="-78"/>
              </a:rPr>
              <a:t>. </a:t>
            </a:r>
            <a:r>
              <a:rPr lang="ar-SA" altLang="en-US" sz="2000">
                <a:solidFill>
                  <a:srgbClr val="FF0000"/>
                </a:solidFill>
                <a:cs typeface="B Yekan" panose="00000400000000000000" pitchFamily="2" charset="-78"/>
              </a:rPr>
              <a:t>پناهگاه امن: </a:t>
            </a:r>
            <a:r>
              <a:rPr lang="ar-SA" altLang="en-US" sz="2000">
                <a:cs typeface="B Yekan" panose="00000400000000000000" pitchFamily="2" charset="-78"/>
              </a:rPr>
              <a:t>هنگامی که کودک احساس خطر می کند یا می ترسد می تواند نزدیک پرستار یا مراقبش باز گردد و احساس آرامش کند </a:t>
            </a:r>
            <a:endParaRPr lang="en-US" altLang="en-US" sz="2000">
              <a:cs typeface="B Yekan" panose="00000400000000000000" pitchFamily="2" charset="-78"/>
            </a:endParaRPr>
          </a:p>
          <a:p>
            <a:r>
              <a:rPr lang="fa-IR" altLang="en-US" sz="2000">
                <a:solidFill>
                  <a:srgbClr val="FF0000"/>
                </a:solidFill>
                <a:cs typeface="B Yekan" panose="00000400000000000000" pitchFamily="2" charset="-78"/>
              </a:rPr>
              <a:t>۲ </a:t>
            </a:r>
            <a:r>
              <a:rPr lang="ar-SA" altLang="en-US" sz="2000">
                <a:solidFill>
                  <a:srgbClr val="FF0000"/>
                </a:solidFill>
                <a:cs typeface="B Yekan" panose="00000400000000000000" pitchFamily="2" charset="-78"/>
              </a:rPr>
              <a:t>پایه مطمئن : </a:t>
            </a:r>
            <a:r>
              <a:rPr lang="ar-SA" altLang="en-US" sz="2000">
                <a:cs typeface="B Yekan" panose="00000400000000000000" pitchFamily="2" charset="-78"/>
              </a:rPr>
              <a:t>مراقب یا پرستار پایه مطمئن و قابل اتکایی برای کودک به وجود می آورد تا به کشف جهان بپردازد</a:t>
            </a:r>
            <a:r>
              <a:rPr lang="en-US" altLang="en-US" sz="2000">
                <a:cs typeface="B Yekan" panose="00000400000000000000" pitchFamily="2" charset="-78"/>
              </a:rPr>
              <a:t>. </a:t>
            </a:r>
          </a:p>
          <a:p>
            <a:r>
              <a:rPr lang="fa-IR" altLang="en-US" sz="2000">
                <a:solidFill>
                  <a:srgbClr val="FF0000"/>
                </a:solidFill>
                <a:cs typeface="B Yekan" panose="00000400000000000000" pitchFamily="2" charset="-78"/>
              </a:rPr>
              <a:t>۳</a:t>
            </a:r>
            <a:r>
              <a:rPr lang="ar-SA" altLang="en-US" sz="2000">
                <a:solidFill>
                  <a:srgbClr val="FF0000"/>
                </a:solidFill>
                <a:cs typeface="B Yekan" panose="00000400000000000000" pitchFamily="2" charset="-78"/>
              </a:rPr>
              <a:t>حفظ نزدیکی: </a:t>
            </a:r>
            <a:r>
              <a:rPr lang="ar-SA" altLang="en-US" sz="2000">
                <a:cs typeface="B Yekan" panose="00000400000000000000" pitchFamily="2" charset="-78"/>
              </a:rPr>
              <a:t>کودک سعی می کند که نزدیک مراقب یا پرستارش بماند و این امر به او احساس امنیت می دهد</a:t>
            </a:r>
            <a:r>
              <a:rPr lang="en-US" altLang="en-US" sz="2000">
                <a:cs typeface="B Yekan" panose="00000400000000000000" pitchFamily="2" charset="-78"/>
              </a:rPr>
              <a:t> . </a:t>
            </a:r>
          </a:p>
          <a:p>
            <a:r>
              <a:rPr lang="fa-IR" altLang="en-US" sz="2000">
                <a:solidFill>
                  <a:srgbClr val="FF0000"/>
                </a:solidFill>
                <a:cs typeface="B Yekan" panose="00000400000000000000" pitchFamily="2" charset="-78"/>
              </a:rPr>
              <a:t>۴ </a:t>
            </a:r>
            <a:r>
              <a:rPr lang="ar-SA" altLang="en-US" sz="2000">
                <a:solidFill>
                  <a:srgbClr val="FF0000"/>
                </a:solidFill>
                <a:cs typeface="B Yekan" panose="00000400000000000000" pitchFamily="2" charset="-78"/>
              </a:rPr>
              <a:t>اندوه جدایی: </a:t>
            </a:r>
            <a:r>
              <a:rPr lang="ar-SA" altLang="en-US" sz="2000">
                <a:cs typeface="B Yekan" panose="00000400000000000000" pitchFamily="2" charset="-78"/>
              </a:rPr>
              <a:t>هنگامی که کودک از پرستار جدا می شود ناراحت و اندوهگین می شود</a:t>
            </a:r>
            <a:endParaRPr lang="en-US" altLang="en-US" sz="2000">
              <a:cs typeface="B Yekan" panose="00000400000000000000" pitchFamily="2" charset="-78"/>
            </a:endParaRPr>
          </a:p>
        </p:txBody>
      </p:sp>
      <p:pic>
        <p:nvPicPr>
          <p:cNvPr id="4100" name="Picture 4" descr="D:\mosavian\جان بالبی\SS26080.JPG">
            <a:extLst>
              <a:ext uri="{FF2B5EF4-FFF2-40B4-BE49-F238E27FC236}">
                <a16:creationId xmlns:a16="http://schemas.microsoft.com/office/drawing/2014/main" id="{AB85D985-7507-95A7-81D6-8B4C0F067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767138"/>
            <a:ext cx="3276600" cy="225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D:\mosavian\جان بالبی\53253.JPG">
            <a:extLst>
              <a:ext uri="{FF2B5EF4-FFF2-40B4-BE49-F238E27FC236}">
                <a16:creationId xmlns:a16="http://schemas.microsoft.com/office/drawing/2014/main" id="{D6636BE0-114E-DEF5-FE95-4DA49CF53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66800"/>
            <a:ext cx="32385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827BD-2D12-907B-8293-3BD101C39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800" y="666750"/>
            <a:ext cx="4191000" cy="704850"/>
          </a:xfrm>
        </p:spPr>
        <p:txBody>
          <a:bodyPr/>
          <a:lstStyle/>
          <a:p>
            <a:pPr algn="r"/>
            <a:r>
              <a:rPr lang="ar-SA" altLang="en-US" sz="4000" dirty="0">
                <a:solidFill>
                  <a:srgbClr val="7030A0"/>
                </a:solidFill>
                <a:cs typeface="B Yekan" panose="00000400000000000000" pitchFamily="2" charset="-78"/>
              </a:rPr>
              <a:t>مراحل دلبستگی بالبی</a:t>
            </a:r>
            <a:endParaRPr lang="en-US" altLang="en-US" sz="4000" dirty="0">
              <a:solidFill>
                <a:srgbClr val="7030A0"/>
              </a:solidFill>
              <a:cs typeface="B Yeka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B1B1F-5811-1C5F-21E7-154798C73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sz="2800" dirty="0">
                <a:solidFill>
                  <a:srgbClr val="FF0000"/>
                </a:solidFill>
                <a:cs typeface="B Yekan" pitchFamily="2" charset="-78"/>
              </a:rPr>
              <a:t>۱ </a:t>
            </a:r>
            <a:r>
              <a:rPr lang="ar-SA" sz="2800" dirty="0">
                <a:solidFill>
                  <a:srgbClr val="FF0000"/>
                </a:solidFill>
                <a:cs typeface="B Yekan" pitchFamily="2" charset="-78"/>
              </a:rPr>
              <a:t>مرحله پیش دلبستگی</a:t>
            </a:r>
            <a:endParaRPr lang="fa-IR" sz="2800" dirty="0">
              <a:solidFill>
                <a:srgbClr val="FF0000"/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fa-IR" sz="2800" dirty="0">
                <a:cs typeface="B Yekan" pitchFamily="2" charset="-78"/>
              </a:rPr>
              <a:t>(</a:t>
            </a:r>
            <a:r>
              <a:rPr lang="ar-SA" sz="2800" dirty="0">
                <a:cs typeface="B Yekan" pitchFamily="2" charset="-78"/>
              </a:rPr>
              <a:t>واکنش نامتمایز نسبت به دیگران تولد تا سه ماهگی)</a:t>
            </a:r>
            <a:endParaRPr lang="en-US" sz="2800" dirty="0"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sz="2800" dirty="0">
                <a:solidFill>
                  <a:srgbClr val="FF0000"/>
                </a:solidFill>
                <a:cs typeface="B Yekan" pitchFamily="2" charset="-78"/>
              </a:rPr>
              <a:t>۲</a:t>
            </a:r>
            <a:r>
              <a:rPr lang="ar-SA" sz="2800" dirty="0">
                <a:solidFill>
                  <a:srgbClr val="FF0000"/>
                </a:solidFill>
                <a:cs typeface="B Yekan" pitchFamily="2" charset="-78"/>
              </a:rPr>
              <a:t>دلبستگی در حال شکل گیری</a:t>
            </a:r>
            <a:endParaRPr lang="fa-IR" sz="2800" dirty="0">
              <a:solidFill>
                <a:srgbClr val="FF0000"/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ar-SA" sz="2800" dirty="0">
                <a:cs typeface="B Yekan" pitchFamily="2" charset="-78"/>
              </a:rPr>
              <a:t>( تمرکز بر روی افراد آشنا سه تا شش ماهگی</a:t>
            </a:r>
            <a:r>
              <a:rPr lang="en-US" sz="2800" dirty="0">
                <a:cs typeface="B Yekan" pitchFamily="2" charset="-78"/>
              </a:rPr>
              <a:t>( </a:t>
            </a:r>
            <a:endParaRPr lang="fa-IR" sz="2800" dirty="0"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sz="2800" dirty="0">
                <a:solidFill>
                  <a:srgbClr val="FF0000"/>
                </a:solidFill>
                <a:cs typeface="B Yekan" pitchFamily="2" charset="-78"/>
              </a:rPr>
              <a:t>۳ </a:t>
            </a:r>
            <a:r>
              <a:rPr lang="ar-SA" sz="2800" dirty="0">
                <a:solidFill>
                  <a:srgbClr val="FF0000"/>
                </a:solidFill>
                <a:cs typeface="B Yekan" pitchFamily="2" charset="-78"/>
              </a:rPr>
              <a:t>دلبستگی واضح </a:t>
            </a:r>
            <a:endParaRPr lang="fa-IR" sz="2800" dirty="0">
              <a:solidFill>
                <a:srgbClr val="FF0000"/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ar-SA" sz="2800" dirty="0">
                <a:cs typeface="B Yekan" pitchFamily="2" charset="-78"/>
              </a:rPr>
              <a:t>(تقرب جویی فعال شش ماهگی تا سه سالگی )</a:t>
            </a:r>
            <a:endParaRPr lang="en-US" sz="2800" dirty="0"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sz="2800" dirty="0">
                <a:solidFill>
                  <a:srgbClr val="FF0000"/>
                </a:solidFill>
                <a:cs typeface="B Yekan" pitchFamily="2" charset="-78"/>
              </a:rPr>
              <a:t>۴ </a:t>
            </a:r>
            <a:r>
              <a:rPr lang="ar-SA" sz="2800" dirty="0">
                <a:solidFill>
                  <a:srgbClr val="FF0000"/>
                </a:solidFill>
                <a:cs typeface="B Yekan" pitchFamily="2" charset="-78"/>
              </a:rPr>
              <a:t>تشکیل رابطه متقابل</a:t>
            </a:r>
            <a:endParaRPr lang="fa-IR" sz="2800" dirty="0">
              <a:solidFill>
                <a:srgbClr val="FF0000"/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ar-SA" sz="2800" dirty="0">
                <a:cs typeface="B Yekan" pitchFamily="2" charset="-78"/>
              </a:rPr>
              <a:t>(رفتار مشارکتی بعد از سه سالگی)</a:t>
            </a:r>
            <a:endParaRPr lang="en-US" sz="2800" dirty="0">
              <a:cs typeface="B Yeka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EFCF1-8B3B-C6A2-08B0-FBD6AA3EB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ar-SA" sz="3600" dirty="0">
                <a:solidFill>
                  <a:srgbClr val="FF0000"/>
                </a:solidFill>
                <a:cs typeface="B Yekan" pitchFamily="2" charset="-78"/>
              </a:rPr>
              <a:t>چهار اصل کلی برحسب دیدگاه بالبی نشاندهنده رشد دلبستگی است</a:t>
            </a:r>
            <a:r>
              <a:rPr lang="en-US" sz="3600" dirty="0">
                <a:solidFill>
                  <a:srgbClr val="FF0000"/>
                </a:solidFill>
                <a:cs typeface="B Yekan" pitchFamily="2" charset="-78"/>
              </a:rPr>
              <a:t>: </a:t>
            </a:r>
            <a:endParaRPr lang="fa-IR" sz="3600" dirty="0">
              <a:solidFill>
                <a:srgbClr val="FF0000"/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sz="3600" dirty="0"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dirty="0">
                <a:solidFill>
                  <a:schemeClr val="bg1"/>
                </a:solidFill>
                <a:cs typeface="B Yekan" pitchFamily="2" charset="-78"/>
              </a:rPr>
              <a:t>۱ </a:t>
            </a:r>
            <a:r>
              <a:rPr lang="en-US" dirty="0">
                <a:solidFill>
                  <a:schemeClr val="bg1"/>
                </a:solidFill>
                <a:cs typeface="B Yekan" pitchFamily="2" charset="-78"/>
              </a:rPr>
              <a:t>. </a:t>
            </a:r>
            <a:r>
              <a:rPr lang="ar-SA" dirty="0">
                <a:solidFill>
                  <a:schemeClr val="bg1"/>
                </a:solidFill>
                <a:cs typeface="B Yekan" pitchFamily="2" charset="-78"/>
              </a:rPr>
              <a:t>نگاه خاصی و تمایز یافته به برخی از صور در مقایسه با اشکال و صور دیگر و پایه اشیاء در حال حرکت و تکان خوردن</a:t>
            </a:r>
            <a:r>
              <a:rPr lang="en-US" dirty="0">
                <a:solidFill>
                  <a:schemeClr val="bg1"/>
                </a:solidFill>
                <a:cs typeface="B Yekan" pitchFamily="2" charset="-78"/>
              </a:rPr>
              <a:t>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dirty="0">
                <a:solidFill>
                  <a:schemeClr val="bg1"/>
                </a:solidFill>
                <a:cs typeface="B Yekan" pitchFamily="2" charset="-78"/>
              </a:rPr>
              <a:t>۲</a:t>
            </a:r>
            <a:r>
              <a:rPr lang="en-US" dirty="0">
                <a:solidFill>
                  <a:schemeClr val="bg1"/>
                </a:solidFill>
                <a:cs typeface="B Yekan" pitchFamily="2" charset="-78"/>
              </a:rPr>
              <a:t>. </a:t>
            </a:r>
            <a:r>
              <a:rPr lang="ar-SA" dirty="0">
                <a:solidFill>
                  <a:schemeClr val="bg1"/>
                </a:solidFill>
                <a:cs typeface="B Yekan" pitchFamily="2" charset="-78"/>
              </a:rPr>
              <a:t>تشخیس دادن قیافه های آشنا از غریبه</a:t>
            </a:r>
            <a:r>
              <a:rPr lang="en-US" dirty="0">
                <a:solidFill>
                  <a:schemeClr val="bg1"/>
                </a:solidFill>
                <a:cs typeface="B Yekan" pitchFamily="2" charset="-78"/>
              </a:rPr>
              <a:t>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dirty="0">
                <a:solidFill>
                  <a:schemeClr val="bg1"/>
                </a:solidFill>
                <a:cs typeface="B Yekan" pitchFamily="2" charset="-78"/>
              </a:rPr>
              <a:t>۳</a:t>
            </a:r>
            <a:r>
              <a:rPr lang="en-US" dirty="0">
                <a:solidFill>
                  <a:schemeClr val="bg1"/>
                </a:solidFill>
                <a:cs typeface="B Yekan" pitchFamily="2" charset="-78"/>
              </a:rPr>
              <a:t>. </a:t>
            </a:r>
            <a:r>
              <a:rPr lang="ar-SA" dirty="0">
                <a:solidFill>
                  <a:schemeClr val="bg1"/>
                </a:solidFill>
                <a:cs typeface="B Yekan" pitchFamily="2" charset="-78"/>
              </a:rPr>
              <a:t>گرایش به نزدیک شدن به آشنا و دور شدن از غریبه</a:t>
            </a:r>
            <a:r>
              <a:rPr lang="en-US" dirty="0">
                <a:solidFill>
                  <a:schemeClr val="bg1"/>
                </a:solidFill>
                <a:cs typeface="B Yekan" pitchFamily="2" charset="-78"/>
              </a:rPr>
              <a:t>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fa-IR" dirty="0">
                <a:solidFill>
                  <a:schemeClr val="bg1"/>
                </a:solidFill>
                <a:cs typeface="B Yekan" pitchFamily="2" charset="-78"/>
              </a:rPr>
              <a:t>۴</a:t>
            </a:r>
            <a:r>
              <a:rPr lang="en-US" dirty="0">
                <a:solidFill>
                  <a:schemeClr val="bg1"/>
                </a:solidFill>
                <a:cs typeface="B Yekan" pitchFamily="2" charset="-78"/>
              </a:rPr>
              <a:t>. </a:t>
            </a:r>
            <a:r>
              <a:rPr lang="ar-SA" dirty="0">
                <a:solidFill>
                  <a:schemeClr val="bg1"/>
                </a:solidFill>
                <a:cs typeface="B Yekan" pitchFamily="2" charset="-78"/>
              </a:rPr>
              <a:t>پس خوراند به نتایج یعنی برخی از نتایج موجب تکرار فرکانس های رفتاری می گردند و برخی دیگر آن را کاهش می دهد</a:t>
            </a:r>
            <a:r>
              <a:rPr lang="en-US" dirty="0">
                <a:solidFill>
                  <a:schemeClr val="bg1"/>
                </a:solidFill>
                <a:cs typeface="B Yekan" pitchFamily="2" charset="-78"/>
              </a:rPr>
              <a:t>.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D:\mosavian\جان بالبی\53244.JPG">
            <a:extLst>
              <a:ext uri="{FF2B5EF4-FFF2-40B4-BE49-F238E27FC236}">
                <a16:creationId xmlns:a16="http://schemas.microsoft.com/office/drawing/2014/main" id="{D79B134B-2756-56FF-5B6C-50A284A4E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1701800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31EE9C-2416-AB6C-E0E8-BBCCE586E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altLang="en-US" sz="3600" dirty="0">
                <a:cs typeface="B Yekan" panose="00000400000000000000" pitchFamily="2" charset="-78"/>
              </a:rPr>
              <a:t>علل دلبستگی کودک به مادر یا نگهدارنده کودک در سه پدیده مشهور است</a:t>
            </a:r>
            <a:endParaRPr lang="en-US" altLang="en-US" sz="3600" dirty="0">
              <a:cs typeface="B Yeka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E1B41-4398-8C47-5D09-D2E4BBAC3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0" y="1935163"/>
            <a:ext cx="4191000" cy="4389437"/>
          </a:xfrm>
        </p:spPr>
        <p:txBody>
          <a:bodyPr/>
          <a:lstStyle/>
          <a:p>
            <a:r>
              <a:rPr lang="fa-IR" altLang="en-US" sz="2400">
                <a:cs typeface="B Yekan" panose="00000400000000000000" pitchFamily="2" charset="-78"/>
              </a:rPr>
              <a:t>۱</a:t>
            </a:r>
            <a:r>
              <a:rPr lang="ar-SA" altLang="en-US" sz="2400">
                <a:cs typeface="B Yekan" panose="00000400000000000000" pitchFamily="2" charset="-78"/>
              </a:rPr>
              <a:t>. یک تکیه گاه بهتر از هرکس دیگری می تواند کودک را آرام کند</a:t>
            </a:r>
            <a:endParaRPr lang="fa-IR" altLang="en-US" sz="2400">
              <a:cs typeface="B Yekan" panose="00000400000000000000" pitchFamily="2" charset="-78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2400">
                <a:cs typeface="B Yekan" panose="00000400000000000000" pitchFamily="2" charset="-78"/>
              </a:rPr>
              <a:t> </a:t>
            </a:r>
          </a:p>
          <a:p>
            <a:r>
              <a:rPr lang="fa-IR" altLang="en-US" sz="2400">
                <a:cs typeface="B Yekan" panose="00000400000000000000" pitchFamily="2" charset="-78"/>
              </a:rPr>
              <a:t>۲</a:t>
            </a:r>
            <a:r>
              <a:rPr lang="ar-SA" altLang="en-US" sz="2400">
                <a:cs typeface="B Yekan" panose="00000400000000000000" pitchFamily="2" charset="-78"/>
              </a:rPr>
              <a:t>.کودکان برای بازی یا حرف زدن بیش از هرکس دیگری به سراغ تکیه گاه می روند</a:t>
            </a:r>
            <a:endParaRPr lang="fa-IR" altLang="en-US" sz="2400">
              <a:cs typeface="B Yekan" panose="00000400000000000000" pitchFamily="2" charset="-78"/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2400">
                <a:cs typeface="B Yekan" panose="00000400000000000000" pitchFamily="2" charset="-78"/>
              </a:rPr>
              <a:t> </a:t>
            </a:r>
          </a:p>
          <a:p>
            <a:r>
              <a:rPr lang="fa-IR" altLang="en-US" sz="2400">
                <a:cs typeface="B Yekan" panose="00000400000000000000" pitchFamily="2" charset="-78"/>
              </a:rPr>
              <a:t>۳</a:t>
            </a:r>
            <a:r>
              <a:rPr lang="ar-SA" altLang="en-US" sz="2400">
                <a:cs typeface="B Yekan" panose="00000400000000000000" pitchFamily="2" charset="-78"/>
              </a:rPr>
              <a:t>.کودکان در حضور تکیه گاه کمتر می ترسند تا در غیاب او </a:t>
            </a:r>
            <a:endParaRPr lang="en-US" altLang="en-US" sz="2400">
              <a:cs typeface="B Yekan" panose="00000400000000000000" pitchFamily="2" charset="-78"/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en-US" sz="2400">
              <a:cs typeface="B Yekan" panose="00000400000000000000" pitchFamily="2" charset="-78"/>
            </a:endParaRPr>
          </a:p>
        </p:txBody>
      </p:sp>
      <p:pic>
        <p:nvPicPr>
          <p:cNvPr id="5122" name="Picture 2" descr="D:\mosavian\جان بالبی\53214.JPG">
            <a:extLst>
              <a:ext uri="{FF2B5EF4-FFF2-40B4-BE49-F238E27FC236}">
                <a16:creationId xmlns:a16="http://schemas.microsoft.com/office/drawing/2014/main" id="{ED50E467-4C8A-4765-DF24-CE9FCDF1E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819400"/>
            <a:ext cx="1676400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D:\mosavian\جان بالبی\SS26095.JPG">
            <a:extLst>
              <a:ext uri="{FF2B5EF4-FFF2-40B4-BE49-F238E27FC236}">
                <a16:creationId xmlns:a16="http://schemas.microsoft.com/office/drawing/2014/main" id="{B9EFAD32-71AB-73CE-A449-2E49CED97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0" r="14163"/>
          <a:stretch>
            <a:fillRect/>
          </a:stretch>
        </p:blipFill>
        <p:spPr bwMode="auto">
          <a:xfrm>
            <a:off x="533400" y="4191000"/>
            <a:ext cx="16764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D:\mosavian\جان بالبی\PKID062.JPG">
            <a:extLst>
              <a:ext uri="{FF2B5EF4-FFF2-40B4-BE49-F238E27FC236}">
                <a16:creationId xmlns:a16="http://schemas.microsoft.com/office/drawing/2014/main" id="{FEDE7BE8-41FC-8812-FBD8-8ADF5996E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lumMod val="60000"/>
                <a:lumOff val="4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810000" y="3429000"/>
            <a:ext cx="2832100" cy="2832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E8C99E-BFA5-83DB-65E8-1BEA1E97A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838200"/>
            <a:ext cx="5791200" cy="704850"/>
          </a:xfrm>
        </p:spPr>
        <p:txBody>
          <a:bodyPr/>
          <a:lstStyle/>
          <a:p>
            <a:pPr algn="r"/>
            <a:r>
              <a:rPr lang="ar-SA" altLang="en-US" sz="4000" dirty="0">
                <a:cs typeface="B Yekan" panose="00000400000000000000" pitchFamily="2" charset="-78"/>
              </a:rPr>
              <a:t>عوامل موثر بر ک</a:t>
            </a:r>
            <a:r>
              <a:rPr lang="fa-IR" altLang="en-US" sz="4000" dirty="0">
                <a:cs typeface="B Yekan" panose="00000400000000000000" pitchFamily="2" charset="-78"/>
              </a:rPr>
              <a:t>ی</a:t>
            </a:r>
            <a:r>
              <a:rPr lang="ar-SA" altLang="en-US" sz="4000" dirty="0">
                <a:cs typeface="B Yekan" panose="00000400000000000000" pitchFamily="2" charset="-78"/>
              </a:rPr>
              <a:t>ف</a:t>
            </a:r>
            <a:r>
              <a:rPr lang="fa-IR" altLang="en-US" sz="4000" dirty="0">
                <a:cs typeface="B Yekan" panose="00000400000000000000" pitchFamily="2" charset="-78"/>
              </a:rPr>
              <a:t>ی</a:t>
            </a:r>
            <a:r>
              <a:rPr lang="ar-SA" altLang="en-US" sz="4000" dirty="0">
                <a:cs typeface="B Yekan" panose="00000400000000000000" pitchFamily="2" charset="-78"/>
              </a:rPr>
              <a:t>ت دلبستگی </a:t>
            </a:r>
            <a:endParaRPr lang="en-US" altLang="en-US" sz="4000" dirty="0">
              <a:cs typeface="B Yeka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DBF17-E722-B564-8416-6D13DB584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4114800" cy="4389438"/>
          </a:xfrm>
        </p:spPr>
        <p:txBody>
          <a:bodyPr/>
          <a:lstStyle/>
          <a:p>
            <a:r>
              <a:rPr lang="fa-IR" altLang="en-US" sz="2000">
                <a:cs typeface="B Yekan" panose="00000400000000000000" pitchFamily="2" charset="-78"/>
              </a:rPr>
              <a:t>۱</a:t>
            </a:r>
            <a:r>
              <a:rPr lang="ar-SA" altLang="en-US" sz="2000">
                <a:cs typeface="B Yekan" panose="00000400000000000000" pitchFamily="2" charset="-78"/>
              </a:rPr>
              <a:t>.حساسیت</a:t>
            </a:r>
            <a:endParaRPr lang="en-US" altLang="en-US" sz="2000">
              <a:cs typeface="B Yekan" panose="00000400000000000000" pitchFamily="2" charset="-78"/>
            </a:endParaRPr>
          </a:p>
          <a:p>
            <a:r>
              <a:rPr lang="fa-IR" altLang="en-US" sz="2000">
                <a:cs typeface="B Yekan" panose="00000400000000000000" pitchFamily="2" charset="-78"/>
              </a:rPr>
              <a:t>۲</a:t>
            </a:r>
            <a:r>
              <a:rPr lang="ar-SA" altLang="en-US" sz="2000">
                <a:cs typeface="B Yekan" panose="00000400000000000000" pitchFamily="2" charset="-78"/>
              </a:rPr>
              <a:t>.در دسترس بودن</a:t>
            </a:r>
            <a:endParaRPr lang="en-US" altLang="en-US" sz="2000">
              <a:cs typeface="B Yekan" panose="00000400000000000000" pitchFamily="2" charset="-78"/>
            </a:endParaRPr>
          </a:p>
          <a:p>
            <a:r>
              <a:rPr lang="fa-IR" altLang="en-US" sz="2000">
                <a:cs typeface="B Yekan" panose="00000400000000000000" pitchFamily="2" charset="-78"/>
              </a:rPr>
              <a:t>۳</a:t>
            </a:r>
            <a:r>
              <a:rPr lang="en-US" altLang="en-US" sz="2000">
                <a:cs typeface="B Yekan" panose="00000400000000000000" pitchFamily="2" charset="-78"/>
              </a:rPr>
              <a:t>. </a:t>
            </a:r>
            <a:r>
              <a:rPr lang="ar-SA" altLang="en-US" sz="2000">
                <a:cs typeface="B Yekan" panose="00000400000000000000" pitchFamily="2" charset="-78"/>
              </a:rPr>
              <a:t>پاسخگو و حامی بودن</a:t>
            </a:r>
            <a:endParaRPr lang="en-US" altLang="en-US" sz="2000">
              <a:cs typeface="B Yekan" panose="00000400000000000000" pitchFamily="2" charset="-78"/>
            </a:endParaRPr>
          </a:p>
          <a:p>
            <a:r>
              <a:rPr lang="fa-IR" altLang="en-US" sz="2000">
                <a:cs typeface="B Yekan" panose="00000400000000000000" pitchFamily="2" charset="-78"/>
              </a:rPr>
              <a:t>۴</a:t>
            </a:r>
            <a:r>
              <a:rPr lang="ar-SA" altLang="en-US" sz="2000">
                <a:cs typeface="B Yekan" panose="00000400000000000000" pitchFamily="2" charset="-78"/>
              </a:rPr>
              <a:t>.فرصت برقراری یک رابطه نزدیک</a:t>
            </a:r>
            <a:endParaRPr lang="en-US" altLang="en-US" sz="2000">
              <a:cs typeface="B Yekan" panose="00000400000000000000" pitchFamily="2" charset="-78"/>
            </a:endParaRPr>
          </a:p>
          <a:p>
            <a:r>
              <a:rPr lang="fa-IR" altLang="en-US" sz="2000">
                <a:cs typeface="B Yekan" panose="00000400000000000000" pitchFamily="2" charset="-78"/>
              </a:rPr>
              <a:t>۵</a:t>
            </a:r>
            <a:r>
              <a:rPr lang="ar-SA" altLang="en-US" sz="2000">
                <a:cs typeface="B Yekan" panose="00000400000000000000" pitchFamily="2" charset="-78"/>
              </a:rPr>
              <a:t>.کیفیت پرستاری</a:t>
            </a:r>
            <a:endParaRPr lang="en-US" altLang="en-US" sz="2000">
              <a:cs typeface="B Yekan" panose="00000400000000000000" pitchFamily="2" charset="-78"/>
            </a:endParaRPr>
          </a:p>
          <a:p>
            <a:r>
              <a:rPr lang="ar-SA" altLang="en-US" sz="2000">
                <a:cs typeface="B Yekan" panose="00000400000000000000" pitchFamily="2" charset="-78"/>
              </a:rPr>
              <a:t>6.ویژگی های جسمی یا روانی نوزادان</a:t>
            </a:r>
            <a:endParaRPr lang="en-US" altLang="en-US" sz="2000">
              <a:cs typeface="B Yekan" panose="00000400000000000000" pitchFamily="2" charset="-78"/>
            </a:endParaRPr>
          </a:p>
          <a:p>
            <a:r>
              <a:rPr lang="fa-IR" altLang="en-US" sz="2000">
                <a:cs typeface="B Yekan" panose="00000400000000000000" pitchFamily="2" charset="-78"/>
              </a:rPr>
              <a:t>7.</a:t>
            </a:r>
            <a:r>
              <a:rPr lang="ar-SA" altLang="en-US" sz="2000">
                <a:cs typeface="B Yekan" panose="00000400000000000000" pitchFamily="2" charset="-78"/>
              </a:rPr>
              <a:t>شرایط خانوادگی </a:t>
            </a:r>
            <a:endParaRPr lang="en-US" altLang="en-US" sz="2000">
              <a:cs typeface="B Yekan" panose="00000400000000000000" pitchFamily="2" charset="-78"/>
            </a:endParaRPr>
          </a:p>
        </p:txBody>
      </p:sp>
      <p:pic>
        <p:nvPicPr>
          <p:cNvPr id="1030" name="Picture 6" descr="D:\mosavian\جان بالبی\53248.JPG">
            <a:extLst>
              <a:ext uri="{FF2B5EF4-FFF2-40B4-BE49-F238E27FC236}">
                <a16:creationId xmlns:a16="http://schemas.microsoft.com/office/drawing/2014/main" id="{7B71BDDE-0FC0-CE53-1292-A6028D846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257800" y="1676400"/>
            <a:ext cx="2933700" cy="23009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2" name="Picture 8" descr="D:\mosavian\جان بالبی\53257.JPG">
            <a:extLst>
              <a:ext uri="{FF2B5EF4-FFF2-40B4-BE49-F238E27FC236}">
                <a16:creationId xmlns:a16="http://schemas.microsoft.com/office/drawing/2014/main" id="{377244DD-7808-D199-249D-5AE234A48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C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248400" y="3352800"/>
            <a:ext cx="2408020" cy="30702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49F1B-DA3C-4BDB-70F6-89E71E76B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609600"/>
            <a:ext cx="1295400" cy="1143000"/>
          </a:xfrm>
        </p:spPr>
        <p:txBody>
          <a:bodyPr/>
          <a:lstStyle/>
          <a:p>
            <a:pPr algn="r"/>
            <a:r>
              <a:rPr lang="fa-IR" altLang="en-US">
                <a:cs typeface="B Yekan" panose="00000400000000000000" pitchFamily="2" charset="-78"/>
              </a:rPr>
              <a:t>منابع</a:t>
            </a:r>
            <a:endParaRPr lang="en-US" altLang="en-US">
              <a:cs typeface="B Yeka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68063-7EE2-D1E6-B4E9-F81164BA3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en-US" sz="2200" u="sng" dirty="0">
                <a:solidFill>
                  <a:schemeClr val="bg2">
                    <a:lumMod val="25000"/>
                  </a:schemeClr>
                </a:solidFill>
                <a:cs typeface="B Yekan" pitchFamily="2" charset="-78"/>
                <a:hlinkClick r:id="rId2"/>
              </a:rPr>
              <a:t>www.thecjc.org/images/freudpics</a:t>
            </a:r>
            <a:endParaRPr lang="en-US" sz="2200" dirty="0">
              <a:solidFill>
                <a:schemeClr val="bg2">
                  <a:lumMod val="25000"/>
                </a:schemeClr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fa-IR" sz="2200" dirty="0">
                <a:solidFill>
                  <a:schemeClr val="bg2">
                    <a:lumMod val="25000"/>
                  </a:schemeClr>
                </a:solidFill>
                <a:cs typeface="B Yekan" pitchFamily="2" charset="-78"/>
              </a:rPr>
              <a:t> </a:t>
            </a:r>
            <a:r>
              <a:rPr lang="en-US" sz="2200" dirty="0">
                <a:solidFill>
                  <a:srgbClr val="FFCC00"/>
                </a:solidFill>
                <a:cs typeface="B Yekan" pitchFamily="2" charset="-78"/>
              </a:rPr>
              <a:t>dastneveshtekhial.files.wordpress.com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en-US" sz="2200" u="sng" dirty="0">
                <a:solidFill>
                  <a:srgbClr val="FFCC00"/>
                </a:solidFill>
                <a:cs typeface="B Yekan" pitchFamily="2" charset="-78"/>
                <a:hlinkClick r:id="rId3"/>
              </a:rPr>
              <a:t>www.aftab.ir</a:t>
            </a:r>
            <a:endParaRPr lang="en-US" sz="2200" dirty="0">
              <a:solidFill>
                <a:srgbClr val="FFCC00"/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fa-IR" sz="2200" dirty="0">
                <a:solidFill>
                  <a:srgbClr val="FFCC00"/>
                </a:solidFill>
                <a:cs typeface="B Yekan" pitchFamily="2" charset="-78"/>
              </a:rPr>
              <a:t> </a:t>
            </a:r>
            <a:r>
              <a:rPr lang="ar-SA" sz="2200" dirty="0">
                <a:solidFill>
                  <a:srgbClr val="FFCC00"/>
                </a:solidFill>
                <a:cs typeface="B Yekan" pitchFamily="2" charset="-78"/>
              </a:rPr>
              <a:t>/</a:t>
            </a:r>
            <a:r>
              <a:rPr lang="en-US" sz="2200" dirty="0">
                <a:solidFill>
                  <a:srgbClr val="FFCC00"/>
                </a:solidFill>
                <a:cs typeface="B Yekan" pitchFamily="2" charset="-78"/>
              </a:rPr>
              <a:t>manzel.parsiblog.com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  <a:cs typeface="B Yekan" pitchFamily="2" charset="-78"/>
                <a:hlinkClick r:id="rId4"/>
              </a:rPr>
              <a:t>http://www.psychotherapyconsultants.co.uk/images/bowlby.jpg</a:t>
            </a:r>
            <a:endParaRPr lang="en-US" sz="2200" dirty="0">
              <a:solidFill>
                <a:schemeClr val="bg2">
                  <a:lumMod val="25000"/>
                </a:schemeClr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fa-IR" sz="2000" dirty="0">
                <a:solidFill>
                  <a:schemeClr val="bg2">
                    <a:lumMod val="25000"/>
                  </a:schemeClr>
                </a:solidFill>
                <a:cs typeface="B Yekan" pitchFamily="2" charset="-78"/>
              </a:rPr>
              <a:t>پیشگامان روانشناسی رشد   نوشته ویلیام . سی . کین  ترجمه دکتر فربد فدایی</a:t>
            </a:r>
            <a:endParaRPr lang="en-US" sz="2000" dirty="0">
              <a:solidFill>
                <a:schemeClr val="bg2">
                  <a:lumMod val="25000"/>
                </a:schemeClr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fa-IR" sz="2200" dirty="0">
                <a:solidFill>
                  <a:schemeClr val="bg2">
                    <a:lumMod val="25000"/>
                  </a:schemeClr>
                </a:solidFill>
                <a:cs typeface="B Yekan" pitchFamily="2" charset="-78"/>
              </a:rPr>
              <a:t>زمینه روانشناسی سانتراک ترجمه مهرداد فیروز بخت</a:t>
            </a:r>
            <a:endParaRPr lang="en-US" sz="2200" dirty="0">
              <a:solidFill>
                <a:schemeClr val="bg2">
                  <a:lumMod val="25000"/>
                </a:schemeClr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fa-IR" sz="2200" dirty="0">
                <a:solidFill>
                  <a:schemeClr val="bg2">
                    <a:lumMod val="25000"/>
                  </a:schemeClr>
                </a:solidFill>
                <a:cs typeface="B Yekan" pitchFamily="2" charset="-78"/>
              </a:rPr>
              <a:t>روانشناسی رشد نوشته دکتر احدی و دکتر بنی جمال</a:t>
            </a:r>
            <a:endParaRPr lang="en-US" sz="2200" dirty="0">
              <a:solidFill>
                <a:schemeClr val="bg2">
                  <a:lumMod val="25000"/>
                </a:schemeClr>
              </a:solidFill>
              <a:cs typeface="B Yekan" pitchFamily="2" charset="-78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ar-SA" sz="2200" dirty="0">
                <a:solidFill>
                  <a:schemeClr val="bg2">
                    <a:lumMod val="25000"/>
                  </a:schemeClr>
                </a:solidFill>
                <a:cs typeface="B Yekan" pitchFamily="2" charset="-78"/>
              </a:rPr>
              <a:t>جان بالبی تالیف کتایون خوشابی و الهام ابوحمزه</a:t>
            </a:r>
            <a:endParaRPr lang="en-US" sz="2200" dirty="0">
              <a:solidFill>
                <a:schemeClr val="bg2">
                  <a:lumMod val="25000"/>
                </a:schemeClr>
              </a:solidFill>
              <a:cs typeface="B Yekan" pitchFamily="2" charset="-78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11"/>
          <p:cNvSpPr>
            <a:spLocks noGrp="1" noChangeAspect="1" noChangeArrowheads="1"/>
          </p:cNvSpPr>
          <p:nvPr>
            <p:ph type="title" idx="4294967295"/>
          </p:nvPr>
        </p:nvSpPr>
        <p:spPr>
          <a:xfrm>
            <a:off x="0" y="71438"/>
            <a:ext cx="8229600" cy="796925"/>
          </a:xfrm>
        </p:spPr>
        <p:txBody>
          <a:bodyPr/>
          <a:lstStyle/>
          <a:p>
            <a:r>
              <a:rPr lang="en-GB" altLang="en-US" dirty="0"/>
              <a:t>Conditions o use</a:t>
            </a:r>
          </a:p>
        </p:txBody>
      </p:sp>
      <p:sp>
        <p:nvSpPr>
          <p:cNvPr id="62466" name="Rectangle 2"/>
          <p:cNvSpPr>
            <a:spLocks noChangeAspect="1" noChangeArrowheads="1"/>
          </p:cNvSpPr>
          <p:nvPr/>
        </p:nvSpPr>
        <p:spPr bwMode="auto">
          <a:xfrm>
            <a:off x="-19050" y="0"/>
            <a:ext cx="9144000" cy="6858000"/>
          </a:xfrm>
          <a:prstGeom prst="rect">
            <a:avLst/>
          </a:prstGeom>
          <a:gradFill>
            <a:gsLst>
              <a:gs pos="0">
                <a:schemeClr val="lt1">
                  <a:tint val="40000"/>
                  <a:satMod val="350000"/>
                </a:schemeClr>
              </a:gs>
              <a:gs pos="40000">
                <a:schemeClr val="lt1">
                  <a:tint val="45000"/>
                  <a:shade val="99000"/>
                  <a:satMod val="35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j-ea"/>
              <a:cs typeface="Arial"/>
            </a:endParaRPr>
          </a:p>
        </p:txBody>
      </p:sp>
      <p:sp>
        <p:nvSpPr>
          <p:cNvPr id="41993" name="Line 8"/>
          <p:cNvSpPr>
            <a:spLocks noChangeShapeType="1"/>
          </p:cNvSpPr>
          <p:nvPr/>
        </p:nvSpPr>
        <p:spPr bwMode="auto">
          <a:xfrm>
            <a:off x="3348038" y="1390650"/>
            <a:ext cx="0" cy="446405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5025592" y="3789382"/>
            <a:ext cx="202651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  <a:hlinkClick r:id="rId3"/>
              </a:rPr>
              <a:t>http://www.ravanpoint.ir</a:t>
            </a:r>
            <a:endParaRPr kumimoji="0" lang="fa-I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Contact: info@ravanpoint.ir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0825" y="3919537"/>
            <a:ext cx="2736850" cy="4238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sp>
        <p:nvSpPr>
          <p:cNvPr id="62480" name="Rectangle 16"/>
          <p:cNvSpPr>
            <a:spLocks noChangeArrowheads="1"/>
          </p:cNvSpPr>
          <p:nvPr/>
        </p:nvSpPr>
        <p:spPr bwMode="auto">
          <a:xfrm>
            <a:off x="250825" y="2582614"/>
            <a:ext cx="28321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B Nazanin" panose="00000400000000000000" pitchFamily="2" charset="-78"/>
              </a:rPr>
              <a:t>دانلود رایگان پاورپوینت های روانشناسی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B Nazanin" panose="00000400000000000000" pitchFamily="2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© Copyright Ravanpoint.ir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86" y="2368159"/>
            <a:ext cx="3866728" cy="13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9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saviyan froyd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mosaviyan froyd</Template>
  <TotalTime>12</TotalTime>
  <Words>1264</Words>
  <Application>Microsoft Office PowerPoint</Application>
  <PresentationFormat>On-screen Show (4:3)</PresentationFormat>
  <Paragraphs>113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Constantia</vt:lpstr>
      <vt:lpstr>Arial</vt:lpstr>
      <vt:lpstr>Calibri</vt:lpstr>
      <vt:lpstr>Wingdings 2</vt:lpstr>
      <vt:lpstr>B Esfehan</vt:lpstr>
      <vt:lpstr>B Yekan</vt:lpstr>
      <vt:lpstr>Tahoma</vt:lpstr>
      <vt:lpstr>Times New Roman</vt:lpstr>
      <vt:lpstr>Wingdings</vt:lpstr>
      <vt:lpstr>mosaviyan froyd</vt:lpstr>
      <vt:lpstr>بسم الله الرحمن الرحیم</vt:lpstr>
      <vt:lpstr>رشد عاطفی و روانی از دیدگاه فروید و بالبی</vt:lpstr>
      <vt:lpstr>زندگینامه ی زیگموند فروید Dr.Sigm Freud</vt:lpstr>
      <vt:lpstr>مفاهیم پایه در دیدگاه فروید</vt:lpstr>
      <vt:lpstr>1 –  نهاد و يا او  (ID)</vt:lpstr>
      <vt:lpstr>2- خود و يا من (EGO) </vt:lpstr>
      <vt:lpstr>3 - فراخود و يا فرامن  (SUPER-EGO)</vt:lpstr>
      <vt:lpstr>PowerPoint Presentation</vt:lpstr>
      <vt:lpstr>فروید تحول شخصیت را طی رشد روانی جنسی با 5 مرحله بیان می کند : </vt:lpstr>
      <vt:lpstr>یکی از تست های روانکاوی فروید</vt:lpstr>
      <vt:lpstr>تحلیل اولویت ها</vt:lpstr>
      <vt:lpstr>نظریه دلبستگی بالبی</vt:lpstr>
      <vt:lpstr>تاریخچه ی مختصری از زندگی بالبی</vt:lpstr>
      <vt:lpstr>تعریف دلبستگی</vt:lpstr>
      <vt:lpstr>مفاهیم کلیدی که در کردارشناسی نظریه دلبستگی مطرح می شود</vt:lpstr>
      <vt:lpstr>ویژگی های دلبستگی</vt:lpstr>
      <vt:lpstr>مراحل دلبستگی بالبی</vt:lpstr>
      <vt:lpstr>PowerPoint Presentation</vt:lpstr>
      <vt:lpstr>علل دلبستگی کودک به مادر یا نگهدارنده کودک در سه پدیده مشهور است</vt:lpstr>
      <vt:lpstr>عوامل موثر بر کیفیت دلبستگی </vt:lpstr>
      <vt:lpstr>منابع</vt:lpstr>
      <vt:lpstr>Conditions o 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MSI</dc:creator>
  <cp:lastModifiedBy>Classic</cp:lastModifiedBy>
  <cp:revision>2</cp:revision>
  <dcterms:created xsi:type="dcterms:W3CDTF">2011-05-01T11:39:23Z</dcterms:created>
  <dcterms:modified xsi:type="dcterms:W3CDTF">2025-07-13T10:43:47Z</dcterms:modified>
</cp:coreProperties>
</file>