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0" r:id="rId32"/>
    <p:sldId id="289" r:id="rId33"/>
    <p:sldId id="30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993300"/>
    <a:srgbClr val="FF5050"/>
    <a:srgbClr val="006600"/>
    <a:srgbClr val="FF6600"/>
    <a:srgbClr val="660066"/>
    <a:srgbClr val="00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03" autoAdjust="0"/>
    <p:restoredTop sz="90929"/>
  </p:normalViewPr>
  <p:slideViewPr>
    <p:cSldViewPr>
      <p:cViewPr varScale="1">
        <p:scale>
          <a:sx n="66" d="100"/>
          <a:sy n="66" d="100"/>
        </p:scale>
        <p:origin x="13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044C7-FA08-4E28-9BE8-FA1E004C5A76}" type="datetimeFigureOut">
              <a:rPr lang="en-US" smtClean="0"/>
              <a:t>2025-08-03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A2DF5-0B5B-49F9-B655-A79C0D6185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98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B88FDC-BA29-AA06-B4CF-BB255A7B9F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ADD2B9-0D10-9F00-EFA6-5D56F24710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4A23CF-1766-259D-31F5-1C7210DD19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D9F0A-628D-4C51-ADC4-4745623DC45C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404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DB0DEC-5BEA-3E43-66ED-14A1A1B3A1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51DD54-B8BB-9538-A114-EB0C96F452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3D72A4-AFB6-9785-5033-555C4FC34F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4EA072-795F-48D5-951D-70BE355619BB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513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8FE708-44A9-EAB2-0096-DA2676CCA5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1B197B-3917-35E6-4052-151816450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A0815E-C815-B028-382D-83BB9B9637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E0DD71-5502-4ED3-AD59-EA315B8FC8DB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43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D4525D-62A5-D23D-E3E5-2971781636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380BA8-1AAB-9838-F37A-42B4DE38ED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F89BF9-3AD2-5BD8-DE0B-56223CC505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77C240-10E8-4627-9251-2946E01987E6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98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52D868B-A5EB-A006-8DD2-7AB3DB93AA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B9580-637F-2596-DE7C-0C2766F7E1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9B3DF03-4252-562F-8E16-F07C2338B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E7D67-52FB-4970-B63A-07F2E817D0D2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450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06D426D-3B10-271A-A301-A0E34A0CEF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4A1B9D9-FFC7-1674-AFFE-8B7CA4CD5F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C50BAD-533C-C8D2-8441-DE7109503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9F174A-9233-4216-A778-2900C42AA3FA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71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F258FAF-E6E6-E5C0-A438-BA403868DE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DEDABEB-A213-9BFC-6CE4-73CDD725F4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805C397-56BB-92FD-DA09-EF71B6FEF6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772E50-A5C6-4573-ADA6-A2E1D2C05CBA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85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1F39B9-41EC-F2ED-9E0D-C50D142620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3EDF74-38AA-E4D9-4D01-118BE9155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E83482-7675-3D65-7DDF-6E5CFB182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BCB6D-0183-4019-9799-68414517CF83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35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3AC9AE-D893-59F1-EA6B-2C9DBD09E2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675EC8-1F89-D819-7686-68F87BFDF8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A8D53E-B4D6-D1BC-7E8F-0161CF91DE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881AC5-EED0-47D9-B89B-EED186621E3C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074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0DCC3E-A1F9-6400-427E-4CF7D594FE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3E7615-A63D-EDEB-576F-8F61D88BDB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8E418E-75AD-344F-BFE5-AD8C845E73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AE92A1-0E47-4655-B6D1-3A28715063DF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232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679038-8CF7-21F5-793B-2B9E2EFB54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96D6AF-C7E2-3647-4269-B8BB53DF25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7279D3-BFF7-D11E-F12C-CCA334855D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89C304-7DC3-4ACB-BF91-6AC197703A5C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56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70C874A-3584-A4E7-131D-8C892236F6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67A9FF9-67FE-01EA-1D86-BF161BA1F3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DFFFA5A-2863-2BB0-74F0-478F2D8D75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 New Roman" pitchFamily="26" charset="0"/>
                <a:cs typeface="Times New Roman" pitchFamily="2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61B4E0F-DD9C-FBF0-5FDA-7320698D0E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Times New Roman" pitchFamily="26" charset="0"/>
                <a:cs typeface="Times New Roman" pitchFamily="2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69212C8-EEE8-A77D-E6C0-F8736EBACA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6CEF3B-1DD4-4BC7-92FA-9A8276245E0B}" type="slidenum">
              <a:rPr lang="ar-SA" altLang="en-US"/>
              <a:pPr/>
              <a:t>‹#›</a:t>
            </a:fld>
            <a:endParaRPr lang="en-US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8CA5CB-49F1-72CE-B940-F01AB6F30FDF}"/>
              </a:ext>
            </a:extLst>
          </p:cNvPr>
          <p:cNvSpPr/>
          <p:nvPr userDrawn="1"/>
        </p:nvSpPr>
        <p:spPr>
          <a:xfrm rot="5400000">
            <a:off x="8241840" y="5113595"/>
            <a:ext cx="27809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26" charset="0"/>
          <a:cs typeface="Times New Roman" pitchFamily="2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>
            <a:extLst>
              <a:ext uri="{FF2B5EF4-FFF2-40B4-BE49-F238E27FC236}">
                <a16:creationId xmlns:a16="http://schemas.microsoft.com/office/drawing/2014/main" id="{00E513BD-B6DC-FDF0-CC92-D4CF8943D0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algn="ctr" rtl="1" eaLnBrk="1" hangingPunct="1">
              <a:buFontTx/>
              <a:buNone/>
            </a:pPr>
            <a:r>
              <a:rPr lang="ar-SA" altLang="en-US" b="1" dirty="0">
                <a:cs typeface="B Mitra" panose="00000400000000000000" pitchFamily="2" charset="-78"/>
              </a:rPr>
              <a:t>	</a:t>
            </a:r>
          </a:p>
          <a:p>
            <a:pPr algn="ctr" rtl="1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اورژانس روانپزشكي </a:t>
            </a:r>
            <a:r>
              <a:rPr lang="en-US" altLang="en-US" sz="2800" b="1" dirty="0">
                <a:solidFill>
                  <a:srgbClr val="003300"/>
                </a:solidFill>
                <a:cs typeface="B Mitra" panose="00000400000000000000" pitchFamily="2" charset="-78"/>
              </a:rPr>
              <a:t>(Psychiatric emergency)</a:t>
            </a:r>
            <a:endParaRPr lang="ar-SA" altLang="en-US" sz="2800" b="1" dirty="0">
              <a:solidFill>
                <a:srgbClr val="0033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endParaRPr lang="ar-SA" altLang="en-US" sz="2800" dirty="0">
              <a:solidFill>
                <a:srgbClr val="003300"/>
              </a:solidFill>
              <a:cs typeface="B Mitra" panose="00000400000000000000" pitchFamily="2" charset="-78"/>
            </a:endParaRPr>
          </a:p>
          <a:p>
            <a:pPr algn="ctr" rtl="1" eaLnBrk="1" hangingPunct="1">
              <a:buFontTx/>
              <a:buNone/>
            </a:pPr>
            <a:r>
              <a:rPr lang="ar-SA" altLang="en-US" dirty="0">
                <a:cs typeface="B Mitra" panose="00000400000000000000" pitchFamily="2" charset="-78"/>
              </a:rPr>
              <a:t>	 </a:t>
            </a:r>
            <a:r>
              <a:rPr lang="ar-SA" altLang="en-US" dirty="0">
                <a:solidFill>
                  <a:srgbClr val="FF3300"/>
                </a:solidFill>
                <a:cs typeface="B Mitra" panose="00000400000000000000" pitchFamily="2" charset="-78"/>
              </a:rPr>
              <a:t>هر رفتار غيرمعمول، اختلال خلق يا تفكر كه اگر بسرعت مورد توجه قرار نگيرد، ممكن است منجر به آسيب به خود يا ديگران شود.</a:t>
            </a:r>
            <a:endParaRPr lang="en-US" altLang="en-US" dirty="0">
              <a:solidFill>
                <a:srgbClr val="FF3300"/>
              </a:solidFill>
              <a:cs typeface="B Mitra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9659B8-5F48-772F-9482-CA634D0D0B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09120"/>
            <a:ext cx="1871739" cy="18517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B4BAA97C-5915-D961-1BD4-3B288E810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764704"/>
            <a:ext cx="7772400" cy="5331296"/>
          </a:xfrm>
        </p:spPr>
        <p:txBody>
          <a:bodyPr/>
          <a:lstStyle/>
          <a:p>
            <a:pPr algn="ctr" rtl="1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علل اورژانس‌هاي روانپزشكي</a:t>
            </a:r>
          </a:p>
          <a:p>
            <a:pPr algn="ctr" rtl="1" eaLnBrk="1" hangingPunct="1">
              <a:buFontTx/>
              <a:buNone/>
            </a:pPr>
            <a:endParaRPr lang="ar-SA" altLang="en-US" b="1" dirty="0">
              <a:solidFill>
                <a:srgbClr val="003300"/>
              </a:solidFill>
              <a:cs typeface="B Mitra" panose="00000400000000000000" pitchFamily="2" charset="-78"/>
            </a:endParaRPr>
          </a:p>
          <a:p>
            <a:pPr algn="r" rtl="1" eaLnBrk="1" hangingPunct="1"/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معمولاً در زمينة يك اختلال روانپزشكي مزمن</a:t>
            </a:r>
          </a:p>
          <a:p>
            <a:pPr algn="r" rtl="1" eaLnBrk="1" hangingPunct="1"/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G.M.C</a:t>
            </a:r>
          </a:p>
          <a:p>
            <a:pPr algn="r" rtl="1" eaLnBrk="1" hangingPunct="1"/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Drug reaction or intoxication</a:t>
            </a:r>
          </a:p>
          <a:p>
            <a:pPr algn="r" rtl="1" eaLnBrk="1" hangingPunct="1"/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بدنبال يك حادثه، جنايت يا آگاهي از بيماري جسمي خطرناك، از نظر رواني تحت فشارقرارگرفتن</a:t>
            </a:r>
            <a:endParaRPr lang="en-US" altLang="en-US" dirty="0">
              <a:solidFill>
                <a:schemeClr val="accent2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8BD78015-30FB-9D64-AA4B-128906F0D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560" y="980728"/>
            <a:ext cx="7772400" cy="4107160"/>
          </a:xfrm>
        </p:spPr>
        <p:txBody>
          <a:bodyPr/>
          <a:lstStyle/>
          <a:p>
            <a:pPr marL="609600" indent="-609600" algn="r" rtl="1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محل وقوع: </a:t>
            </a:r>
          </a:p>
          <a:p>
            <a:pPr marL="609600" indent="-609600" algn="r" rtl="1" eaLnBrk="1" hangingPunct="1">
              <a:buFontTx/>
              <a:buNone/>
            </a:pP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منزل، خيابان، درمانگاه سرپايي، بخشهاي بستري رواني يا مديكال يا جراحي يا بخشهاي اورژانس.</a:t>
            </a:r>
          </a:p>
          <a:p>
            <a:pPr marL="609600" indent="-609600" algn="r" rtl="1" eaLnBrk="1" hangingPunct="1">
              <a:buFontTx/>
              <a:buNone/>
            </a:pPr>
            <a:endParaRPr lang="ar-SA" altLang="en-US" b="1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فراوانترين تظاهرات باليني: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Anxiety or Agitation</a:t>
            </a:r>
            <a:endParaRPr lang="ar-SA" altLang="en-US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رفتار يا تهديد به </a:t>
            </a:r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Suicide </a:t>
            </a: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 يا </a:t>
            </a:r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Assaultive</a:t>
            </a:r>
            <a:endParaRPr lang="ar-SA" altLang="en-US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رفتار سايكوتيك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مسائل ناشي از دارو يا بيماري جسمي</a:t>
            </a:r>
            <a:endParaRPr lang="en-US" altLang="en-US" dirty="0">
              <a:solidFill>
                <a:schemeClr val="accent2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6678EC84-E75C-05BC-03D8-F4C03A1549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92696"/>
            <a:ext cx="7772400" cy="5403304"/>
          </a:xfrm>
        </p:spPr>
        <p:txBody>
          <a:bodyPr/>
          <a:lstStyle/>
          <a:p>
            <a:pPr algn="ctr" rtl="1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اپيدميولوژي</a:t>
            </a:r>
          </a:p>
          <a:p>
            <a:pPr algn="r" rtl="1" eaLnBrk="1" hangingPunct="1">
              <a:buFontTx/>
              <a:buNone/>
            </a:pPr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M = F</a:t>
            </a:r>
          </a:p>
          <a:p>
            <a:pPr algn="r" rtl="1" eaLnBrk="1" hangingPunct="1">
              <a:buFontTx/>
              <a:buNone/>
            </a:pPr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Single &gt; Married</a:t>
            </a:r>
          </a:p>
          <a:p>
            <a:pPr algn="r" rtl="1" eaLnBrk="1" hangingPunct="1">
              <a:buFontTx/>
              <a:buNone/>
            </a:pPr>
            <a:r>
              <a:rPr lang="en-US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Suicidal 20%</a:t>
            </a: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، 10% رفتار خشونت‌آميز</a:t>
            </a:r>
          </a:p>
          <a:p>
            <a:pPr algn="r" rtl="1" eaLnBrk="1" hangingPunct="1">
              <a:buFontTx/>
              <a:buNone/>
            </a:pP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شايعترين تشخيص‌ها: اختلالات خلقي، اسكيزوفرني، وابستگي به الكل.</a:t>
            </a:r>
          </a:p>
          <a:p>
            <a:pPr algn="r" rtl="1" eaLnBrk="1" hangingPunct="1">
              <a:buFontTx/>
              <a:buNone/>
            </a:pP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40% نياز به بستري</a:t>
            </a:r>
          </a:p>
          <a:p>
            <a:pPr algn="r" rtl="1" eaLnBrk="1" hangingPunct="1">
              <a:buFontTx/>
              <a:buNone/>
            </a:pPr>
            <a:r>
              <a:rPr lang="ar-SA" altLang="en-US" dirty="0">
                <a:solidFill>
                  <a:schemeClr val="accent2"/>
                </a:solidFill>
                <a:cs typeface="B Mitra" panose="00000400000000000000" pitchFamily="2" charset="-78"/>
              </a:rPr>
              <a:t>اكثر مراجعات در ساعات شب</a:t>
            </a:r>
            <a:endParaRPr lang="en-US" altLang="en-US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algn="ctr" rtl="1" eaLnBrk="1" hangingPunct="1">
              <a:buFontTx/>
              <a:buNone/>
            </a:pPr>
            <a:endParaRPr lang="en-US" altLang="en-US" b="1" dirty="0">
              <a:solidFill>
                <a:schemeClr val="accent2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B3E513F-E7CC-FA9C-190D-F08A6FC260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pPr eaLnBrk="1" hangingPunct="1"/>
            <a:r>
              <a:rPr lang="ar-SA" altLang="en-US" sz="3600" b="1" dirty="0">
                <a:solidFill>
                  <a:srgbClr val="003300"/>
                </a:solidFill>
                <a:cs typeface="B Mitra" panose="00000400000000000000" pitchFamily="2" charset="-78"/>
              </a:rPr>
              <a:t>اصول اساسي روانپزشكي اورژانس</a:t>
            </a:r>
            <a:endParaRPr lang="en-US" altLang="en-US" sz="3600" b="1" dirty="0">
              <a:solidFill>
                <a:srgbClr val="003300"/>
              </a:solidFill>
              <a:cs typeface="B Mitra" panose="00000400000000000000" pitchFamily="2" charset="-78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F94F1D7-085E-A02A-5EA6-82BE5DA7BE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chemeClr val="accent2"/>
                </a:solidFill>
                <a:cs typeface="B Mitra" panose="00000400000000000000" pitchFamily="2" charset="-78"/>
              </a:rPr>
              <a:t>الف) رويكرد </a:t>
            </a:r>
            <a:r>
              <a:rPr lang="en-US" altLang="en-US">
                <a:solidFill>
                  <a:schemeClr val="accent2"/>
                </a:solidFill>
                <a:cs typeface="B Mitra" panose="00000400000000000000" pitchFamily="2" charset="-78"/>
              </a:rPr>
              <a:t>(Approach)</a:t>
            </a:r>
            <a:r>
              <a:rPr lang="ar-SA" altLang="en-US">
                <a:solidFill>
                  <a:schemeClr val="accent2"/>
                </a:solidFill>
                <a:cs typeface="B Mitra" panose="00000400000000000000" pitchFamily="2" charset="-78"/>
              </a:rPr>
              <a:t>: </a:t>
            </a: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chemeClr val="accent2"/>
                </a:solidFill>
                <a:cs typeface="B Mitra" panose="00000400000000000000" pitchFamily="2" charset="-78"/>
              </a:rPr>
              <a:t>	- فقدان وقت قبلي ملاقات</a:t>
            </a: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chemeClr val="accent2"/>
                </a:solidFill>
                <a:cs typeface="B Mitra" panose="00000400000000000000" pitchFamily="2" charset="-78"/>
              </a:rPr>
              <a:t>	- مراجعه در هر ساعتي از شبانه‌روز</a:t>
            </a: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chemeClr val="accent2"/>
                </a:solidFill>
                <a:cs typeface="B Mitra" panose="00000400000000000000" pitchFamily="2" charset="-78"/>
              </a:rPr>
              <a:t>	- اغلب تهديده‌كننده </a:t>
            </a:r>
            <a:r>
              <a:rPr lang="en-US" altLang="en-US">
                <a:solidFill>
                  <a:schemeClr val="accent2"/>
                </a:solidFill>
                <a:cs typeface="B Mitra" panose="00000400000000000000" pitchFamily="2" charset="-78"/>
              </a:rPr>
              <a:t>(Threatening)</a:t>
            </a:r>
            <a:endParaRPr lang="ar-SA" altLang="en-US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chemeClr val="accent2"/>
                </a:solidFill>
                <a:cs typeface="B Mitra" panose="00000400000000000000" pitchFamily="2" charset="-78"/>
              </a:rPr>
              <a:t>	- اغلب خواهان درمان نيستند</a:t>
            </a: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chemeClr val="accent2"/>
                </a:solidFill>
                <a:cs typeface="B Mitra" panose="00000400000000000000" pitchFamily="2" charset="-78"/>
              </a:rPr>
              <a:t>	- مراجعه چند مورد با يكديگر بطور همزمان</a:t>
            </a:r>
            <a:endParaRPr lang="en-US" altLang="en-US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en-US" altLang="en-US">
                <a:solidFill>
                  <a:schemeClr val="accent2"/>
                </a:solidFill>
                <a:cs typeface="B Mitra" panose="00000400000000000000" pitchFamily="2" charset="-78"/>
              </a:rPr>
              <a:t>	</a:t>
            </a:r>
            <a:r>
              <a:rPr lang="ar-SA" altLang="en-US">
                <a:cs typeface="B Mitra" panose="00000400000000000000" pitchFamily="2" charset="-78"/>
              </a:rPr>
              <a:t>	</a:t>
            </a:r>
          </a:p>
          <a:p>
            <a:pPr algn="r" rtl="1" eaLnBrk="1" hangingPunct="1">
              <a:buFontTx/>
              <a:buNone/>
            </a:pPr>
            <a:endParaRPr lang="en-US" altLang="en-US"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07B30949-83FE-5B0A-1E56-1202ADB254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04664"/>
            <a:ext cx="7772400" cy="5691336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dirty="0">
                <a:solidFill>
                  <a:srgbClr val="003300"/>
                </a:solidFill>
                <a:cs typeface="B Mitra" panose="00000400000000000000" pitchFamily="2" charset="-78"/>
              </a:rPr>
              <a:t>ب) ارزيابي اوليه و </a:t>
            </a:r>
            <a:r>
              <a:rPr lang="en-US" altLang="en-US" dirty="0">
                <a:solidFill>
                  <a:srgbClr val="003300"/>
                </a:solidFill>
                <a:cs typeface="B Mitra" panose="00000400000000000000" pitchFamily="2" charset="-78"/>
              </a:rPr>
              <a:t>Management</a:t>
            </a:r>
            <a:r>
              <a:rPr lang="ar-SA" altLang="en-US" dirty="0">
                <a:solidFill>
                  <a:srgbClr val="003300"/>
                </a:solidFill>
                <a:cs typeface="B Mitra" panose="00000400000000000000" pitchFamily="2" charset="-78"/>
              </a:rPr>
              <a:t>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dirty="0">
                <a:solidFill>
                  <a:srgbClr val="006600"/>
                </a:solidFill>
                <a:cs typeface="B Mitra" panose="00000400000000000000" pitchFamily="2" charset="-78"/>
              </a:rPr>
              <a:t>	</a:t>
            </a:r>
            <a:r>
              <a:rPr lang="en-US" altLang="en-US" dirty="0">
                <a:solidFill>
                  <a:srgbClr val="006600"/>
                </a:solidFill>
                <a:cs typeface="B Mitra" panose="00000400000000000000" pitchFamily="2" charset="-78"/>
              </a:rPr>
              <a:t>I</a:t>
            </a:r>
            <a:r>
              <a:rPr lang="ar-SA" altLang="en-US" dirty="0">
                <a:solidFill>
                  <a:srgbClr val="006600"/>
                </a:solidFill>
                <a:cs typeface="B Mitra" panose="00000400000000000000" pitchFamily="2" charset="-78"/>
              </a:rPr>
              <a:t>: محافظت از خود: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dirty="0">
                <a:cs typeface="B Mitra" panose="00000400000000000000" pitchFamily="2" charset="-78"/>
              </a:rPr>
              <a:t>		</a:t>
            </a:r>
            <a:r>
              <a:rPr lang="ar-SA" altLang="en-US" sz="2800" i="1" dirty="0">
                <a:solidFill>
                  <a:schemeClr val="accent2"/>
                </a:solidFill>
                <a:cs typeface="B Mitra" panose="00000400000000000000" pitchFamily="2" charset="-78"/>
              </a:rPr>
              <a:t>الف)</a:t>
            </a: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 حتي‌المقدور قبل از ملاقات با بيمار وي را بشناسيد و بيشتر راجع 	به او بدانيد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ar-SA" altLang="en-US" sz="2800" i="1" dirty="0">
                <a:solidFill>
                  <a:schemeClr val="accent2"/>
                </a:solidFill>
                <a:cs typeface="B Mitra" panose="00000400000000000000" pitchFamily="2" charset="-78"/>
              </a:rPr>
              <a:t>ب)</a:t>
            </a: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 كار مهار فيزيكي را به كساني واگذاريد كه در اين مورد آموزش 	ديده‌اند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ar-SA" altLang="en-US" sz="2800" i="1" dirty="0">
                <a:solidFill>
                  <a:schemeClr val="accent2"/>
                </a:solidFill>
                <a:cs typeface="B Mitra" panose="00000400000000000000" pitchFamily="2" charset="-78"/>
              </a:rPr>
              <a:t>ج)</a:t>
            </a: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 به ايمني محيط فيزيكي توجه كنيد (دسترسي به در، اشياء داخل 	اطاق)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ar-SA" altLang="en-US" sz="2800" i="1" dirty="0">
                <a:solidFill>
                  <a:schemeClr val="accent2"/>
                </a:solidFill>
                <a:cs typeface="B Mitra" panose="00000400000000000000" pitchFamily="2" charset="-78"/>
              </a:rPr>
              <a:t>د)</a:t>
            </a: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 درصورت لزوم از ديگران بخواهيد كه در نزديكي حضور داشته 	باشند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ar-SA" altLang="en-US" sz="2800" i="1" dirty="0">
                <a:solidFill>
                  <a:schemeClr val="accent2"/>
                </a:solidFill>
                <a:cs typeface="B Mitra" panose="00000400000000000000" pitchFamily="2" charset="-78"/>
              </a:rPr>
              <a:t>ه)</a:t>
            </a:r>
            <a:r>
              <a:rPr lang="ar-SA" altLang="en-US" sz="2800" dirty="0">
                <a:solidFill>
                  <a:schemeClr val="accent2"/>
                </a:solidFill>
                <a:cs typeface="B Mitra" panose="00000400000000000000" pitchFamily="2" charset="-78"/>
              </a:rPr>
              <a:t> سعي در برقراري اتحاد درماني داشته باشيد (مثل عدم تهديد يا 	رويارويي با بيمار پارانوئيد)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endParaRPr lang="en-US" altLang="en-US" sz="2800" dirty="0">
              <a:solidFill>
                <a:schemeClr val="accent2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D840BE08-5033-2AFD-3C0E-A43A33F8C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48680"/>
            <a:ext cx="7772400" cy="577592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dirty="0">
                <a:solidFill>
                  <a:srgbClr val="003300"/>
                </a:solidFill>
              </a:rPr>
              <a:t>	</a:t>
            </a:r>
            <a:r>
              <a:rPr lang="en-US" altLang="en-US" sz="2800" dirty="0">
                <a:solidFill>
                  <a:srgbClr val="003300"/>
                </a:solidFill>
              </a:rPr>
              <a:t>II</a:t>
            </a:r>
            <a:r>
              <a:rPr lang="ar-SA" altLang="en-US" sz="2800" dirty="0">
                <a:solidFill>
                  <a:srgbClr val="003300"/>
                </a:solidFill>
              </a:rPr>
              <a:t>:  </a:t>
            </a:r>
            <a:r>
              <a:rPr lang="ar-SA" altLang="en-US" sz="2800" dirty="0">
                <a:solidFill>
                  <a:srgbClr val="003300"/>
                </a:solidFill>
                <a:cs typeface="B Mitra" panose="00000400000000000000" pitchFamily="2" charset="-78"/>
              </a:rPr>
              <a:t>پيشگيري از آسيب: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dirty="0">
                <a:solidFill>
                  <a:srgbClr val="006600"/>
                </a:solidFill>
                <a:cs typeface="B Mitra" panose="00000400000000000000" pitchFamily="2" charset="-78"/>
              </a:rPr>
              <a:t>	</a:t>
            </a:r>
            <a:r>
              <a:rPr lang="ar-SA" altLang="en-US" sz="2400" dirty="0">
                <a:solidFill>
                  <a:srgbClr val="006600"/>
                </a:solidFill>
                <a:cs typeface="B Mitra" panose="00000400000000000000" pitchFamily="2" charset="-78"/>
              </a:rPr>
              <a:t>	الف) ضمن ارزيابي به هر طريق ممكن از آسيب‌زدن بيماران به خود 	جلوگيري كنيد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rgbClr val="006600"/>
                </a:solidFill>
                <a:cs typeface="B Mitra" panose="00000400000000000000" pitchFamily="2" charset="-78"/>
              </a:rPr>
              <a:t>		ب) خطر </a:t>
            </a:r>
            <a:r>
              <a:rPr lang="en-US" altLang="en-US" sz="2400" dirty="0">
                <a:solidFill>
                  <a:srgbClr val="006600"/>
                </a:solidFill>
                <a:cs typeface="B Mitra" panose="00000400000000000000" pitchFamily="2" charset="-78"/>
              </a:rPr>
              <a:t>Violence</a:t>
            </a:r>
            <a:r>
              <a:rPr lang="ar-SA" altLang="en-US" sz="2400" dirty="0">
                <a:solidFill>
                  <a:srgbClr val="006600"/>
                </a:solidFill>
                <a:cs typeface="B Mitra" panose="00000400000000000000" pitchFamily="2" charset="-78"/>
              </a:rPr>
              <a:t> را ارزيابي كنيد.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rgbClr val="006600"/>
                </a:solidFill>
                <a:cs typeface="B Mitra" panose="00000400000000000000" pitchFamily="2" charset="-78"/>
              </a:rPr>
              <a:t>	</a:t>
            </a:r>
            <a:r>
              <a:rPr lang="ar-SA" altLang="en-US" sz="2400" dirty="0">
                <a:cs typeface="B Mitra" panose="00000400000000000000" pitchFamily="2" charset="-78"/>
              </a:rPr>
              <a:t>		</a:t>
            </a: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1. به بيمار بگوييد كه خشونت قابل قبول نيست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2. رويكرد به بيمار بايستي غيرتهديدكننده باشد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3. به بيمار اطمينان و آرامش دهيد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4. دارو پيشنهاد كنيد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5. به بيمار بگوييد در صورت لزوم از مهار فيزيكي يا اطاق 			انفرادي </a:t>
            </a:r>
            <a:r>
              <a:rPr lang="en-US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(Seclusion)</a:t>
            </a: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 استفاده خواهد شد.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6. گروهي را براي مهار فيزيكي آماده داشته باشيد ومرتب علايم 			حياتي را كنترل كنيد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7. ضمن مهار بيماران، به دقت مراقب آنها باشيد و مرتب علايم 			حياتي را كنترل كنيد.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بلافاصله طرح رويكردي ديگر (نظير دارو) را بريزيد.</a:t>
            </a:r>
            <a:endParaRPr lang="en-US" altLang="en-US" sz="2400" dirty="0">
              <a:solidFill>
                <a:schemeClr val="accent2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EF27F098-A82A-00E0-85D3-C5B54AF248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305800" cy="43434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endParaRPr lang="ar-SA" altLang="en-US" dirty="0"/>
          </a:p>
          <a:p>
            <a:pPr algn="r" rtl="1" eaLnBrk="1" hangingPunct="1">
              <a:buFontTx/>
              <a:buNone/>
            </a:pPr>
            <a:r>
              <a:rPr lang="ar-SA" altLang="en-US" dirty="0"/>
              <a:t>	</a:t>
            </a:r>
            <a:r>
              <a:rPr lang="en-US" altLang="en-US" b="1" dirty="0">
                <a:solidFill>
                  <a:srgbClr val="003300"/>
                </a:solidFill>
              </a:rPr>
              <a:t>III</a:t>
            </a:r>
            <a:r>
              <a:rPr lang="ar-SA" altLang="en-US" b="1" dirty="0">
                <a:solidFill>
                  <a:srgbClr val="003300"/>
                </a:solidFill>
              </a:rPr>
              <a:t>.</a:t>
            </a:r>
            <a:r>
              <a:rPr lang="ar-SA" altLang="en-US" dirty="0">
                <a:solidFill>
                  <a:srgbClr val="003300"/>
                </a:solidFill>
              </a:rPr>
              <a:t> </a:t>
            </a:r>
            <a:r>
              <a:rPr lang="en-US" altLang="en-US" dirty="0">
                <a:solidFill>
                  <a:srgbClr val="003300"/>
                </a:solidFill>
              </a:rPr>
              <a:t>R/O</a:t>
            </a:r>
            <a:r>
              <a:rPr lang="ar-SA" altLang="en-US" dirty="0">
                <a:solidFill>
                  <a:srgbClr val="003300"/>
                </a:solidFill>
                <a:cs typeface="B Mitra" panose="00000400000000000000" pitchFamily="2" charset="-78"/>
              </a:rPr>
              <a:t> اختلال  شناختي ناشي زا </a:t>
            </a:r>
            <a:r>
              <a:rPr lang="en-US" altLang="en-US" dirty="0">
                <a:solidFill>
                  <a:srgbClr val="003300"/>
                </a:solidFill>
                <a:cs typeface="B Mitra" panose="00000400000000000000" pitchFamily="2" charset="-78"/>
              </a:rPr>
              <a:t>G.M.C</a:t>
            </a:r>
            <a:r>
              <a:rPr lang="ar-SA" altLang="en-US" dirty="0">
                <a:solidFill>
                  <a:srgbClr val="003300"/>
                </a:solidFill>
                <a:cs typeface="B Mitra" panose="00000400000000000000" pitchFamily="2" charset="-78"/>
              </a:rPr>
              <a:t> (ناديده انگاشتن آن بزرگترين اشتباه است)</a:t>
            </a:r>
          </a:p>
          <a:p>
            <a:pPr algn="r" rtl="1" eaLnBrk="1" hangingPunct="1">
              <a:buFontTx/>
              <a:buNone/>
            </a:pPr>
            <a:endParaRPr lang="ar-SA" altLang="en-US" dirty="0">
              <a:solidFill>
                <a:srgbClr val="0033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	</a:t>
            </a:r>
            <a:r>
              <a:rPr lang="en-US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IV</a:t>
            </a: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.</a:t>
            </a:r>
            <a:r>
              <a:rPr lang="ar-SA" altLang="en-US" dirty="0">
                <a:solidFill>
                  <a:srgbClr val="003300"/>
                </a:solidFill>
                <a:cs typeface="B Mitra" panose="00000400000000000000" pitchFamily="2" charset="-78"/>
              </a:rPr>
              <a:t> </a:t>
            </a:r>
            <a:r>
              <a:rPr lang="en-US" altLang="en-US" dirty="0">
                <a:solidFill>
                  <a:srgbClr val="003300"/>
                </a:solidFill>
                <a:cs typeface="B Mitra" panose="00000400000000000000" pitchFamily="2" charset="-78"/>
              </a:rPr>
              <a:t>R/O</a:t>
            </a:r>
            <a:r>
              <a:rPr lang="ar-SA" altLang="en-US" dirty="0">
                <a:solidFill>
                  <a:srgbClr val="003300"/>
                </a:solidFill>
                <a:cs typeface="B Mitra" panose="00000400000000000000" pitchFamily="2" charset="-78"/>
              </a:rPr>
              <a:t> سايكوز در حال وقوع </a:t>
            </a:r>
            <a:r>
              <a:rPr lang="en-US" altLang="en-US" dirty="0">
                <a:solidFill>
                  <a:srgbClr val="003300"/>
                </a:solidFill>
                <a:cs typeface="B Mitra" panose="00000400000000000000" pitchFamily="2" charset="-78"/>
              </a:rPr>
              <a:t>(Impending psychosis)</a:t>
            </a:r>
            <a:endParaRPr lang="ar-SA" altLang="en-US" dirty="0">
              <a:solidFill>
                <a:srgbClr val="0033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endParaRPr lang="en-US" altLang="en-US" dirty="0">
              <a:solidFill>
                <a:srgbClr val="0033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89286ECB-924A-A9C0-2336-F2705F7C2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382000" cy="4114800"/>
          </a:xfrm>
        </p:spPr>
        <p:txBody>
          <a:bodyPr/>
          <a:lstStyle/>
          <a:p>
            <a:pPr algn="ctr" rtl="1" eaLnBrk="1" hangingPunct="1">
              <a:buFontTx/>
              <a:buNone/>
            </a:pPr>
            <a:r>
              <a:rPr lang="ar-SA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خشونت </a:t>
            </a:r>
            <a:r>
              <a:rPr lang="en-US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(Violence)</a:t>
            </a:r>
            <a:r>
              <a:rPr lang="ar-SA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 و رفتار تهاجمي</a:t>
            </a:r>
            <a:r>
              <a:rPr lang="en-US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)</a:t>
            </a:r>
            <a:r>
              <a:rPr lang="ar-SA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 </a:t>
            </a:r>
            <a:r>
              <a:rPr lang="en-US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(Assaultive </a:t>
            </a:r>
            <a:r>
              <a:rPr lang="en-US" altLang="en-US" sz="3000" b="1" dirty="0" err="1">
                <a:solidFill>
                  <a:srgbClr val="003300"/>
                </a:solidFill>
                <a:cs typeface="B Mitra" panose="00000400000000000000" pitchFamily="2" charset="-78"/>
              </a:rPr>
              <a:t>Behav</a:t>
            </a:r>
            <a:r>
              <a:rPr lang="en-US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.</a:t>
            </a:r>
          </a:p>
          <a:p>
            <a:pPr algn="r" rtl="1" eaLnBrk="1" hangingPunct="1">
              <a:buFontTx/>
              <a:buNone/>
            </a:pPr>
            <a:endParaRPr lang="ar-SA" altLang="en-US" sz="3000" b="1" dirty="0">
              <a:solidFill>
                <a:srgbClr val="0033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3000" b="1" dirty="0">
                <a:solidFill>
                  <a:srgbClr val="003300"/>
                </a:solidFill>
                <a:cs typeface="B Mitra" panose="00000400000000000000" pitchFamily="2" charset="-78"/>
              </a:rPr>
              <a:t>اولين اقدام:</a:t>
            </a:r>
            <a:r>
              <a:rPr lang="ar-SA" altLang="en-US" sz="3000" dirty="0">
                <a:cs typeface="B Mitra" panose="00000400000000000000" pitchFamily="2" charset="-78"/>
              </a:rPr>
              <a:t> </a:t>
            </a:r>
            <a:r>
              <a:rPr lang="ar-SA" altLang="en-US" sz="3000" dirty="0">
                <a:solidFill>
                  <a:srgbClr val="FF3300"/>
                </a:solidFill>
                <a:cs typeface="B Mitra" panose="00000400000000000000" pitchFamily="2" charset="-78"/>
              </a:rPr>
              <a:t>تعيين علت 		تعيين مسير درمان</a:t>
            </a:r>
          </a:p>
          <a:p>
            <a:pPr algn="r" rtl="1" eaLnBrk="1" hangingPunct="1">
              <a:buFontTx/>
              <a:buNone/>
            </a:pPr>
            <a:r>
              <a:rPr lang="ar-SA" altLang="en-US" sz="3000" dirty="0">
                <a:solidFill>
                  <a:srgbClr val="FF3300"/>
                </a:solidFill>
                <a:cs typeface="B Mitra" panose="00000400000000000000" pitchFamily="2" charset="-78"/>
              </a:rPr>
              <a:t>	پيش‌بيني خشونت و رفتار تهاجمي مشكل است ولي ترس مردم از همة‌ بيماران رواني نامتناسب است و فقط تعداد كمي از بيماران رواني براي ديگران واقعاً خطرناك هستند. </a:t>
            </a:r>
            <a:endParaRPr lang="en-US" altLang="en-US" sz="3000" dirty="0">
              <a:solidFill>
                <a:srgbClr val="FF3300"/>
              </a:solidFill>
              <a:cs typeface="B Mitra" panose="00000400000000000000" pitchFamily="2" charset="-78"/>
            </a:endParaRPr>
          </a:p>
          <a:p>
            <a:pPr algn="ctr" rtl="1" eaLnBrk="1" hangingPunct="1">
              <a:buFontTx/>
              <a:buNone/>
            </a:pPr>
            <a:endParaRPr lang="en-US" altLang="en-US" sz="3000" dirty="0">
              <a:solidFill>
                <a:srgbClr val="FF3300"/>
              </a:solidFill>
              <a:cs typeface="B Mitra" panose="00000400000000000000" pitchFamily="2" charset="-78"/>
            </a:endParaRPr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2F4473EC-774E-33C9-2072-4F65F2F1F1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9992" y="3407229"/>
            <a:ext cx="990600" cy="0"/>
          </a:xfrm>
          <a:prstGeom prst="line">
            <a:avLst/>
          </a:prstGeom>
          <a:noFill/>
          <a:ln w="222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>
            <a:extLst>
              <a:ext uri="{FF2B5EF4-FFF2-40B4-BE49-F238E27FC236}">
                <a16:creationId xmlns:a16="http://schemas.microsoft.com/office/drawing/2014/main" id="{01AEAD0B-1192-ECA5-2F24-A7B491F010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32656"/>
            <a:ext cx="7772400" cy="6068144"/>
          </a:xfrm>
        </p:spPr>
        <p:txBody>
          <a:bodyPr/>
          <a:lstStyle/>
          <a:p>
            <a:pPr marL="609600" indent="-609600" algn="ct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b="1" dirty="0">
                <a:solidFill>
                  <a:srgbClr val="003300"/>
                </a:solidFill>
                <a:cs typeface="B Mitra" panose="00000400000000000000" pitchFamily="2" charset="-78"/>
              </a:rPr>
              <a:t>ارزيابي و پيش‌بيني رفتار خشن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b="1" dirty="0">
                <a:solidFill>
                  <a:srgbClr val="000099"/>
                </a:solidFill>
                <a:cs typeface="B Mitra" panose="00000400000000000000" pitchFamily="2" charset="-78"/>
              </a:rPr>
              <a:t>الف) علايم خشونت قريب‌الوقوع: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cs typeface="B Mitra" panose="00000400000000000000" pitchFamily="2" charset="-78"/>
              </a:rPr>
              <a:t>	</a:t>
            </a: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1. اعمال خشونت‌آميز اخير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2. تهديد كلامي 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3. حمل سلاح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4. </a:t>
            </a:r>
            <a:r>
              <a:rPr lang="en-US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Progressive psychomotor agitation</a:t>
            </a:r>
            <a:endParaRPr lang="ar-SA" altLang="en-US" sz="2600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5. مسموميت با الكل يا ساير مواد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6. ويژگيهاي پارانوئيد در بيمار سايكوتيك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7. توهمات شنوايي آمرانه خشن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8. بيماريها مغزي (بويژه فرونتال)</a:t>
            </a:r>
            <a:endParaRPr lang="en-US" altLang="en-US" sz="2600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9. </a:t>
            </a:r>
            <a:r>
              <a:rPr lang="en-US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Catatonic excitement</a:t>
            </a:r>
            <a:endParaRPr lang="ar-SA" altLang="en-US" sz="2600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10. اپيزودهاي  </a:t>
            </a:r>
            <a:r>
              <a:rPr lang="en-US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Manic</a:t>
            </a: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خاص،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11. بعضي اپيزودهاي افسردگي </a:t>
            </a:r>
            <a:r>
              <a:rPr lang="en-US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Agitated</a:t>
            </a: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rgbClr val="FF0000"/>
                </a:solidFill>
                <a:cs typeface="B Mitra" panose="00000400000000000000" pitchFamily="2" charset="-78"/>
              </a:rPr>
              <a:t>	12. اختلال شخصيت (خشم، اختلال كنترل تكانه)</a:t>
            </a:r>
            <a:endParaRPr lang="en-US" altLang="en-US" sz="2600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endParaRPr lang="en-US" altLang="en-US" sz="2600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>
                <a:cs typeface="B Mitra" panose="00000400000000000000" pitchFamily="2" charset="-78"/>
              </a:rPr>
              <a:t>	</a:t>
            </a:r>
            <a:endParaRPr lang="ar-SA" altLang="en-US" sz="2400" dirty="0"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400" dirty="0">
                <a:cs typeface="B Mitra" panose="00000400000000000000" pitchFamily="2" charset="-78"/>
              </a:rPr>
              <a:t>	</a:t>
            </a:r>
            <a:endParaRPr lang="en-US" altLang="en-US" sz="2400" dirty="0"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A78C026E-F63D-7E61-55F1-34E0E32251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764704"/>
            <a:ext cx="7772400" cy="5331296"/>
          </a:xfrm>
        </p:spPr>
        <p:txBody>
          <a:bodyPr/>
          <a:lstStyle/>
          <a:p>
            <a:pPr marL="812800" indent="-812800" algn="ctr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ب) خطر خشونت را ارزيابي كنيد</a:t>
            </a:r>
          </a:p>
          <a:p>
            <a:pPr marL="812800" indent="-812800" algn="ctr" eaLnBrk="1" hangingPunct="1">
              <a:buFontTx/>
              <a:buNone/>
            </a:pPr>
            <a:endParaRPr lang="ar-SA" altLang="en-US" b="1" dirty="0">
              <a:solidFill>
                <a:srgbClr val="003300"/>
              </a:solidFill>
              <a:cs typeface="B Mitra" panose="00000400000000000000" pitchFamily="2" charset="-78"/>
            </a:endParaRPr>
          </a:p>
          <a:p>
            <a:pPr marL="812800" indent="-812800" algn="r" rtl="1" eaLnBrk="1" hangingPunct="1">
              <a:buFontTx/>
              <a:buAutoNum type="romanUcPeriod"/>
            </a:pPr>
            <a:r>
              <a:rPr lang="ar-SA" altLang="en-US" dirty="0">
                <a:solidFill>
                  <a:srgbClr val="FF0000"/>
                </a:solidFill>
                <a:cs typeface="B Mitra" panose="00000400000000000000" pitchFamily="2" charset="-78"/>
              </a:rPr>
              <a:t>تفكر، ميل، قصد و طرح خشونت</a:t>
            </a:r>
          </a:p>
          <a:p>
            <a:pPr marL="812800" indent="-812800" algn="r" rtl="1" eaLnBrk="1" hangingPunct="1">
              <a:buFontTx/>
              <a:buAutoNum type="romanUcPeriod"/>
            </a:pPr>
            <a:r>
              <a:rPr lang="ar-SA" altLang="en-US" dirty="0">
                <a:solidFill>
                  <a:srgbClr val="FF0000"/>
                </a:solidFill>
                <a:cs typeface="B Mitra" panose="00000400000000000000" pitchFamily="2" charset="-78"/>
              </a:rPr>
              <a:t>ويژگيهاي دموگرافيك: </a:t>
            </a:r>
            <a:r>
              <a:rPr lang="ar-SA" altLang="en-US" sz="2400" dirty="0">
                <a:solidFill>
                  <a:srgbClr val="FF0000"/>
                </a:solidFill>
                <a:cs typeface="B Mitra" panose="00000400000000000000" pitchFamily="2" charset="-78"/>
              </a:rPr>
              <a:t>1) جنس مرد 2) سن (24-15 ساله) 3) </a:t>
            </a:r>
            <a:r>
              <a:rPr lang="en-US" altLang="en-US" sz="2400" dirty="0">
                <a:solidFill>
                  <a:srgbClr val="FF0000"/>
                </a:solidFill>
                <a:cs typeface="B Mitra" panose="00000400000000000000" pitchFamily="2" charset="-78"/>
              </a:rPr>
              <a:t>Low SES</a:t>
            </a:r>
            <a:r>
              <a:rPr lang="ar-SA" altLang="en-US" sz="2400" dirty="0">
                <a:solidFill>
                  <a:srgbClr val="FF0000"/>
                </a:solidFill>
                <a:cs typeface="B Mitra" panose="00000400000000000000" pitchFamily="2" charset="-78"/>
              </a:rPr>
              <a:t> 4)</a:t>
            </a:r>
            <a:r>
              <a:rPr lang="en-US" altLang="en-US" sz="2400" dirty="0">
                <a:solidFill>
                  <a:srgbClr val="FF0000"/>
                </a:solidFill>
                <a:cs typeface="B Mitra" panose="00000400000000000000" pitchFamily="2" charset="-78"/>
              </a:rPr>
              <a:t>Few social support </a:t>
            </a:r>
            <a:endParaRPr lang="ar-SA" altLang="en-US" sz="2400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marL="812800" indent="-812800" algn="r" rtl="1" eaLnBrk="1" hangingPunct="1">
              <a:buFontTx/>
              <a:buAutoNum type="romanUcPeriod"/>
            </a:pPr>
            <a:r>
              <a:rPr lang="ar-SA" altLang="en-US" dirty="0">
                <a:solidFill>
                  <a:srgbClr val="FF0000"/>
                </a:solidFill>
                <a:cs typeface="B Mitra" panose="00000400000000000000" pitchFamily="2" charset="-78"/>
              </a:rPr>
              <a:t>سابقه بيمار:‌ خشونت قبلي،‌رفتار ضداجتماعي، عدم كنترل </a:t>
            </a:r>
            <a:r>
              <a:rPr lang="en-US" altLang="en-US" dirty="0">
                <a:solidFill>
                  <a:srgbClr val="FF0000"/>
                </a:solidFill>
                <a:cs typeface="B Mitra" panose="00000400000000000000" pitchFamily="2" charset="-78"/>
              </a:rPr>
              <a:t>Impulse </a:t>
            </a:r>
            <a:r>
              <a:rPr lang="ar-SA" altLang="en-US" dirty="0">
                <a:solidFill>
                  <a:srgbClr val="FF0000"/>
                </a:solidFill>
                <a:cs typeface="B Mitra" panose="00000400000000000000" pitchFamily="2" charset="-78"/>
              </a:rPr>
              <a:t> (مثل قماربازي، سوءمصرف مواد، خودكشي يا خودآزاري، سايكوز)</a:t>
            </a:r>
          </a:p>
          <a:p>
            <a:pPr marL="812800" indent="-812800" algn="r" rtl="1" eaLnBrk="1" hangingPunct="1">
              <a:buFontTx/>
              <a:buAutoNum type="romanUcPeriod"/>
            </a:pPr>
            <a:r>
              <a:rPr lang="ar-SA" altLang="en-US" dirty="0">
                <a:solidFill>
                  <a:srgbClr val="FF0000"/>
                </a:solidFill>
                <a:cs typeface="B Mitra" panose="00000400000000000000" pitchFamily="2" charset="-78"/>
              </a:rPr>
              <a:t>استرسورهاي آشكار: (تعارضات زناشويي، </a:t>
            </a:r>
            <a:r>
              <a:rPr lang="en-US" altLang="en-US" dirty="0">
                <a:solidFill>
                  <a:srgbClr val="FF0000"/>
                </a:solidFill>
                <a:cs typeface="B Mitra" panose="00000400000000000000" pitchFamily="2" charset="-78"/>
              </a:rPr>
              <a:t>Loss</a:t>
            </a:r>
            <a:r>
              <a:rPr lang="ar-SA" altLang="en-US" dirty="0">
                <a:solidFill>
                  <a:srgbClr val="FF0000"/>
                </a:solidFill>
                <a:cs typeface="B Mitra" panose="00000400000000000000" pitchFamily="2" charset="-78"/>
              </a:rPr>
              <a:t>)</a:t>
            </a:r>
          </a:p>
          <a:p>
            <a:pPr marL="812800" indent="-812800" algn="r" rtl="1" eaLnBrk="1" hangingPunct="1">
              <a:buFontTx/>
              <a:buAutoNum type="romanUcPeriod"/>
            </a:pPr>
            <a:endParaRPr lang="en-US" altLang="en-US" sz="2400" dirty="0">
              <a:solidFill>
                <a:srgbClr val="FF00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F6C673C-688B-3E41-A0E7-297FBED76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تشخيص افتراقي</a:t>
            </a:r>
            <a:endParaRPr lang="en-US" altLang="en-US" b="1" dirty="0">
              <a:solidFill>
                <a:srgbClr val="003300"/>
              </a:solidFill>
              <a:cs typeface="B Mitra" panose="00000400000000000000" pitchFamily="2" charset="-78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F51DB34-357C-845B-EC8D-6EBE02AAEEF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3810000" cy="4114800"/>
          </a:xfrm>
        </p:spPr>
        <p:txBody>
          <a:bodyPr/>
          <a:lstStyle/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en-US">
                <a:solidFill>
                  <a:srgbClr val="FF0066"/>
                </a:solidFill>
                <a:cs typeface="B Mitra" panose="00000400000000000000" pitchFamily="2" charset="-78"/>
              </a:rPr>
              <a:t>خشونت غيرقابل كنترل ثانوي به استرسهاي بين‌فردي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en-US">
                <a:solidFill>
                  <a:srgbClr val="FF0066"/>
                </a:solidFill>
                <a:cs typeface="B Mitra" panose="00000400000000000000" pitchFamily="2" charset="-78"/>
              </a:rPr>
              <a:t>اختلال شخصيت آنتي‌سوشيال، پارانوئيد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en-US" altLang="en-US">
                <a:solidFill>
                  <a:srgbClr val="FF0066"/>
                </a:solidFill>
                <a:cs typeface="B Mitra" panose="00000400000000000000" pitchFamily="2" charset="-78"/>
              </a:rPr>
              <a:t>Impulse control disorder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en-US">
                <a:solidFill>
                  <a:srgbClr val="FF0066"/>
                </a:solidFill>
                <a:cs typeface="B Mitra" panose="00000400000000000000" pitchFamily="2" charset="-78"/>
              </a:rPr>
              <a:t>اختلال هذياني</a:t>
            </a:r>
            <a:endParaRPr lang="en-US" altLang="en-US">
              <a:solidFill>
                <a:srgbClr val="FF0066"/>
              </a:solidFill>
              <a:cs typeface="B Mitra" panose="00000400000000000000" pitchFamily="2" charset="-78"/>
            </a:endParaRP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4A7D2F00-508E-BD2B-5D3E-ED07CE08BF1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981200"/>
            <a:ext cx="3810000" cy="4114800"/>
          </a:xfrm>
        </p:spPr>
        <p:txBody>
          <a:bodyPr/>
          <a:lstStyle/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en-US" dirty="0">
                <a:solidFill>
                  <a:srgbClr val="FF0066"/>
                </a:solidFill>
                <a:cs typeface="B Mitra" panose="00000400000000000000" pitchFamily="2" charset="-78"/>
              </a:rPr>
              <a:t>دمانس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en-US" dirty="0">
                <a:solidFill>
                  <a:srgbClr val="FF0066"/>
                </a:solidFill>
                <a:cs typeface="B Mitra" panose="00000400000000000000" pitchFamily="2" charset="-78"/>
              </a:rPr>
              <a:t>اسكيزوفرني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FF0066"/>
                </a:solidFill>
                <a:cs typeface="B Mitra" panose="00000400000000000000" pitchFamily="2" charset="-78"/>
              </a:rPr>
              <a:t>Sexual disorder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FF0066"/>
                </a:solidFill>
                <a:cs typeface="B Mitra" panose="00000400000000000000" pitchFamily="2" charset="-78"/>
              </a:rPr>
              <a:t>BMD</a:t>
            </a:r>
            <a:endParaRPr lang="ar-SA" altLang="en-US" dirty="0">
              <a:solidFill>
                <a:srgbClr val="FF0066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ar-SA" altLang="en-US" dirty="0">
                <a:solidFill>
                  <a:srgbClr val="FF0066"/>
                </a:solidFill>
                <a:cs typeface="B Mitra" panose="00000400000000000000" pitchFamily="2" charset="-78"/>
              </a:rPr>
              <a:t>›</a:t>
            </a:r>
            <a:r>
              <a:rPr lang="en-US" altLang="en-US" dirty="0">
                <a:solidFill>
                  <a:srgbClr val="FF0066"/>
                </a:solidFill>
                <a:cs typeface="B Mitra" panose="00000400000000000000" pitchFamily="2" charset="-78"/>
              </a:rPr>
              <a:t>Cerebral infections or neoplasms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FF0066"/>
                </a:solidFill>
                <a:cs typeface="B Mitra" panose="00000400000000000000" pitchFamily="2" charset="-78"/>
              </a:rPr>
              <a:t>Alcohol intoxication</a:t>
            </a:r>
          </a:p>
          <a:p>
            <a:pPr algn="r" rtl="1" eaLnBrk="1" hangingPunct="1">
              <a:buFont typeface="Wingdings" panose="05000000000000000000" pitchFamily="2" charset="2"/>
              <a:buChar char="Ø"/>
            </a:pPr>
            <a:r>
              <a:rPr lang="en-US" altLang="en-US" dirty="0">
                <a:solidFill>
                  <a:srgbClr val="FF0066"/>
                </a:solidFill>
                <a:cs typeface="B Mitra" panose="00000400000000000000" pitchFamily="2" charset="-78"/>
              </a:rPr>
              <a:t>T.L.E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07C3575-DCC0-6F76-EDDC-0317DDF96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ar-SA" altLang="en-US" sz="3200" b="1" dirty="0">
                <a:solidFill>
                  <a:srgbClr val="800080"/>
                </a:solidFill>
                <a:cs typeface="B Mitra" panose="00000400000000000000" pitchFamily="2" charset="-78"/>
              </a:rPr>
              <a:t>خصوصياتي كه به علت طبي اختلال رواني دلالت دارند</a:t>
            </a:r>
            <a:endParaRPr lang="en-US" altLang="en-US" sz="3200" b="1" dirty="0">
              <a:solidFill>
                <a:srgbClr val="800080"/>
              </a:solidFill>
              <a:cs typeface="B Mitra" panose="00000400000000000000" pitchFamily="2" charset="-78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CDBDA22-4F2E-475F-A539-DE1624EF79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800">
                <a:cs typeface="B Mitra" panose="00000400000000000000" pitchFamily="2" charset="-78"/>
              </a:rPr>
              <a:t> </a:t>
            </a: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شروع حاد (ظرف چند دقيقه تا چند ساعت)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اولين دوره بيماري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سن پيري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وجود بيماري جسمي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سوءمصرف مواد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اختلال ادراكي غيرشنيداري (مثل توهم بينايي)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نشانه‌هاي نورولوژيك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علائم كلاسيك در </a:t>
            </a:r>
            <a:r>
              <a:rPr lang="en-US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MSE</a:t>
            </a: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: كاهش سطح هوشياري، </a:t>
            </a:r>
            <a:r>
              <a:rPr lang="en-US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Disorientation</a:t>
            </a: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، اختلال حافظه،‌ اختلال توجه و تمركز، اختلال در محاسبه</a:t>
            </a:r>
            <a:r>
              <a:rPr lang="en-US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 (Concreteness </a:t>
            </a:r>
            <a:endParaRPr lang="ar-SA" altLang="en-US" sz="2200" b="1">
              <a:solidFill>
                <a:srgbClr val="FF0066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اختلال حركتي يا </a:t>
            </a:r>
            <a:r>
              <a:rPr lang="en-US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Gait</a:t>
            </a:r>
            <a:endParaRPr lang="ar-SA" altLang="en-US" sz="2200" b="1">
              <a:solidFill>
                <a:srgbClr val="FF0066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buFontTx/>
              <a:buAutoNum type="arabicPeriod"/>
            </a:pPr>
            <a:r>
              <a:rPr lang="en-US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Constructional apraxia</a:t>
            </a:r>
          </a:p>
          <a:p>
            <a:pPr marL="609600" indent="-609600" algn="r" rtl="1" eaLnBrk="1" hangingPunct="1">
              <a:buFontTx/>
              <a:buAutoNum type="arabicPeriod"/>
            </a:pPr>
            <a:r>
              <a:rPr lang="ar-SA" altLang="en-US" sz="2200" b="1">
                <a:solidFill>
                  <a:srgbClr val="FF0066"/>
                </a:solidFill>
                <a:cs typeface="B Mitra" panose="00000400000000000000" pitchFamily="2" charset="-78"/>
              </a:rPr>
              <a:t>ويژگيهاي كاتاتونيك</a:t>
            </a:r>
          </a:p>
          <a:p>
            <a:pPr marL="609600" indent="-609600" algn="r" rtl="1" eaLnBrk="1" hangingPunct="1">
              <a:buFontTx/>
              <a:buNone/>
            </a:pPr>
            <a:endParaRPr lang="en-US" altLang="en-US" sz="2200" b="1">
              <a:solidFill>
                <a:srgbClr val="FF0066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3173E1D-3270-7604-4C57-CF2DDA062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152400"/>
            <a:ext cx="7772400" cy="914400"/>
          </a:xfrm>
        </p:spPr>
        <p:txBody>
          <a:bodyPr/>
          <a:lstStyle/>
          <a:p>
            <a:pPr eaLnBrk="1" hangingPunct="1"/>
            <a:r>
              <a:rPr lang="ar-SA" altLang="en-US" b="1">
                <a:solidFill>
                  <a:srgbClr val="000099"/>
                </a:solidFill>
                <a:cs typeface="B Mitra" panose="00000400000000000000" pitchFamily="2" charset="-78"/>
              </a:rPr>
              <a:t>درمان</a:t>
            </a:r>
            <a:endParaRPr lang="en-US" altLang="en-US" b="1">
              <a:solidFill>
                <a:srgbClr val="000099"/>
              </a:solidFill>
              <a:cs typeface="B Mitra" panose="00000400000000000000" pitchFamily="2" charset="-78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2B27478-E0DE-A47D-A2AD-86C3364427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09600"/>
            <a:ext cx="7772400" cy="62484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</a:pPr>
            <a:r>
              <a:rPr lang="ar-SA" altLang="en-US" sz="2800" i="1">
                <a:solidFill>
                  <a:srgbClr val="FF0066"/>
                </a:solidFill>
                <a:cs typeface="B Mitra" panose="00000400000000000000" pitchFamily="2" charset="-78"/>
              </a:rPr>
              <a:t>مهار فيزيكي: </a:t>
            </a: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وقتي كه بيمار آنقدر خطرناك باشد كه تهديدي جدي به شمار آيد و با روش ديگري قابل كنترل نباشد.</a:t>
            </a:r>
          </a:p>
          <a:p>
            <a:pPr algn="r" rtl="1" eaLnBrk="1" hangingPunct="1">
              <a:lnSpc>
                <a:spcPct val="90000"/>
              </a:lnSpc>
            </a:pPr>
            <a:r>
              <a:rPr lang="ar-SA" altLang="en-US" sz="2800" i="1">
                <a:solidFill>
                  <a:srgbClr val="FF0066"/>
                </a:solidFill>
                <a:cs typeface="B Mitra" panose="00000400000000000000" pitchFamily="2" charset="-78"/>
              </a:rPr>
              <a:t>روشهاي مهار فيزيكي: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i="1">
                <a:solidFill>
                  <a:srgbClr val="FF0066"/>
                </a:solidFill>
                <a:cs typeface="B Mitra" panose="00000400000000000000" pitchFamily="2" charset="-78"/>
              </a:rPr>
              <a:t>	- </a:t>
            </a: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استفاده از حداقل 4 نفر	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توضيح به بيمار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-دودست و دو پا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كنترل مرتب مهارها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استفاده از دارو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استفاده از مهار چرمي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يك نفر هميشه در معرض ديد بيمار باشد و اطمينان بخشي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سر كمي بالاتر از تنه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شروع مداخلة كلامي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>
                <a:solidFill>
                  <a:srgbClr val="FF0066"/>
                </a:solidFill>
                <a:cs typeface="B Mitra" panose="00000400000000000000" pitchFamily="2" charset="-78"/>
              </a:rPr>
              <a:t>	- پس از آرام شدن، مهارها را به فاصلة 5  دقيقه برداريد.</a:t>
            </a:r>
            <a:endParaRPr lang="en-US" altLang="en-US" sz="2800">
              <a:solidFill>
                <a:srgbClr val="FF0066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EC9621D4-5C82-BC29-1A97-9008884749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/>
            <a:r>
              <a:rPr lang="ar-SA" altLang="en-US" b="1">
                <a:solidFill>
                  <a:srgbClr val="660066"/>
                </a:solidFill>
                <a:cs typeface="B Mitra" panose="00000400000000000000" pitchFamily="2" charset="-78"/>
              </a:rPr>
              <a:t>درمان دارويي</a:t>
            </a:r>
            <a:endParaRPr lang="en-US" altLang="en-US" b="1">
              <a:solidFill>
                <a:srgbClr val="660066"/>
              </a:solidFill>
              <a:cs typeface="B Mitra" panose="00000400000000000000" pitchFamily="2" charset="-78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141D820-902C-2CDD-531C-23B717570F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endParaRPr lang="ar-SA" altLang="en-US"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rgbClr val="008000"/>
                </a:solidFill>
                <a:cs typeface="B Mitra" panose="00000400000000000000" pitchFamily="2" charset="-78"/>
              </a:rPr>
              <a:t>بسته به علت متفاوت است: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en-US">
                <a:solidFill>
                  <a:srgbClr val="008000"/>
                </a:solidFill>
                <a:cs typeface="B Mitra" panose="00000400000000000000" pitchFamily="2" charset="-78"/>
              </a:rPr>
              <a:t>استفاده از هالوپريدول 10-5 ميلي‌گرم هر نيم تا يكساعت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en-US">
                <a:solidFill>
                  <a:srgbClr val="008000"/>
                </a:solidFill>
                <a:cs typeface="B Mitra" panose="00000400000000000000" pitchFamily="2" charset="-78"/>
              </a:rPr>
              <a:t>بنزوديازپين‌ها: ديازپام 10-5 ميلي‌گرم و لورازپام 4-2 ميلي‌گرم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en-US">
                <a:solidFill>
                  <a:srgbClr val="008000"/>
                </a:solidFill>
                <a:cs typeface="B Mitra" panose="00000400000000000000" pitchFamily="2" charset="-78"/>
              </a:rPr>
              <a:t>آنتي‌هيستامين‌ها مثل ديفن‌هيدرامين يا پرومتازين</a:t>
            </a:r>
            <a:endParaRPr lang="en-US" altLang="en-US">
              <a:solidFill>
                <a:srgbClr val="0080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F454D15-00CD-EDEB-89C1-5B31938B3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ar-SA" altLang="en-US" b="1">
                <a:solidFill>
                  <a:srgbClr val="663300"/>
                </a:solidFill>
                <a:cs typeface="B Mitra" panose="00000400000000000000" pitchFamily="2" charset="-78"/>
              </a:rPr>
              <a:t>روان‌درماني</a:t>
            </a:r>
            <a:endParaRPr lang="en-US" altLang="en-US" b="1">
              <a:solidFill>
                <a:srgbClr val="663300"/>
              </a:solidFill>
              <a:cs typeface="B Mitra" panose="00000400000000000000" pitchFamily="2" charset="-78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BB10939-7E35-97F7-AD4A-34EC33A96D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en-US">
                <a:solidFill>
                  <a:srgbClr val="3333FF"/>
                </a:solidFill>
                <a:cs typeface="B Mitra" panose="00000400000000000000" pitchFamily="2" charset="-78"/>
              </a:rPr>
              <a:t>همدلي يا </a:t>
            </a:r>
            <a:r>
              <a:rPr lang="en-US" altLang="en-US">
                <a:solidFill>
                  <a:srgbClr val="3333FF"/>
                </a:solidFill>
                <a:cs typeface="B Mitra" panose="00000400000000000000" pitchFamily="2" charset="-78"/>
              </a:rPr>
              <a:t>Empathy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en-US">
                <a:solidFill>
                  <a:srgbClr val="3333FF"/>
                </a:solidFill>
                <a:cs typeface="B Mitra" panose="00000400000000000000" pitchFamily="2" charset="-78"/>
              </a:rPr>
              <a:t>كمك به افزايش اعتماد به نفس بيمار، پرهيز از برخوردهاي اهانت‌آميز</a:t>
            </a: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en-US">
                <a:solidFill>
                  <a:srgbClr val="3333FF"/>
                </a:solidFill>
                <a:cs typeface="B Mitra" panose="00000400000000000000" pitchFamily="2" charset="-78"/>
              </a:rPr>
              <a:t>گوش كردن فعال كه باعث برون‌ريزي يا </a:t>
            </a:r>
            <a:r>
              <a:rPr lang="en-US" altLang="en-US">
                <a:solidFill>
                  <a:srgbClr val="3333FF"/>
                </a:solidFill>
                <a:cs typeface="B Mitra" panose="00000400000000000000" pitchFamily="2" charset="-78"/>
              </a:rPr>
              <a:t>abreaction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31E3B23-AB67-9706-32D3-14A8A6680A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rtl="1" eaLnBrk="1" hangingPunct="1"/>
            <a:r>
              <a:rPr lang="ar-SA" altLang="en-US" dirty="0">
                <a:solidFill>
                  <a:srgbClr val="A50021"/>
                </a:solidFill>
                <a:cs typeface="B Mitra" panose="00000400000000000000" pitchFamily="2" charset="-78"/>
              </a:rPr>
              <a:t>خودكشي يا </a:t>
            </a:r>
            <a:r>
              <a:rPr lang="en-US" altLang="en-US" dirty="0">
                <a:solidFill>
                  <a:srgbClr val="A50021"/>
                </a:solidFill>
                <a:cs typeface="B Mitra" panose="00000400000000000000" pitchFamily="2" charset="-78"/>
              </a:rPr>
              <a:t>Suicide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B91775C-EB13-3B9B-2C4E-28F402741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534400" cy="49530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نگرشهاي متفاوت به خودكشي:</a:t>
            </a:r>
          </a:p>
          <a:p>
            <a:pPr algn="r" rtl="1" eaLnBrk="1" hangingPunct="1">
              <a:buFontTx/>
              <a:buNone/>
            </a:pPr>
            <a:r>
              <a:rPr lang="en-US" altLang="en-US" b="1">
                <a:solidFill>
                  <a:srgbClr val="FF6600"/>
                </a:solidFill>
                <a:cs typeface="B Mitra" panose="00000400000000000000" pitchFamily="2" charset="-78"/>
              </a:rPr>
              <a:t>Stoics</a:t>
            </a:r>
            <a:r>
              <a:rPr lang="ar-SA" altLang="en-US" b="1">
                <a:solidFill>
                  <a:srgbClr val="FF6600"/>
                </a:solidFill>
                <a:cs typeface="B Mitra" panose="00000400000000000000" pitchFamily="2" charset="-78"/>
              </a:rPr>
              <a:t> (رواقيون):</a:t>
            </a: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 آخرين عمل يك انسان آزاد</a:t>
            </a:r>
          </a:p>
          <a:p>
            <a:pPr algn="r" rtl="1" eaLnBrk="1" hangingPunct="1">
              <a:buFontTx/>
              <a:buNone/>
            </a:pPr>
            <a:r>
              <a:rPr lang="ar-SA" altLang="en-US" b="1">
                <a:solidFill>
                  <a:srgbClr val="FF6600"/>
                </a:solidFill>
                <a:cs typeface="B Mitra" panose="00000400000000000000" pitchFamily="2" charset="-78"/>
              </a:rPr>
              <a:t>كليساي كاتوليك و اسلام:</a:t>
            </a: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 خودكشي يك گناه</a:t>
            </a:r>
            <a:endParaRPr lang="en-US" altLang="en-US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endParaRPr lang="ar-SA" altLang="en-US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en-US" altLang="en-US" b="1">
                <a:solidFill>
                  <a:srgbClr val="FF6600"/>
                </a:solidFill>
                <a:cs typeface="B Mitra" panose="00000400000000000000" pitchFamily="2" charset="-78"/>
              </a:rPr>
              <a:t>Emile Durkheim</a:t>
            </a:r>
            <a:r>
              <a:rPr lang="ar-SA" altLang="en-US" b="1">
                <a:solidFill>
                  <a:srgbClr val="FF6600"/>
                </a:solidFill>
                <a:cs typeface="B Mitra" panose="00000400000000000000" pitchFamily="2" charset="-78"/>
              </a:rPr>
              <a:t>:</a:t>
            </a: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 خودكشي يك كردار اجتماعي </a:t>
            </a:r>
            <a:endParaRPr lang="en-US" altLang="en-US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endParaRPr lang="ar-SA" altLang="en-US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b="1">
                <a:solidFill>
                  <a:srgbClr val="FF6600"/>
                </a:solidFill>
                <a:cs typeface="B Mitra" panose="00000400000000000000" pitchFamily="2" charset="-78"/>
              </a:rPr>
              <a:t>اكثر محققين غربي:‌</a:t>
            </a:r>
            <a:r>
              <a:rPr lang="en-US" altLang="en-US">
                <a:solidFill>
                  <a:srgbClr val="FF6600"/>
                </a:solidFill>
                <a:cs typeface="B Mitra" panose="00000400000000000000" pitchFamily="2" charset="-78"/>
              </a:rPr>
              <a:t> </a:t>
            </a: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خودكشي پديده‌اي پيچيده </a:t>
            </a:r>
            <a:r>
              <a:rPr lang="en-US" altLang="en-US">
                <a:solidFill>
                  <a:srgbClr val="FF6600"/>
                </a:solidFill>
                <a:cs typeface="B Mitra" panose="00000400000000000000" pitchFamily="2" charset="-78"/>
              </a:rPr>
              <a:t>Biopsychosocial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A0470568-5500-B119-EAE9-31E5B456EA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08720"/>
            <a:ext cx="7772400" cy="518728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endParaRPr lang="ar-SA" altLang="en-US" b="1" dirty="0">
              <a:cs typeface="B Mitra" panose="00000400000000000000" pitchFamily="2" charset="-78"/>
            </a:endParaRPr>
          </a:p>
          <a:p>
            <a:pPr algn="ctr" rtl="1" eaLnBrk="1" hangingPunct="1">
              <a:buFontTx/>
              <a:buNone/>
            </a:pPr>
            <a:r>
              <a:rPr lang="ar-SA" altLang="en-US" b="1" dirty="0">
                <a:solidFill>
                  <a:srgbClr val="008000"/>
                </a:solidFill>
                <a:cs typeface="B Mitra" panose="00000400000000000000" pitchFamily="2" charset="-78"/>
              </a:rPr>
              <a:t>تعريف </a:t>
            </a:r>
            <a:r>
              <a:rPr lang="en-US" altLang="en-US" b="1" dirty="0">
                <a:solidFill>
                  <a:srgbClr val="008000"/>
                </a:solidFill>
                <a:cs typeface="B Mitra" panose="00000400000000000000" pitchFamily="2" charset="-78"/>
              </a:rPr>
              <a:t>Edwin </a:t>
            </a:r>
            <a:r>
              <a:rPr lang="en-US" altLang="en-US" b="1" dirty="0" err="1">
                <a:solidFill>
                  <a:srgbClr val="008000"/>
                </a:solidFill>
                <a:cs typeface="B Mitra" panose="00000400000000000000" pitchFamily="2" charset="-78"/>
              </a:rPr>
              <a:t>Shneidman</a:t>
            </a:r>
            <a:endParaRPr lang="ar-SA" altLang="en-US" b="1" dirty="0">
              <a:solidFill>
                <a:srgbClr val="0080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dirty="0">
                <a:solidFill>
                  <a:srgbClr val="CC00CC"/>
                </a:solidFill>
                <a:cs typeface="B Mitra" panose="00000400000000000000" pitchFamily="2" charset="-78"/>
              </a:rPr>
              <a:t>عمل آگاهانة نابودسازي بدست خود، كه در بهترين مفهوم مي‌توان آنرا يك ناراحتي چندبعدي در انسان نيازمندي دانست كه براي مسئلة مشخصي، خودكشي را بهترين راه‌حل مي‌داند.</a:t>
            </a:r>
          </a:p>
          <a:p>
            <a:pPr algn="r" rtl="1" eaLnBrk="1" hangingPunct="1">
              <a:buFontTx/>
              <a:buNone/>
            </a:pPr>
            <a:endParaRPr lang="ar-SA" altLang="en-US" dirty="0">
              <a:solidFill>
                <a:srgbClr val="CC00CC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dirty="0">
                <a:solidFill>
                  <a:srgbClr val="CC00CC"/>
                </a:solidFill>
                <a:cs typeface="B Mitra" panose="00000400000000000000" pitchFamily="2" charset="-78"/>
              </a:rPr>
              <a:t>بنابراين خودكشي يك عمل تصادفي يا بي‌معني نيست.</a:t>
            </a:r>
            <a:endParaRPr lang="en-US" altLang="en-US" dirty="0">
              <a:solidFill>
                <a:srgbClr val="CC00CC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82DE141-CC8A-5116-7AAA-30D6AE0FAA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ar-SA" altLang="en-US" b="1">
                <a:solidFill>
                  <a:srgbClr val="003300"/>
                </a:solidFill>
                <a:cs typeface="B Mitra" panose="00000400000000000000" pitchFamily="2" charset="-78"/>
              </a:rPr>
              <a:t>اپيدميولوژي</a:t>
            </a:r>
            <a:endParaRPr lang="en-US" altLang="en-US" b="1">
              <a:solidFill>
                <a:srgbClr val="003300"/>
              </a:solidFill>
              <a:cs typeface="B Mitra" panose="00000400000000000000" pitchFamily="2" charset="-78"/>
            </a:endParaRP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725ABB2-BB5E-5F11-5D93-1990DB2CA1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9530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نهمين علت مرگ در آمريكا: هر 20 دقيقه يك نفر، سالي 30000 خودكشي موفق.</a:t>
            </a: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آمار سازمان ملل: ميزان خودكشي از 10 در صدهزار تا 25 در صدهزار در كشورهاي مختلف متفاوت است.</a:t>
            </a: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اقدام به خودكشي 10-8 برابر خودكشي موفق</a:t>
            </a:r>
          </a:p>
          <a:p>
            <a:pPr algn="r" rtl="1" eaLnBrk="1" hangingPunct="1">
              <a:buFontTx/>
              <a:buNone/>
            </a:pPr>
            <a:endParaRPr lang="en-US" altLang="en-US">
              <a:solidFill>
                <a:srgbClr val="FF66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>
            <a:extLst>
              <a:ext uri="{FF2B5EF4-FFF2-40B4-BE49-F238E27FC236}">
                <a16:creationId xmlns:a16="http://schemas.microsoft.com/office/drawing/2014/main" id="{B8FA1320-4D03-CDCC-EEFA-68973E9D4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528" y="260648"/>
            <a:ext cx="8568952" cy="6264696"/>
          </a:xfrm>
        </p:spPr>
        <p:txBody>
          <a:bodyPr/>
          <a:lstStyle/>
          <a:p>
            <a:pPr marL="0" indent="0" algn="ctr" rtl="1" eaLnBrk="1" hangingPunct="1">
              <a:lnSpc>
                <a:spcPct val="90000"/>
              </a:lnSpc>
              <a:buNone/>
              <a:tabLst>
                <a:tab pos="95250" algn="l"/>
              </a:tabLst>
            </a:pPr>
            <a:r>
              <a:rPr lang="ar-SA" altLang="en-US" sz="3600" b="1" dirty="0">
                <a:solidFill>
                  <a:srgbClr val="800080"/>
                </a:solidFill>
                <a:cs typeface="B Mitra" panose="00000400000000000000" pitchFamily="2" charset="-78"/>
              </a:rPr>
              <a:t>عوامل مرتبط</a:t>
            </a:r>
          </a:p>
          <a:p>
            <a:pPr marL="0" indent="0" algn="just" rtl="1" eaLnBrk="1" hangingPunct="1">
              <a:buNone/>
              <a:tabLst>
                <a:tab pos="95250" algn="l"/>
              </a:tabLst>
            </a:pPr>
            <a:r>
              <a:rPr lang="fa-IR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1) </a:t>
            </a:r>
            <a:r>
              <a:rPr lang="ar-SA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جنس:</a:t>
            </a:r>
            <a:r>
              <a:rPr lang="fa-IR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 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خودكشي موفق در مردان 3 برابر زنان است</a:t>
            </a:r>
            <a:r>
              <a:rPr lang="fa-IR" altLang="en-US" dirty="0">
                <a:solidFill>
                  <a:srgbClr val="993300"/>
                </a:solidFill>
                <a:cs typeface="B Mitra" panose="00000400000000000000" pitchFamily="2" charset="-78"/>
              </a:rPr>
              <a:t> ا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قدام به خودكشي در زنان 4 برابر مردان است</a:t>
            </a:r>
          </a:p>
          <a:p>
            <a:pPr marL="0" indent="0" algn="just" rtl="1" eaLnBrk="1" hangingPunct="1">
              <a:buNone/>
              <a:tabLst>
                <a:tab pos="95250" algn="l"/>
              </a:tabLst>
            </a:pPr>
            <a:r>
              <a:rPr lang="ar-SA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2</a:t>
            </a:r>
            <a:r>
              <a:rPr lang="fa-IR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) </a:t>
            </a:r>
            <a:r>
              <a:rPr lang="ar-SA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روش</a:t>
            </a:r>
            <a:r>
              <a:rPr lang="fa-IR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 </a:t>
            </a:r>
            <a:r>
              <a:rPr lang="ar-SA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ها:</a:t>
            </a:r>
            <a:r>
              <a:rPr lang="fa-IR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 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مردها عمدتاً اسلحة گرم،‌</a:t>
            </a:r>
            <a:r>
              <a:rPr lang="fa-IR" altLang="en-US" dirty="0">
                <a:solidFill>
                  <a:srgbClr val="993300"/>
                </a:solidFill>
                <a:cs typeface="B Mitra" panose="00000400000000000000" pitchFamily="2" charset="-78"/>
              </a:rPr>
              <a:t> 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دارزدن، پريدن از بلندي</a:t>
            </a:r>
            <a:r>
              <a:rPr lang="fa-IR" altLang="en-US" dirty="0">
                <a:solidFill>
                  <a:srgbClr val="993300"/>
                </a:solidFill>
                <a:cs typeface="B Mitra" panose="00000400000000000000" pitchFamily="2" charset="-78"/>
              </a:rPr>
              <a:t>؛ </a:t>
            </a:r>
            <a:r>
              <a:rPr lang="ar-SA" altLang="en-US" sz="3200" dirty="0">
                <a:solidFill>
                  <a:srgbClr val="993300"/>
                </a:solidFill>
                <a:cs typeface="B Mitra" panose="00000400000000000000" pitchFamily="2" charset="-78"/>
              </a:rPr>
              <a:t>زنها عمدتاً داروها و سموم</a:t>
            </a:r>
          </a:p>
          <a:p>
            <a:pPr marL="0" indent="0" algn="just" rtl="1" eaLnBrk="1" hangingPunct="1">
              <a:buNone/>
              <a:tabLst>
                <a:tab pos="95250" algn="l"/>
              </a:tabLst>
            </a:pPr>
            <a:r>
              <a:rPr lang="fa-IR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3) </a:t>
            </a:r>
            <a:r>
              <a:rPr lang="ar-SA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س</a:t>
            </a:r>
            <a:r>
              <a:rPr lang="fa-IR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ن: </a:t>
            </a: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در افراد مسن خودكشي كمتر ولي موفق‌تر است.</a:t>
            </a:r>
            <a:r>
              <a:rPr lang="fa-IR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 </a:t>
            </a: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خودكشي سومين علت مرگ در گروه سني 24-15 سال.</a:t>
            </a:r>
            <a:endParaRPr lang="fa-IR" altLang="en-US" sz="2800" dirty="0">
              <a:solidFill>
                <a:srgbClr val="993300"/>
              </a:solidFill>
              <a:cs typeface="B Mitra" panose="00000400000000000000" pitchFamily="2" charset="-78"/>
            </a:endParaRPr>
          </a:p>
          <a:p>
            <a:pPr marL="0" indent="0" algn="just" rtl="1" eaLnBrk="1" hangingPunct="1">
              <a:buNone/>
              <a:tabLst>
                <a:tab pos="95250" algn="l"/>
              </a:tabLst>
            </a:pPr>
            <a:r>
              <a:rPr lang="fa-IR" altLang="en-US" sz="2800" b="1" dirty="0">
                <a:solidFill>
                  <a:srgbClr val="993300"/>
                </a:solidFill>
                <a:cs typeface="B Mitra" panose="00000400000000000000" pitchFamily="2" charset="-78"/>
              </a:rPr>
              <a:t>4) مذهب: </a:t>
            </a:r>
            <a:r>
              <a:rPr lang="fa-IR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افزايش ميزان ايمان و اعتقاد باعث كاهش ميزان خودكشي مي‌شود.</a:t>
            </a:r>
          </a:p>
          <a:p>
            <a:pPr marL="0" indent="0" algn="just" rtl="1" eaLnBrk="1" hangingPunct="1">
              <a:buNone/>
              <a:tabLst>
                <a:tab pos="95250" algn="l"/>
              </a:tabLst>
            </a:pPr>
            <a:r>
              <a:rPr lang="fa-IR" altLang="en-US" sz="2800" b="1" dirty="0">
                <a:solidFill>
                  <a:srgbClr val="993300"/>
                </a:solidFill>
                <a:cs typeface="B Mitra" panose="00000400000000000000" pitchFamily="2" charset="-78"/>
              </a:rPr>
              <a:t>5) وضعيت تأهل: </a:t>
            </a:r>
            <a:r>
              <a:rPr lang="fa-IR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ازدواج + بچه‌دار شدن كاهش خطر خودكشي مي‌شود.		 متآهل &gt; مجرد &gt; مطلقه و بيوه</a:t>
            </a:r>
          </a:p>
          <a:p>
            <a:pPr marL="0" indent="0" algn="just" rtl="1" eaLnBrk="1" hangingPunct="1">
              <a:buNone/>
              <a:tabLst>
                <a:tab pos="95250" algn="l"/>
              </a:tabLst>
            </a:pPr>
            <a:r>
              <a:rPr lang="fa-IR" altLang="en-US" sz="2800" b="1" dirty="0">
                <a:solidFill>
                  <a:srgbClr val="993300"/>
                </a:solidFill>
                <a:cs typeface="B Mitra" panose="00000400000000000000" pitchFamily="2" charset="-78"/>
              </a:rPr>
              <a:t>6) شغل: </a:t>
            </a:r>
            <a:r>
              <a:rPr lang="fa-IR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كار و شغل محافظي در مقابل خطر خودكشي، بعضي مشاغل در خطر بيشترند: پزشكان بويژه روانپزشكان، چشم‌پزشكان و متخصصين بيهوشي.</a:t>
            </a:r>
            <a:endParaRPr lang="en-US" altLang="en-US" sz="2800" dirty="0">
              <a:solidFill>
                <a:srgbClr val="9933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DE7E1F6B-B198-F153-EC94-0ACB17F9E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20688"/>
            <a:ext cx="7772400" cy="5780112"/>
          </a:xfrm>
        </p:spPr>
        <p:txBody>
          <a:bodyPr/>
          <a:lstStyle/>
          <a:p>
            <a:pPr algn="r" rtl="1">
              <a:spcBef>
                <a:spcPct val="0"/>
              </a:spcBef>
              <a:buFontTx/>
              <a:buNone/>
            </a:pPr>
            <a:r>
              <a:rPr lang="ar-SA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7. سلامت جسمي: </a:t>
            </a:r>
            <a:endParaRPr lang="en-US" altLang="en-US" b="1" dirty="0">
              <a:solidFill>
                <a:srgbClr val="993300"/>
              </a:solidFill>
              <a:cs typeface="B Mitra" panose="00000400000000000000" pitchFamily="2" charset="-78"/>
            </a:endParaRPr>
          </a:p>
          <a:p>
            <a:pPr algn="r" rtl="1">
              <a:spcBef>
                <a:spcPct val="0"/>
              </a:spcBef>
              <a:buFontTx/>
              <a:buNone/>
            </a:pP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در 51-11% تمام موارد خودكشي، بيماري</a:t>
            </a:r>
            <a:r>
              <a:rPr lang="en-US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 </a:t>
            </a: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 جسمي عامل مهمي شناخته شده.</a:t>
            </a: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	هفت بيماري </a:t>
            </a: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CNS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 خطر خودكشي را افزايش مي‌دهند (ارتباط با بيماري خلقي): اپي‌لپسي، </a:t>
            </a: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M.S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، تروما،‌</a:t>
            </a: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CVA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، هانتينگتون، دمانس و </a:t>
            </a: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AIDS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.</a:t>
            </a:r>
          </a:p>
          <a:p>
            <a:pPr lvl="1" algn="r" rtl="1" eaLnBrk="1" hangingPunct="1">
              <a:buFont typeface="Wingdings" panose="05000000000000000000" pitchFamily="2" charset="2"/>
              <a:buNone/>
            </a:pPr>
            <a:endParaRPr lang="ar-SA" altLang="en-US" dirty="0">
              <a:solidFill>
                <a:srgbClr val="993300"/>
              </a:solidFill>
              <a:cs typeface="B Mitra" panose="00000400000000000000" pitchFamily="2" charset="-78"/>
            </a:endParaRPr>
          </a:p>
          <a:p>
            <a:pPr lvl="1" algn="r" rtl="1" eaLnBrk="1" hangingPunct="1">
              <a:buFont typeface="Wingdings" panose="05000000000000000000" pitchFamily="2" charset="2"/>
              <a:buChar char="ü"/>
            </a:pP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	عوامل مربوط به بيماري كه در خودكشي و اقدام به آن نقش داشته‌اند:</a:t>
            </a:r>
          </a:p>
          <a:p>
            <a:pPr lvl="1" algn="r" rtl="1" eaLnBrk="1" hangingPunct="1">
              <a:buFontTx/>
              <a:buNone/>
            </a:pP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		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1) عدم تحرك 2) درد مقاوم به درمان 3) بدريختي بويژه در </a:t>
            </a: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		</a:t>
            </a: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زنان </a:t>
            </a: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(disfigurement)</a:t>
            </a:r>
            <a:endParaRPr lang="ar-SA" altLang="en-US" dirty="0">
              <a:solidFill>
                <a:srgbClr val="9933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 typeface="Wingdings" panose="05000000000000000000" pitchFamily="2" charset="2"/>
              <a:buChar char="ü"/>
            </a:pP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اثرات ثانويه بيماري: </a:t>
            </a:r>
          </a:p>
          <a:p>
            <a:pPr algn="r" rtl="1" eaLnBrk="1" hangingPunct="1"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		1) اختلال در روابط 2) از دست دادن موقعيت شغلي 3) اثرداروها</a:t>
            </a:r>
            <a:r>
              <a:rPr lang="en-US" altLang="en-US" dirty="0">
                <a:solidFill>
                  <a:srgbClr val="993300"/>
                </a:solidFill>
                <a:cs typeface="B Mitra" panose="00000400000000000000" pitchFamily="2" charset="-78"/>
              </a:rPr>
              <a:t> 	</a:t>
            </a:r>
            <a:endParaRPr lang="ar-SA" altLang="en-US" dirty="0">
              <a:solidFill>
                <a:srgbClr val="9933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endParaRPr lang="en-US" altLang="en-US" sz="2800" dirty="0">
              <a:solidFill>
                <a:srgbClr val="9933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>
            <a:extLst>
              <a:ext uri="{FF2B5EF4-FFF2-40B4-BE49-F238E27FC236}">
                <a16:creationId xmlns:a16="http://schemas.microsoft.com/office/drawing/2014/main" id="{077DF7CB-B9DC-D382-EE8C-8BD9F303BA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04664"/>
            <a:ext cx="7772400" cy="5919936"/>
          </a:xfrm>
        </p:spPr>
        <p:txBody>
          <a:bodyPr/>
          <a:lstStyle/>
          <a:p>
            <a:pPr marL="609600" indent="-609600" algn="r" rtl="1" eaLnBrk="1" hangingPunct="1">
              <a:buFont typeface="Wingdings" panose="05000000000000000000" pitchFamily="2" charset="2"/>
              <a:buNone/>
            </a:pPr>
            <a:r>
              <a:rPr lang="ar-SA" altLang="en-US" b="1" dirty="0">
                <a:solidFill>
                  <a:srgbClr val="993300"/>
                </a:solidFill>
                <a:cs typeface="B Mitra" panose="00000400000000000000" pitchFamily="2" charset="-78"/>
              </a:rPr>
              <a:t>8.    سلامت رواني: </a:t>
            </a:r>
          </a:p>
          <a:p>
            <a:pPr marL="609600" indent="-609600" algn="r" rtl="1" eaLnBrk="1" hangingPunct="1">
              <a:buFont typeface="Wingdings" panose="05000000000000000000" pitchFamily="2" charset="2"/>
              <a:buChar char="ü"/>
            </a:pP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عوامل مهم رواني در خودكشي: </a:t>
            </a:r>
          </a:p>
          <a:p>
            <a:pPr marL="609600" indent="-609600" algn="r" rtl="1" eaLnBrk="1" hangingPunct="1">
              <a:buFont typeface="Wingdings" panose="05000000000000000000" pitchFamily="2" charset="2"/>
              <a:buNone/>
            </a:pPr>
            <a:r>
              <a:rPr lang="ar-SA" altLang="en-US" dirty="0">
                <a:solidFill>
                  <a:srgbClr val="993300"/>
                </a:solidFill>
                <a:cs typeface="B Mitra" panose="00000400000000000000" pitchFamily="2" charset="-78"/>
              </a:rPr>
              <a:t>		</a:t>
            </a: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1) سوءمصرف مواد 2) افسردگي 3) اسكيزوفرني</a:t>
            </a:r>
          </a:p>
          <a:p>
            <a:pPr marL="609600" indent="-609600" algn="r" rtl="1" eaLnBrk="1" hangingPunct="1"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		95% كساني‌كه خودكشي يا اقدام به خودكشي دارند، يك اختلال 		رواني دارند:</a:t>
            </a:r>
          </a:p>
          <a:p>
            <a:pPr marL="609600" indent="-609600" algn="r" rtl="1" eaLnBrk="1" hangingPunct="1"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		افسردگي (80%)، اسكيزوفرني (10%)، دمانس يا دليريوم (5%)، 	وابستگي به الكل (25%)</a:t>
            </a:r>
          </a:p>
          <a:p>
            <a:pPr marL="609600" indent="-609600" algn="r" rtl="1" eaLnBrk="1" hangingPunct="1"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		خطرخودكشي در مبتلايان به افسردگي 15%، خطرخودكشي در 	مبتلايان به سابقة اعمال خشونت‌آميز يا رفتار </a:t>
            </a:r>
            <a:r>
              <a:rPr lang="en-US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Impulsive</a:t>
            </a: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: 25%</a:t>
            </a:r>
          </a:p>
          <a:p>
            <a:pPr marL="609600" indent="-609600" algn="r" rtl="1" eaLnBrk="1" hangingPunct="1">
              <a:buFont typeface="Wingdings" panose="05000000000000000000" pitchFamily="2" charset="2"/>
              <a:buNone/>
            </a:pPr>
            <a:endParaRPr lang="ar-SA" altLang="en-US" sz="2800" dirty="0">
              <a:solidFill>
                <a:srgbClr val="9933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993300"/>
                </a:solidFill>
                <a:cs typeface="B Mitra" panose="00000400000000000000" pitchFamily="2" charset="-78"/>
              </a:rPr>
              <a:t>	</a:t>
            </a:r>
            <a:r>
              <a:rPr lang="ar-SA" altLang="en-US" sz="2800" i="1" dirty="0">
                <a:solidFill>
                  <a:srgbClr val="993300"/>
                </a:solidFill>
                <a:cs typeface="B Mitra" panose="00000400000000000000" pitchFamily="2" charset="-78"/>
              </a:rPr>
              <a:t>بيماران رواني: خطر خودكشي در بيماران رواني 12-3 برابر بيش از افراد غيربيمار</a:t>
            </a:r>
            <a:endParaRPr lang="en-US" altLang="en-US" i="1" dirty="0">
              <a:solidFill>
                <a:srgbClr val="9933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BC77B60-6268-4FDC-EFD7-ECE5D8930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ar-SA" altLang="en-US" b="1">
                <a:solidFill>
                  <a:srgbClr val="CC00CC"/>
                </a:solidFill>
                <a:cs typeface="B Mitra" panose="00000400000000000000" pitchFamily="2" charset="-78"/>
              </a:rPr>
              <a:t>سبب شناسي</a:t>
            </a:r>
            <a:endParaRPr lang="en-US" altLang="en-US" b="1">
              <a:solidFill>
                <a:srgbClr val="CC00CC"/>
              </a:solidFill>
              <a:cs typeface="B Mitra" panose="00000400000000000000" pitchFamily="2" charset="-78"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9621DA1-93CD-79B4-2015-4A2C191CF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altLang="en-US" b="1">
                <a:solidFill>
                  <a:srgbClr val="FF6600"/>
                </a:solidFill>
                <a:cs typeface="B Mitra" panose="00000400000000000000" pitchFamily="2" charset="-78"/>
              </a:rPr>
              <a:t>الف) عوامل اجتماعي: </a:t>
            </a:r>
          </a:p>
          <a:p>
            <a:pPr algn="r" rtl="1" eaLnBrk="1" hangingPunct="1">
              <a:buFontTx/>
              <a:buNone/>
            </a:pPr>
            <a:r>
              <a:rPr lang="ar-SA" altLang="en-US">
                <a:solidFill>
                  <a:srgbClr val="FF6600"/>
                </a:solidFill>
                <a:cs typeface="B Mitra" panose="00000400000000000000" pitchFamily="2" charset="-78"/>
              </a:rPr>
              <a:t>نظرية دوركهايم: تقسيم خودكشي به سه طبقة اجتماعي</a:t>
            </a:r>
          </a:p>
          <a:p>
            <a:pPr algn="r" rtl="1" eaLnBrk="1" hangingPunct="1">
              <a:buFontTx/>
              <a:buNone/>
            </a:pPr>
            <a:r>
              <a:rPr lang="ar-SA" altLang="en-US" sz="2800">
                <a:solidFill>
                  <a:srgbClr val="FF6600"/>
                </a:solidFill>
                <a:cs typeface="B Mitra" panose="00000400000000000000" pitchFamily="2" charset="-78"/>
              </a:rPr>
              <a:t>	1) خودخواهانه </a:t>
            </a:r>
            <a:r>
              <a:rPr lang="en-US" altLang="en-US" sz="2800">
                <a:solidFill>
                  <a:srgbClr val="FF6600"/>
                </a:solidFill>
                <a:cs typeface="B Mitra" panose="00000400000000000000" pitchFamily="2" charset="-78"/>
              </a:rPr>
              <a:t>(Egoistic)</a:t>
            </a:r>
            <a:r>
              <a:rPr lang="ar-SA" altLang="en-US" sz="2800">
                <a:solidFill>
                  <a:srgbClr val="FF6600"/>
                </a:solidFill>
                <a:cs typeface="B Mitra" panose="00000400000000000000" pitchFamily="2" charset="-78"/>
              </a:rPr>
              <a:t>: شخص فاقد رابطة قوي با هيچ گروه اجتماعي</a:t>
            </a:r>
          </a:p>
          <a:p>
            <a:pPr algn="r" rtl="1" eaLnBrk="1" hangingPunct="1">
              <a:buFontTx/>
              <a:buNone/>
            </a:pPr>
            <a:r>
              <a:rPr lang="ar-SA" altLang="en-US" sz="2800">
                <a:solidFill>
                  <a:srgbClr val="FF6600"/>
                </a:solidFill>
                <a:cs typeface="B Mitra" panose="00000400000000000000" pitchFamily="2" charset="-78"/>
              </a:rPr>
              <a:t>	2) ديگرخواهانه </a:t>
            </a:r>
            <a:r>
              <a:rPr lang="en-US" altLang="en-US" sz="2800">
                <a:solidFill>
                  <a:srgbClr val="FF6600"/>
                </a:solidFill>
                <a:cs typeface="B Mitra" panose="00000400000000000000" pitchFamily="2" charset="-78"/>
              </a:rPr>
              <a:t>(Altruistic)</a:t>
            </a:r>
            <a:r>
              <a:rPr lang="ar-SA" altLang="en-US" sz="2800">
                <a:solidFill>
                  <a:srgbClr val="FF6600"/>
                </a:solidFill>
                <a:cs typeface="B Mitra" panose="00000400000000000000" pitchFamily="2" charset="-78"/>
              </a:rPr>
              <a:t>: همبستگي افراطي فرد با يك گروه اجتماعي</a:t>
            </a:r>
            <a:endParaRPr lang="en-US" altLang="en-US" sz="2800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2800">
                <a:solidFill>
                  <a:srgbClr val="FF6600"/>
                </a:solidFill>
                <a:cs typeface="B Mitra" panose="00000400000000000000" pitchFamily="2" charset="-78"/>
              </a:rPr>
              <a:t>	3) بي‌هنجاري </a:t>
            </a:r>
            <a:r>
              <a:rPr lang="en-US" altLang="en-US" sz="2800">
                <a:solidFill>
                  <a:srgbClr val="FF6600"/>
                </a:solidFill>
                <a:cs typeface="B Mitra" panose="00000400000000000000" pitchFamily="2" charset="-78"/>
              </a:rPr>
              <a:t>(Anomic)</a:t>
            </a:r>
            <a:r>
              <a:rPr lang="ar-SA" altLang="en-US" sz="2800">
                <a:solidFill>
                  <a:srgbClr val="FF6600"/>
                </a:solidFill>
                <a:cs typeface="B Mitra" panose="00000400000000000000" pitchFamily="2" charset="-78"/>
              </a:rPr>
              <a:t>: آشفتگي همبستگي اجتماعي، پس از تغييرات وسيع اقتصادي، بي‌ثباتي اجتماعي، فروپاشي ارزشها</a:t>
            </a:r>
            <a:endParaRPr lang="en-US" altLang="en-US" sz="2800">
              <a:solidFill>
                <a:srgbClr val="FF66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AC0ED43B-0528-40A5-B118-560FF1A6A8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04664"/>
            <a:ext cx="7772400" cy="5615136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b="1" dirty="0">
                <a:solidFill>
                  <a:srgbClr val="FF6600"/>
                </a:solidFill>
                <a:cs typeface="B Mitra" panose="00000400000000000000" pitchFamily="2" charset="-78"/>
              </a:rPr>
              <a:t>ب) عوامل روانشناختي: 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فرويد: خودكشي بازتاب نوعي پرخاشگري نسبت به </a:t>
            </a:r>
            <a:r>
              <a:rPr lang="en-US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Introjected loved object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Menninger</a:t>
            </a: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: نوعي ديگر‌كشي معكوس ناشي از خشم فرد نسبت به شخص ديگر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نظريات جديد: فقدان وجود ساختار شخصيتي يا ديناميك خاص مرتبط با خودكشي، تخيلات و فانتزيهاي افراديكه خودكشي كرده‌اند.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1. آرزوي انتقام، قدرت، كنترل يا مجازات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2. آرزوي جبران، فداكاري يا كفاره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3. آرزوي فرار ياخواب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4. آرزوي نجات يافتن، تولد دوباره، اتحاد مجدد با يك عزيز از دست رفته، 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5. آرزوي حياتي تازه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800" dirty="0">
                <a:solidFill>
                  <a:srgbClr val="FF6600"/>
                </a:solidFill>
              </a:rPr>
              <a:t>Beck</a:t>
            </a:r>
            <a:r>
              <a:rPr lang="ar-SA" altLang="en-US" sz="2800" dirty="0">
                <a:solidFill>
                  <a:srgbClr val="FF6600"/>
                </a:solidFill>
              </a:rPr>
              <a:t>: </a:t>
            </a: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نااميدي، يكي از دقيق‌ترين شاخصهاي خودكشي است.</a:t>
            </a:r>
          </a:p>
          <a:p>
            <a:pPr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>
              <a:solidFill>
                <a:srgbClr val="FF66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>
            <a:extLst>
              <a:ext uri="{FF2B5EF4-FFF2-40B4-BE49-F238E27FC236}">
                <a16:creationId xmlns:a16="http://schemas.microsoft.com/office/drawing/2014/main" id="{73C0759C-034D-8DF2-E1FA-3A801B33D8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20888"/>
            <a:ext cx="7772400" cy="3675112"/>
          </a:xfrm>
        </p:spPr>
        <p:txBody>
          <a:bodyPr/>
          <a:lstStyle/>
          <a:p>
            <a:pPr algn="r" rtl="1" eaLnBrk="1" hangingPunct="1">
              <a:buFont typeface="Wingdings" panose="05000000000000000000" pitchFamily="2" charset="2"/>
              <a:buNone/>
            </a:pPr>
            <a:r>
              <a:rPr lang="ar-SA" altLang="en-US" b="1" dirty="0">
                <a:solidFill>
                  <a:srgbClr val="FF6600"/>
                </a:solidFill>
                <a:cs typeface="B Mitra" panose="00000400000000000000" pitchFamily="2" charset="-78"/>
              </a:rPr>
              <a:t>ج) عوامل فيزيولوژيك: </a:t>
            </a:r>
          </a:p>
          <a:p>
            <a:pPr algn="r" rtl="1" eaLnBrk="1" hangingPunct="1"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- ژنتيك: خطر خودكشي در بستگان درجة يك بيماران رواني، 8 برابر است.</a:t>
            </a:r>
          </a:p>
          <a:p>
            <a:pPr algn="r" rtl="1" eaLnBrk="1" hangingPunct="1">
              <a:buFont typeface="Wingdings" panose="05000000000000000000" pitchFamily="2" charset="2"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- نوروشيمي: كاهش سروتونين </a:t>
            </a:r>
            <a:r>
              <a:rPr lang="en-US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(5HIIA)</a:t>
            </a: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 در </a:t>
            </a:r>
            <a:r>
              <a:rPr lang="en-US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CSF</a:t>
            </a: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 باعث افزايش خطر خودكشي مي‌شود.</a:t>
            </a:r>
          </a:p>
          <a:p>
            <a:pPr algn="r" rtl="1" eaLnBrk="1" hangingPunct="1"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FF66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>
            <a:extLst>
              <a:ext uri="{FF2B5EF4-FFF2-40B4-BE49-F238E27FC236}">
                <a16:creationId xmlns:a16="http://schemas.microsoft.com/office/drawing/2014/main" id="{1EBC5DFF-D94C-3A76-4907-00D6534F4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76672"/>
            <a:ext cx="7772400" cy="6076528"/>
          </a:xfrm>
        </p:spPr>
        <p:txBody>
          <a:bodyPr/>
          <a:lstStyle/>
          <a:p>
            <a:pPr marL="609600" indent="-609600" algn="ct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2800" b="1" dirty="0">
                <a:solidFill>
                  <a:srgbClr val="A50021"/>
                </a:solidFill>
                <a:cs typeface="B Mitra" panose="00000400000000000000" pitchFamily="2" charset="-78"/>
              </a:rPr>
              <a:t>پيش‌بيني خطر خودكشي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عوامل مرتبط با خطر خودكشي به ترتيب تقدم: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سن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 وابستگي به الكل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تحريك، خشم، تهاجم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رفتار </a:t>
            </a:r>
            <a:r>
              <a:rPr lang="en-US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Suicidal </a:t>
            </a: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 قبلي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جنسيت مذكر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عدم تمايل به قبول كمك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طولاني بودن دورة افسردگي كنوني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سابقة بستري روانپزشكي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فقدان يا جدايي اخير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افسردگي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از دست دادن سلامت جسمي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بيكاري، بازنشستگي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r>
              <a:rPr lang="ar-SA" altLang="en-US" sz="2400" b="1" dirty="0">
                <a:solidFill>
                  <a:srgbClr val="FF6600"/>
                </a:solidFill>
                <a:cs typeface="B Mitra" panose="00000400000000000000" pitchFamily="2" charset="-78"/>
              </a:rPr>
              <a:t>مجرد، بيوه يا مطلقه</a:t>
            </a: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endParaRPr lang="ar-SA" altLang="en-US" sz="2400" b="1" dirty="0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AutoNum type="arabicParenR"/>
            </a:pPr>
            <a:endParaRPr lang="ar-SA" altLang="en-US" sz="2400" dirty="0">
              <a:solidFill>
                <a:srgbClr val="008000"/>
              </a:solidFill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ar-SA" altLang="en-US" sz="2400" dirty="0">
              <a:cs typeface="B Mitra" panose="00000400000000000000" pitchFamily="2" charset="-78"/>
            </a:endParaRPr>
          </a:p>
          <a:p>
            <a:pPr marL="609600" indent="-609600" algn="r" rtl="1" eaLnBrk="1" hangingPunct="1">
              <a:lnSpc>
                <a:spcPct val="90000"/>
              </a:lnSpc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>
            <a:extLst>
              <a:ext uri="{FF2B5EF4-FFF2-40B4-BE49-F238E27FC236}">
                <a16:creationId xmlns:a16="http://schemas.microsoft.com/office/drawing/2014/main" id="{081C7084-2B3B-04A0-8852-517253DA88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836712"/>
            <a:ext cx="7772400" cy="5640288"/>
          </a:xfrm>
        </p:spPr>
        <p:txBody>
          <a:bodyPr/>
          <a:lstStyle/>
          <a:p>
            <a:pPr algn="ctr" rtl="1" eaLnBrk="1" hangingPunct="1">
              <a:buFontTx/>
              <a:buNone/>
            </a:pPr>
            <a:r>
              <a:rPr lang="ar-SA" altLang="en-US" b="1" dirty="0">
                <a:solidFill>
                  <a:srgbClr val="003300"/>
                </a:solidFill>
                <a:cs typeface="B Mitra" panose="00000400000000000000" pitchFamily="2" charset="-78"/>
              </a:rPr>
              <a:t>ارزيابي خطر خو دكشي</a:t>
            </a:r>
          </a:p>
          <a:p>
            <a:pPr algn="r" rtl="1" eaLnBrk="1" hangingPunct="1">
              <a:buFontTx/>
              <a:buNone/>
            </a:pPr>
            <a:r>
              <a:rPr lang="ar-SA" altLang="en-US" b="1" dirty="0">
                <a:solidFill>
                  <a:srgbClr val="FF0000"/>
                </a:solidFill>
                <a:cs typeface="B Mitra" panose="00000400000000000000" pitchFamily="2" charset="-78"/>
              </a:rPr>
              <a:t>متغير			پرخطر			كم‌خطر</a:t>
            </a:r>
          </a:p>
          <a:p>
            <a:pPr algn="r" rtl="1" eaLnBrk="1" hangingPunct="1">
              <a:buFontTx/>
              <a:buNone/>
            </a:pPr>
            <a:r>
              <a:rPr lang="ar-SA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الف)اطلاعات دموگرافيك و نمودار اجتماعي</a:t>
            </a:r>
          </a:p>
          <a:p>
            <a:pPr algn="r" rtl="1" eaLnBrk="1" hangingPunct="1">
              <a:buFontTx/>
              <a:buNone/>
            </a:pPr>
            <a:endParaRPr lang="ar-SA" altLang="en-US" sz="2600" b="1" dirty="0">
              <a:solidFill>
                <a:srgbClr val="000066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سن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</a:t>
            </a:r>
            <a:r>
              <a:rPr lang="en-US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&lt;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 45 سال		</a:t>
            </a:r>
            <a:r>
              <a:rPr lang="en-US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&gt;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 45 سال</a:t>
            </a: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جنس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مذكر			مؤنث</a:t>
            </a: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تأهل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مطلقه، بيوه		متأهل</a:t>
            </a: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اشتغال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بي‌كار			شاغل	</a:t>
            </a: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روابط بين‌فردي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en-US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Conflictual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en-US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Stable</a:t>
            </a: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زمينة خانوادگي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en-US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Conflictual		Stable</a:t>
            </a:r>
            <a:endParaRPr lang="en-US" altLang="en-US" sz="2600" b="1" dirty="0">
              <a:solidFill>
                <a:schemeClr val="accent2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>
            <a:extLst>
              <a:ext uri="{FF2B5EF4-FFF2-40B4-BE49-F238E27FC236}">
                <a16:creationId xmlns:a16="http://schemas.microsoft.com/office/drawing/2014/main" id="{E26E57F7-337E-42C9-BD50-D177B9234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08720"/>
            <a:ext cx="7772400" cy="5187280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altLang="en-US" b="1" dirty="0">
                <a:solidFill>
                  <a:srgbClr val="FF0000"/>
                </a:solidFill>
                <a:cs typeface="B Mitra" panose="00000400000000000000" pitchFamily="2" charset="-78"/>
              </a:rPr>
              <a:t>متغير			پرخطر			كم‌خطر</a:t>
            </a:r>
          </a:p>
          <a:p>
            <a:pPr algn="r" rtl="1" eaLnBrk="1" hangingPunct="1">
              <a:buFontTx/>
              <a:buNone/>
            </a:pPr>
            <a:r>
              <a:rPr lang="ar-SA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ب</a:t>
            </a:r>
            <a:r>
              <a:rPr lang="en-US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	</a:t>
            </a:r>
            <a:r>
              <a:rPr lang="ar-SA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) سلامتي</a:t>
            </a: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جسمي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بيماري مزمن		تندرست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مصرف‌زياددارو يا مواد	مصرف كم‌دارويامواد</a:t>
            </a:r>
          </a:p>
          <a:p>
            <a:pPr algn="r" rtl="1" eaLnBrk="1" hangingPunct="1">
              <a:buFontTx/>
              <a:buNone/>
            </a:pPr>
            <a:endParaRPr lang="ar-SA" altLang="en-US" sz="2600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رواني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افسردگي شديد		افسردگي خفيف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سايكوز			نوروز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اختلال‌شديد‌شخصيتي	شخصيت نرمال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نااميدي			خوشبيني</a:t>
            </a:r>
          </a:p>
          <a:p>
            <a:pPr algn="r" rtl="1" eaLnBrk="1" hangingPunct="1">
              <a:buFontTx/>
              <a:buNone/>
            </a:pPr>
            <a:endParaRPr lang="ar-SA" altLang="en-US" sz="2600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eaLnBrk="1" hangingPunct="1"/>
            <a:endParaRPr lang="en-US" altLang="en-US" sz="2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B6230B75-CE6B-A024-1123-528450241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92696"/>
            <a:ext cx="7772400" cy="5403304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</a:pPr>
            <a:endParaRPr lang="en-US" altLang="en-US" b="1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b="1" dirty="0">
                <a:solidFill>
                  <a:srgbClr val="FF0000"/>
                </a:solidFill>
                <a:cs typeface="B Mitra" panose="00000400000000000000" pitchFamily="2" charset="-78"/>
              </a:rPr>
              <a:t>متغير			پرخطر			كم‌خطر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endParaRPr lang="en-US" altLang="en-US" sz="2800" b="1" i="1" dirty="0">
              <a:solidFill>
                <a:srgbClr val="000066"/>
              </a:solidFill>
              <a:cs typeface="B Mitra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ج) فعاليت </a:t>
            </a:r>
            <a:r>
              <a:rPr lang="en-US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Suicidal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افكار خودكشي		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فراوان، شديد، طولاني	كم، خفيف، گذرا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endParaRPr lang="ar-SA" altLang="en-US" sz="2600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اقدام به خوكشي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چندين بار			نخستين اقدام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طرح‌ريزي شده		</a:t>
            </a:r>
            <a:r>
              <a:rPr lang="en-US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Impulsive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روش‌خودكشي‌مهلك	روش‌خودكشي‌كم‌خطر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و دردسترس		و كم‌دسترس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</a:t>
            </a:r>
            <a:endParaRPr lang="ar-SA" altLang="en-US" sz="2600" b="1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algn="r" rtl="1" eaLnBrk="1" hangingPunct="1">
              <a:lnSpc>
                <a:spcPct val="90000"/>
              </a:lnSpc>
              <a:buFontTx/>
              <a:buNone/>
            </a:pPr>
            <a:endParaRPr lang="en-US" altLang="en-US" sz="2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>
            <a:extLst>
              <a:ext uri="{FF2B5EF4-FFF2-40B4-BE49-F238E27FC236}">
                <a16:creationId xmlns:a16="http://schemas.microsoft.com/office/drawing/2014/main" id="{E1664D13-4E8D-D80A-E8F4-CB4245523E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7772400" cy="4971256"/>
          </a:xfrm>
        </p:spPr>
        <p:txBody>
          <a:bodyPr/>
          <a:lstStyle/>
          <a:p>
            <a:pPr algn="r" rtl="1" eaLnBrk="1" hangingPunct="1">
              <a:buFontTx/>
              <a:buNone/>
            </a:pPr>
            <a:r>
              <a:rPr lang="ar-SA" altLang="en-US" b="1" dirty="0">
                <a:solidFill>
                  <a:srgbClr val="FF0000"/>
                </a:solidFill>
                <a:cs typeface="B Mitra" panose="00000400000000000000" pitchFamily="2" charset="-78"/>
              </a:rPr>
              <a:t>متغير			پرخطر			كم‌خطر</a:t>
            </a:r>
          </a:p>
          <a:p>
            <a:pPr algn="r" rtl="1" eaLnBrk="1" hangingPunct="1">
              <a:buFontTx/>
              <a:buNone/>
            </a:pPr>
            <a:r>
              <a:rPr lang="ar-SA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د) منابع </a:t>
            </a:r>
            <a:r>
              <a:rPr lang="en-US" altLang="en-US" sz="2800" b="1" i="1" dirty="0">
                <a:solidFill>
                  <a:srgbClr val="000066"/>
                </a:solidFill>
                <a:cs typeface="B Mitra" panose="00000400000000000000" pitchFamily="2" charset="-78"/>
              </a:rPr>
              <a:t>(Resources)</a:t>
            </a:r>
            <a:endParaRPr lang="ar-SA" altLang="en-US" sz="2800" b="1" i="1" dirty="0">
              <a:solidFill>
                <a:srgbClr val="000066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endParaRPr lang="ar-SA" altLang="en-US" sz="2800" b="1" i="1" dirty="0">
              <a:solidFill>
                <a:srgbClr val="000066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شخصي</a:t>
            </a: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پيشرفت ناچيز		پيشرفت خوب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		بينش ضعيف		بينش كافي</a:t>
            </a:r>
          </a:p>
          <a:p>
            <a:pPr algn="r" rtl="1" eaLnBrk="1" hangingPunct="1">
              <a:buFontTx/>
              <a:buNone/>
            </a:pPr>
            <a:endParaRPr lang="ar-SA" altLang="en-US" sz="2600" dirty="0">
              <a:solidFill>
                <a:schemeClr val="accent2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2600" b="1" dirty="0">
                <a:solidFill>
                  <a:schemeClr val="accent2"/>
                </a:solidFill>
                <a:cs typeface="B Mitra" panose="00000400000000000000" pitchFamily="2" charset="-78"/>
              </a:rPr>
              <a:t>اجتماعي		</a:t>
            </a:r>
            <a:r>
              <a:rPr lang="en-US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Poor rapport</a:t>
            </a:r>
            <a:r>
              <a:rPr lang="en-US" altLang="en-US" sz="2600" dirty="0">
                <a:solidFill>
                  <a:schemeClr val="accent2"/>
                </a:solidFill>
                <a:cs typeface="B Mitra" panose="00000400000000000000" pitchFamily="2" charset="-78"/>
              </a:rPr>
              <a:t>		</a:t>
            </a:r>
            <a:r>
              <a:rPr lang="en-US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Good rapport</a:t>
            </a:r>
          </a:p>
          <a:p>
            <a:pPr algn="r" rtl="1" eaLnBrk="1" hangingPunct="1"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        		Socially isolated    Socially integrated</a:t>
            </a:r>
          </a:p>
          <a:p>
            <a:pPr algn="r" rtl="1" eaLnBrk="1" hangingPunct="1"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				</a:t>
            </a: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خانوادة </a:t>
            </a:r>
            <a:r>
              <a:rPr lang="en-US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Unresponsive</a:t>
            </a:r>
            <a:r>
              <a:rPr lang="ar-SA" altLang="en-US" sz="2400" dirty="0">
                <a:solidFill>
                  <a:schemeClr val="accent2"/>
                </a:solidFill>
                <a:cs typeface="B Mitra" panose="00000400000000000000" pitchFamily="2" charset="-78"/>
              </a:rPr>
              <a:t> 	خانوادة دلسوز</a:t>
            </a:r>
          </a:p>
          <a:p>
            <a:pPr algn="r" rtl="1" eaLnBrk="1" hangingPunct="1"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>
              <a:ext uri="{FF2B5EF4-FFF2-40B4-BE49-F238E27FC236}">
                <a16:creationId xmlns:a16="http://schemas.microsoft.com/office/drawing/2014/main" id="{A3AF841C-1C63-7862-AE29-DAEB93FE5B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12776"/>
            <a:ext cx="7772400" cy="4683224"/>
          </a:xfrm>
        </p:spPr>
        <p:txBody>
          <a:bodyPr/>
          <a:lstStyle/>
          <a:p>
            <a:pPr algn="ctr" rtl="1" eaLnBrk="1" hangingPunct="1">
              <a:buFontTx/>
              <a:buNone/>
            </a:pPr>
            <a:r>
              <a:rPr lang="ar-SA" altLang="en-US" b="1" dirty="0">
                <a:solidFill>
                  <a:srgbClr val="660066"/>
                </a:solidFill>
                <a:cs typeface="B Mitra" panose="00000400000000000000" pitchFamily="2" charset="-78"/>
              </a:rPr>
              <a:t>درمان</a:t>
            </a:r>
          </a:p>
          <a:p>
            <a:pPr algn="r" rtl="1" eaLnBrk="1" hangingPunct="1"/>
            <a:endParaRPr lang="en-US" altLang="en-US" sz="2800" dirty="0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/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اكثر موارد خودكشي در بيماران رواني قابل پيشگيري‌ است.</a:t>
            </a:r>
          </a:p>
          <a:p>
            <a:pPr algn="r" rtl="1" eaLnBrk="1" hangingPunct="1">
              <a:buFontTx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ارزيابي يا درمان ناكافي با خودكشي مرتبط است.</a:t>
            </a:r>
          </a:p>
          <a:p>
            <a:pPr algn="r" rtl="1" eaLnBrk="1" hangingPunct="1">
              <a:buFontTx/>
              <a:buNone/>
            </a:pPr>
            <a:endParaRPr lang="ar-SA" altLang="en-US" sz="2800" dirty="0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/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مهم‌ترين تصميم: بستري كردن يا نكردن بيماراني كه افكار خودكشي دارند.</a:t>
            </a:r>
          </a:p>
          <a:p>
            <a:pPr algn="r" rtl="1" eaLnBrk="1" hangingPunct="1">
              <a:buFontTx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همه نياز به بستري ندارند.</a:t>
            </a:r>
          </a:p>
          <a:p>
            <a:pPr algn="r" rtl="1" eaLnBrk="1" hangingPunct="1">
              <a:buFontTx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	1) فقدان حمايت اجتماعي يا خانوادگي كافي 2) سابقة رفتار </a:t>
            </a:r>
            <a:r>
              <a:rPr lang="en-US" altLang="en-US" sz="2600" dirty="0">
                <a:solidFill>
                  <a:srgbClr val="FF6600"/>
                </a:solidFill>
                <a:cs typeface="B Mitra" panose="00000400000000000000" pitchFamily="2" charset="-78"/>
              </a:rPr>
              <a:t>Impulsive</a:t>
            </a:r>
            <a:endParaRPr lang="ar-SA" altLang="en-US" sz="2600" dirty="0">
              <a:solidFill>
                <a:srgbClr val="FF660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2800" dirty="0">
                <a:solidFill>
                  <a:srgbClr val="FF6600"/>
                </a:solidFill>
                <a:cs typeface="B Mitra" panose="00000400000000000000" pitchFamily="2" charset="-78"/>
              </a:rPr>
              <a:t>4) نقشه و طرح انجام خودكشي</a:t>
            </a:r>
            <a:endParaRPr lang="en-US" altLang="en-US" sz="2800" dirty="0">
              <a:solidFill>
                <a:srgbClr val="FF6600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>
            <a:extLst>
              <a:ext uri="{FF2B5EF4-FFF2-40B4-BE49-F238E27FC236}">
                <a16:creationId xmlns:a16="http://schemas.microsoft.com/office/drawing/2014/main" id="{D2DB3E9A-DACA-A9AB-74F9-5E51184413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24744"/>
            <a:ext cx="7772400" cy="4971256"/>
          </a:xfrm>
        </p:spPr>
        <p:txBody>
          <a:bodyPr/>
          <a:lstStyle/>
          <a:p>
            <a:pPr algn="r" rtl="1" eaLnBrk="1" hangingPunct="1"/>
            <a:r>
              <a:rPr lang="ar-SA" altLang="en-US" b="1" dirty="0">
                <a:solidFill>
                  <a:srgbClr val="006600"/>
                </a:solidFill>
                <a:cs typeface="B Mitra" panose="00000400000000000000" pitchFamily="2" charset="-78"/>
              </a:rPr>
              <a:t>چند روش پيشگيري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rgbClr val="FF5050"/>
                </a:solidFill>
                <a:cs typeface="B Mitra" panose="00000400000000000000" pitchFamily="2" charset="-78"/>
              </a:rPr>
              <a:t>	1) تعديل محيط پراسترس2) جلب كمك همسر، دوستان يا كارفرما 3) جستجوي شكايت منطقي بيمار و حمايت واقع‌گرايانه 4) پيشنهاد راه‌حل‌هاي‌ ديگر به‌جاي خودكشي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rgbClr val="FF5050"/>
                </a:solidFill>
                <a:cs typeface="B Mitra" panose="00000400000000000000" pitchFamily="2" charset="-78"/>
              </a:rPr>
              <a:t>	- بستري كردن هر بيماري كه اقدام به خودكشي داشته صرفنظر از ميزان كشنده بودن روش خودكشي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rgbClr val="FF5050"/>
                </a:solidFill>
                <a:cs typeface="B Mitra" panose="00000400000000000000" pitchFamily="2" charset="-78"/>
              </a:rPr>
              <a:t>	- درمان بيماري زمينه‌اي: درمان دارويي، روان‌درماني حمايتي</a:t>
            </a: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rgbClr val="FF5050"/>
                </a:solidFill>
                <a:cs typeface="B Mitra" panose="00000400000000000000" pitchFamily="2" charset="-78"/>
              </a:rPr>
              <a:t>	- پرهيز از تصميم‌گيري در هنگام افسردگي </a:t>
            </a:r>
            <a:r>
              <a:rPr lang="en-US" altLang="en-US" sz="2600" dirty="0">
                <a:solidFill>
                  <a:srgbClr val="FF5050"/>
                </a:solidFill>
                <a:cs typeface="B Mitra" panose="00000400000000000000" pitchFamily="2" charset="-78"/>
              </a:rPr>
              <a:t>Suicidal</a:t>
            </a:r>
            <a:endParaRPr lang="ar-SA" altLang="en-US" sz="2600" dirty="0">
              <a:solidFill>
                <a:srgbClr val="FF5050"/>
              </a:solidFill>
              <a:cs typeface="B Mitra" panose="00000400000000000000" pitchFamily="2" charset="-78"/>
            </a:endParaRPr>
          </a:p>
          <a:p>
            <a:pPr algn="r" rtl="1" eaLnBrk="1" hangingPunct="1">
              <a:buFontTx/>
              <a:buNone/>
            </a:pPr>
            <a:r>
              <a:rPr lang="ar-SA" altLang="en-US" sz="2600" dirty="0">
                <a:solidFill>
                  <a:srgbClr val="FF5050"/>
                </a:solidFill>
                <a:cs typeface="B Mitra" panose="00000400000000000000" pitchFamily="2" charset="-78"/>
              </a:rPr>
              <a:t>	- دقت و مراقبت كافي در هنگام بهبودي اوليه </a:t>
            </a:r>
            <a:r>
              <a:rPr lang="en-US" altLang="en-US" sz="2600" dirty="0">
                <a:solidFill>
                  <a:srgbClr val="FF5050"/>
                </a:solidFill>
                <a:cs typeface="B Mitra" panose="00000400000000000000" pitchFamily="2" charset="-78"/>
              </a:rPr>
              <a:t>(Paradoxical suicide)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0" y="71438"/>
            <a:ext cx="8229600" cy="796925"/>
          </a:xfrm>
        </p:spPr>
        <p:txBody>
          <a:bodyPr/>
          <a:lstStyle/>
          <a:p>
            <a:r>
              <a:rPr lang="en-GB" altLang="en-US" dirty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-19050" y="0"/>
            <a:ext cx="9144000" cy="68580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j-e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3348038" y="1390650"/>
            <a:ext cx="0" cy="446405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5025592" y="3789382"/>
            <a:ext cx="2026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  <a:hlinkClick r:id="rId3"/>
              </a:rPr>
              <a:t>http://www.ravanpoint.ir</a:t>
            </a:r>
            <a:endParaRPr kumimoji="0" lang="fa-I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825" y="3919537"/>
            <a:ext cx="2736850" cy="4238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250825" y="2582614"/>
            <a:ext cx="28321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B Nazanin" panose="00000400000000000000" pitchFamily="2" charset="-78"/>
              </a:rPr>
              <a:t>دانلود رایگان پاورپوینت های روانشناسی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B Nazanin" panose="000004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© Copyright Ravanpoint.ir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6" y="2368159"/>
            <a:ext cx="3866728" cy="13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26" charset="0"/>
            <a:cs typeface="Times New Roman" pitchFamily="2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26" charset="0"/>
            <a:cs typeface="Times New Roman" pitchFamily="2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2214</Words>
  <Application>Microsoft Office PowerPoint</Application>
  <PresentationFormat>On-screen Show (4:3)</PresentationFormat>
  <Paragraphs>268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Times New Roman</vt:lpstr>
      <vt:lpstr>Arial</vt:lpstr>
      <vt:lpstr>Calibri</vt:lpstr>
      <vt:lpstr>B Titr</vt:lpstr>
      <vt:lpstr>B Mitra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اصول اساسي روانپزشكي اورژانس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تشخيص افتراقي</vt:lpstr>
      <vt:lpstr>خصوصياتي كه به علت طبي اختلال رواني دلالت دارند</vt:lpstr>
      <vt:lpstr>درمان</vt:lpstr>
      <vt:lpstr>درمان دارويي</vt:lpstr>
      <vt:lpstr>روان‌درماني</vt:lpstr>
      <vt:lpstr>خودكشي يا Suicide</vt:lpstr>
      <vt:lpstr>PowerPoint Presentation</vt:lpstr>
      <vt:lpstr>اپيدميولوژي</vt:lpstr>
      <vt:lpstr>PowerPoint Presentation</vt:lpstr>
      <vt:lpstr>PowerPoint Presentation</vt:lpstr>
      <vt:lpstr>PowerPoint Presentation</vt:lpstr>
      <vt:lpstr>سبب شناسي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Conditions o use</vt:lpstr>
    </vt:vector>
  </TitlesOfParts>
  <Company>Roozbeh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Department</dc:creator>
  <cp:lastModifiedBy>Classic</cp:lastModifiedBy>
  <cp:revision>60</cp:revision>
  <dcterms:created xsi:type="dcterms:W3CDTF">2003-12-02T06:08:26Z</dcterms:created>
  <dcterms:modified xsi:type="dcterms:W3CDTF">2025-08-03T20:03:12Z</dcterms:modified>
</cp:coreProperties>
</file>