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2"/>
  </p:notesMasterIdLst>
  <p:sldIdLst>
    <p:sldId id="275" r:id="rId2"/>
    <p:sldId id="334" r:id="rId3"/>
    <p:sldId id="335" r:id="rId4"/>
    <p:sldId id="336" r:id="rId5"/>
    <p:sldId id="337" r:id="rId6"/>
    <p:sldId id="338" r:id="rId7"/>
    <p:sldId id="339" r:id="rId8"/>
    <p:sldId id="340" r:id="rId9"/>
    <p:sldId id="341" r:id="rId10"/>
    <p:sldId id="342" r:id="rId11"/>
    <p:sldId id="343" r:id="rId12"/>
    <p:sldId id="357" r:id="rId13"/>
    <p:sldId id="344" r:id="rId14"/>
    <p:sldId id="345" r:id="rId15"/>
    <p:sldId id="346" r:id="rId16"/>
    <p:sldId id="347" r:id="rId17"/>
    <p:sldId id="356" r:id="rId18"/>
    <p:sldId id="355" r:id="rId19"/>
    <p:sldId id="303" r:id="rId20"/>
    <p:sldId id="349" r:id="rId21"/>
    <p:sldId id="318" r:id="rId22"/>
    <p:sldId id="305" r:id="rId23"/>
    <p:sldId id="320" r:id="rId24"/>
    <p:sldId id="321" r:id="rId25"/>
    <p:sldId id="322" r:id="rId26"/>
    <p:sldId id="319" r:id="rId27"/>
    <p:sldId id="306" r:id="rId28"/>
    <p:sldId id="308" r:id="rId29"/>
    <p:sldId id="307" r:id="rId30"/>
    <p:sldId id="309" r:id="rId31"/>
    <p:sldId id="310" r:id="rId32"/>
    <p:sldId id="311" r:id="rId33"/>
    <p:sldId id="312" r:id="rId34"/>
    <p:sldId id="348" r:id="rId35"/>
    <p:sldId id="313" r:id="rId36"/>
    <p:sldId id="333" r:id="rId37"/>
    <p:sldId id="315" r:id="rId38"/>
    <p:sldId id="314" r:id="rId39"/>
    <p:sldId id="316" r:id="rId40"/>
    <p:sldId id="317" r:id="rId41"/>
    <p:sldId id="350" r:id="rId42"/>
    <p:sldId id="329" r:id="rId43"/>
    <p:sldId id="351" r:id="rId44"/>
    <p:sldId id="352" r:id="rId45"/>
    <p:sldId id="330" r:id="rId46"/>
    <p:sldId id="331" r:id="rId47"/>
    <p:sldId id="324" r:id="rId48"/>
    <p:sldId id="328" r:id="rId49"/>
    <p:sldId id="353" r:id="rId50"/>
    <p:sldId id="358" r:id="rId51"/>
  </p:sldIdLst>
  <p:sldSz cx="9144000" cy="6858000" type="screen4x3"/>
  <p:notesSz cx="6858000" cy="9144000"/>
  <p:defaultTextStyle>
    <a:defPPr>
      <a:defRPr lang="fa-IR"/>
    </a:defPPr>
    <a:lvl1pPr algn="r" rtl="1" fontAlgn="base">
      <a:spcBef>
        <a:spcPct val="0"/>
      </a:spcBef>
      <a:spcAft>
        <a:spcPct val="0"/>
      </a:spcAft>
      <a:defRPr kern="1200">
        <a:solidFill>
          <a:schemeClr val="tx1"/>
        </a:solidFill>
        <a:latin typeface="Lucida Sans Unicode" panose="020B0602030504020204" pitchFamily="34" charset="0"/>
        <a:ea typeface="+mn-ea"/>
        <a:cs typeface="Arial" panose="020B0604020202020204" pitchFamily="34" charset="0"/>
      </a:defRPr>
    </a:lvl1pPr>
    <a:lvl2pPr marL="457200" algn="r" rtl="1" fontAlgn="base">
      <a:spcBef>
        <a:spcPct val="0"/>
      </a:spcBef>
      <a:spcAft>
        <a:spcPct val="0"/>
      </a:spcAft>
      <a:defRPr kern="1200">
        <a:solidFill>
          <a:schemeClr val="tx1"/>
        </a:solidFill>
        <a:latin typeface="Lucida Sans Unicode" panose="020B0602030504020204" pitchFamily="34" charset="0"/>
        <a:ea typeface="+mn-ea"/>
        <a:cs typeface="Arial" panose="020B0604020202020204" pitchFamily="34" charset="0"/>
      </a:defRPr>
    </a:lvl2pPr>
    <a:lvl3pPr marL="914400" algn="r" rtl="1" fontAlgn="base">
      <a:spcBef>
        <a:spcPct val="0"/>
      </a:spcBef>
      <a:spcAft>
        <a:spcPct val="0"/>
      </a:spcAft>
      <a:defRPr kern="1200">
        <a:solidFill>
          <a:schemeClr val="tx1"/>
        </a:solidFill>
        <a:latin typeface="Lucida Sans Unicode" panose="020B0602030504020204" pitchFamily="34" charset="0"/>
        <a:ea typeface="+mn-ea"/>
        <a:cs typeface="Arial" panose="020B0604020202020204" pitchFamily="34" charset="0"/>
      </a:defRPr>
    </a:lvl3pPr>
    <a:lvl4pPr marL="1371600" algn="r" rtl="1" fontAlgn="base">
      <a:spcBef>
        <a:spcPct val="0"/>
      </a:spcBef>
      <a:spcAft>
        <a:spcPct val="0"/>
      </a:spcAft>
      <a:defRPr kern="1200">
        <a:solidFill>
          <a:schemeClr val="tx1"/>
        </a:solidFill>
        <a:latin typeface="Lucida Sans Unicode" panose="020B0602030504020204" pitchFamily="34" charset="0"/>
        <a:ea typeface="+mn-ea"/>
        <a:cs typeface="Arial" panose="020B0604020202020204" pitchFamily="34" charset="0"/>
      </a:defRPr>
    </a:lvl4pPr>
    <a:lvl5pPr marL="1828800" algn="r" rtl="1" fontAlgn="base">
      <a:spcBef>
        <a:spcPct val="0"/>
      </a:spcBef>
      <a:spcAft>
        <a:spcPct val="0"/>
      </a:spcAft>
      <a:defRPr kern="1200">
        <a:solidFill>
          <a:schemeClr val="tx1"/>
        </a:solidFill>
        <a:latin typeface="Lucida Sans Unicode" panose="020B0602030504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Lucida Sans Unicode" panose="020B0602030504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Lucida Sans Unicode" panose="020B0602030504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Lucida Sans Unicode" panose="020B0602030504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Lucida Sans Unicode" panose="020B0602030504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6600"/>
    <a:srgbClr val="FF00FF"/>
    <a:srgbClr val="491C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5B7555-70EE-8E3F-54D8-E109A9583B0B}"/>
              </a:ext>
            </a:extLst>
          </p:cNvPr>
          <p:cNvSpPr>
            <a:spLocks noGrp="1"/>
          </p:cNvSpPr>
          <p:nvPr>
            <p:ph type="hdr" sz="quarter"/>
          </p:nvPr>
        </p:nvSpPr>
        <p:spPr>
          <a:xfrm>
            <a:off x="3886200" y="0"/>
            <a:ext cx="2971800" cy="457200"/>
          </a:xfrm>
          <a:prstGeom prst="rect">
            <a:avLst/>
          </a:prstGeom>
        </p:spPr>
        <p:txBody>
          <a:bodyPr vert="horz" lIns="91440" tIns="45720" rIns="91440" bIns="45720" rtlCol="1"/>
          <a:lstStyle>
            <a:lvl1pPr algn="r" fontAlgn="auto">
              <a:spcBef>
                <a:spcPts val="0"/>
              </a:spcBef>
              <a:spcAft>
                <a:spcPts val="0"/>
              </a:spcAft>
              <a:defRPr sz="1200">
                <a:latin typeface="+mn-lt"/>
                <a:cs typeface="+mn-cs"/>
              </a:defRPr>
            </a:lvl1pPr>
          </a:lstStyle>
          <a:p>
            <a:pPr>
              <a:defRPr/>
            </a:pPr>
            <a:endParaRPr lang="fa-IR"/>
          </a:p>
        </p:txBody>
      </p:sp>
      <p:sp>
        <p:nvSpPr>
          <p:cNvPr id="3" name="Date Placeholder 2">
            <a:extLst>
              <a:ext uri="{FF2B5EF4-FFF2-40B4-BE49-F238E27FC236}">
                <a16:creationId xmlns:a16="http://schemas.microsoft.com/office/drawing/2014/main" id="{571E64E1-6AEF-0AB9-8F77-9B0E897BBFC1}"/>
              </a:ext>
            </a:extLst>
          </p:cNvPr>
          <p:cNvSpPr>
            <a:spLocks noGrp="1"/>
          </p:cNvSpPr>
          <p:nvPr>
            <p:ph type="dt" idx="1"/>
          </p:nvPr>
        </p:nvSpPr>
        <p:spPr>
          <a:xfrm>
            <a:off x="1588" y="0"/>
            <a:ext cx="2971800" cy="457200"/>
          </a:xfrm>
          <a:prstGeom prst="rect">
            <a:avLst/>
          </a:prstGeom>
        </p:spPr>
        <p:txBody>
          <a:bodyPr vert="horz" lIns="91440" tIns="45720" rIns="91440" bIns="45720" rtlCol="1"/>
          <a:lstStyle>
            <a:lvl1pPr algn="l" fontAlgn="auto">
              <a:spcBef>
                <a:spcPts val="0"/>
              </a:spcBef>
              <a:spcAft>
                <a:spcPts val="0"/>
              </a:spcAft>
              <a:defRPr sz="1200">
                <a:latin typeface="+mn-lt"/>
                <a:cs typeface="+mn-cs"/>
              </a:defRPr>
            </a:lvl1pPr>
          </a:lstStyle>
          <a:p>
            <a:pPr>
              <a:defRPr/>
            </a:pPr>
            <a:fld id="{19DFAF3C-864E-4C52-850A-CFBDAF372E4B}" type="datetimeFigureOut">
              <a:rPr lang="fa-IR"/>
              <a:pPr>
                <a:defRPr/>
              </a:pPr>
              <a:t>21/03/1447</a:t>
            </a:fld>
            <a:endParaRPr lang="fa-IR"/>
          </a:p>
        </p:txBody>
      </p:sp>
      <p:sp>
        <p:nvSpPr>
          <p:cNvPr id="4" name="Slide Image Placeholder 3">
            <a:extLst>
              <a:ext uri="{FF2B5EF4-FFF2-40B4-BE49-F238E27FC236}">
                <a16:creationId xmlns:a16="http://schemas.microsoft.com/office/drawing/2014/main" id="{D51CA808-3C77-A171-951D-C16E1B0845AB}"/>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fa-IR" noProof="0"/>
          </a:p>
        </p:txBody>
      </p:sp>
      <p:sp>
        <p:nvSpPr>
          <p:cNvPr id="5" name="Notes Placeholder 4">
            <a:extLst>
              <a:ext uri="{FF2B5EF4-FFF2-40B4-BE49-F238E27FC236}">
                <a16:creationId xmlns:a16="http://schemas.microsoft.com/office/drawing/2014/main" id="{A23A6E9F-52F8-52C3-59FA-9853EC6B8BB8}"/>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 name="Footer Placeholder 5">
            <a:extLst>
              <a:ext uri="{FF2B5EF4-FFF2-40B4-BE49-F238E27FC236}">
                <a16:creationId xmlns:a16="http://schemas.microsoft.com/office/drawing/2014/main" id="{3396C7CD-7A03-38B1-DB40-A31EE8CFF3CA}"/>
              </a:ext>
            </a:extLst>
          </p:cNvPr>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fontAlgn="auto">
              <a:spcBef>
                <a:spcPts val="0"/>
              </a:spcBef>
              <a:spcAft>
                <a:spcPts val="0"/>
              </a:spcAft>
              <a:defRPr sz="1200">
                <a:latin typeface="+mn-lt"/>
                <a:cs typeface="+mn-cs"/>
              </a:defRPr>
            </a:lvl1pPr>
          </a:lstStyle>
          <a:p>
            <a:pPr>
              <a:defRPr/>
            </a:pPr>
            <a:endParaRPr lang="fa-IR"/>
          </a:p>
        </p:txBody>
      </p:sp>
      <p:sp>
        <p:nvSpPr>
          <p:cNvPr id="7" name="Slide Number Placeholder 6">
            <a:extLst>
              <a:ext uri="{FF2B5EF4-FFF2-40B4-BE49-F238E27FC236}">
                <a16:creationId xmlns:a16="http://schemas.microsoft.com/office/drawing/2014/main" id="{00575D3D-AF50-74F0-C9DC-EE567044F9C5}"/>
              </a:ext>
            </a:extLst>
          </p:cNvPr>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Calibri" panose="020F0502020204030204" pitchFamily="34" charset="0"/>
              </a:defRPr>
            </a:lvl1pPr>
          </a:lstStyle>
          <a:p>
            <a:fld id="{F8532FFB-F27A-455A-97A4-CB0B3E8C5DBF}" type="slidenum">
              <a:rPr lang="fa-IR" altLang="en-US"/>
              <a:pPr/>
              <a:t>‹#›</a:t>
            </a:fld>
            <a:endParaRPr lang="fa-IR" altLang="en-US"/>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D6B3A808-F6CB-708D-C9E0-2C031EB997AB}"/>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3" name="Group 15">
            <a:extLst>
              <a:ext uri="{FF2B5EF4-FFF2-40B4-BE49-F238E27FC236}">
                <a16:creationId xmlns:a16="http://schemas.microsoft.com/office/drawing/2014/main" id="{2DA2CC41-38BD-1C2E-70B6-CFA81BAC2738}"/>
              </a:ext>
            </a:extLst>
          </p:cNvPr>
          <p:cNvGrpSpPr>
            <a:grpSpLocks/>
          </p:cNvGrpSpPr>
          <p:nvPr/>
        </p:nvGrpSpPr>
        <p:grpSpPr bwMode="auto">
          <a:xfrm>
            <a:off x="-3175" y="4953000"/>
            <a:ext cx="9147175" cy="1911350"/>
            <a:chOff x="-3765" y="4832896"/>
            <a:chExt cx="9147765" cy="2032192"/>
          </a:xfrm>
        </p:grpSpPr>
        <p:sp>
          <p:nvSpPr>
            <p:cNvPr id="4" name="Freeform 15">
              <a:extLst>
                <a:ext uri="{FF2B5EF4-FFF2-40B4-BE49-F238E27FC236}">
                  <a16:creationId xmlns:a16="http://schemas.microsoft.com/office/drawing/2014/main" id="{39553B49-4115-3E83-1E61-2D1C676BDA51}"/>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5" name="Freeform 18">
              <a:extLst>
                <a:ext uri="{FF2B5EF4-FFF2-40B4-BE49-F238E27FC236}">
                  <a16:creationId xmlns:a16="http://schemas.microsoft.com/office/drawing/2014/main" id="{2378540A-A1AA-8187-7A30-7A21FF8A56D2}"/>
                </a:ext>
              </a:extLst>
            </p:cNvPr>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pPr>
                <a:defRPr/>
              </a:pPr>
              <a:endParaRPr lang="en-US">
                <a:cs typeface="Arial" charset="0"/>
              </a:endParaRPr>
            </a:p>
          </p:txBody>
        </p:sp>
        <p:sp>
          <p:nvSpPr>
            <p:cNvPr id="6" name="Freeform 18">
              <a:extLst>
                <a:ext uri="{FF2B5EF4-FFF2-40B4-BE49-F238E27FC236}">
                  <a16:creationId xmlns:a16="http://schemas.microsoft.com/office/drawing/2014/main" id="{F7E28958-7A17-79F1-F4FA-46532DE0AB46}"/>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587C6487-BD8C-D0A6-08F1-0940889C8887}"/>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8" name="Date Placeholder 29">
            <a:extLst>
              <a:ext uri="{FF2B5EF4-FFF2-40B4-BE49-F238E27FC236}">
                <a16:creationId xmlns:a16="http://schemas.microsoft.com/office/drawing/2014/main" id="{ED97CBE4-9497-605B-0F9F-FC92CFC9B1BC}"/>
              </a:ext>
            </a:extLst>
          </p:cNvPr>
          <p:cNvSpPr>
            <a:spLocks noGrp="1"/>
          </p:cNvSpPr>
          <p:nvPr>
            <p:ph type="dt" sz="half" idx="10"/>
          </p:nvPr>
        </p:nvSpPr>
        <p:spPr/>
        <p:txBody>
          <a:bodyPr/>
          <a:lstStyle>
            <a:lvl1pPr>
              <a:defRPr>
                <a:solidFill>
                  <a:srgbClr val="FFFFFF"/>
                </a:solidFill>
              </a:defRPr>
            </a:lvl1pPr>
            <a:extLst/>
          </a:lstStyle>
          <a:p>
            <a:pPr>
              <a:defRPr/>
            </a:pPr>
            <a:fld id="{8CE7D922-9424-4546-94CB-AE68005B21AC}" type="datetimeFigureOut">
              <a:rPr lang="fa-IR"/>
              <a:pPr>
                <a:defRPr/>
              </a:pPr>
              <a:t>21/03/1447</a:t>
            </a:fld>
            <a:endParaRPr lang="fa-IR"/>
          </a:p>
        </p:txBody>
      </p:sp>
      <p:sp>
        <p:nvSpPr>
          <p:cNvPr id="10" name="Footer Placeholder 18">
            <a:extLst>
              <a:ext uri="{FF2B5EF4-FFF2-40B4-BE49-F238E27FC236}">
                <a16:creationId xmlns:a16="http://schemas.microsoft.com/office/drawing/2014/main" id="{BB97023F-ABA9-8B53-3DDD-8B29F17D16D3}"/>
              </a:ext>
            </a:extLst>
          </p:cNvPr>
          <p:cNvSpPr>
            <a:spLocks noGrp="1"/>
          </p:cNvSpPr>
          <p:nvPr>
            <p:ph type="ftr" sz="quarter" idx="11"/>
          </p:nvPr>
        </p:nvSpPr>
        <p:spPr/>
        <p:txBody>
          <a:bodyPr/>
          <a:lstStyle>
            <a:lvl1pPr>
              <a:defRPr>
                <a:solidFill>
                  <a:schemeClr val="accent1">
                    <a:tint val="20000"/>
                  </a:schemeClr>
                </a:solidFill>
              </a:defRPr>
            </a:lvl1pPr>
            <a:extLst/>
          </a:lstStyle>
          <a:p>
            <a:pPr>
              <a:defRPr/>
            </a:pPr>
            <a:endParaRPr lang="fa-IR"/>
          </a:p>
        </p:txBody>
      </p:sp>
      <p:sp>
        <p:nvSpPr>
          <p:cNvPr id="11" name="Slide Number Placeholder 26">
            <a:extLst>
              <a:ext uri="{FF2B5EF4-FFF2-40B4-BE49-F238E27FC236}">
                <a16:creationId xmlns:a16="http://schemas.microsoft.com/office/drawing/2014/main" id="{2B1FE77E-07D7-6012-9EBB-7BE6A17F765D}"/>
              </a:ext>
            </a:extLst>
          </p:cNvPr>
          <p:cNvSpPr>
            <a:spLocks noGrp="1"/>
          </p:cNvSpPr>
          <p:nvPr>
            <p:ph type="sldNum" sz="quarter" idx="12"/>
          </p:nvPr>
        </p:nvSpPr>
        <p:spPr/>
        <p:txBody>
          <a:bodyPr/>
          <a:lstStyle>
            <a:lvl1pPr>
              <a:defRPr>
                <a:solidFill>
                  <a:srgbClr val="FFFFFF"/>
                </a:solidFill>
              </a:defRPr>
            </a:lvl1pPr>
          </a:lstStyle>
          <a:p>
            <a:fld id="{38F8A0C0-74F2-4E20-9F31-6E180A8A2293}" type="slidenum">
              <a:rPr lang="fa-IR" altLang="en-US"/>
              <a:pPr/>
              <a:t>‹#›</a:t>
            </a:fld>
            <a:endParaRPr lang="fa-IR" altLang="en-US"/>
          </a:p>
        </p:txBody>
      </p:sp>
      <p:sp>
        <p:nvSpPr>
          <p:cNvPr id="12" name="Rectangle 11">
            <a:extLst>
              <a:ext uri="{FF2B5EF4-FFF2-40B4-BE49-F238E27FC236}">
                <a16:creationId xmlns:a16="http://schemas.microsoft.com/office/drawing/2014/main" id="{6BE80731-BC97-515D-5582-B918ED7F6FE7}"/>
              </a:ext>
            </a:extLst>
          </p:cNvPr>
          <p:cNvSpPr/>
          <p:nvPr userDrawn="1"/>
        </p:nvSpPr>
        <p:spPr>
          <a:xfrm rot="5400000">
            <a:off x="8588188" y="5506108"/>
            <a:ext cx="2088232" cy="615553"/>
          </a:xfrm>
          <a:prstGeom prst="rect">
            <a:avLst/>
          </a:prstGeom>
        </p:spPr>
        <p:txBody>
          <a:bodyPr wrap="square">
            <a:spAutoFit/>
          </a:bodyPr>
          <a:lstStyle/>
          <a:p>
            <a:pPr eaLnBrk="0" hangingPunct="0">
              <a:defRPr/>
            </a:pPr>
            <a:br>
              <a:rPr lang="en-US" sz="1600" b="1" dirty="0">
                <a:solidFill>
                  <a:prstClr val="black"/>
                </a:solidFill>
                <a:latin typeface="Times New Roman" panose="02020603050405020304" pitchFamily="18" charset="0"/>
                <a:cs typeface="Times New Roman" panose="02020603050405020304" pitchFamily="18" charset="0"/>
              </a:rPr>
            </a:br>
            <a:r>
              <a:rPr lang="en-US" sz="1600" b="1" dirty="0">
                <a:solidFill>
                  <a:prstClr val="black"/>
                </a:solidFill>
                <a:latin typeface="Times New Roman" panose="02020603050405020304" pitchFamily="18" charset="0"/>
                <a:cs typeface="Times New Roman" panose="02020603050405020304" pitchFamily="18" charset="0"/>
              </a:rPr>
              <a:t>w</a:t>
            </a:r>
            <a:r>
              <a:rPr lang="en-US" b="1" dirty="0">
                <a:solidFill>
                  <a:prstClr val="black"/>
                </a:solidFill>
                <a:latin typeface="Times New Roman" panose="02020603050405020304" pitchFamily="18" charset="0"/>
                <a:cs typeface="Times New Roman" panose="02020603050405020304" pitchFamily="18" charset="0"/>
              </a:rPr>
              <a:t>ww.Ravanpoint.ir</a:t>
            </a:r>
            <a:endParaRPr lang="en-GB"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7312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2" name="Date Placeholder 9">
            <a:extLst>
              <a:ext uri="{FF2B5EF4-FFF2-40B4-BE49-F238E27FC236}">
                <a16:creationId xmlns:a16="http://schemas.microsoft.com/office/drawing/2014/main" id="{78CDA932-B529-BFCA-214A-9F1BD56A5DB5}"/>
              </a:ext>
            </a:extLst>
          </p:cNvPr>
          <p:cNvSpPr>
            <a:spLocks noGrp="1"/>
          </p:cNvSpPr>
          <p:nvPr>
            <p:ph type="dt" sz="half" idx="10"/>
          </p:nvPr>
        </p:nvSpPr>
        <p:spPr/>
        <p:txBody>
          <a:bodyPr/>
          <a:lstStyle>
            <a:lvl1pPr>
              <a:defRPr/>
            </a:lvl1pPr>
          </a:lstStyle>
          <a:p>
            <a:pPr>
              <a:defRPr/>
            </a:pPr>
            <a:fld id="{4E8B223F-EF4A-4D09-8BB0-761D3D5670D3}" type="datetimeFigureOut">
              <a:rPr lang="fa-IR"/>
              <a:pPr>
                <a:defRPr/>
              </a:pPr>
              <a:t>21/03/1447</a:t>
            </a:fld>
            <a:endParaRPr lang="fa-IR"/>
          </a:p>
        </p:txBody>
      </p:sp>
      <p:sp>
        <p:nvSpPr>
          <p:cNvPr id="4" name="Footer Placeholder 21">
            <a:extLst>
              <a:ext uri="{FF2B5EF4-FFF2-40B4-BE49-F238E27FC236}">
                <a16:creationId xmlns:a16="http://schemas.microsoft.com/office/drawing/2014/main" id="{B3BFC61A-49C5-01A8-86D2-BD79C8BE2C28}"/>
              </a:ext>
            </a:extLst>
          </p:cNvPr>
          <p:cNvSpPr>
            <a:spLocks noGrp="1"/>
          </p:cNvSpPr>
          <p:nvPr>
            <p:ph type="ftr" sz="quarter" idx="11"/>
          </p:nvPr>
        </p:nvSpPr>
        <p:spPr/>
        <p:txBody>
          <a:bodyPr/>
          <a:lstStyle>
            <a:lvl1pPr>
              <a:defRPr/>
            </a:lvl1pPr>
          </a:lstStyle>
          <a:p>
            <a:pPr>
              <a:defRPr/>
            </a:pPr>
            <a:endParaRPr lang="fa-IR"/>
          </a:p>
        </p:txBody>
      </p:sp>
      <p:sp>
        <p:nvSpPr>
          <p:cNvPr id="5" name="Slide Number Placeholder 17">
            <a:extLst>
              <a:ext uri="{FF2B5EF4-FFF2-40B4-BE49-F238E27FC236}">
                <a16:creationId xmlns:a16="http://schemas.microsoft.com/office/drawing/2014/main" id="{9B372C93-DF96-A346-B86A-97857DAA092D}"/>
              </a:ext>
            </a:extLst>
          </p:cNvPr>
          <p:cNvSpPr>
            <a:spLocks noGrp="1"/>
          </p:cNvSpPr>
          <p:nvPr>
            <p:ph type="sldNum" sz="quarter" idx="12"/>
          </p:nvPr>
        </p:nvSpPr>
        <p:spPr/>
        <p:txBody>
          <a:bodyPr/>
          <a:lstStyle>
            <a:lvl1pPr>
              <a:defRPr/>
            </a:lvl1pPr>
          </a:lstStyle>
          <a:p>
            <a:fld id="{0FD551F9-07CA-4D61-9150-D7BC9634E442}" type="slidenum">
              <a:rPr lang="fa-IR" altLang="en-US"/>
              <a:pPr/>
              <a:t>‹#›</a:t>
            </a:fld>
            <a:endParaRPr lang="fa-IR" altLang="en-US"/>
          </a:p>
        </p:txBody>
      </p:sp>
    </p:spTree>
    <p:extLst>
      <p:ext uri="{BB962C8B-B14F-4D97-AF65-F5344CB8AC3E}">
        <p14:creationId xmlns:p14="http://schemas.microsoft.com/office/powerpoint/2010/main" val="3436033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95646510-9379-4FA5-151A-24F912933363}"/>
              </a:ext>
            </a:extLst>
          </p:cNvPr>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fontAlgn="auto">
              <a:spcBef>
                <a:spcPts val="0"/>
              </a:spcBef>
              <a:spcAft>
                <a:spcPts val="0"/>
              </a:spcAft>
              <a:defRPr/>
            </a:pPr>
            <a:endParaRPr lang="en-US"/>
          </a:p>
        </p:txBody>
      </p:sp>
      <p:sp>
        <p:nvSpPr>
          <p:cNvPr id="5" name="Chevron 11">
            <a:extLst>
              <a:ext uri="{FF2B5EF4-FFF2-40B4-BE49-F238E27FC236}">
                <a16:creationId xmlns:a16="http://schemas.microsoft.com/office/drawing/2014/main" id="{8AE96AF5-E616-4319-0458-D5BFBC319766}"/>
              </a:ext>
            </a:extLst>
          </p:cNvPr>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7188ECC4-98F7-C026-8817-E640158A90D4}"/>
              </a:ext>
            </a:extLst>
          </p:cNvPr>
          <p:cNvSpPr>
            <a:spLocks noGrp="1"/>
          </p:cNvSpPr>
          <p:nvPr>
            <p:ph type="dt" sz="half" idx="10"/>
          </p:nvPr>
        </p:nvSpPr>
        <p:spPr/>
        <p:txBody>
          <a:bodyPr/>
          <a:lstStyle>
            <a:lvl1pPr>
              <a:defRPr/>
            </a:lvl1pPr>
            <a:extLst/>
          </a:lstStyle>
          <a:p>
            <a:pPr>
              <a:defRPr/>
            </a:pPr>
            <a:fld id="{9E5CB14A-5A3C-46D2-B53A-FC5113A5257F}" type="datetimeFigureOut">
              <a:rPr lang="fa-IR"/>
              <a:pPr>
                <a:defRPr/>
              </a:pPr>
              <a:t>21/03/1447</a:t>
            </a:fld>
            <a:endParaRPr lang="fa-IR"/>
          </a:p>
        </p:txBody>
      </p:sp>
      <p:sp>
        <p:nvSpPr>
          <p:cNvPr id="7" name="Footer Placeholder 4">
            <a:extLst>
              <a:ext uri="{FF2B5EF4-FFF2-40B4-BE49-F238E27FC236}">
                <a16:creationId xmlns:a16="http://schemas.microsoft.com/office/drawing/2014/main" id="{6AED370B-4C4D-B4D8-BCDC-AE44D9083CBA}"/>
              </a:ext>
            </a:extLst>
          </p:cNvPr>
          <p:cNvSpPr>
            <a:spLocks noGrp="1"/>
          </p:cNvSpPr>
          <p:nvPr>
            <p:ph type="ftr" sz="quarter" idx="11"/>
          </p:nvPr>
        </p:nvSpPr>
        <p:spPr/>
        <p:txBody>
          <a:bodyPr/>
          <a:lstStyle>
            <a:lvl1pPr>
              <a:defRPr/>
            </a:lvl1pPr>
            <a:extLst/>
          </a:lstStyle>
          <a:p>
            <a:pPr>
              <a:defRPr/>
            </a:pPr>
            <a:endParaRPr lang="fa-IR"/>
          </a:p>
        </p:txBody>
      </p:sp>
      <p:sp>
        <p:nvSpPr>
          <p:cNvPr id="8" name="Slide Number Placeholder 5">
            <a:extLst>
              <a:ext uri="{FF2B5EF4-FFF2-40B4-BE49-F238E27FC236}">
                <a16:creationId xmlns:a16="http://schemas.microsoft.com/office/drawing/2014/main" id="{6ACA448B-4894-F38B-FF9B-AEC22B1FFBE3}"/>
              </a:ext>
            </a:extLst>
          </p:cNvPr>
          <p:cNvSpPr>
            <a:spLocks noGrp="1"/>
          </p:cNvSpPr>
          <p:nvPr>
            <p:ph type="sldNum" sz="quarter" idx="12"/>
          </p:nvPr>
        </p:nvSpPr>
        <p:spPr/>
        <p:txBody>
          <a:bodyPr/>
          <a:lstStyle>
            <a:lvl1pPr>
              <a:defRPr/>
            </a:lvl1pPr>
          </a:lstStyle>
          <a:p>
            <a:fld id="{3A33752A-BDC0-4ECD-8625-625D74025A52}" type="slidenum">
              <a:rPr lang="fa-IR" altLang="en-US"/>
              <a:pPr/>
              <a:t>‹#›</a:t>
            </a:fld>
            <a:endParaRPr lang="fa-IR" altLang="en-US"/>
          </a:p>
        </p:txBody>
      </p:sp>
    </p:spTree>
    <p:extLst>
      <p:ext uri="{BB962C8B-B14F-4D97-AF65-F5344CB8AC3E}">
        <p14:creationId xmlns:p14="http://schemas.microsoft.com/office/powerpoint/2010/main" val="16921458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2" name="Date Placeholder 4">
            <a:extLst>
              <a:ext uri="{FF2B5EF4-FFF2-40B4-BE49-F238E27FC236}">
                <a16:creationId xmlns:a16="http://schemas.microsoft.com/office/drawing/2014/main" id="{47C55C06-5C9D-0198-0D83-E6FFB4FEBC2A}"/>
              </a:ext>
            </a:extLst>
          </p:cNvPr>
          <p:cNvSpPr>
            <a:spLocks noGrp="1"/>
          </p:cNvSpPr>
          <p:nvPr>
            <p:ph type="dt" sz="half" idx="10"/>
          </p:nvPr>
        </p:nvSpPr>
        <p:spPr/>
        <p:txBody>
          <a:bodyPr/>
          <a:lstStyle>
            <a:lvl1pPr>
              <a:defRPr/>
            </a:lvl1pPr>
            <a:extLst/>
          </a:lstStyle>
          <a:p>
            <a:pPr>
              <a:defRPr/>
            </a:pPr>
            <a:fld id="{6A97F19B-B22B-4AF5-BD37-C5068216D22B}" type="datetimeFigureOut">
              <a:rPr lang="fa-IR"/>
              <a:pPr>
                <a:defRPr/>
              </a:pPr>
              <a:t>21/03/1447</a:t>
            </a:fld>
            <a:endParaRPr lang="fa-IR"/>
          </a:p>
        </p:txBody>
      </p:sp>
      <p:sp>
        <p:nvSpPr>
          <p:cNvPr id="5" name="Footer Placeholder 5">
            <a:extLst>
              <a:ext uri="{FF2B5EF4-FFF2-40B4-BE49-F238E27FC236}">
                <a16:creationId xmlns:a16="http://schemas.microsoft.com/office/drawing/2014/main" id="{E727D0B9-070D-4DFF-D585-05050AF44EDB}"/>
              </a:ext>
            </a:extLst>
          </p:cNvPr>
          <p:cNvSpPr>
            <a:spLocks noGrp="1"/>
          </p:cNvSpPr>
          <p:nvPr>
            <p:ph type="ftr" sz="quarter" idx="11"/>
          </p:nvPr>
        </p:nvSpPr>
        <p:spPr/>
        <p:txBody>
          <a:bodyPr/>
          <a:lstStyle>
            <a:lvl1pPr>
              <a:defRPr/>
            </a:lvl1pPr>
            <a:extLst/>
          </a:lstStyle>
          <a:p>
            <a:pPr>
              <a:defRPr/>
            </a:pPr>
            <a:endParaRPr lang="fa-IR"/>
          </a:p>
        </p:txBody>
      </p:sp>
      <p:sp>
        <p:nvSpPr>
          <p:cNvPr id="6" name="Slide Number Placeholder 6">
            <a:extLst>
              <a:ext uri="{FF2B5EF4-FFF2-40B4-BE49-F238E27FC236}">
                <a16:creationId xmlns:a16="http://schemas.microsoft.com/office/drawing/2014/main" id="{769510AA-E2DB-4B88-2C93-3AC2A99F5C94}"/>
              </a:ext>
            </a:extLst>
          </p:cNvPr>
          <p:cNvSpPr>
            <a:spLocks noGrp="1"/>
          </p:cNvSpPr>
          <p:nvPr>
            <p:ph type="sldNum" sz="quarter" idx="12"/>
          </p:nvPr>
        </p:nvSpPr>
        <p:spPr/>
        <p:txBody>
          <a:bodyPr/>
          <a:lstStyle>
            <a:lvl1pPr>
              <a:defRPr/>
            </a:lvl1pPr>
          </a:lstStyle>
          <a:p>
            <a:fld id="{B44F7357-F625-4DF9-9E45-CD0AADF36D3C}" type="slidenum">
              <a:rPr lang="fa-IR" altLang="en-US"/>
              <a:pPr/>
              <a:t>‹#›</a:t>
            </a:fld>
            <a:endParaRPr lang="fa-IR" altLang="en-US"/>
          </a:p>
        </p:txBody>
      </p:sp>
    </p:spTree>
    <p:extLst>
      <p:ext uri="{BB962C8B-B14F-4D97-AF65-F5344CB8AC3E}">
        <p14:creationId xmlns:p14="http://schemas.microsoft.com/office/powerpoint/2010/main" val="360425023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63F52D-1A62-B051-1903-6276D044E252}"/>
              </a:ext>
            </a:extLst>
          </p:cNvPr>
          <p:cNvSpPr>
            <a:spLocks noGrp="1"/>
          </p:cNvSpPr>
          <p:nvPr>
            <p:ph type="dt" sz="half" idx="10"/>
          </p:nvPr>
        </p:nvSpPr>
        <p:spPr/>
        <p:txBody>
          <a:bodyPr/>
          <a:lstStyle>
            <a:lvl1pPr>
              <a:defRPr/>
            </a:lvl1pPr>
            <a:extLst/>
          </a:lstStyle>
          <a:p>
            <a:pPr>
              <a:defRPr/>
            </a:pPr>
            <a:fld id="{E5606073-E95C-40A6-BEEE-B90C11743C43}" type="datetimeFigureOut">
              <a:rPr lang="fa-IR"/>
              <a:pPr>
                <a:defRPr/>
              </a:pPr>
              <a:t>21/03/1447</a:t>
            </a:fld>
            <a:endParaRPr lang="fa-IR"/>
          </a:p>
        </p:txBody>
      </p:sp>
      <p:sp>
        <p:nvSpPr>
          <p:cNvPr id="8" name="Footer Placeholder 7">
            <a:extLst>
              <a:ext uri="{FF2B5EF4-FFF2-40B4-BE49-F238E27FC236}">
                <a16:creationId xmlns:a16="http://schemas.microsoft.com/office/drawing/2014/main" id="{E6D986DB-949E-351F-657C-4BB236E9C7C0}"/>
              </a:ext>
            </a:extLst>
          </p:cNvPr>
          <p:cNvSpPr>
            <a:spLocks noGrp="1"/>
          </p:cNvSpPr>
          <p:nvPr>
            <p:ph type="ftr" sz="quarter" idx="11"/>
          </p:nvPr>
        </p:nvSpPr>
        <p:spPr/>
        <p:txBody>
          <a:bodyPr/>
          <a:lstStyle>
            <a:lvl1pPr>
              <a:defRPr/>
            </a:lvl1pPr>
            <a:extLst/>
          </a:lstStyle>
          <a:p>
            <a:pPr>
              <a:defRPr/>
            </a:pPr>
            <a:endParaRPr lang="fa-IR"/>
          </a:p>
        </p:txBody>
      </p:sp>
      <p:sp>
        <p:nvSpPr>
          <p:cNvPr id="9" name="Slide Number Placeholder 8">
            <a:extLst>
              <a:ext uri="{FF2B5EF4-FFF2-40B4-BE49-F238E27FC236}">
                <a16:creationId xmlns:a16="http://schemas.microsoft.com/office/drawing/2014/main" id="{F02CC7E1-ADC2-0764-FA3A-72397F191CC8}"/>
              </a:ext>
            </a:extLst>
          </p:cNvPr>
          <p:cNvSpPr>
            <a:spLocks noGrp="1"/>
          </p:cNvSpPr>
          <p:nvPr>
            <p:ph type="sldNum" sz="quarter" idx="12"/>
          </p:nvPr>
        </p:nvSpPr>
        <p:spPr/>
        <p:txBody>
          <a:bodyPr/>
          <a:lstStyle>
            <a:lvl1pPr>
              <a:defRPr/>
            </a:lvl1pPr>
          </a:lstStyle>
          <a:p>
            <a:fld id="{25D329DE-190A-4CF7-B14F-44650B311686}" type="slidenum">
              <a:rPr lang="fa-IR" altLang="en-US"/>
              <a:pPr/>
              <a:t>‹#›</a:t>
            </a:fld>
            <a:endParaRPr lang="fa-IR" altLang="en-US"/>
          </a:p>
        </p:txBody>
      </p:sp>
      <p:sp>
        <p:nvSpPr>
          <p:cNvPr id="10" name="Rectangle 9">
            <a:extLst>
              <a:ext uri="{FF2B5EF4-FFF2-40B4-BE49-F238E27FC236}">
                <a16:creationId xmlns:a16="http://schemas.microsoft.com/office/drawing/2014/main" id="{C27E2334-6083-2785-41BA-9532F84A5F5F}"/>
              </a:ext>
            </a:extLst>
          </p:cNvPr>
          <p:cNvSpPr/>
          <p:nvPr userDrawn="1"/>
        </p:nvSpPr>
        <p:spPr>
          <a:xfrm rot="5400000">
            <a:off x="8588188" y="5506108"/>
            <a:ext cx="2088232" cy="615553"/>
          </a:xfrm>
          <a:prstGeom prst="rect">
            <a:avLst/>
          </a:prstGeom>
        </p:spPr>
        <p:txBody>
          <a:bodyPr wrap="square">
            <a:spAutoFit/>
          </a:bodyPr>
          <a:lstStyle/>
          <a:p>
            <a:pPr eaLnBrk="0" hangingPunct="0">
              <a:defRPr/>
            </a:pPr>
            <a:br>
              <a:rPr lang="en-US" sz="1600" b="1" dirty="0">
                <a:solidFill>
                  <a:prstClr val="black"/>
                </a:solidFill>
                <a:latin typeface="Times New Roman" panose="02020603050405020304" pitchFamily="18" charset="0"/>
                <a:cs typeface="Times New Roman" panose="02020603050405020304" pitchFamily="18" charset="0"/>
              </a:rPr>
            </a:br>
            <a:r>
              <a:rPr lang="en-US" sz="1600" b="1" dirty="0">
                <a:solidFill>
                  <a:prstClr val="black"/>
                </a:solidFill>
                <a:latin typeface="Times New Roman" panose="02020603050405020304" pitchFamily="18" charset="0"/>
                <a:cs typeface="Times New Roman" panose="02020603050405020304" pitchFamily="18" charset="0"/>
              </a:rPr>
              <a:t>w</a:t>
            </a:r>
            <a:r>
              <a:rPr lang="en-US" b="1" dirty="0">
                <a:solidFill>
                  <a:prstClr val="black"/>
                </a:solidFill>
                <a:latin typeface="Times New Roman" panose="02020603050405020304" pitchFamily="18" charset="0"/>
                <a:cs typeface="Times New Roman" panose="02020603050405020304" pitchFamily="18" charset="0"/>
              </a:rPr>
              <a:t>ww.Ravanpoint.ir</a:t>
            </a:r>
            <a:endParaRPr lang="en-GB"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5220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2" name="Date Placeholder 2">
            <a:extLst>
              <a:ext uri="{FF2B5EF4-FFF2-40B4-BE49-F238E27FC236}">
                <a16:creationId xmlns:a16="http://schemas.microsoft.com/office/drawing/2014/main" id="{9D261F64-DEBE-2AAF-C29F-F9850BFF9B0B}"/>
              </a:ext>
            </a:extLst>
          </p:cNvPr>
          <p:cNvSpPr>
            <a:spLocks noGrp="1"/>
          </p:cNvSpPr>
          <p:nvPr>
            <p:ph type="dt" sz="half" idx="10"/>
          </p:nvPr>
        </p:nvSpPr>
        <p:spPr/>
        <p:txBody>
          <a:bodyPr/>
          <a:lstStyle>
            <a:lvl1pPr>
              <a:defRPr/>
            </a:lvl1pPr>
            <a:extLst/>
          </a:lstStyle>
          <a:p>
            <a:pPr>
              <a:defRPr/>
            </a:pPr>
            <a:fld id="{DFA43C0D-07D7-4967-90F1-55C6EABBF688}" type="datetimeFigureOut">
              <a:rPr lang="fa-IR"/>
              <a:pPr>
                <a:defRPr/>
              </a:pPr>
              <a:t>21/03/1447</a:t>
            </a:fld>
            <a:endParaRPr lang="fa-IR"/>
          </a:p>
        </p:txBody>
      </p:sp>
      <p:sp>
        <p:nvSpPr>
          <p:cNvPr id="3" name="Footer Placeholder 3">
            <a:extLst>
              <a:ext uri="{FF2B5EF4-FFF2-40B4-BE49-F238E27FC236}">
                <a16:creationId xmlns:a16="http://schemas.microsoft.com/office/drawing/2014/main" id="{2C1F2D75-219C-00C9-63F5-5065C8AFF1C1}"/>
              </a:ext>
            </a:extLst>
          </p:cNvPr>
          <p:cNvSpPr>
            <a:spLocks noGrp="1"/>
          </p:cNvSpPr>
          <p:nvPr>
            <p:ph type="ftr" sz="quarter" idx="11"/>
          </p:nvPr>
        </p:nvSpPr>
        <p:spPr/>
        <p:txBody>
          <a:bodyPr/>
          <a:lstStyle>
            <a:lvl1pPr>
              <a:defRPr/>
            </a:lvl1pPr>
            <a:extLst/>
          </a:lstStyle>
          <a:p>
            <a:pPr>
              <a:defRPr/>
            </a:pPr>
            <a:endParaRPr lang="fa-IR"/>
          </a:p>
        </p:txBody>
      </p:sp>
      <p:sp>
        <p:nvSpPr>
          <p:cNvPr id="4" name="Slide Number Placeholder 4">
            <a:extLst>
              <a:ext uri="{FF2B5EF4-FFF2-40B4-BE49-F238E27FC236}">
                <a16:creationId xmlns:a16="http://schemas.microsoft.com/office/drawing/2014/main" id="{B930AC3B-A33A-1AC3-0BC9-EEAA013C0CE0}"/>
              </a:ext>
            </a:extLst>
          </p:cNvPr>
          <p:cNvSpPr>
            <a:spLocks noGrp="1"/>
          </p:cNvSpPr>
          <p:nvPr>
            <p:ph type="sldNum" sz="quarter" idx="12"/>
          </p:nvPr>
        </p:nvSpPr>
        <p:spPr/>
        <p:txBody>
          <a:bodyPr/>
          <a:lstStyle>
            <a:lvl1pPr>
              <a:defRPr/>
            </a:lvl1pPr>
          </a:lstStyle>
          <a:p>
            <a:fld id="{2C76824B-7441-4EB9-8D60-7FB612B20C79}" type="slidenum">
              <a:rPr lang="fa-IR" altLang="en-US"/>
              <a:pPr/>
              <a:t>‹#›</a:t>
            </a:fld>
            <a:endParaRPr lang="fa-IR" altLang="en-US"/>
          </a:p>
        </p:txBody>
      </p:sp>
    </p:spTree>
    <p:extLst>
      <p:ext uri="{BB962C8B-B14F-4D97-AF65-F5344CB8AC3E}">
        <p14:creationId xmlns:p14="http://schemas.microsoft.com/office/powerpoint/2010/main" val="44960758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71523F34-68BD-98EF-F9BE-04A2A3C63325}"/>
              </a:ext>
            </a:extLst>
          </p:cNvPr>
          <p:cNvSpPr>
            <a:spLocks noGrp="1"/>
          </p:cNvSpPr>
          <p:nvPr>
            <p:ph type="dt" sz="half" idx="10"/>
          </p:nvPr>
        </p:nvSpPr>
        <p:spPr/>
        <p:txBody>
          <a:bodyPr/>
          <a:lstStyle>
            <a:lvl1pPr>
              <a:defRPr/>
            </a:lvl1pPr>
          </a:lstStyle>
          <a:p>
            <a:pPr>
              <a:defRPr/>
            </a:pPr>
            <a:fld id="{A54DE104-98B5-445E-B6D8-D0403BA63615}" type="datetimeFigureOut">
              <a:rPr lang="fa-IR"/>
              <a:pPr>
                <a:defRPr/>
              </a:pPr>
              <a:t>21/03/1447</a:t>
            </a:fld>
            <a:endParaRPr lang="fa-IR"/>
          </a:p>
        </p:txBody>
      </p:sp>
      <p:sp>
        <p:nvSpPr>
          <p:cNvPr id="3" name="Footer Placeholder 21">
            <a:extLst>
              <a:ext uri="{FF2B5EF4-FFF2-40B4-BE49-F238E27FC236}">
                <a16:creationId xmlns:a16="http://schemas.microsoft.com/office/drawing/2014/main" id="{5B41DD57-D561-32BA-1DB0-0E4C37BE5BA0}"/>
              </a:ext>
            </a:extLst>
          </p:cNvPr>
          <p:cNvSpPr>
            <a:spLocks noGrp="1"/>
          </p:cNvSpPr>
          <p:nvPr>
            <p:ph type="ftr" sz="quarter" idx="11"/>
          </p:nvPr>
        </p:nvSpPr>
        <p:spPr/>
        <p:txBody>
          <a:bodyPr/>
          <a:lstStyle>
            <a:lvl1pPr>
              <a:defRPr/>
            </a:lvl1pPr>
          </a:lstStyle>
          <a:p>
            <a:pPr>
              <a:defRPr/>
            </a:pPr>
            <a:endParaRPr lang="fa-IR"/>
          </a:p>
        </p:txBody>
      </p:sp>
      <p:sp>
        <p:nvSpPr>
          <p:cNvPr id="4" name="Slide Number Placeholder 17">
            <a:extLst>
              <a:ext uri="{FF2B5EF4-FFF2-40B4-BE49-F238E27FC236}">
                <a16:creationId xmlns:a16="http://schemas.microsoft.com/office/drawing/2014/main" id="{B159AEAA-BEA5-E7C3-07BF-DB878050CF2B}"/>
              </a:ext>
            </a:extLst>
          </p:cNvPr>
          <p:cNvSpPr>
            <a:spLocks noGrp="1"/>
          </p:cNvSpPr>
          <p:nvPr>
            <p:ph type="sldNum" sz="quarter" idx="12"/>
          </p:nvPr>
        </p:nvSpPr>
        <p:spPr/>
        <p:txBody>
          <a:bodyPr/>
          <a:lstStyle>
            <a:lvl1pPr>
              <a:defRPr/>
            </a:lvl1pPr>
          </a:lstStyle>
          <a:p>
            <a:fld id="{6EF10FD7-E4F2-4220-9CAA-83DA9E44D163}" type="slidenum">
              <a:rPr lang="fa-IR" altLang="en-US"/>
              <a:pPr/>
              <a:t>‹#›</a:t>
            </a:fld>
            <a:endParaRPr lang="fa-IR" altLang="en-US"/>
          </a:p>
        </p:txBody>
      </p:sp>
    </p:spTree>
    <p:extLst>
      <p:ext uri="{BB962C8B-B14F-4D97-AF65-F5344CB8AC3E}">
        <p14:creationId xmlns:p14="http://schemas.microsoft.com/office/powerpoint/2010/main" val="4131563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691E00-2A45-C196-32BF-A7AE3EB56247}"/>
              </a:ext>
            </a:extLst>
          </p:cNvPr>
          <p:cNvSpPr>
            <a:spLocks noGrp="1"/>
          </p:cNvSpPr>
          <p:nvPr>
            <p:ph type="dt" sz="half" idx="10"/>
          </p:nvPr>
        </p:nvSpPr>
        <p:spPr/>
        <p:txBody>
          <a:bodyPr/>
          <a:lstStyle>
            <a:lvl1pPr>
              <a:defRPr/>
            </a:lvl1pPr>
            <a:extLst/>
          </a:lstStyle>
          <a:p>
            <a:pPr>
              <a:defRPr/>
            </a:pPr>
            <a:fld id="{8048E95F-413F-42D9-A55F-96E2BE38FF21}" type="datetimeFigureOut">
              <a:rPr lang="fa-IR"/>
              <a:pPr>
                <a:defRPr/>
              </a:pPr>
              <a:t>21/03/1447</a:t>
            </a:fld>
            <a:endParaRPr lang="fa-IR"/>
          </a:p>
        </p:txBody>
      </p:sp>
      <p:sp>
        <p:nvSpPr>
          <p:cNvPr id="6" name="Footer Placeholder 5">
            <a:extLst>
              <a:ext uri="{FF2B5EF4-FFF2-40B4-BE49-F238E27FC236}">
                <a16:creationId xmlns:a16="http://schemas.microsoft.com/office/drawing/2014/main" id="{4F799F7C-88AE-4AE6-E358-ADD0C58557B8}"/>
              </a:ext>
            </a:extLst>
          </p:cNvPr>
          <p:cNvSpPr>
            <a:spLocks noGrp="1"/>
          </p:cNvSpPr>
          <p:nvPr>
            <p:ph type="ftr" sz="quarter" idx="11"/>
          </p:nvPr>
        </p:nvSpPr>
        <p:spPr/>
        <p:txBody>
          <a:bodyPr/>
          <a:lstStyle>
            <a:lvl1pPr>
              <a:defRPr/>
            </a:lvl1pPr>
            <a:extLst/>
          </a:lstStyle>
          <a:p>
            <a:pPr>
              <a:defRPr/>
            </a:pPr>
            <a:endParaRPr lang="fa-IR"/>
          </a:p>
        </p:txBody>
      </p:sp>
      <p:sp>
        <p:nvSpPr>
          <p:cNvPr id="7" name="Slide Number Placeholder 6">
            <a:extLst>
              <a:ext uri="{FF2B5EF4-FFF2-40B4-BE49-F238E27FC236}">
                <a16:creationId xmlns:a16="http://schemas.microsoft.com/office/drawing/2014/main" id="{D58127FB-BE69-7025-3AB4-790D95DD94E4}"/>
              </a:ext>
            </a:extLst>
          </p:cNvPr>
          <p:cNvSpPr>
            <a:spLocks noGrp="1"/>
          </p:cNvSpPr>
          <p:nvPr>
            <p:ph type="sldNum" sz="quarter" idx="12"/>
          </p:nvPr>
        </p:nvSpPr>
        <p:spPr/>
        <p:txBody>
          <a:bodyPr/>
          <a:lstStyle>
            <a:lvl1pPr>
              <a:defRPr/>
            </a:lvl1pPr>
          </a:lstStyle>
          <a:p>
            <a:fld id="{B1BC42A9-3780-44A2-9A80-6E711C4876A6}" type="slidenum">
              <a:rPr lang="fa-IR" altLang="en-US"/>
              <a:pPr/>
              <a:t>‹#›</a:t>
            </a:fld>
            <a:endParaRPr lang="fa-IR" altLang="en-US"/>
          </a:p>
        </p:txBody>
      </p:sp>
      <p:sp>
        <p:nvSpPr>
          <p:cNvPr id="8" name="Rectangle 7">
            <a:extLst>
              <a:ext uri="{FF2B5EF4-FFF2-40B4-BE49-F238E27FC236}">
                <a16:creationId xmlns:a16="http://schemas.microsoft.com/office/drawing/2014/main" id="{195558D3-E540-AB3A-0753-703B8E924AB6}"/>
              </a:ext>
            </a:extLst>
          </p:cNvPr>
          <p:cNvSpPr/>
          <p:nvPr userDrawn="1"/>
        </p:nvSpPr>
        <p:spPr>
          <a:xfrm rot="5400000">
            <a:off x="8588188" y="5506108"/>
            <a:ext cx="2088232" cy="615553"/>
          </a:xfrm>
          <a:prstGeom prst="rect">
            <a:avLst/>
          </a:prstGeom>
        </p:spPr>
        <p:txBody>
          <a:bodyPr wrap="square">
            <a:spAutoFit/>
          </a:bodyPr>
          <a:lstStyle/>
          <a:p>
            <a:pPr eaLnBrk="0" hangingPunct="0">
              <a:defRPr/>
            </a:pPr>
            <a:br>
              <a:rPr lang="en-US" sz="1600" b="1" dirty="0">
                <a:solidFill>
                  <a:prstClr val="black"/>
                </a:solidFill>
                <a:latin typeface="Times New Roman" panose="02020603050405020304" pitchFamily="18" charset="0"/>
                <a:cs typeface="Times New Roman" panose="02020603050405020304" pitchFamily="18" charset="0"/>
              </a:rPr>
            </a:br>
            <a:r>
              <a:rPr lang="en-US" sz="1600" b="1" dirty="0">
                <a:solidFill>
                  <a:prstClr val="black"/>
                </a:solidFill>
                <a:latin typeface="Times New Roman" panose="02020603050405020304" pitchFamily="18" charset="0"/>
                <a:cs typeface="Times New Roman" panose="02020603050405020304" pitchFamily="18" charset="0"/>
              </a:rPr>
              <a:t>w</a:t>
            </a:r>
            <a:r>
              <a:rPr lang="en-US" b="1" dirty="0">
                <a:solidFill>
                  <a:prstClr val="black"/>
                </a:solidFill>
                <a:latin typeface="Times New Roman" panose="02020603050405020304" pitchFamily="18" charset="0"/>
                <a:cs typeface="Times New Roman" panose="02020603050405020304" pitchFamily="18" charset="0"/>
              </a:rPr>
              <a:t>ww.Ravanpoint.ir</a:t>
            </a:r>
            <a:endParaRPr lang="en-GB"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799400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BFF856BF-6B6F-2C26-DCEA-D5D9A2D2327B}"/>
              </a:ext>
            </a:extLst>
          </p:cNvPr>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Freeform 15">
            <a:extLst>
              <a:ext uri="{FF2B5EF4-FFF2-40B4-BE49-F238E27FC236}">
                <a16:creationId xmlns:a16="http://schemas.microsoft.com/office/drawing/2014/main" id="{95973B1F-0E67-79DA-298B-A199D4ECC7D5}"/>
              </a:ext>
            </a:extLst>
          </p:cNvPr>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a:defRPr/>
            </a:pPr>
            <a:endParaRPr lang="en-US">
              <a:cs typeface="Arial" charset="0"/>
            </a:endParaRPr>
          </a:p>
        </p:txBody>
      </p:sp>
      <p:sp>
        <p:nvSpPr>
          <p:cNvPr id="7" name="Right Triangle 6">
            <a:extLst>
              <a:ext uri="{FF2B5EF4-FFF2-40B4-BE49-F238E27FC236}">
                <a16:creationId xmlns:a16="http://schemas.microsoft.com/office/drawing/2014/main" id="{8B5768F3-0E4B-511F-3DD5-8201461DE8E6}"/>
              </a:ext>
            </a:extLst>
          </p:cNvPr>
          <p:cNvSpPr>
            <a:spLocks/>
          </p:cNvSpPr>
          <p:nvPr/>
        </p:nvSpPr>
        <p:spPr bwMode="auto">
          <a:xfrm>
            <a:off x="-6042" y="5791253"/>
            <a:ext cx="3402314"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51F93D11-6EE3-1912-617E-8F2983F8E6CA}"/>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8">
            <a:extLst>
              <a:ext uri="{FF2B5EF4-FFF2-40B4-BE49-F238E27FC236}">
                <a16:creationId xmlns:a16="http://schemas.microsoft.com/office/drawing/2014/main" id="{ECCBEFD9-BDBC-39CE-F10B-94DB4E8F8A14}"/>
              </a:ext>
            </a:extLst>
          </p:cNvPr>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fontAlgn="auto">
              <a:spcBef>
                <a:spcPts val="0"/>
              </a:spcBef>
              <a:spcAft>
                <a:spcPts val="0"/>
              </a:spcAft>
              <a:defRPr/>
            </a:pPr>
            <a:endParaRPr lang="en-US"/>
          </a:p>
        </p:txBody>
      </p:sp>
      <p:sp>
        <p:nvSpPr>
          <p:cNvPr id="10" name="Chevron 19">
            <a:extLst>
              <a:ext uri="{FF2B5EF4-FFF2-40B4-BE49-F238E27FC236}">
                <a16:creationId xmlns:a16="http://schemas.microsoft.com/office/drawing/2014/main" id="{5AA28FEB-1271-CB2A-AA78-8FF6F9B7A104}"/>
              </a:ext>
            </a:extLst>
          </p:cNvPr>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1" name="Date Placeholder 4">
            <a:extLst>
              <a:ext uri="{FF2B5EF4-FFF2-40B4-BE49-F238E27FC236}">
                <a16:creationId xmlns:a16="http://schemas.microsoft.com/office/drawing/2014/main" id="{404C2543-FFB9-7E48-5F99-AA49E2729B7A}"/>
              </a:ext>
            </a:extLst>
          </p:cNvPr>
          <p:cNvSpPr>
            <a:spLocks noGrp="1"/>
          </p:cNvSpPr>
          <p:nvPr>
            <p:ph type="dt" sz="half" idx="10"/>
          </p:nvPr>
        </p:nvSpPr>
        <p:spPr/>
        <p:txBody>
          <a:bodyPr/>
          <a:lstStyle>
            <a:lvl1pPr>
              <a:defRPr>
                <a:solidFill>
                  <a:schemeClr val="tx1"/>
                </a:solidFill>
              </a:defRPr>
            </a:lvl1pPr>
            <a:extLst/>
          </a:lstStyle>
          <a:p>
            <a:pPr>
              <a:defRPr/>
            </a:pPr>
            <a:fld id="{42CD8133-5463-4DC5-93EC-AB395BE3DEFC}" type="datetimeFigureOut">
              <a:rPr lang="fa-IR"/>
              <a:pPr>
                <a:defRPr/>
              </a:pPr>
              <a:t>21/03/1447</a:t>
            </a:fld>
            <a:endParaRPr lang="fa-IR"/>
          </a:p>
        </p:txBody>
      </p:sp>
      <p:sp>
        <p:nvSpPr>
          <p:cNvPr id="12" name="Footer Placeholder 5">
            <a:extLst>
              <a:ext uri="{FF2B5EF4-FFF2-40B4-BE49-F238E27FC236}">
                <a16:creationId xmlns:a16="http://schemas.microsoft.com/office/drawing/2014/main" id="{C2BBAEB4-D10A-88EA-9700-B922A2F82E87}"/>
              </a:ext>
            </a:extLst>
          </p:cNvPr>
          <p:cNvSpPr>
            <a:spLocks noGrp="1"/>
          </p:cNvSpPr>
          <p:nvPr>
            <p:ph type="ftr" sz="quarter" idx="11"/>
          </p:nvPr>
        </p:nvSpPr>
        <p:spPr/>
        <p:txBody>
          <a:bodyPr/>
          <a:lstStyle>
            <a:lvl1pPr>
              <a:defRPr>
                <a:solidFill>
                  <a:schemeClr val="tx1"/>
                </a:solidFill>
              </a:defRPr>
            </a:lvl1pPr>
            <a:extLst/>
          </a:lstStyle>
          <a:p>
            <a:pPr>
              <a:defRPr/>
            </a:pPr>
            <a:endParaRPr lang="fa-IR"/>
          </a:p>
        </p:txBody>
      </p:sp>
      <p:sp>
        <p:nvSpPr>
          <p:cNvPr id="13" name="Slide Number Placeholder 6">
            <a:extLst>
              <a:ext uri="{FF2B5EF4-FFF2-40B4-BE49-F238E27FC236}">
                <a16:creationId xmlns:a16="http://schemas.microsoft.com/office/drawing/2014/main" id="{E19A81AC-8F18-5477-167B-96F18CE30EDD}"/>
              </a:ext>
            </a:extLst>
          </p:cNvPr>
          <p:cNvSpPr>
            <a:spLocks noGrp="1"/>
          </p:cNvSpPr>
          <p:nvPr>
            <p:ph type="sldNum" sz="quarter" idx="12"/>
          </p:nvPr>
        </p:nvSpPr>
        <p:spPr/>
        <p:txBody>
          <a:bodyPr/>
          <a:lstStyle>
            <a:lvl1pPr>
              <a:defRPr/>
            </a:lvl1pPr>
          </a:lstStyle>
          <a:p>
            <a:fld id="{6ECEB15E-9989-4E8E-A8B8-275D8EA80345}" type="slidenum">
              <a:rPr lang="fa-IR" altLang="en-US"/>
              <a:pPr/>
              <a:t>‹#›</a:t>
            </a:fld>
            <a:endParaRPr lang="fa-IR" altLang="en-US"/>
          </a:p>
        </p:txBody>
      </p:sp>
      <p:sp>
        <p:nvSpPr>
          <p:cNvPr id="14" name="Rectangle 13">
            <a:extLst>
              <a:ext uri="{FF2B5EF4-FFF2-40B4-BE49-F238E27FC236}">
                <a16:creationId xmlns:a16="http://schemas.microsoft.com/office/drawing/2014/main" id="{63DDF91D-AC28-3269-93E8-9BB4FAB8FD05}"/>
              </a:ext>
            </a:extLst>
          </p:cNvPr>
          <p:cNvSpPr/>
          <p:nvPr userDrawn="1"/>
        </p:nvSpPr>
        <p:spPr>
          <a:xfrm rot="5400000">
            <a:off x="8588188" y="5506108"/>
            <a:ext cx="2088232" cy="615553"/>
          </a:xfrm>
          <a:prstGeom prst="rect">
            <a:avLst/>
          </a:prstGeom>
        </p:spPr>
        <p:txBody>
          <a:bodyPr wrap="square">
            <a:spAutoFit/>
          </a:bodyPr>
          <a:lstStyle/>
          <a:p>
            <a:pPr eaLnBrk="0" hangingPunct="0">
              <a:defRPr/>
            </a:pPr>
            <a:br>
              <a:rPr lang="en-US" sz="1600" b="1" dirty="0">
                <a:solidFill>
                  <a:prstClr val="black"/>
                </a:solidFill>
                <a:latin typeface="Times New Roman" panose="02020603050405020304" pitchFamily="18" charset="0"/>
                <a:cs typeface="Times New Roman" panose="02020603050405020304" pitchFamily="18" charset="0"/>
              </a:rPr>
            </a:br>
            <a:r>
              <a:rPr lang="en-US" sz="1600" b="1" dirty="0">
                <a:solidFill>
                  <a:prstClr val="black"/>
                </a:solidFill>
                <a:latin typeface="Times New Roman" panose="02020603050405020304" pitchFamily="18" charset="0"/>
                <a:cs typeface="Times New Roman" panose="02020603050405020304" pitchFamily="18" charset="0"/>
              </a:rPr>
              <a:t>w</a:t>
            </a:r>
            <a:r>
              <a:rPr lang="en-US" b="1" dirty="0">
                <a:solidFill>
                  <a:prstClr val="black"/>
                </a:solidFill>
                <a:latin typeface="Times New Roman" panose="02020603050405020304" pitchFamily="18" charset="0"/>
                <a:cs typeface="Times New Roman" panose="02020603050405020304" pitchFamily="18" charset="0"/>
              </a:rPr>
              <a:t>ww.Ravanpoint.ir</a:t>
            </a:r>
            <a:endParaRPr lang="en-GB"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630033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3EDA0B78-2501-8229-2652-DBB96DD7E126}"/>
              </a:ext>
            </a:extLst>
          </p:cNvPr>
          <p:cNvSpPr>
            <a:spLocks noGrp="1"/>
          </p:cNvSpPr>
          <p:nvPr>
            <p:ph type="dt" sz="half" idx="10"/>
          </p:nvPr>
        </p:nvSpPr>
        <p:spPr/>
        <p:txBody>
          <a:bodyPr/>
          <a:lstStyle>
            <a:lvl1pPr>
              <a:defRPr/>
            </a:lvl1pPr>
          </a:lstStyle>
          <a:p>
            <a:pPr>
              <a:defRPr/>
            </a:pPr>
            <a:fld id="{CE186C4D-9253-4893-9803-73992DC26CCF}" type="datetimeFigureOut">
              <a:rPr lang="fa-IR"/>
              <a:pPr>
                <a:defRPr/>
              </a:pPr>
              <a:t>21/03/1447</a:t>
            </a:fld>
            <a:endParaRPr lang="fa-IR"/>
          </a:p>
        </p:txBody>
      </p:sp>
      <p:sp>
        <p:nvSpPr>
          <p:cNvPr id="5" name="Footer Placeholder 21">
            <a:extLst>
              <a:ext uri="{FF2B5EF4-FFF2-40B4-BE49-F238E27FC236}">
                <a16:creationId xmlns:a16="http://schemas.microsoft.com/office/drawing/2014/main" id="{E292438E-89B1-47DD-1670-8A2A277B8380}"/>
              </a:ext>
            </a:extLst>
          </p:cNvPr>
          <p:cNvSpPr>
            <a:spLocks noGrp="1"/>
          </p:cNvSpPr>
          <p:nvPr>
            <p:ph type="ftr" sz="quarter" idx="11"/>
          </p:nvPr>
        </p:nvSpPr>
        <p:spPr/>
        <p:txBody>
          <a:bodyPr/>
          <a:lstStyle>
            <a:lvl1pPr>
              <a:defRPr/>
            </a:lvl1pPr>
          </a:lstStyle>
          <a:p>
            <a:pPr>
              <a:defRPr/>
            </a:pPr>
            <a:endParaRPr lang="fa-IR"/>
          </a:p>
        </p:txBody>
      </p:sp>
      <p:sp>
        <p:nvSpPr>
          <p:cNvPr id="6" name="Slide Number Placeholder 17">
            <a:extLst>
              <a:ext uri="{FF2B5EF4-FFF2-40B4-BE49-F238E27FC236}">
                <a16:creationId xmlns:a16="http://schemas.microsoft.com/office/drawing/2014/main" id="{88CD5495-AC99-86E2-14D9-022FD73DBC13}"/>
              </a:ext>
            </a:extLst>
          </p:cNvPr>
          <p:cNvSpPr>
            <a:spLocks noGrp="1"/>
          </p:cNvSpPr>
          <p:nvPr>
            <p:ph type="sldNum" sz="quarter" idx="12"/>
          </p:nvPr>
        </p:nvSpPr>
        <p:spPr/>
        <p:txBody>
          <a:bodyPr/>
          <a:lstStyle>
            <a:lvl1pPr>
              <a:defRPr/>
            </a:lvl1pPr>
          </a:lstStyle>
          <a:p>
            <a:fld id="{16C39F71-EA69-4C50-917F-9F46F1A9890F}" type="slidenum">
              <a:rPr lang="fa-IR" altLang="en-US"/>
              <a:pPr/>
              <a:t>‹#›</a:t>
            </a:fld>
            <a:endParaRPr lang="fa-IR" altLang="en-US"/>
          </a:p>
        </p:txBody>
      </p:sp>
    </p:spTree>
    <p:extLst>
      <p:ext uri="{BB962C8B-B14F-4D97-AF65-F5344CB8AC3E}">
        <p14:creationId xmlns:p14="http://schemas.microsoft.com/office/powerpoint/2010/main" val="1848303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A1854002-B244-5E02-CCA0-00764D21D0CB}"/>
              </a:ext>
            </a:extLst>
          </p:cNvPr>
          <p:cNvSpPr>
            <a:spLocks noGrp="1"/>
          </p:cNvSpPr>
          <p:nvPr>
            <p:ph type="dt" sz="half" idx="10"/>
          </p:nvPr>
        </p:nvSpPr>
        <p:spPr/>
        <p:txBody>
          <a:bodyPr/>
          <a:lstStyle>
            <a:lvl1pPr>
              <a:defRPr/>
            </a:lvl1pPr>
          </a:lstStyle>
          <a:p>
            <a:pPr>
              <a:defRPr/>
            </a:pPr>
            <a:fld id="{93F5E424-CA11-4AC8-AFBD-AFC2E05C7753}" type="datetimeFigureOut">
              <a:rPr lang="fa-IR"/>
              <a:pPr>
                <a:defRPr/>
              </a:pPr>
              <a:t>21/03/1447</a:t>
            </a:fld>
            <a:endParaRPr lang="fa-IR"/>
          </a:p>
        </p:txBody>
      </p:sp>
      <p:sp>
        <p:nvSpPr>
          <p:cNvPr id="5" name="Footer Placeholder 21">
            <a:extLst>
              <a:ext uri="{FF2B5EF4-FFF2-40B4-BE49-F238E27FC236}">
                <a16:creationId xmlns:a16="http://schemas.microsoft.com/office/drawing/2014/main" id="{D1678A60-CD7A-FBEF-828A-6BAF445ACCE5}"/>
              </a:ext>
            </a:extLst>
          </p:cNvPr>
          <p:cNvSpPr>
            <a:spLocks noGrp="1"/>
          </p:cNvSpPr>
          <p:nvPr>
            <p:ph type="ftr" sz="quarter" idx="11"/>
          </p:nvPr>
        </p:nvSpPr>
        <p:spPr/>
        <p:txBody>
          <a:bodyPr/>
          <a:lstStyle>
            <a:lvl1pPr>
              <a:defRPr/>
            </a:lvl1pPr>
          </a:lstStyle>
          <a:p>
            <a:pPr>
              <a:defRPr/>
            </a:pPr>
            <a:endParaRPr lang="fa-IR"/>
          </a:p>
        </p:txBody>
      </p:sp>
      <p:sp>
        <p:nvSpPr>
          <p:cNvPr id="6" name="Slide Number Placeholder 17">
            <a:extLst>
              <a:ext uri="{FF2B5EF4-FFF2-40B4-BE49-F238E27FC236}">
                <a16:creationId xmlns:a16="http://schemas.microsoft.com/office/drawing/2014/main" id="{364F5661-1464-E8DC-7757-D00C330E8FA3}"/>
              </a:ext>
            </a:extLst>
          </p:cNvPr>
          <p:cNvSpPr>
            <a:spLocks noGrp="1"/>
          </p:cNvSpPr>
          <p:nvPr>
            <p:ph type="sldNum" sz="quarter" idx="12"/>
          </p:nvPr>
        </p:nvSpPr>
        <p:spPr/>
        <p:txBody>
          <a:bodyPr/>
          <a:lstStyle>
            <a:lvl1pPr>
              <a:defRPr/>
            </a:lvl1pPr>
          </a:lstStyle>
          <a:p>
            <a:fld id="{C388BC92-EBB3-4B9C-8725-CBBA706B8E5A}" type="slidenum">
              <a:rPr lang="fa-IR" altLang="en-US"/>
              <a:pPr/>
              <a:t>‹#›</a:t>
            </a:fld>
            <a:endParaRPr lang="fa-IR" altLang="en-US"/>
          </a:p>
        </p:txBody>
      </p:sp>
    </p:spTree>
    <p:extLst>
      <p:ext uri="{BB962C8B-B14F-4D97-AF65-F5344CB8AC3E}">
        <p14:creationId xmlns:p14="http://schemas.microsoft.com/office/powerpoint/2010/main" val="186763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182D5E60-5EA7-6CB6-EADD-F0DFC8694439}"/>
              </a:ext>
            </a:extLst>
          </p:cNvPr>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7" name="Freeform 11">
            <a:extLst>
              <a:ext uri="{FF2B5EF4-FFF2-40B4-BE49-F238E27FC236}">
                <a16:creationId xmlns:a16="http://schemas.microsoft.com/office/drawing/2014/main" id="{CCE035A9-C198-DF11-DE7E-1DB6133230C5}"/>
              </a:ext>
            </a:extLst>
          </p:cNvPr>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a:defRPr/>
            </a:pPr>
            <a:endParaRPr lang="en-US">
              <a:cs typeface="Arial" charset="0"/>
            </a:endParaRPr>
          </a:p>
        </p:txBody>
      </p:sp>
      <p:sp>
        <p:nvSpPr>
          <p:cNvPr id="14" name="Right Triangle 13">
            <a:extLst>
              <a:ext uri="{FF2B5EF4-FFF2-40B4-BE49-F238E27FC236}">
                <a16:creationId xmlns:a16="http://schemas.microsoft.com/office/drawing/2014/main" id="{A0B25554-E053-8E4D-199C-0896E3256DBB}"/>
              </a:ext>
            </a:extLst>
          </p:cNvPr>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Straight Connector 14">
            <a:extLst>
              <a:ext uri="{FF2B5EF4-FFF2-40B4-BE49-F238E27FC236}">
                <a16:creationId xmlns:a16="http://schemas.microsoft.com/office/drawing/2014/main" id="{3EE9039C-76DA-CDB8-52B8-88B1A9B375DA}"/>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2F38F090-86AD-DE6A-C1E8-672F25B0C30B}"/>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a:extLst>
              <a:ext uri="{FF2B5EF4-FFF2-40B4-BE49-F238E27FC236}">
                <a16:creationId xmlns:a16="http://schemas.microsoft.com/office/drawing/2014/main" id="{A8F9E5B3-D5CD-527B-059E-F573C943D009}"/>
              </a:ext>
            </a:extLst>
          </p:cNvPr>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74E48AC6-7347-B3D4-6B5B-9F928CCE8ECA}"/>
              </a:ext>
            </a:extLst>
          </p:cNvPr>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fld id="{B2B3CF35-33BD-4F2C-A8BE-50842F4E42CB}" type="datetimeFigureOut">
              <a:rPr lang="fa-IR"/>
              <a:pPr>
                <a:defRPr/>
              </a:pPr>
              <a:t>21/03/1447</a:t>
            </a:fld>
            <a:endParaRPr lang="fa-IR"/>
          </a:p>
        </p:txBody>
      </p:sp>
      <p:sp>
        <p:nvSpPr>
          <p:cNvPr id="22" name="Footer Placeholder 21">
            <a:extLst>
              <a:ext uri="{FF2B5EF4-FFF2-40B4-BE49-F238E27FC236}">
                <a16:creationId xmlns:a16="http://schemas.microsoft.com/office/drawing/2014/main" id="{3F3798F8-1750-0FE4-1290-C6D6580A8553}"/>
              </a:ext>
            </a:extLst>
          </p:cNvPr>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fa-IR"/>
          </a:p>
        </p:txBody>
      </p:sp>
      <p:sp>
        <p:nvSpPr>
          <p:cNvPr id="18" name="Slide Number Placeholder 17">
            <a:extLst>
              <a:ext uri="{FF2B5EF4-FFF2-40B4-BE49-F238E27FC236}">
                <a16:creationId xmlns:a16="http://schemas.microsoft.com/office/drawing/2014/main" id="{0DCDE002-D22A-FF07-ABC0-2A5BE3C2AFEF}"/>
              </a:ext>
            </a:extLst>
          </p:cNvPr>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defRPr sz="1000"/>
            </a:lvl1pPr>
          </a:lstStyle>
          <a:p>
            <a:fld id="{65525253-8300-4BE0-AA53-334600886114}" type="slidenum">
              <a:rPr lang="fa-IR" altLang="en-US"/>
              <a:pPr/>
              <a:t>‹#›</a:t>
            </a:fld>
            <a:endParaRPr lang="fa-IR" altLang="en-US"/>
          </a:p>
        </p:txBody>
      </p:sp>
      <p:sp>
        <p:nvSpPr>
          <p:cNvPr id="2" name="Rectangle 1">
            <a:extLst>
              <a:ext uri="{FF2B5EF4-FFF2-40B4-BE49-F238E27FC236}">
                <a16:creationId xmlns:a16="http://schemas.microsoft.com/office/drawing/2014/main" id="{803579F9-090F-88D7-AD5D-2404E62DDE3F}"/>
              </a:ext>
            </a:extLst>
          </p:cNvPr>
          <p:cNvSpPr/>
          <p:nvPr userDrawn="1"/>
        </p:nvSpPr>
        <p:spPr>
          <a:xfrm rot="5400000">
            <a:off x="8588188" y="5506108"/>
            <a:ext cx="2088232" cy="615553"/>
          </a:xfrm>
          <a:prstGeom prst="rect">
            <a:avLst/>
          </a:prstGeom>
        </p:spPr>
        <p:txBody>
          <a:bodyPr wrap="square">
            <a:spAutoFit/>
          </a:bodyPr>
          <a:lstStyle/>
          <a:p>
            <a:pPr eaLnBrk="0" hangingPunct="0">
              <a:defRPr/>
            </a:pPr>
            <a:br>
              <a:rPr lang="en-US" sz="1600" b="1" dirty="0">
                <a:solidFill>
                  <a:prstClr val="black"/>
                </a:solidFill>
                <a:latin typeface="Times New Roman" panose="02020603050405020304" pitchFamily="18" charset="0"/>
                <a:cs typeface="Times New Roman" panose="02020603050405020304" pitchFamily="18" charset="0"/>
              </a:rPr>
            </a:br>
            <a:r>
              <a:rPr lang="en-US" sz="1600" b="1" dirty="0">
                <a:solidFill>
                  <a:prstClr val="black"/>
                </a:solidFill>
                <a:latin typeface="Times New Roman" panose="02020603050405020304" pitchFamily="18" charset="0"/>
                <a:cs typeface="Times New Roman" panose="02020603050405020304" pitchFamily="18" charset="0"/>
              </a:rPr>
              <a:t>w</a:t>
            </a:r>
            <a:r>
              <a:rPr lang="en-US" b="1" dirty="0">
                <a:solidFill>
                  <a:prstClr val="black"/>
                </a:solidFill>
                <a:latin typeface="Times New Roman" panose="02020603050405020304" pitchFamily="18" charset="0"/>
                <a:cs typeface="Times New Roman" panose="02020603050405020304" pitchFamily="18" charset="0"/>
              </a:rPr>
              <a:t>ww.Ravanpoint.ir</a:t>
            </a:r>
            <a:endParaRPr lang="en-GB" b="1" dirty="0">
              <a:solidFill>
                <a:prstClr val="black"/>
              </a:solidFill>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09" r:id="rId1"/>
    <p:sldLayoutId id="2147483805" r:id="rId2"/>
    <p:sldLayoutId id="2147483810" r:id="rId3"/>
    <p:sldLayoutId id="2147483811" r:id="rId4"/>
    <p:sldLayoutId id="2147483812" r:id="rId5"/>
    <p:sldLayoutId id="2147483813" r:id="rId6"/>
    <p:sldLayoutId id="2147483806" r:id="rId7"/>
    <p:sldLayoutId id="2147483814" r:id="rId8"/>
    <p:sldLayoutId id="2147483815" r:id="rId9"/>
    <p:sldLayoutId id="2147483807" r:id="rId10"/>
    <p:sldLayoutId id="2147483808" r:id="rId11"/>
  </p:sldLayoutIdLst>
  <p:txStyles>
    <p:titleStyle>
      <a:lvl1pPr algn="l" rtl="1"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1" eaLnBrk="0" fontAlgn="base" hangingPunct="0">
        <a:spcBef>
          <a:spcPct val="0"/>
        </a:spcBef>
        <a:spcAft>
          <a:spcPct val="0"/>
        </a:spcAft>
        <a:defRPr sz="4100" b="1">
          <a:solidFill>
            <a:schemeClr val="tx2"/>
          </a:solidFill>
          <a:latin typeface="Lucida Sans Unicode" pitchFamily="34" charset="0"/>
          <a:cs typeface="Arial" charset="0"/>
        </a:defRPr>
      </a:lvl2pPr>
      <a:lvl3pPr algn="l" rtl="1" eaLnBrk="0" fontAlgn="base" hangingPunct="0">
        <a:spcBef>
          <a:spcPct val="0"/>
        </a:spcBef>
        <a:spcAft>
          <a:spcPct val="0"/>
        </a:spcAft>
        <a:defRPr sz="4100" b="1">
          <a:solidFill>
            <a:schemeClr val="tx2"/>
          </a:solidFill>
          <a:latin typeface="Lucida Sans Unicode" pitchFamily="34" charset="0"/>
          <a:cs typeface="Arial" charset="0"/>
        </a:defRPr>
      </a:lvl3pPr>
      <a:lvl4pPr algn="l" rtl="1" eaLnBrk="0" fontAlgn="base" hangingPunct="0">
        <a:spcBef>
          <a:spcPct val="0"/>
        </a:spcBef>
        <a:spcAft>
          <a:spcPct val="0"/>
        </a:spcAft>
        <a:defRPr sz="4100" b="1">
          <a:solidFill>
            <a:schemeClr val="tx2"/>
          </a:solidFill>
          <a:latin typeface="Lucida Sans Unicode" pitchFamily="34" charset="0"/>
          <a:cs typeface="Arial" charset="0"/>
        </a:defRPr>
      </a:lvl4pPr>
      <a:lvl5pPr algn="l" rtl="1" eaLnBrk="0" fontAlgn="base" hangingPunct="0">
        <a:spcBef>
          <a:spcPct val="0"/>
        </a:spcBef>
        <a:spcAft>
          <a:spcPct val="0"/>
        </a:spcAft>
        <a:defRPr sz="4100" b="1">
          <a:solidFill>
            <a:schemeClr val="tx2"/>
          </a:solidFill>
          <a:latin typeface="Lucida Sans Unicode" pitchFamily="34" charset="0"/>
          <a:cs typeface="Arial" charset="0"/>
        </a:defRPr>
      </a:lvl5pPr>
      <a:lvl6pPr marL="457200" algn="l" rtl="1" fontAlgn="base">
        <a:spcBef>
          <a:spcPct val="0"/>
        </a:spcBef>
        <a:spcAft>
          <a:spcPct val="0"/>
        </a:spcAft>
        <a:defRPr sz="4100" b="1">
          <a:solidFill>
            <a:schemeClr val="tx2"/>
          </a:solidFill>
          <a:latin typeface="Lucida Sans Unicode" pitchFamily="34" charset="0"/>
          <a:cs typeface="Arial" charset="0"/>
        </a:defRPr>
      </a:lvl6pPr>
      <a:lvl7pPr marL="914400" algn="l" rtl="1" fontAlgn="base">
        <a:spcBef>
          <a:spcPct val="0"/>
        </a:spcBef>
        <a:spcAft>
          <a:spcPct val="0"/>
        </a:spcAft>
        <a:defRPr sz="4100" b="1">
          <a:solidFill>
            <a:schemeClr val="tx2"/>
          </a:solidFill>
          <a:latin typeface="Lucida Sans Unicode" pitchFamily="34" charset="0"/>
          <a:cs typeface="Arial" charset="0"/>
        </a:defRPr>
      </a:lvl7pPr>
      <a:lvl8pPr marL="1371600" algn="l" rtl="1" fontAlgn="base">
        <a:spcBef>
          <a:spcPct val="0"/>
        </a:spcBef>
        <a:spcAft>
          <a:spcPct val="0"/>
        </a:spcAft>
        <a:defRPr sz="4100" b="1">
          <a:solidFill>
            <a:schemeClr val="tx2"/>
          </a:solidFill>
          <a:latin typeface="Lucida Sans Unicode" pitchFamily="34" charset="0"/>
          <a:cs typeface="Arial" charset="0"/>
        </a:defRPr>
      </a:lvl8pPr>
      <a:lvl9pPr marL="1828800" algn="l" rtl="1" fontAlgn="base">
        <a:spcBef>
          <a:spcPct val="0"/>
        </a:spcBef>
        <a:spcAft>
          <a:spcPct val="0"/>
        </a:spcAft>
        <a:defRPr sz="4100" b="1">
          <a:solidFill>
            <a:schemeClr val="tx2"/>
          </a:solidFill>
          <a:latin typeface="Lucida Sans Unicode" pitchFamily="34" charset="0"/>
          <a:cs typeface="Arial" charset="0"/>
        </a:defRPr>
      </a:lvl9pPr>
      <a:extLst/>
    </p:titleStyle>
    <p:bodyStyle>
      <a:lvl1pPr marL="365125" indent="-255588" algn="r" rtl="1"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r" rtl="1"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r" rtl="1"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r" rtl="1"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r" rtl="1"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1590CC-9240-7084-B705-A0D5CB241629}"/>
              </a:ext>
            </a:extLst>
          </p:cNvPr>
          <p:cNvSpPr>
            <a:spLocks noGrp="1"/>
          </p:cNvSpPr>
          <p:nvPr>
            <p:ph type="ctrTitle" idx="4294967295"/>
          </p:nvPr>
        </p:nvSpPr>
        <p:spPr>
          <a:xfrm>
            <a:off x="0" y="549275"/>
            <a:ext cx="8676456" cy="5472013"/>
          </a:xfrm>
        </p:spPr>
        <p:txBody>
          <a:bodyPr>
            <a:normAutofit fontScale="90000"/>
          </a:bodyPr>
          <a:lstStyle/>
          <a:p>
            <a:pPr eaLnBrk="1" fontAlgn="auto" hangingPunct="1">
              <a:spcAft>
                <a:spcPts val="0"/>
              </a:spcAft>
              <a:defRPr/>
            </a:pPr>
            <a:br>
              <a:rPr lang="fa-IR" dirty="0"/>
            </a:br>
            <a:br>
              <a:rPr lang="en-US" dirty="0"/>
            </a:br>
            <a:br>
              <a:rPr lang="en-US" dirty="0"/>
            </a:br>
            <a:br>
              <a:rPr lang="fa-IR" dirty="0"/>
            </a:br>
            <a:br>
              <a:rPr lang="en-US" dirty="0"/>
            </a:br>
            <a:br>
              <a:rPr lang="en-US" dirty="0"/>
            </a:br>
            <a:br>
              <a:rPr lang="en-US" dirty="0"/>
            </a:br>
            <a:br>
              <a:rPr lang="en-US" dirty="0"/>
            </a:br>
            <a:br>
              <a:rPr lang="en-US" dirty="0"/>
            </a:br>
            <a:br>
              <a:rPr lang="en-US" dirty="0"/>
            </a:br>
            <a:br>
              <a:rPr lang="en-US" dirty="0"/>
            </a:br>
            <a:br>
              <a:rPr lang="fa-IR" dirty="0"/>
            </a:br>
            <a:br>
              <a:rPr lang="fa-IR" dirty="0"/>
            </a:br>
            <a:r>
              <a:rPr lang="fa-IR" dirty="0"/>
              <a:t>                                 </a:t>
            </a:r>
            <a:br>
              <a:rPr lang="fa-IR" dirty="0"/>
            </a:br>
            <a:r>
              <a:rPr lang="fa-IR" dirty="0"/>
              <a:t> </a:t>
            </a:r>
            <a:br>
              <a:rPr lang="fa-IR" dirty="0"/>
            </a:br>
            <a:br>
              <a:rPr lang="fa-IR" dirty="0"/>
            </a:br>
            <a:endParaRPr lang="fa-IR" dirty="0"/>
          </a:p>
        </p:txBody>
      </p:sp>
      <p:sp>
        <p:nvSpPr>
          <p:cNvPr id="6" name="Rectangle 5">
            <a:extLst>
              <a:ext uri="{FF2B5EF4-FFF2-40B4-BE49-F238E27FC236}">
                <a16:creationId xmlns:a16="http://schemas.microsoft.com/office/drawing/2014/main" id="{C75368C6-2377-392F-4B04-64D7A7B0E9B4}"/>
              </a:ext>
            </a:extLst>
          </p:cNvPr>
          <p:cNvSpPr/>
          <p:nvPr/>
        </p:nvSpPr>
        <p:spPr>
          <a:xfrm>
            <a:off x="250825" y="260350"/>
            <a:ext cx="8281988" cy="4648200"/>
          </a:xfrm>
          <a:prstGeom prst="rect">
            <a:avLst/>
          </a:prstGeom>
        </p:spPr>
        <p:txBody>
          <a:bodyPr>
            <a:spAutoFit/>
          </a:bodyPr>
          <a:lstStyle/>
          <a:p>
            <a:pPr fontAlgn="auto">
              <a:spcBef>
                <a:spcPts val="0"/>
              </a:spcBef>
              <a:spcAft>
                <a:spcPts val="0"/>
              </a:spcAft>
              <a:defRPr/>
            </a:pPr>
            <a:endParaRPr lang="fa-IR" sz="3200" b="1" i="1" dirty="0">
              <a:solidFill>
                <a:prstClr val="black"/>
              </a:solidFill>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fa-IR" sz="3200" b="1" i="1" dirty="0">
              <a:solidFill>
                <a:prstClr val="black"/>
              </a:solidFill>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fa-IR" sz="3200" b="1" i="1" dirty="0">
              <a:solidFill>
                <a:prstClr val="black"/>
              </a:solidFill>
              <a:effectLst>
                <a:outerShdw blurRad="38100" dist="38100" dir="2700000" algn="tl">
                  <a:srgbClr val="000000">
                    <a:alpha val="43137"/>
                  </a:srgbClr>
                </a:outerShdw>
              </a:effectLst>
              <a:latin typeface="+mn-lt"/>
              <a:cs typeface="+mn-cs"/>
            </a:endParaRPr>
          </a:p>
          <a:p>
            <a:pPr algn="ctr" fontAlgn="auto">
              <a:spcBef>
                <a:spcPts val="0"/>
              </a:spcBef>
              <a:spcAft>
                <a:spcPts val="0"/>
              </a:spcAft>
              <a:defRPr/>
            </a:pPr>
            <a:r>
              <a:rPr lang="fa-IR" sz="3200" b="1" i="1" dirty="0">
                <a:solidFill>
                  <a:prstClr val="black"/>
                </a:solidFill>
                <a:effectLst>
                  <a:outerShdw blurRad="38100" dist="38100" dir="2700000" algn="tl">
                    <a:srgbClr val="000000">
                      <a:alpha val="43137"/>
                    </a:srgbClr>
                  </a:outerShdw>
                </a:effectLst>
                <a:latin typeface="+mn-lt"/>
                <a:cs typeface="B Nazanin" panose="00000400000000000000" pitchFamily="2" charset="-78"/>
              </a:rPr>
              <a:t>درمان مبتنی بر </a:t>
            </a:r>
            <a:r>
              <a:rPr lang="ar-SA" sz="3200" b="1" i="1" dirty="0">
                <a:solidFill>
                  <a:prstClr val="black"/>
                </a:solidFill>
                <a:effectLst>
                  <a:outerShdw blurRad="38100" dist="38100" dir="2700000" algn="tl">
                    <a:srgbClr val="000000">
                      <a:alpha val="43137"/>
                    </a:srgbClr>
                  </a:outerShdw>
                </a:effectLst>
                <a:latin typeface="+mn-lt"/>
                <a:cs typeface="B Nazanin" panose="00000400000000000000" pitchFamily="2" charset="-78"/>
              </a:rPr>
              <a:t>امید</a:t>
            </a:r>
            <a:endParaRPr lang="en-US" sz="3200" b="1" i="1" dirty="0">
              <a:solidFill>
                <a:prstClr val="black"/>
              </a:solidFill>
              <a:effectLst>
                <a:outerShdw blurRad="38100" dist="38100" dir="2700000" algn="tl">
                  <a:srgbClr val="000000">
                    <a:alpha val="43137"/>
                  </a:srgbClr>
                </a:outerShdw>
              </a:effectLst>
              <a:latin typeface="+mn-lt"/>
              <a:cs typeface="B Nazanin" panose="00000400000000000000" pitchFamily="2" charset="-78"/>
            </a:endParaRPr>
          </a:p>
          <a:p>
            <a:pPr fontAlgn="auto">
              <a:spcBef>
                <a:spcPts val="0"/>
              </a:spcBef>
              <a:spcAft>
                <a:spcPts val="0"/>
              </a:spcAft>
              <a:defRPr/>
            </a:pPr>
            <a:endParaRPr lang="en-US" sz="2400" dirty="0">
              <a:solidFill>
                <a:prstClr val="black"/>
              </a:solidFill>
              <a:latin typeface="+mn-lt"/>
              <a:cs typeface="+mn-cs"/>
            </a:endParaRPr>
          </a:p>
          <a:p>
            <a:pPr algn="ctr" fontAlgn="auto">
              <a:spcBef>
                <a:spcPts val="0"/>
              </a:spcBef>
              <a:spcAft>
                <a:spcPts val="0"/>
              </a:spcAft>
              <a:defRPr/>
            </a:pPr>
            <a:r>
              <a:rPr lang="en-US" sz="2800" b="1"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Hope  Therapy</a:t>
            </a:r>
          </a:p>
          <a:p>
            <a:pPr fontAlgn="auto">
              <a:spcBef>
                <a:spcPts val="0"/>
              </a:spcBef>
              <a:spcAft>
                <a:spcPts val="0"/>
              </a:spcAft>
              <a:defRPr/>
            </a:pPr>
            <a:endParaRPr lang="en-US" sz="2800" b="1" dirty="0">
              <a:solidFill>
                <a:prstClr val="black"/>
              </a:solidFill>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fa-IR" sz="2800" b="1" dirty="0">
              <a:solidFill>
                <a:prstClr val="black"/>
              </a:solidFill>
              <a:effectLst>
                <a:outerShdw blurRad="38100" dist="38100" dir="2700000" algn="tl">
                  <a:srgbClr val="000000">
                    <a:alpha val="43137"/>
                  </a:srgbClr>
                </a:outerShdw>
              </a:effectLst>
              <a:latin typeface="+mn-lt"/>
              <a:cs typeface="+mn-cs"/>
            </a:endParaRPr>
          </a:p>
          <a:p>
            <a:pPr fontAlgn="auto">
              <a:spcBef>
                <a:spcPts val="0"/>
              </a:spcBef>
              <a:spcAft>
                <a:spcPts val="0"/>
              </a:spcAft>
              <a:defRPr/>
            </a:pPr>
            <a:endParaRPr lang="fa-IR" sz="2400" dirty="0">
              <a:solidFill>
                <a:prstClr val="black"/>
              </a:solidFill>
              <a:latin typeface="+mn-lt"/>
              <a:cs typeface="+mn-cs"/>
            </a:endParaRPr>
          </a:p>
          <a:p>
            <a:pPr fontAlgn="auto">
              <a:spcBef>
                <a:spcPts val="0"/>
              </a:spcBef>
              <a:spcAft>
                <a:spcPts val="0"/>
              </a:spcAft>
              <a:defRPr/>
            </a:pPr>
            <a:endParaRPr lang="en-US" dirty="0">
              <a:solidFill>
                <a:prstClr val="black"/>
              </a:solidFill>
              <a:latin typeface="+mn-lt"/>
              <a:cs typeface="+mn-cs"/>
            </a:endParaRPr>
          </a:p>
          <a:p>
            <a:pPr fontAlgn="auto">
              <a:spcBef>
                <a:spcPts val="0"/>
              </a:spcBef>
              <a:spcAft>
                <a:spcPts val="0"/>
              </a:spcAft>
              <a:defRPr/>
            </a:pPr>
            <a:r>
              <a:rPr lang="fa-IR" dirty="0">
                <a:solidFill>
                  <a:prstClr val="black"/>
                </a:solidFill>
                <a:latin typeface="+mn-lt"/>
                <a:cs typeface="+mn-cs"/>
              </a:rPr>
              <a:t>                                        </a:t>
            </a:r>
            <a:endParaRPr lang="fa-IR" b="1" dirty="0">
              <a:solidFill>
                <a:prstClr val="black"/>
              </a:solidFill>
              <a:latin typeface="+mn-lt"/>
              <a:cs typeface="+mn-cs"/>
            </a:endParaRPr>
          </a:p>
        </p:txBody>
      </p:sp>
      <p:pic>
        <p:nvPicPr>
          <p:cNvPr id="2" name="Picture 1">
            <a:extLst>
              <a:ext uri="{FF2B5EF4-FFF2-40B4-BE49-F238E27FC236}">
                <a16:creationId xmlns:a16="http://schemas.microsoft.com/office/drawing/2014/main" id="{08CD9626-5FB3-3379-555F-574319DB4B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67086" y="4149004"/>
            <a:ext cx="1871739" cy="1851746"/>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to="" calcmode="lin" valueType="num">
                                      <p:cBhvr>
                                        <p:cTn id="7" dur="1" fill="hold"/>
                                        <p:tgtEl>
                                          <p:spTgt spid="6">
                                            <p:txEl>
                                              <p:pRg st="3" end="3"/>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 to="" calcmode="lin" valueType="num">
                                      <p:cBhvr>
                                        <p:cTn id="12" dur="1" fill="hold"/>
                                        <p:tgtEl>
                                          <p:spTgt spid="6">
                                            <p:txEl>
                                              <p:pRg st="5" end="5"/>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anim to="" calcmode="lin" valueType="num">
                                      <p:cBhvr>
                                        <p:cTn id="17" dur="1" fill="hold"/>
                                        <p:tgtEl>
                                          <p:spTgt spid="6">
                                            <p:txEl>
                                              <p:pRg st="10" end="10"/>
                                            </p:txEl>
                                          </p:spTgt>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50" presetClass="entr" presetSubtype="0" decel="10000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000" fill="hold"/>
                                        <p:tgtEl>
                                          <p:spTgt spid="4"/>
                                        </p:tgtEl>
                                        <p:attrNameLst>
                                          <p:attrName>ppt_w</p:attrName>
                                        </p:attrNameLst>
                                      </p:cBhvr>
                                      <p:tavLst>
                                        <p:tav tm="0">
                                          <p:val>
                                            <p:strVal val="#ppt_w+.3"/>
                                          </p:val>
                                        </p:tav>
                                        <p:tav tm="100000">
                                          <p:val>
                                            <p:strVal val="#ppt_w"/>
                                          </p:val>
                                        </p:tav>
                                      </p:tavLst>
                                    </p:anim>
                                    <p:anim calcmode="lin" valueType="num">
                                      <p:cBhvr>
                                        <p:cTn id="23" dur="2000" fill="hold"/>
                                        <p:tgtEl>
                                          <p:spTgt spid="4"/>
                                        </p:tgtEl>
                                        <p:attrNameLst>
                                          <p:attrName>ppt_h</p:attrName>
                                        </p:attrNameLst>
                                      </p:cBhvr>
                                      <p:tavLst>
                                        <p:tav tm="0">
                                          <p:val>
                                            <p:strVal val="#ppt_h"/>
                                          </p:val>
                                        </p:tav>
                                        <p:tav tm="100000">
                                          <p:val>
                                            <p:strVal val="#ppt_h"/>
                                          </p:val>
                                        </p:tav>
                                      </p:tavLst>
                                    </p:anim>
                                    <p:animEffect transition="in" filter="fade">
                                      <p:cBhvr>
                                        <p:cTn id="2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a:extLst>
              <a:ext uri="{FF2B5EF4-FFF2-40B4-BE49-F238E27FC236}">
                <a16:creationId xmlns:a16="http://schemas.microsoft.com/office/drawing/2014/main" id="{7147E9FA-7271-DA09-BA71-FC98C574F32E}"/>
              </a:ext>
            </a:extLst>
          </p:cNvPr>
          <p:cNvSpPr>
            <a:spLocks noGrp="1"/>
          </p:cNvSpPr>
          <p:nvPr>
            <p:ph idx="1"/>
          </p:nvPr>
        </p:nvSpPr>
        <p:spPr>
          <a:xfrm>
            <a:off x="457200" y="2571750"/>
            <a:ext cx="8229600" cy="3435350"/>
          </a:xfrm>
        </p:spPr>
        <p:txBody>
          <a:bodyPr/>
          <a:lstStyle/>
          <a:p>
            <a:r>
              <a:rPr lang="fa-IR" altLang="en-US" dirty="0">
                <a:cs typeface="B Nazanin" panose="00000400000000000000" pitchFamily="2" charset="-78"/>
              </a:rPr>
              <a:t>مارتین سلیگمن روان شناس و استاد دانشگاه پنسیوانیا، اشاره می کند که علم روانشناسی در طول قرن بیستم عمدتاً به اختلالات روانی از جمله اضطراب، افسردگی، یأس و ناامیدی  توجه کرد و از توجه به عواطف مثبت انسان غافل شد .بنظر او انسان دارای نیمه مثبت و نیم منفی است و اکنون هنگام آن است که به جنبه های مثبت وجود انسان توجه شود و علاوه بر آسیب پذیر یها به توانمند یها و استعدادهای انسان نیز توجه شود. در محور این نیمه مثبت، امید به آینده قرار دارد. </a:t>
            </a:r>
            <a:endParaRPr lang="en-US" altLang="en-US" dirty="0">
              <a:cs typeface="B Nazanin" panose="00000400000000000000" pitchFamily="2" charset="-78"/>
            </a:endParaRPr>
          </a:p>
        </p:txBody>
      </p:sp>
      <p:sp>
        <p:nvSpPr>
          <p:cNvPr id="3" name="Title 2">
            <a:extLst>
              <a:ext uri="{FF2B5EF4-FFF2-40B4-BE49-F238E27FC236}">
                <a16:creationId xmlns:a16="http://schemas.microsoft.com/office/drawing/2014/main" id="{82870E43-1825-0A20-4ACD-C21797CFB617}"/>
              </a:ext>
            </a:extLst>
          </p:cNvPr>
          <p:cNvSpPr>
            <a:spLocks noGrp="1"/>
          </p:cNvSpPr>
          <p:nvPr>
            <p:ph type="title"/>
          </p:nvPr>
        </p:nvSpPr>
        <p:spPr/>
        <p:txBody>
          <a:bodyPr/>
          <a:lstStyle/>
          <a:p>
            <a:pPr algn="ctr">
              <a:defRPr/>
            </a:pPr>
            <a:r>
              <a:rPr lang="ar-SA" dirty="0">
                <a:cs typeface="B Nazanin" pitchFamily="2" charset="-78"/>
              </a:rPr>
              <a:t>روان شناسی مثبت گرا</a:t>
            </a:r>
            <a:endParaRPr lang="en-US" dirty="0"/>
          </a:p>
        </p:txBody>
      </p:sp>
      <p:pic>
        <p:nvPicPr>
          <p:cNvPr id="12292" name="docBigImg" descr="نظرات سلیگمن، پدر روانشناسی مثبت">
            <a:extLst>
              <a:ext uri="{FF2B5EF4-FFF2-40B4-BE49-F238E27FC236}">
                <a16:creationId xmlns:a16="http://schemas.microsoft.com/office/drawing/2014/main" id="{41484DA7-0043-982A-DC18-1D27D5327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68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a:extLst>
              <a:ext uri="{FF2B5EF4-FFF2-40B4-BE49-F238E27FC236}">
                <a16:creationId xmlns:a16="http://schemas.microsoft.com/office/drawing/2014/main" id="{512CF10A-DF54-75A0-84E5-9D286A9FC31A}"/>
              </a:ext>
            </a:extLst>
          </p:cNvPr>
          <p:cNvSpPr>
            <a:spLocks noGrp="1"/>
          </p:cNvSpPr>
          <p:nvPr>
            <p:ph idx="1"/>
          </p:nvPr>
        </p:nvSpPr>
        <p:spPr>
          <a:xfrm>
            <a:off x="457200" y="2643188"/>
            <a:ext cx="8472488" cy="4000500"/>
          </a:xfrm>
        </p:spPr>
        <p:txBody>
          <a:bodyPr/>
          <a:lstStyle/>
          <a:p>
            <a:r>
              <a:rPr lang="fa-IR" altLang="en-US">
                <a:cs typeface="B Nazanin" panose="00000400000000000000" pitchFamily="2" charset="-78"/>
              </a:rPr>
              <a:t> ساختارهای منسوب به امید در متون روانشناسی در سال 1950 ظاهر شدند.</a:t>
            </a:r>
          </a:p>
          <a:p>
            <a:r>
              <a:rPr lang="fa-IR" altLang="en-US">
                <a:cs typeface="B Nazanin" panose="00000400000000000000" pitchFamily="2" charset="-78"/>
              </a:rPr>
              <a:t>بندورا ، سازه انتظار مبنی بر اینکه پیامدهای دلخواه بوقوع خواهند پیوست  را وارد روانشناسی کرد.</a:t>
            </a:r>
          </a:p>
          <a:p>
            <a:r>
              <a:rPr lang="fa-IR" altLang="en-US">
                <a:cs typeface="B Nazanin" panose="00000400000000000000" pitchFamily="2" charset="-78"/>
              </a:rPr>
              <a:t>کارور و شییر سازه خوش بینی را با تأکید بر انتظار تجربه پیامدهای خوشایند در زندگی پایه ریزی نمودند.</a:t>
            </a:r>
          </a:p>
          <a:p>
            <a:r>
              <a:rPr lang="fa-IR" altLang="en-US">
                <a:cs typeface="B Nazanin" panose="00000400000000000000" pitchFamily="2" charset="-78"/>
              </a:rPr>
              <a:t>در اواخر سال 1950تا 1960 امید با روشهای علمی تر و رسمی تر مورد بررسی قرار گرفت</a:t>
            </a:r>
          </a:p>
          <a:p>
            <a:r>
              <a:rPr lang="fa-IR" altLang="en-US">
                <a:cs typeface="B Nazanin" panose="00000400000000000000" pitchFamily="2" charset="-78"/>
              </a:rPr>
              <a:t> از اواسط دهه 1970به بعد پژو هشهای زیادی با تأکید بر افکار و احساسات منفی و نقش آن در سلامتی و بهبودی انجام شد.</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24A4A773-1FAD-86AB-5E5A-DC708D533741}"/>
              </a:ext>
            </a:extLst>
          </p:cNvPr>
          <p:cNvSpPr>
            <a:spLocks noGrp="1"/>
          </p:cNvSpPr>
          <p:nvPr>
            <p:ph type="title"/>
          </p:nvPr>
        </p:nvSpPr>
        <p:spPr/>
        <p:txBody>
          <a:bodyPr/>
          <a:lstStyle/>
          <a:p>
            <a:pPr algn="r">
              <a:defRPr/>
            </a:pPr>
            <a:r>
              <a:rPr lang="fa-IR" dirty="0">
                <a:cs typeface="B Nazanin" pitchFamily="2" charset="-78"/>
              </a:rPr>
              <a:t>تاریخچه امید درمانی</a:t>
            </a:r>
            <a:endParaRPr lang="en-US" dirty="0">
              <a:cs typeface="B Nazanin" pitchFamily="2" charset="-78"/>
            </a:endParaRPr>
          </a:p>
        </p:txBody>
      </p:sp>
      <p:pic>
        <p:nvPicPr>
          <p:cNvPr id="13316" name="Picture 2" descr="http://churchofuncommonhope.com/wp-content/uploads/2011/10/hope.jpg">
            <a:extLst>
              <a:ext uri="{FF2B5EF4-FFF2-40B4-BE49-F238E27FC236}">
                <a16:creationId xmlns:a16="http://schemas.microsoft.com/office/drawing/2014/main" id="{A3B5D856-B34E-7F1B-BAE2-08012BE8C3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85750"/>
            <a:ext cx="295275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a:extLst>
              <a:ext uri="{FF2B5EF4-FFF2-40B4-BE49-F238E27FC236}">
                <a16:creationId xmlns:a16="http://schemas.microsoft.com/office/drawing/2014/main" id="{1789F2BD-CFB5-77D6-0193-821ABD4F04AF}"/>
              </a:ext>
            </a:extLst>
          </p:cNvPr>
          <p:cNvSpPr>
            <a:spLocks noGrp="1"/>
          </p:cNvSpPr>
          <p:nvPr>
            <p:ph idx="1"/>
          </p:nvPr>
        </p:nvSpPr>
        <p:spPr/>
        <p:txBody>
          <a:bodyPr/>
          <a:lstStyle/>
          <a:p>
            <a:r>
              <a:rPr lang="fa-IR" altLang="en-US">
                <a:cs typeface="B Nazanin" panose="00000400000000000000" pitchFamily="2" charset="-78"/>
              </a:rPr>
              <a:t>تجربه مهمی که منعکس کننده احساسات، افکار و رفتارهای مورد انتظار برای تقاضاها و یا پیامدهایی است که هنوز رخ نداده اند.</a:t>
            </a:r>
          </a:p>
          <a:p>
            <a:r>
              <a:rPr lang="fa-IR" altLang="en-US">
                <a:cs typeface="B Nazanin" panose="00000400000000000000" pitchFamily="2" charset="-78"/>
              </a:rPr>
              <a:t>داشتن انتطار مثبت برای رسیدن به هدف</a:t>
            </a:r>
          </a:p>
          <a:p>
            <a:r>
              <a:rPr lang="fa-IR" altLang="en-US">
                <a:cs typeface="B Nazanin" panose="00000400000000000000" pitchFamily="2" charset="-78"/>
              </a:rPr>
              <a:t>امید را حالت انگیزشی مثبتی که از احساس موفقیت ناشی از رابطه مقابل بین عامل و مسیرهای دستیابی به هدف، توصیف کرده اند.</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BBD5A30B-2CC9-D035-BB0F-7467E146E9D0}"/>
              </a:ext>
            </a:extLst>
          </p:cNvPr>
          <p:cNvSpPr>
            <a:spLocks noGrp="1"/>
          </p:cNvSpPr>
          <p:nvPr>
            <p:ph type="title"/>
          </p:nvPr>
        </p:nvSpPr>
        <p:spPr/>
        <p:txBody>
          <a:bodyPr/>
          <a:lstStyle/>
          <a:p>
            <a:pPr algn="ctr">
              <a:defRPr/>
            </a:pPr>
            <a:r>
              <a:rPr lang="fa-IR" dirty="0">
                <a:cs typeface="B Nazanin" pitchFamily="2" charset="-78"/>
              </a:rPr>
              <a:t>تعاریف امید </a:t>
            </a:r>
            <a:endParaRPr lang="en-US" dirty="0">
              <a:cs typeface="B Nazanin" pitchFamily="2"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1">
            <a:extLst>
              <a:ext uri="{FF2B5EF4-FFF2-40B4-BE49-F238E27FC236}">
                <a16:creationId xmlns:a16="http://schemas.microsoft.com/office/drawing/2014/main" id="{053BB97F-EADE-3916-1904-1903FEB8E347}"/>
              </a:ext>
            </a:extLst>
          </p:cNvPr>
          <p:cNvSpPr>
            <a:spLocks noGrp="1"/>
          </p:cNvSpPr>
          <p:nvPr>
            <p:ph idx="1"/>
          </p:nvPr>
        </p:nvSpPr>
        <p:spPr>
          <a:xfrm>
            <a:off x="214313" y="1481138"/>
            <a:ext cx="8715375" cy="4525962"/>
          </a:xfrm>
        </p:spPr>
        <p:txBody>
          <a:bodyPr/>
          <a:lstStyle/>
          <a:p>
            <a:r>
              <a:rPr lang="fa-IR" altLang="en-US"/>
              <a:t> </a:t>
            </a:r>
            <a:r>
              <a:rPr lang="fa-IR" altLang="en-US">
                <a:cs typeface="B Nazanin" panose="00000400000000000000" pitchFamily="2" charset="-78"/>
              </a:rPr>
              <a:t>امید به نحو روشنی در دوران نوزادی، کودکی و نوجوانی رشد می کند (اسنایدر). </a:t>
            </a:r>
          </a:p>
          <a:p>
            <a:r>
              <a:rPr lang="fa-IR" altLang="en-US">
                <a:cs typeface="B Nazanin" panose="00000400000000000000" pitchFamily="2" charset="-78"/>
              </a:rPr>
              <a:t>سال اول زندگی : </a:t>
            </a:r>
          </a:p>
          <a:p>
            <a:r>
              <a:rPr lang="fa-IR" altLang="en-US">
                <a:cs typeface="B Nazanin" panose="00000400000000000000" pitchFamily="2" charset="-78"/>
              </a:rPr>
              <a:t>پایداری شی و طرحواره های علت و معلول به کودک این امکان را می دهد که در باره گذرگاههای معطوف به هدف تفکرات پیش بینانه ای داشته باشد. </a:t>
            </a:r>
          </a:p>
          <a:p>
            <a:r>
              <a:rPr lang="fa-IR" altLang="en-US">
                <a:cs typeface="B Nazanin" panose="00000400000000000000" pitchFamily="2" charset="-78"/>
              </a:rPr>
              <a:t>سال دوم : </a:t>
            </a:r>
          </a:p>
          <a:p>
            <a:r>
              <a:rPr lang="fa-IR" altLang="en-US">
                <a:cs typeface="B Nazanin" panose="00000400000000000000" pitchFamily="2" charset="-78"/>
              </a:rPr>
              <a:t>مهمترین مهارت در سال دوم این اندیشه است که می توان گذرگاههای اطراف موانع را نیز در نظر گرفت و  فعالانه آنها را دنبال کرد. کودک یاد می گیرد فعالیتهای هدفمندی را برای پیگیری به اجرا بگذارد.  </a:t>
            </a:r>
          </a:p>
          <a:p>
            <a:r>
              <a:rPr lang="fa-IR" altLang="en-US">
                <a:cs typeface="B Nazanin" panose="00000400000000000000" pitchFamily="2" charset="-78"/>
              </a:rPr>
              <a:t>این فعالیت ها یعنی رویارویی با موانع، در نظر گرفتن راههای اطراف آنها و سپس به اجرا گذاشتن فعالانه این نقشه ها هسته تکوین امید را تشکیل می دهند.</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C2667910-344C-6E76-1ED6-81703FE5677F}"/>
              </a:ext>
            </a:extLst>
          </p:cNvPr>
          <p:cNvSpPr>
            <a:spLocks noGrp="1"/>
          </p:cNvSpPr>
          <p:nvPr>
            <p:ph type="title"/>
          </p:nvPr>
        </p:nvSpPr>
        <p:spPr/>
        <p:txBody>
          <a:bodyPr/>
          <a:lstStyle/>
          <a:p>
            <a:pPr algn="ctr">
              <a:defRPr/>
            </a:pPr>
            <a:r>
              <a:rPr lang="fa-IR" dirty="0">
                <a:cs typeface="B Nazanin" pitchFamily="2" charset="-78"/>
              </a:rPr>
              <a:t>رشد امید</a:t>
            </a:r>
            <a:endParaRPr lang="en-US" dirty="0">
              <a:cs typeface="B Nazanin" pitchFamily="2" charset="-7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a:extLst>
              <a:ext uri="{FF2B5EF4-FFF2-40B4-BE49-F238E27FC236}">
                <a16:creationId xmlns:a16="http://schemas.microsoft.com/office/drawing/2014/main" id="{7429C5EF-7940-166E-3F8C-587144454A22}"/>
              </a:ext>
            </a:extLst>
          </p:cNvPr>
          <p:cNvSpPr>
            <a:spLocks noGrp="1"/>
          </p:cNvSpPr>
          <p:nvPr>
            <p:ph idx="1"/>
          </p:nvPr>
        </p:nvSpPr>
        <p:spPr/>
        <p:txBody>
          <a:bodyPr/>
          <a:lstStyle/>
          <a:p>
            <a:r>
              <a:rPr lang="fa-IR" altLang="en-US">
                <a:cs typeface="B Nazanin" panose="00000400000000000000" pitchFamily="2" charset="-78"/>
              </a:rPr>
              <a:t>دوره پیش دبستان :</a:t>
            </a:r>
          </a:p>
          <a:p>
            <a:r>
              <a:rPr lang="fa-IR" altLang="en-US">
                <a:cs typeface="B Nazanin" panose="00000400000000000000" pitchFamily="2" charset="-78"/>
              </a:rPr>
              <a:t>در این دوره رشد سریع زبان ، تفکر شهودی و پیش عملیاتی ، علاقه به داستان گویی و امور روزمره قابل پیش بینی ، امکان رشد بیشتر طراحی گذرگاههای امیدوار را در رویارویی با موانع و مشکلات فراهم می کند. </a:t>
            </a:r>
          </a:p>
          <a:p>
            <a:endParaRPr lang="fa-IR" altLang="en-US">
              <a:cs typeface="B Nazanin" panose="00000400000000000000" pitchFamily="2" charset="-78"/>
            </a:endParaRPr>
          </a:p>
          <a:p>
            <a:r>
              <a:rPr lang="fa-IR" altLang="en-US">
                <a:cs typeface="B Nazanin" panose="00000400000000000000" pitchFamily="2" charset="-78"/>
              </a:rPr>
              <a:t>نوجوانی: </a:t>
            </a:r>
          </a:p>
          <a:p>
            <a:r>
              <a:rPr lang="fa-IR" altLang="en-US">
                <a:cs typeface="B Nazanin" panose="00000400000000000000" pitchFamily="2" charset="-78"/>
              </a:rPr>
              <a:t>با رشد مهارتهای تفکرر انتزاعی، فرصت هایی برای برنامه ریزی      امیدوارانه و دنبال کردن طرحها به رغم کمبودها و موانع فراهم می گردد. </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2F82659C-B03C-B760-A239-3B5B2BDF892D}"/>
              </a:ext>
            </a:extLst>
          </p:cNvPr>
          <p:cNvSpPr>
            <a:spLocks noGrp="1"/>
          </p:cNvSpPr>
          <p:nvPr>
            <p:ph type="title"/>
          </p:nvPr>
        </p:nvSpPr>
        <p:spPr/>
        <p:txBody>
          <a:bodyPr/>
          <a:lstStyle/>
          <a:p>
            <a:pPr>
              <a:defRPr/>
            </a:pP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a:extLst>
              <a:ext uri="{FF2B5EF4-FFF2-40B4-BE49-F238E27FC236}">
                <a16:creationId xmlns:a16="http://schemas.microsoft.com/office/drawing/2014/main" id="{328BDE17-C953-BCD6-122D-6C8A57F545DA}"/>
              </a:ext>
            </a:extLst>
          </p:cNvPr>
          <p:cNvSpPr>
            <a:spLocks noGrp="1"/>
          </p:cNvSpPr>
          <p:nvPr>
            <p:ph idx="1"/>
          </p:nvPr>
        </p:nvSpPr>
        <p:spPr/>
        <p:txBody>
          <a:bodyPr/>
          <a:lstStyle/>
          <a:p>
            <a:r>
              <a:rPr lang="fa-IR" altLang="en-US"/>
              <a:t>بزرگسالی: بزرگسالان امیدوار نیمرخ روانی متمایزی دارند. </a:t>
            </a:r>
          </a:p>
          <a:p>
            <a:endParaRPr lang="fa-IR" altLang="en-US"/>
          </a:p>
          <a:p>
            <a:r>
              <a:rPr lang="fa-IR" altLang="en-US"/>
              <a:t>بزرگسالانی که از سطوح بالای امید برخوردارند در زندگی خود به اندازه دیگران شکست را تجربه کرده اند , اما این باور را پرورش داده اند که می توانند با  چالشها سازش کنند و با ناملایمات کنار بیایند </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AE366F38-FEF1-DB7B-8996-C59EF9EBF062}"/>
              </a:ext>
            </a:extLst>
          </p:cNvPr>
          <p:cNvSpPr>
            <a:spLocks noGrp="1"/>
          </p:cNvSpPr>
          <p:nvPr>
            <p:ph type="title"/>
          </p:nvPr>
        </p:nvSpPr>
        <p:spPr/>
        <p:txBody>
          <a:bodyPr/>
          <a:lstStyle/>
          <a:p>
            <a:pPr algn="ct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Arrow 12">
            <a:extLst>
              <a:ext uri="{FF2B5EF4-FFF2-40B4-BE49-F238E27FC236}">
                <a16:creationId xmlns:a16="http://schemas.microsoft.com/office/drawing/2014/main" id="{316828FE-5C3B-28DF-5451-8D5DC0363F0A}"/>
              </a:ext>
            </a:extLst>
          </p:cNvPr>
          <p:cNvSpPr/>
          <p:nvPr/>
        </p:nvSpPr>
        <p:spPr>
          <a:xfrm>
            <a:off x="4143372" y="3571876"/>
            <a:ext cx="1643074" cy="1714512"/>
          </a:xfrm>
          <a:prstGeom prst="rightArrow">
            <a:avLst>
              <a:gd name="adj1" fmla="val 50000"/>
              <a:gd name="adj2" fmla="val 46083"/>
            </a:avLst>
          </a:prstGeom>
          <a:solidFill>
            <a:srgbClr val="00B0F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ight Arrow 9">
            <a:extLst>
              <a:ext uri="{FF2B5EF4-FFF2-40B4-BE49-F238E27FC236}">
                <a16:creationId xmlns:a16="http://schemas.microsoft.com/office/drawing/2014/main" id="{C0780A33-9695-E9FC-723E-BF50B1C533F0}"/>
              </a:ext>
            </a:extLst>
          </p:cNvPr>
          <p:cNvSpPr/>
          <p:nvPr/>
        </p:nvSpPr>
        <p:spPr>
          <a:xfrm>
            <a:off x="6072198" y="3143248"/>
            <a:ext cx="2714644" cy="2143140"/>
          </a:xfrm>
          <a:prstGeom prst="rightArrow">
            <a:avLst>
              <a:gd name="adj1" fmla="val 50000"/>
              <a:gd name="adj2" fmla="val 46083"/>
            </a:avLst>
          </a:prstGeom>
          <a:solidFill>
            <a:srgbClr val="FFFF0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ight Arrow 11">
            <a:extLst>
              <a:ext uri="{FF2B5EF4-FFF2-40B4-BE49-F238E27FC236}">
                <a16:creationId xmlns:a16="http://schemas.microsoft.com/office/drawing/2014/main" id="{DA48C62F-238A-B768-88E7-7D7659DF29F5}"/>
              </a:ext>
            </a:extLst>
          </p:cNvPr>
          <p:cNvSpPr/>
          <p:nvPr/>
        </p:nvSpPr>
        <p:spPr>
          <a:xfrm>
            <a:off x="2357422" y="3643314"/>
            <a:ext cx="1643074" cy="1714512"/>
          </a:xfrm>
          <a:prstGeom prst="rightArrow">
            <a:avLst>
              <a:gd name="adj1" fmla="val 50000"/>
              <a:gd name="adj2" fmla="val 46083"/>
            </a:avLst>
          </a:prstGeom>
          <a:solidFill>
            <a:srgbClr val="00B05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67" name="Content Placeholder 1">
            <a:extLst>
              <a:ext uri="{FF2B5EF4-FFF2-40B4-BE49-F238E27FC236}">
                <a16:creationId xmlns:a16="http://schemas.microsoft.com/office/drawing/2014/main" id="{7BA51FF0-CAF4-DA8D-2479-A90B3A13005F}"/>
              </a:ext>
            </a:extLst>
          </p:cNvPr>
          <p:cNvSpPr>
            <a:spLocks noGrp="1"/>
          </p:cNvSpPr>
          <p:nvPr>
            <p:ph idx="1"/>
          </p:nvPr>
        </p:nvSpPr>
        <p:spPr>
          <a:xfrm>
            <a:off x="457200" y="1481138"/>
            <a:ext cx="8229600" cy="1947862"/>
          </a:xfrm>
        </p:spPr>
        <p:txBody>
          <a:bodyPr/>
          <a:lstStyle/>
          <a:p>
            <a:r>
              <a:rPr lang="fa-IR" altLang="en-US">
                <a:cs typeface="B Nazanin" panose="00000400000000000000" pitchFamily="2" charset="-78"/>
              </a:rPr>
              <a:t>بزرگسالانی که امید کمتری دارند وقتی با موانع غیر قابل رفع روبرو می شوند هیجان هایشان یک توالی نسبتا قابل پیش بینی را به شکل زیر دنبال می کند.</a:t>
            </a: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FD75C30E-4374-7B54-C55F-2C3E93759315}"/>
              </a:ext>
            </a:extLst>
          </p:cNvPr>
          <p:cNvSpPr>
            <a:spLocks noGrp="1"/>
          </p:cNvSpPr>
          <p:nvPr>
            <p:ph type="title"/>
          </p:nvPr>
        </p:nvSpPr>
        <p:spPr/>
        <p:txBody>
          <a:bodyPr/>
          <a:lstStyle/>
          <a:p>
            <a:pPr>
              <a:defRPr/>
            </a:pPr>
            <a:endParaRPr lang="en-US"/>
          </a:p>
        </p:txBody>
      </p:sp>
      <p:sp>
        <p:nvSpPr>
          <p:cNvPr id="4" name="Right Arrow 3">
            <a:extLst>
              <a:ext uri="{FF2B5EF4-FFF2-40B4-BE49-F238E27FC236}">
                <a16:creationId xmlns:a16="http://schemas.microsoft.com/office/drawing/2014/main" id="{CAC0716F-481C-6BD1-306A-7BE9FBE89958}"/>
              </a:ext>
            </a:extLst>
          </p:cNvPr>
          <p:cNvSpPr/>
          <p:nvPr/>
        </p:nvSpPr>
        <p:spPr>
          <a:xfrm>
            <a:off x="571472" y="3643314"/>
            <a:ext cx="1643074" cy="1714512"/>
          </a:xfrm>
          <a:prstGeom prst="rightArrow">
            <a:avLst>
              <a:gd name="adj1" fmla="val 50000"/>
              <a:gd name="adj2" fmla="val 46083"/>
            </a:avLst>
          </a:prstGeom>
          <a:solidFill>
            <a:srgbClr val="7030A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a:extLst>
              <a:ext uri="{FF2B5EF4-FFF2-40B4-BE49-F238E27FC236}">
                <a16:creationId xmlns:a16="http://schemas.microsoft.com/office/drawing/2014/main" id="{70B2EF6E-D746-784C-80AA-8CC008AAC7F0}"/>
              </a:ext>
            </a:extLst>
          </p:cNvPr>
          <p:cNvSpPr/>
          <p:nvPr/>
        </p:nvSpPr>
        <p:spPr>
          <a:xfrm>
            <a:off x="2143108" y="4357694"/>
            <a:ext cx="1000132" cy="1000132"/>
          </a:xfrm>
          <a:prstGeom prst="ellipse">
            <a:avLst/>
          </a:prstGeom>
          <a:solidFill>
            <a:srgbClr val="FF00FF"/>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a-IR" b="1" dirty="0">
                <a:solidFill>
                  <a:schemeClr val="tx1"/>
                </a:solidFill>
                <a:effectLst>
                  <a:outerShdw blurRad="38100" dist="38100" dir="2700000" algn="tl">
                    <a:srgbClr val="000000">
                      <a:alpha val="43137"/>
                    </a:srgbClr>
                  </a:outerShdw>
                </a:effectLst>
                <a:cs typeface="B Nazanin" pitchFamily="2" charset="-78"/>
              </a:rPr>
              <a:t>خشم</a:t>
            </a:r>
            <a:endParaRPr lang="en-US" b="1" dirty="0">
              <a:solidFill>
                <a:schemeClr val="tx1"/>
              </a:solidFill>
              <a:effectLst>
                <a:outerShdw blurRad="38100" dist="38100" dir="2700000" algn="tl">
                  <a:srgbClr val="000000">
                    <a:alpha val="43137"/>
                  </a:srgbClr>
                </a:outerShdw>
              </a:effectLst>
              <a:cs typeface="B Nazanin" pitchFamily="2" charset="-78"/>
            </a:endParaRPr>
          </a:p>
        </p:txBody>
      </p:sp>
      <p:sp>
        <p:nvSpPr>
          <p:cNvPr id="5" name="Oval 4">
            <a:extLst>
              <a:ext uri="{FF2B5EF4-FFF2-40B4-BE49-F238E27FC236}">
                <a16:creationId xmlns:a16="http://schemas.microsoft.com/office/drawing/2014/main" id="{9D53A295-AC92-7CAB-A9B8-99D9C599E5BF}"/>
              </a:ext>
            </a:extLst>
          </p:cNvPr>
          <p:cNvSpPr/>
          <p:nvPr/>
        </p:nvSpPr>
        <p:spPr>
          <a:xfrm>
            <a:off x="214282" y="4214818"/>
            <a:ext cx="1143008" cy="1071570"/>
          </a:xfrm>
          <a:prstGeom prst="ellipse">
            <a:avLst/>
          </a:prstGeom>
          <a:solidFill>
            <a:srgbClr val="FFFF0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a-IR" b="1" dirty="0">
                <a:solidFill>
                  <a:schemeClr val="tx1"/>
                </a:solidFill>
                <a:effectLst>
                  <a:outerShdw blurRad="38100" dist="38100" dir="2700000" algn="tl">
                    <a:srgbClr val="000000">
                      <a:alpha val="43137"/>
                    </a:srgbClr>
                  </a:outerShdw>
                </a:effectLst>
                <a:cs typeface="B Nazanin" pitchFamily="2" charset="-78"/>
              </a:rPr>
              <a:t>ناامیدی</a:t>
            </a:r>
            <a:endParaRPr lang="en-US" b="1" dirty="0">
              <a:solidFill>
                <a:schemeClr val="tx1"/>
              </a:solidFill>
              <a:effectLst>
                <a:outerShdw blurRad="38100" dist="38100" dir="2700000" algn="tl">
                  <a:srgbClr val="000000">
                    <a:alpha val="43137"/>
                  </a:srgbClr>
                </a:outerShdw>
              </a:effectLst>
              <a:cs typeface="B Nazanin" pitchFamily="2" charset="-78"/>
            </a:endParaRPr>
          </a:p>
        </p:txBody>
      </p:sp>
      <p:sp>
        <p:nvSpPr>
          <p:cNvPr id="8" name="Oval 7">
            <a:extLst>
              <a:ext uri="{FF2B5EF4-FFF2-40B4-BE49-F238E27FC236}">
                <a16:creationId xmlns:a16="http://schemas.microsoft.com/office/drawing/2014/main" id="{AB792690-91D5-E4D8-C43B-D8D0BB12DD4A}"/>
              </a:ext>
            </a:extLst>
          </p:cNvPr>
          <p:cNvSpPr/>
          <p:nvPr/>
        </p:nvSpPr>
        <p:spPr>
          <a:xfrm>
            <a:off x="3929058" y="4357694"/>
            <a:ext cx="1000132" cy="1000132"/>
          </a:xfrm>
          <a:prstGeom prst="ellipse">
            <a:avLst/>
          </a:prstGeom>
          <a:solidFill>
            <a:srgbClr val="FF660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a-IR" b="1" dirty="0">
                <a:solidFill>
                  <a:schemeClr val="tx1"/>
                </a:solidFill>
                <a:effectLst>
                  <a:outerShdw blurRad="38100" dist="38100" dir="2700000" algn="tl">
                    <a:srgbClr val="000000">
                      <a:alpha val="43137"/>
                    </a:srgbClr>
                  </a:outerShdw>
                </a:effectLst>
                <a:cs typeface="B Nazanin" pitchFamily="2" charset="-78"/>
              </a:rPr>
              <a:t>یأس</a:t>
            </a:r>
            <a:endParaRPr lang="en-US" b="1" dirty="0">
              <a:solidFill>
                <a:schemeClr val="tx1"/>
              </a:solidFill>
              <a:effectLst>
                <a:outerShdw blurRad="38100" dist="38100" dir="2700000" algn="tl">
                  <a:srgbClr val="000000">
                    <a:alpha val="43137"/>
                  </a:srgbClr>
                </a:outerShdw>
              </a:effectLst>
              <a:cs typeface="B Nazanin" pitchFamily="2" charset="-78"/>
            </a:endParaRPr>
          </a:p>
        </p:txBody>
      </p:sp>
      <p:sp>
        <p:nvSpPr>
          <p:cNvPr id="9" name="Oval 8">
            <a:extLst>
              <a:ext uri="{FF2B5EF4-FFF2-40B4-BE49-F238E27FC236}">
                <a16:creationId xmlns:a16="http://schemas.microsoft.com/office/drawing/2014/main" id="{E13C1F3B-B6BC-5836-A152-A0E75EA71E10}"/>
              </a:ext>
            </a:extLst>
          </p:cNvPr>
          <p:cNvSpPr/>
          <p:nvPr/>
        </p:nvSpPr>
        <p:spPr>
          <a:xfrm>
            <a:off x="5786446" y="3929066"/>
            <a:ext cx="1643074" cy="1571636"/>
          </a:xfrm>
          <a:prstGeom prst="ellipse">
            <a:avLst/>
          </a:prstGeom>
          <a:solidFill>
            <a:srgbClr val="FF3300"/>
          </a:solidFill>
          <a:ln w="3492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a-IR" b="1" dirty="0">
                <a:solidFill>
                  <a:schemeClr val="tx1"/>
                </a:solidFill>
                <a:effectLst>
                  <a:outerShdw blurRad="38100" dist="38100" dir="2700000" algn="tl">
                    <a:srgbClr val="000000">
                      <a:alpha val="43137"/>
                    </a:srgbClr>
                  </a:outerShdw>
                </a:effectLst>
                <a:cs typeface="B Nazanin" pitchFamily="2" charset="-78"/>
              </a:rPr>
              <a:t>بی احساسی</a:t>
            </a:r>
            <a:endParaRPr lang="en-US" b="1" dirty="0">
              <a:solidFill>
                <a:schemeClr val="tx1"/>
              </a:solidFill>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a:extLst>
              <a:ext uri="{FF2B5EF4-FFF2-40B4-BE49-F238E27FC236}">
                <a16:creationId xmlns:a16="http://schemas.microsoft.com/office/drawing/2014/main" id="{31281011-CF80-5015-D50E-B96E53BB01B8}"/>
              </a:ext>
            </a:extLst>
          </p:cNvPr>
          <p:cNvSpPr>
            <a:spLocks noGrp="1"/>
          </p:cNvSpPr>
          <p:nvPr>
            <p:ph idx="1"/>
          </p:nvPr>
        </p:nvSpPr>
        <p:spPr/>
        <p:txBody>
          <a:bodyPr/>
          <a:lstStyle/>
          <a:p>
            <a:r>
              <a:rPr lang="fa-IR" altLang="en-US" dirty="0"/>
              <a:t> استاد ریک اسنایدر در سال  2000,امید را فرایند تفکر کردن درباره اهدافی که همراه با انگیزش هستند و فرد را به سمت جلو حرکت می دهند (عامل )و  راههایی (گذرگاهها )که به آن دست می یابندتعریف کرده اند.</a:t>
            </a:r>
          </a:p>
          <a:p>
            <a:r>
              <a:rPr lang="fa-IR" altLang="en-US" dirty="0"/>
              <a:t>تبیین کرد که امید ظرفیت و گنجایش ادراک شده 2002وی در سال فرد  ,برای رشد دادن گذرگاههایی است که به اهداف مطلوب برسد و سپس گذرگاهها برای رسیدن به اهداف از انگیزش  شناختی استفاده می کنند.</a:t>
            </a:r>
            <a:endParaRPr lang="en-US" altLang="en-US" dirty="0">
              <a:cs typeface="Arial" panose="020B0604020202020204" pitchFamily="34" charset="0"/>
            </a:endParaRPr>
          </a:p>
        </p:txBody>
      </p:sp>
      <p:sp>
        <p:nvSpPr>
          <p:cNvPr id="3" name="Title 2">
            <a:extLst>
              <a:ext uri="{FF2B5EF4-FFF2-40B4-BE49-F238E27FC236}">
                <a16:creationId xmlns:a16="http://schemas.microsoft.com/office/drawing/2014/main" id="{5CFCC191-DB9B-2532-05D3-C303934DA1CA}"/>
              </a:ext>
            </a:extLst>
          </p:cNvPr>
          <p:cNvSpPr>
            <a:spLocks noGrp="1"/>
          </p:cNvSpPr>
          <p:nvPr>
            <p:ph type="title"/>
          </p:nvPr>
        </p:nvSpPr>
        <p:spPr/>
        <p:txBody>
          <a:bodyPr/>
          <a:lstStyle/>
          <a:p>
            <a:pPr>
              <a:defRPr/>
            </a:pP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a:extLst>
              <a:ext uri="{FF2B5EF4-FFF2-40B4-BE49-F238E27FC236}">
                <a16:creationId xmlns:a16="http://schemas.microsoft.com/office/drawing/2014/main" id="{36DD890B-5459-9CCC-50C4-378158A7BC91}"/>
              </a:ext>
            </a:extLst>
          </p:cNvPr>
          <p:cNvSpPr>
            <a:spLocks noGrp="1"/>
          </p:cNvSpPr>
          <p:nvPr>
            <p:ph idx="1"/>
          </p:nvPr>
        </p:nvSpPr>
        <p:spPr/>
        <p:txBody>
          <a:bodyPr/>
          <a:lstStyle/>
          <a:p>
            <a:r>
              <a:rPr lang="fa-IR" altLang="en-US"/>
              <a:t>تفکر گذرگاهی</a:t>
            </a:r>
            <a:r>
              <a:rPr lang="en-US" altLang="en-US">
                <a:cs typeface="Arial" panose="020B0604020202020204" pitchFamily="34" charset="0"/>
              </a:rPr>
              <a:t> </a:t>
            </a:r>
            <a:r>
              <a:rPr lang="fa-IR" altLang="en-US"/>
              <a:t>تفکر عامل</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F75CE8B4-1111-05AD-4911-74193406AC0A}"/>
              </a:ext>
            </a:extLst>
          </p:cNvPr>
          <p:cNvSpPr>
            <a:spLocks noGrp="1"/>
          </p:cNvSpPr>
          <p:nvPr>
            <p:ph type="title"/>
          </p:nvPr>
        </p:nvSpPr>
        <p:spPr/>
        <p:txBody>
          <a:bodyPr>
            <a:normAutofit fontScale="90000"/>
          </a:bodyPr>
          <a:lstStyle/>
          <a:p>
            <a:pPr algn="ctr">
              <a:defRPr/>
            </a:pPr>
            <a:r>
              <a:rPr lang="fa-IR" dirty="0"/>
              <a:t>مؤلفه های امید در نظریه اسنایدر</a:t>
            </a:r>
            <a:r>
              <a:rPr lang="en-US" dirty="0" err="1"/>
              <a:t>C.R.Snyder</a:t>
            </a:r>
            <a:endParaRPr lang="en-US" dirty="0"/>
          </a:p>
        </p:txBody>
      </p:sp>
      <p:pic>
        <p:nvPicPr>
          <p:cNvPr id="21508" name="Picture 2" descr="http://www.thestrengthsfoundation.org/wp-content/uploads/2011/05/C.R.Snyder.png">
            <a:extLst>
              <a:ext uri="{FF2B5EF4-FFF2-40B4-BE49-F238E27FC236}">
                <a16:creationId xmlns:a16="http://schemas.microsoft.com/office/drawing/2014/main" id="{523CEC4C-983B-35E7-2F81-18B7CFC72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8" y="1214438"/>
            <a:ext cx="254317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a:extLst>
              <a:ext uri="{FF2B5EF4-FFF2-40B4-BE49-F238E27FC236}">
                <a16:creationId xmlns:a16="http://schemas.microsoft.com/office/drawing/2014/main" id="{C80E08A5-B5E4-F210-BEE8-8D12E8EF643E}"/>
              </a:ext>
            </a:extLst>
          </p:cNvPr>
          <p:cNvSpPr>
            <a:spLocks noGrp="1"/>
          </p:cNvSpPr>
          <p:nvPr>
            <p:ph idx="1"/>
          </p:nvPr>
        </p:nvSpPr>
        <p:spPr/>
        <p:txBody>
          <a:bodyPr/>
          <a:lstStyle/>
          <a:p>
            <a:r>
              <a:rPr lang="fa-IR" altLang="en-US"/>
              <a:t>تفکر عامل شامل افکاری درباره توانایی افراد برای شروع کردن و  حفظ انگیزش برای گذرگاه هایی است که به سمت اهداف   مطلوب حرکت می کنند  ,حتی اگر فرد با موانع روبرو شود.</a:t>
            </a:r>
          </a:p>
          <a:p>
            <a:r>
              <a:rPr lang="fa-IR" altLang="en-US"/>
              <a:t>افراد با امید بالا نسبت به افراد با امید پایین ترجیح بیشتری را برای حالتهای تسهیل کننده عاملها نشان داده اند</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15CDD54F-48D1-7224-4DAD-F1E0E69144B6}"/>
              </a:ext>
            </a:extLst>
          </p:cNvPr>
          <p:cNvSpPr>
            <a:spLocks noGrp="1"/>
          </p:cNvSpPr>
          <p:nvPr>
            <p:ph type="title"/>
          </p:nvPr>
        </p:nvSpPr>
        <p:spPr/>
        <p:txBody>
          <a:bodyPr/>
          <a:lstStyle/>
          <a:p>
            <a:pPr algn="ctr">
              <a:defRPr/>
            </a:pPr>
            <a:r>
              <a:rPr lang="fa-IR" dirty="0"/>
              <a:t>تفکر عامل</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a:extLst>
              <a:ext uri="{FF2B5EF4-FFF2-40B4-BE49-F238E27FC236}">
                <a16:creationId xmlns:a16="http://schemas.microsoft.com/office/drawing/2014/main" id="{BDC781C5-E7E3-5FE9-2877-01D0FCBF9521}"/>
              </a:ext>
            </a:extLst>
          </p:cNvPr>
          <p:cNvSpPr>
            <a:spLocks noGrp="1"/>
          </p:cNvSpPr>
          <p:nvPr>
            <p:ph idx="1"/>
          </p:nvPr>
        </p:nvSpPr>
        <p:spPr/>
        <p:txBody>
          <a:bodyPr/>
          <a:lstStyle/>
          <a:p>
            <a:r>
              <a:rPr lang="fa-IR" altLang="en-US"/>
              <a:t>دومین مؤلفه درباره امید شامل تفکر درباره ظرفیت فرد برای پیدا کردن مسیرهای عملی و کاربردی برای رسیدن به اهداف مطلوب است.</a:t>
            </a:r>
          </a:p>
          <a:p>
            <a:r>
              <a:rPr lang="fa-IR" altLang="en-US"/>
              <a:t>تفکر گذرگاهی توانایی ادراک کننده ای برای تولید راه های اصلی موفقیت آمیز برای اهداف مطلوب را منعکس می نماید.</a:t>
            </a:r>
          </a:p>
          <a:p>
            <a:r>
              <a:rPr lang="fa-IR" altLang="en-US"/>
              <a:t>تفکر گذرگاهی شیوه ای برای ارتباط حال به آینده از طریق اهدافمان است.</a:t>
            </a:r>
          </a:p>
          <a:p>
            <a:r>
              <a:rPr lang="fa-IR" altLang="en-US"/>
              <a:t> افرادی که امید بالایی دارند نسبت به افرادی دارای امید پایین ,بیشتر قادرند که مسیرهای جایگزین برای اهدافشان بیابند بویژه وقتی که مسیرهای اولیه با موانعی روبرو می شود.</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BADD7AFA-CFC2-4E39-02B2-7C2903CC4402}"/>
              </a:ext>
            </a:extLst>
          </p:cNvPr>
          <p:cNvSpPr>
            <a:spLocks noGrp="1"/>
          </p:cNvSpPr>
          <p:nvPr>
            <p:ph type="title"/>
          </p:nvPr>
        </p:nvSpPr>
        <p:spPr/>
        <p:txBody>
          <a:bodyPr/>
          <a:lstStyle/>
          <a:p>
            <a:pPr algn="ctr">
              <a:defRPr/>
            </a:pPr>
            <a:r>
              <a:rPr lang="fa-IR" dirty="0"/>
              <a:t>تفکر گذرگاهی</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a:extLst>
              <a:ext uri="{FF2B5EF4-FFF2-40B4-BE49-F238E27FC236}">
                <a16:creationId xmlns:a16="http://schemas.microsoft.com/office/drawing/2014/main" id="{A4376A07-B2E8-D6C6-B83B-F930E08830CF}"/>
              </a:ext>
            </a:extLst>
          </p:cNvPr>
          <p:cNvSpPr>
            <a:spLocks noGrp="1"/>
          </p:cNvSpPr>
          <p:nvPr>
            <p:ph idx="1"/>
          </p:nvPr>
        </p:nvSpPr>
        <p:spPr/>
        <p:txBody>
          <a:bodyPr/>
          <a:lstStyle/>
          <a:p>
            <a:r>
              <a:rPr lang="fa-IR" altLang="en-US">
                <a:cs typeface="B Nazanin" panose="00000400000000000000" pitchFamily="2" charset="-78"/>
              </a:rPr>
              <a:t>بیان کرد که این دو مولفه به شکلی افزودنی و تکرار 2002اسنایدر در سال  شونده با یکدیگر مرتبط هستند. هنگامی که یکی از این دو مولفه برای طراحی کردن مسیر برای هدف  موفقیت آمیز باشد ,فرد به احتمال زیاد به شروع کردن و نگهداری این  مسیرها انرژی می دهد و تقویت  کننده است و به گونه ای معکوس نیز  هنگامی که افراد درباره شروع و تعقیب کردن یک هدف برانگیخته می شوند ,احتمال زیادی وجود دارد که در تولید مسیرها برای اهداف موفق  باشند</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7A3E0655-D513-760C-5D7E-9F9B7974D621}"/>
              </a:ext>
            </a:extLst>
          </p:cNvPr>
          <p:cNvSpPr>
            <a:spLocks noGrp="1"/>
          </p:cNvSpPr>
          <p:nvPr>
            <p:ph type="title"/>
          </p:nvPr>
        </p:nvSpPr>
        <p:spPr/>
        <p:txBody>
          <a:bodyPr/>
          <a:lstStyle/>
          <a:p>
            <a:pPr algn="ctr">
              <a:defRPr/>
            </a:pPr>
            <a:r>
              <a:rPr lang="fa-IR" dirty="0"/>
              <a:t>ارتباط میان مولفه امید</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a:extLst>
              <a:ext uri="{FF2B5EF4-FFF2-40B4-BE49-F238E27FC236}">
                <a16:creationId xmlns:a16="http://schemas.microsoft.com/office/drawing/2014/main" id="{23CC527F-2564-ABAB-2118-A228AC707914}"/>
              </a:ext>
            </a:extLst>
          </p:cNvPr>
          <p:cNvSpPr>
            <a:spLocks noGrp="1"/>
          </p:cNvSpPr>
          <p:nvPr>
            <p:ph idx="1"/>
          </p:nvPr>
        </p:nvSpPr>
        <p:spPr/>
        <p:txBody>
          <a:bodyPr/>
          <a:lstStyle/>
          <a:p>
            <a:r>
              <a:rPr lang="fa-IR" altLang="en-US">
                <a:cs typeface="B Nazanin" panose="00000400000000000000" pitchFamily="2" charset="-78"/>
              </a:rPr>
              <a:t>هر امیدی باید در بطن خود هدفی داشته باشد و این اهداف باید آنقدر ارزشمند باشند تا بتوان روی آنها فکر کرد و سرمایه گذری نمود  وقتی هدف ارزشمند باشد در تفکر هوشیار انسان جای می گیرد. در واقع نقاط نهای یا تکیه گاههای زنجیره کنش ذهنی را اهداف فراهم  می کنندو مرجع نظریه امید هستند.</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12B763AB-6FFB-D8EC-CC74-7D37931BEB08}"/>
              </a:ext>
            </a:extLst>
          </p:cNvPr>
          <p:cNvSpPr>
            <a:spLocks noGrp="1"/>
          </p:cNvSpPr>
          <p:nvPr>
            <p:ph type="title"/>
          </p:nvPr>
        </p:nvSpPr>
        <p:spPr/>
        <p:txBody>
          <a:bodyPr/>
          <a:lstStyle/>
          <a:p>
            <a:pPr algn="ctr">
              <a:defRPr/>
            </a:pPr>
            <a:r>
              <a:rPr lang="fa-IR" dirty="0"/>
              <a:t>نقش اهداف در امید</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1">
            <a:extLst>
              <a:ext uri="{FF2B5EF4-FFF2-40B4-BE49-F238E27FC236}">
                <a16:creationId xmlns:a16="http://schemas.microsoft.com/office/drawing/2014/main" id="{DBF23371-0D60-A459-5FAC-3A0058AC6F1C}"/>
              </a:ext>
            </a:extLst>
          </p:cNvPr>
          <p:cNvSpPr>
            <a:spLocks noGrp="1"/>
          </p:cNvSpPr>
          <p:nvPr>
            <p:ph idx="1"/>
          </p:nvPr>
        </p:nvSpPr>
        <p:spPr/>
        <p:txBody>
          <a:bodyPr/>
          <a:lstStyle/>
          <a:p>
            <a:r>
              <a:rPr lang="fa-IR" altLang="en-US"/>
              <a:t>طبق این مفهوم سازی، امید هنگامی نیرومند است که هدفهای ارزشمندی را در بر گیرد و با داشتن موانع چالش بر انگیز ولی نه   برطرف نشدنی ، احتمال  دستیابی به آنها  در میان مدت وجود داشته  باشد  .جایی که ما به رسیدن به هدفها اطمینان داریم  ,امید بی معنا  است و همینطور جایی که مطمئن هستیم به هدف نخواهیم رسید . بنابراین هیجانهای مثبت و منفی محصول جنبی تفکر هدفمند امید و  ناامیدی هستند.</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EF594BE3-EFC7-C52D-D910-EA0F4FF33248}"/>
              </a:ext>
            </a:extLst>
          </p:cNvPr>
          <p:cNvSpPr>
            <a:spLocks noGrp="1"/>
          </p:cNvSpPr>
          <p:nvPr>
            <p:ph type="title"/>
          </p:nvPr>
        </p:nvSpPr>
        <p:spPr/>
        <p:txBody>
          <a:bodyPr/>
          <a:lstStyle/>
          <a:p>
            <a:pPr>
              <a:defRPr/>
            </a:pP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a:extLst>
              <a:ext uri="{FF2B5EF4-FFF2-40B4-BE49-F238E27FC236}">
                <a16:creationId xmlns:a16="http://schemas.microsoft.com/office/drawing/2014/main" id="{7199EF81-79F0-D4DE-1AF4-74D622B08C97}"/>
              </a:ext>
            </a:extLst>
          </p:cNvPr>
          <p:cNvSpPr>
            <a:spLocks noGrp="1"/>
          </p:cNvSpPr>
          <p:nvPr>
            <p:ph idx="1"/>
          </p:nvPr>
        </p:nvSpPr>
        <p:spPr/>
        <p:txBody>
          <a:bodyPr/>
          <a:lstStyle/>
          <a:p>
            <a:r>
              <a:rPr lang="fa-IR" altLang="en-US"/>
              <a:t>ما معمولا درباره ارزش واقعی امیدواری تا وقتی که از دستش ندهیم ، فکر نمی کنیم امید موهبتی هیجانی است که آن را حق خودمان می دانیم  .اما ارزش کامل امید وقتی به طرزی دردناک آشکار می شود که اثرات تخریبی ناامیدی را احساس می کنیم .  در مواجه با موانع دست و پا گیر اکثر مردم به مسیرهای جایگزین می اندیشند این مسیرهای چند گانه ی تفکر به ویژه برای افراد با امید بالا مصداق دارد  .هنگامی که راههای نخستین مسدود می شود تفکر توانمند خود را نشان می دهد و انگیزه ضروری را برای جریان مسیرهای جایگزین فراهم می کند. طبق نظریه امید  ,پیگیری بدون مانع اهداف هیجانهای مثبت را یجاد می کند ,در حالی  که موانع در راه هدف احساسات منفی به بار می آورن</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771D81DC-9566-CC15-16D6-F7A31B918FA6}"/>
              </a:ext>
            </a:extLst>
          </p:cNvPr>
          <p:cNvSpPr>
            <a:spLocks noGrp="1"/>
          </p:cNvSpPr>
          <p:nvPr>
            <p:ph type="title"/>
          </p:nvPr>
        </p:nvSpPr>
        <p:spPr/>
        <p:txBody>
          <a:bodyPr/>
          <a:lstStyle/>
          <a:p>
            <a:pPr algn="ctr">
              <a:defRPr/>
            </a:pPr>
            <a:r>
              <a:rPr lang="fa-IR" dirty="0">
                <a:cs typeface="B Nazanin" pitchFamily="2" charset="-78"/>
              </a:rPr>
              <a:t>موانع امید</a:t>
            </a:r>
            <a:endParaRPr lang="en-US" dirty="0">
              <a:cs typeface="B Nazanin"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1">
            <a:extLst>
              <a:ext uri="{FF2B5EF4-FFF2-40B4-BE49-F238E27FC236}">
                <a16:creationId xmlns:a16="http://schemas.microsoft.com/office/drawing/2014/main" id="{FEEB4144-A9F2-C9E8-6671-84C6575F7BA8}"/>
              </a:ext>
            </a:extLst>
          </p:cNvPr>
          <p:cNvSpPr>
            <a:spLocks noGrp="1"/>
          </p:cNvSpPr>
          <p:nvPr>
            <p:ph idx="1"/>
          </p:nvPr>
        </p:nvSpPr>
        <p:spPr/>
        <p:txBody>
          <a:bodyPr/>
          <a:lstStyle/>
          <a:p>
            <a:r>
              <a:rPr lang="fa-IR" altLang="en-US"/>
              <a:t>کودکان ,نوجوانان و بزرگسالان با سطح بالای امید در تکالیف مدرسه ,ورزش و مهارتهای حل مسئله موفق تر هستند و  همچنین از سطح سلامت بالایی برخوردارند و از نظر  روانشناختی متعادلترند. یکی از نخستین مداخلات به منظور افزایش امید در کودکان به   , اجرا شد 2000وسیله مک درموت و هاستینگردر سال  هفته ای برای دانش آموزان با اطلاعاتی 8شامل جلسات درباره امید و تعیین هدف در قالب داستان .نتایج بدست  آمده افزایش سطح امیدواری در سالهای بعد را نشان می دا</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70B98ED5-0EC4-48F3-09BB-FBA27E5AF47E}"/>
              </a:ext>
            </a:extLst>
          </p:cNvPr>
          <p:cNvSpPr>
            <a:spLocks noGrp="1"/>
          </p:cNvSpPr>
          <p:nvPr>
            <p:ph type="title"/>
          </p:nvPr>
        </p:nvSpPr>
        <p:spPr/>
        <p:txBody>
          <a:bodyPr/>
          <a:lstStyle/>
          <a:p>
            <a:pPr algn="ctr">
              <a:defRPr/>
            </a:pPr>
            <a:r>
              <a:rPr lang="fa-IR" dirty="0">
                <a:cs typeface="B Nazanin" pitchFamily="2" charset="-78"/>
              </a:rPr>
              <a:t>تقویت امید</a:t>
            </a:r>
            <a:endParaRPr lang="en-US" dirty="0">
              <a:cs typeface="B Nazanin"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a:extLst>
              <a:ext uri="{FF2B5EF4-FFF2-40B4-BE49-F238E27FC236}">
                <a16:creationId xmlns:a16="http://schemas.microsoft.com/office/drawing/2014/main" id="{6E35C1F3-9E4F-8CCB-565B-22EE535F31C6}"/>
              </a:ext>
            </a:extLst>
          </p:cNvPr>
          <p:cNvSpPr>
            <a:spLocks noGrp="1"/>
          </p:cNvSpPr>
          <p:nvPr>
            <p:ph idx="1"/>
          </p:nvPr>
        </p:nvSpPr>
        <p:spPr/>
        <p:txBody>
          <a:bodyPr/>
          <a:lstStyle/>
          <a:p>
            <a:r>
              <a:rPr lang="fa-IR" altLang="en-US"/>
              <a:t>. در سال1965 تیلیچ اعلام کرد امید برای احمقها آسان و برای خردمندان سخت است</a:t>
            </a:r>
          </a:p>
          <a:p>
            <a:r>
              <a:rPr lang="fa-IR" altLang="en-US"/>
              <a:t>نظر اسنایدر: تفکر امیدوارانه ی درست ,یک نقطه ی قوت برای انسان محسوب می شود ,ولی  امید دروغین نیز می تواند تعیین کننده بهزیستی روانشناختی انسان باشد. </a:t>
            </a:r>
          </a:p>
          <a:p>
            <a:r>
              <a:rPr lang="fa-IR" altLang="en-US"/>
              <a:t>مفهوم امید کاذب با انتقاداتی از جانب محققان روبرو شد : امید دروغین اهداف مطلوبی هستند مبتنی بر توهم نه واقعیت  امید دروغین مبتنی بر اهداف نامتناسب است  امید دروغین راهبرد ضعیفی را برای دستیابی به هدف منعکس می کند  </a:t>
            </a:r>
          </a:p>
          <a:p>
            <a:r>
              <a:rPr lang="fa-IR" altLang="en-US"/>
              <a:t>نظر اسنایدر : شواهد حمایت کننده ای برای این انتقادات وجود نداردو امید به شکل پایدارای با  سازگاری و کارکرد فزاینده در ارتباط می باشد.</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A021EF7D-1D0A-9912-845F-6C2E84A24D7E}"/>
              </a:ext>
            </a:extLst>
          </p:cNvPr>
          <p:cNvSpPr>
            <a:spLocks noGrp="1"/>
          </p:cNvSpPr>
          <p:nvPr>
            <p:ph type="title"/>
          </p:nvPr>
        </p:nvSpPr>
        <p:spPr/>
        <p:txBody>
          <a:bodyPr/>
          <a:lstStyle/>
          <a:p>
            <a:pPr algn="ctr">
              <a:defRPr/>
            </a:pPr>
            <a:r>
              <a:rPr lang="fa-IR" dirty="0">
                <a:cs typeface="B Nazanin" pitchFamily="2" charset="-78"/>
              </a:rPr>
              <a:t>امیدکاذب</a:t>
            </a:r>
            <a:endParaRPr lang="en-US" dirty="0">
              <a:cs typeface="B Nazanin"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a:extLst>
              <a:ext uri="{FF2B5EF4-FFF2-40B4-BE49-F238E27FC236}">
                <a16:creationId xmlns:a16="http://schemas.microsoft.com/office/drawing/2014/main" id="{E985C028-A211-260C-CF8B-BD6856E64E1C}"/>
              </a:ext>
            </a:extLst>
          </p:cNvPr>
          <p:cNvSpPr>
            <a:spLocks noGrp="1"/>
          </p:cNvSpPr>
          <p:nvPr>
            <p:ph idx="1"/>
          </p:nvPr>
        </p:nvSpPr>
        <p:spPr>
          <a:xfrm>
            <a:off x="285750" y="1481138"/>
            <a:ext cx="8643938" cy="4525962"/>
          </a:xfrm>
        </p:spPr>
        <p:txBody>
          <a:bodyPr/>
          <a:lstStyle/>
          <a:p>
            <a:r>
              <a:rPr lang="ar-SA" altLang="en-US">
                <a:cs typeface="B Nazanin" panose="00000400000000000000" pitchFamily="2" charset="-78"/>
              </a:rPr>
              <a:t>امید روندی فعال و آموختنی است؛ شیوه ای از اندیشیدن است که رفتارهای خاصی را به دنبال دارد. </a:t>
            </a:r>
            <a:endParaRPr lang="fa-IR" altLang="en-US">
              <a:cs typeface="B Nazanin" panose="00000400000000000000" pitchFamily="2" charset="-78"/>
            </a:endParaRPr>
          </a:p>
          <a:p>
            <a:r>
              <a:rPr lang="ar-SA" altLang="en-US">
                <a:cs typeface="B Nazanin" panose="00000400000000000000" pitchFamily="2" charset="-78"/>
              </a:rPr>
              <a:t>امید روندی فکری است که تعیین هدف را ساده می کند و به ما یاری می دهد تا در راه رسیدن به هدف هایمان، به طرز مؤثری بکوشیم. </a:t>
            </a:r>
            <a:endParaRPr lang="fa-IR" altLang="en-US">
              <a:cs typeface="B Nazanin" panose="00000400000000000000" pitchFamily="2" charset="-78"/>
            </a:endParaRPr>
          </a:p>
          <a:p>
            <a:endParaRPr lang="en-US" altLang="en-US">
              <a:cs typeface="B Nazanin" panose="00000400000000000000" pitchFamily="2" charset="-78"/>
            </a:endParaRPr>
          </a:p>
          <a:p>
            <a:r>
              <a:rPr lang="fa-IR" altLang="en-US">
                <a:cs typeface="B Nazanin" panose="00000400000000000000" pitchFamily="2" charset="-78"/>
              </a:rPr>
              <a:t>نظریه </a:t>
            </a:r>
            <a:r>
              <a:rPr lang="ar-SA" altLang="en-US">
                <a:cs typeface="B Nazanin" panose="00000400000000000000" pitchFamily="2" charset="-78"/>
              </a:rPr>
              <a:t>امید درمانی اسنایدر، فرایند فعالانه ای است که هدف اصلی آن آموزش به مراجع است تا به صورت فعالانه مشکلات خود را شناسایی نموده و با اراده و تنظیم هدف، تا حصول نتیجه، اهداف خود را دنبال کند. </a:t>
            </a:r>
            <a:endParaRPr lang="fa-IR" altLang="en-US">
              <a:cs typeface="B Nazanin" panose="00000400000000000000" pitchFamily="2" charset="-78"/>
            </a:endParaRPr>
          </a:p>
          <a:p>
            <a:r>
              <a:rPr lang="ar-SA" altLang="en-US">
                <a:cs typeface="B Nazanin" panose="00000400000000000000" pitchFamily="2" charset="-78"/>
              </a:rPr>
              <a:t>امید درمانی، این هدف را در نظر دارد که به درمان جویان کمک کند تا هدف های روشنی را مشخص نموده و طبقه بندی و مسیرهای متعدد را برای این هدف ها ایجاد نمایند و آن ها را برانگیزد تا هدف ها دنبال نموده و مجدداً موانع را به عنوان چالش هایی برای غلبه بر آن ها چارچوب بندی کنند (کار،۲۰۰۴، ترجمه شریفی و نجفی زند، ۱۳۸۵).</a:t>
            </a:r>
            <a:endParaRPr lang="en-US" altLang="en-US">
              <a:cs typeface="B Nazanin" panose="00000400000000000000" pitchFamily="2" charset="-78"/>
            </a:endParaRPr>
          </a:p>
          <a:p>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E5085DFE-BE48-E13D-451F-BEEF13CC7DFF}"/>
              </a:ext>
            </a:extLst>
          </p:cNvPr>
          <p:cNvSpPr>
            <a:spLocks noGrp="1"/>
          </p:cNvSpPr>
          <p:nvPr>
            <p:ph type="title"/>
          </p:nvPr>
        </p:nvSpPr>
        <p:spPr/>
        <p:txBody>
          <a:bodyPr/>
          <a:lstStyle/>
          <a:p>
            <a:pPr algn="ctr">
              <a:defRPr/>
            </a:pPr>
            <a:r>
              <a:rPr lang="ar-SA" dirty="0">
                <a:cs typeface="B Nazanin" pitchFamily="2" charset="-78"/>
              </a:rPr>
              <a:t>نظریه امید</a:t>
            </a:r>
            <a:endParaRPr lang="en-US"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a:extLst>
              <a:ext uri="{FF2B5EF4-FFF2-40B4-BE49-F238E27FC236}">
                <a16:creationId xmlns:a16="http://schemas.microsoft.com/office/drawing/2014/main" id="{BA2F8683-4141-C2B9-FDE6-6C3B2856B257}"/>
              </a:ext>
            </a:extLst>
          </p:cNvPr>
          <p:cNvSpPr>
            <a:spLocks noGrp="1"/>
          </p:cNvSpPr>
          <p:nvPr>
            <p:ph idx="1"/>
          </p:nvPr>
        </p:nvSpPr>
        <p:spPr/>
        <p:txBody>
          <a:bodyPr/>
          <a:lstStyle/>
          <a:p>
            <a:r>
              <a:rPr lang="fa-IR" altLang="en-US"/>
              <a:t>نظریه امید اسنایدر و اندیشه های برگرفته شده از درمان رفتاری, درمان راه حل مدار, درمان داستانی یا روایتی – شناختی مشتق می شود و بر این هدف استوار است که به درمان جویان  کمک کند تا اهداف را فرمول بندی کرده و گذرگاههای متعددی  برای رسیدن به آنها بسازند و خود را برای دنبال کردن اهداف  برانگیزانند و موانع را به صورت چالش هایی برای غلبه از نو  چهارچوب بندی کنند.</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50944E91-C785-1A6A-9DE4-035AF360DA3F}"/>
              </a:ext>
            </a:extLst>
          </p:cNvPr>
          <p:cNvSpPr>
            <a:spLocks noGrp="1"/>
          </p:cNvSpPr>
          <p:nvPr>
            <p:ph type="title"/>
          </p:nvPr>
        </p:nvSpPr>
        <p:spPr/>
        <p:txBody>
          <a:bodyPr/>
          <a:lstStyle/>
          <a:p>
            <a:pPr>
              <a:defRPr/>
            </a:pP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a:extLst>
              <a:ext uri="{FF2B5EF4-FFF2-40B4-BE49-F238E27FC236}">
                <a16:creationId xmlns:a16="http://schemas.microsoft.com/office/drawing/2014/main" id="{FF1B31CE-0D66-2635-1132-A9A6D87E06B8}"/>
              </a:ext>
            </a:extLst>
          </p:cNvPr>
          <p:cNvSpPr>
            <a:spLocks noGrp="1"/>
          </p:cNvSpPr>
          <p:nvPr>
            <p:ph idx="1"/>
          </p:nvPr>
        </p:nvSpPr>
        <p:spPr/>
        <p:txBody>
          <a:bodyPr/>
          <a:lstStyle/>
          <a:p>
            <a:r>
              <a:rPr lang="ar-SA" altLang="en-US">
                <a:cs typeface="B Nazanin" panose="00000400000000000000" pitchFamily="2" charset="-78"/>
              </a:rPr>
              <a:t>یکی از نظریه های برخاسته از روان شناسی مثبت گرا نظریه امید است.</a:t>
            </a:r>
            <a:endParaRPr lang="fa-IR" altLang="en-US">
              <a:cs typeface="B Nazanin" panose="00000400000000000000" pitchFamily="2" charset="-78"/>
            </a:endParaRPr>
          </a:p>
          <a:p>
            <a:endParaRPr lang="fa-IR" altLang="en-US">
              <a:cs typeface="B Nazanin" panose="00000400000000000000" pitchFamily="2" charset="-78"/>
            </a:endParaRPr>
          </a:p>
          <a:p>
            <a:r>
              <a:rPr lang="fa-IR" altLang="en-US">
                <a:cs typeface="B Nazanin" panose="00000400000000000000" pitchFamily="2" charset="-78"/>
              </a:rPr>
              <a:t>بیشتر حجم تحقیقات در زمینه امید درمانی در چند دهه اخیر به سلیگمن (پدر روان شناسی مثبت گرا) (۲۰۰۰) و اسنایدر (۲۰۰۶-۱۹۴۴) تعلق دارد. از نظر آنان، ناامیدی باعث بروز بیماری های جسمانی و روانی می شود (اسنایدر و راند، ۲۰۰۵؛ سلیگمن،۲۰۰۰؛ اسنایدر، ۱۹۹۴؛ اسنایدر و همکاران، ۱۹۹۱). </a:t>
            </a:r>
            <a:endParaRPr lang="en-US" altLang="en-US">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C9A942DA-1FA1-8798-8813-73C02376F48F}"/>
              </a:ext>
            </a:extLst>
          </p:cNvPr>
          <p:cNvSpPr>
            <a:spLocks noGrp="1"/>
          </p:cNvSpPr>
          <p:nvPr>
            <p:ph type="title"/>
          </p:nvPr>
        </p:nvSpPr>
        <p:spPr/>
        <p:txBody>
          <a:bodyPr/>
          <a:lstStyle/>
          <a:p>
            <a:pPr>
              <a:defRPr/>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a:extLst>
              <a:ext uri="{FF2B5EF4-FFF2-40B4-BE49-F238E27FC236}">
                <a16:creationId xmlns:a16="http://schemas.microsoft.com/office/drawing/2014/main" id="{DF69CC36-9CA4-4B4C-D42E-FC0C925F9423}"/>
              </a:ext>
            </a:extLst>
          </p:cNvPr>
          <p:cNvSpPr>
            <a:spLocks noGrp="1"/>
          </p:cNvSpPr>
          <p:nvPr>
            <p:ph idx="1"/>
          </p:nvPr>
        </p:nvSpPr>
        <p:spPr>
          <a:xfrm>
            <a:off x="285750" y="1481138"/>
            <a:ext cx="8572500" cy="4525962"/>
          </a:xfrm>
        </p:spPr>
        <p:txBody>
          <a:bodyPr/>
          <a:lstStyle/>
          <a:p>
            <a:r>
              <a:rPr lang="ar-SA" altLang="en-US">
                <a:cs typeface="B Nazanin" panose="00000400000000000000" pitchFamily="2" charset="-78"/>
              </a:rPr>
              <a:t>هم نظریه امید اسنایدر و هم تعریف امید بر شناخت هایی تأکید می کند که بر اساس افکار هدفدار</a:t>
            </a:r>
            <a:r>
              <a:rPr lang="fa-IR" altLang="en-US">
                <a:cs typeface="B Nazanin" panose="00000400000000000000" pitchFamily="2" charset="-78"/>
              </a:rPr>
              <a:t> (</a:t>
            </a:r>
            <a:r>
              <a:rPr lang="en-US" altLang="en-US">
                <a:latin typeface="Times New Roman" panose="02020603050405020304" pitchFamily="18" charset="0"/>
                <a:cs typeface="Times New Roman" panose="02020603050405020304" pitchFamily="18" charset="0"/>
              </a:rPr>
              <a:t>Goal Directed</a:t>
            </a:r>
            <a:r>
              <a:rPr lang="fa-IR" altLang="en-US">
                <a:cs typeface="B Nazanin" panose="00000400000000000000" pitchFamily="2" charset="-78"/>
              </a:rPr>
              <a:t>) </a:t>
            </a:r>
            <a:r>
              <a:rPr lang="ar-SA" altLang="en-US">
                <a:cs typeface="B Nazanin" panose="00000400000000000000" pitchFamily="2" charset="-78"/>
              </a:rPr>
              <a:t>ساخته شده اند. </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امید را می توان به عنوان افکار هدفدار تعریف کرد که در آن شخص تفکر راهبردی</a:t>
            </a:r>
            <a:r>
              <a:rPr lang="fa-IR" altLang="en-US">
                <a:cs typeface="B Nazanin" panose="00000400000000000000" pitchFamily="2" charset="-78"/>
              </a:rPr>
              <a:t> </a:t>
            </a:r>
            <a:r>
              <a:rPr lang="ar-SA" altLang="en-US">
                <a:cs typeface="B Nazanin" panose="00000400000000000000" pitchFamily="2" charset="-78"/>
              </a:rPr>
              <a:t>و تفکر عاملی</a:t>
            </a:r>
            <a:r>
              <a:rPr lang="fa-IR" altLang="en-US">
                <a:cs typeface="B Nazanin" panose="00000400000000000000" pitchFamily="2" charset="-78"/>
              </a:rPr>
              <a:t> </a:t>
            </a:r>
            <a:r>
              <a:rPr lang="ar-SA" altLang="en-US">
                <a:cs typeface="B Nazanin" panose="00000400000000000000" pitchFamily="2" charset="-78"/>
              </a:rPr>
              <a:t>را به کار می برد (اسنایدر و لوپز، ۲۰۰۷). </a:t>
            </a:r>
            <a:endParaRPr lang="fa-IR" altLang="en-US">
              <a:cs typeface="B Nazanin" panose="00000400000000000000" pitchFamily="2" charset="-78"/>
            </a:endParaRPr>
          </a:p>
          <a:p>
            <a:r>
              <a:rPr lang="ar-SA" altLang="en-US">
                <a:cs typeface="B Nazanin" panose="00000400000000000000" pitchFamily="2" charset="-78"/>
              </a:rPr>
              <a:t>معمولاً اعمال بشر هدفدار هستند، ولی اهدافی که به اندازه کافی ارزشمند باشند و هوشیارانه دنبال شوند</a:t>
            </a:r>
            <a:r>
              <a:rPr lang="fa-IR" altLang="en-US">
                <a:cs typeface="B Nazanin" panose="00000400000000000000" pitchFamily="2" charset="-78"/>
              </a:rPr>
              <a:t>،</a:t>
            </a:r>
            <a:r>
              <a:rPr lang="ar-SA" altLang="en-US">
                <a:cs typeface="B Nazanin" panose="00000400000000000000" pitchFamily="2" charset="-78"/>
              </a:rPr>
              <a:t> به عنوان امید شناخته می شوند. </a:t>
            </a:r>
            <a:endParaRPr lang="fa-IR" altLang="en-US">
              <a:cs typeface="B Nazanin" panose="00000400000000000000" pitchFamily="2" charset="-78"/>
            </a:endParaRPr>
          </a:p>
          <a:p>
            <a:r>
              <a:rPr lang="ar-SA" altLang="en-US">
                <a:cs typeface="B Nazanin" panose="00000400000000000000" pitchFamily="2" charset="-78"/>
              </a:rPr>
              <a:t>اهداف ممکن است کوچک یا بزرگ باشند، و یا بر حسب دسترسی به آن از آسان تا خیلی سخت تغیر کنند (اسنایدر، ۲۰۰۵).</a:t>
            </a:r>
            <a:endParaRPr lang="en-US" altLang="en-US">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D652769A-0B2A-388A-F50C-6DA327442585}"/>
              </a:ext>
            </a:extLst>
          </p:cNvPr>
          <p:cNvSpPr>
            <a:spLocks noGrp="1"/>
          </p:cNvSpPr>
          <p:nvPr>
            <p:ph type="title"/>
          </p:nvPr>
        </p:nvSpPr>
        <p:spPr/>
        <p:txBody>
          <a:bodyPr/>
          <a:lstStyle/>
          <a:p>
            <a:pPr>
              <a:defRPr/>
            </a:pP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a:extLst>
              <a:ext uri="{FF2B5EF4-FFF2-40B4-BE49-F238E27FC236}">
                <a16:creationId xmlns:a16="http://schemas.microsoft.com/office/drawing/2014/main" id="{C487A5C0-17E4-B2A8-137F-ED0FB41E544B}"/>
              </a:ext>
            </a:extLst>
          </p:cNvPr>
          <p:cNvSpPr>
            <a:spLocks noGrp="1"/>
          </p:cNvSpPr>
          <p:nvPr>
            <p:ph idx="1"/>
          </p:nvPr>
        </p:nvSpPr>
        <p:spPr>
          <a:xfrm>
            <a:off x="214313" y="1481138"/>
            <a:ext cx="8715375" cy="4525962"/>
          </a:xfrm>
        </p:spPr>
        <p:txBody>
          <a:bodyPr/>
          <a:lstStyle/>
          <a:p>
            <a:r>
              <a:rPr lang="fa-IR" altLang="en-US" sz="2200">
                <a:cs typeface="B Nazanin" panose="00000400000000000000" pitchFamily="2" charset="-78"/>
              </a:rPr>
              <a:t>- اميد درماني يك مدل شناختي از انگيزش انسان است.</a:t>
            </a:r>
            <a:endParaRPr lang="en-US" altLang="en-US" sz="2200">
              <a:cs typeface="B Nazanin" panose="00000400000000000000" pitchFamily="2" charset="-78"/>
            </a:endParaRPr>
          </a:p>
          <a:p>
            <a:r>
              <a:rPr lang="fa-IR" altLang="en-US" sz="2200">
                <a:cs typeface="B Nazanin" panose="00000400000000000000" pitchFamily="2" charset="-78"/>
              </a:rPr>
              <a:t>- همه افراد ظرفيت افكار اميدوارانه دارند.</a:t>
            </a:r>
            <a:endParaRPr lang="en-US" altLang="en-US" sz="2200">
              <a:cs typeface="B Nazanin" panose="00000400000000000000" pitchFamily="2" charset="-78"/>
            </a:endParaRPr>
          </a:p>
          <a:p>
            <a:r>
              <a:rPr lang="fa-IR" altLang="en-US" sz="2200">
                <a:cs typeface="B Nazanin" panose="00000400000000000000" pitchFamily="2" charset="-78"/>
              </a:rPr>
              <a:t>- سطح تفكر اميدوارانه مي تواند افزايش يابد.</a:t>
            </a:r>
            <a:endParaRPr lang="en-US" altLang="en-US" sz="2200">
              <a:cs typeface="B Nazanin" panose="00000400000000000000" pitchFamily="2" charset="-78"/>
            </a:endParaRPr>
          </a:p>
          <a:p>
            <a:r>
              <a:rPr lang="fa-IR" altLang="en-US" sz="2200">
                <a:cs typeface="B Nazanin" panose="00000400000000000000" pitchFamily="2" charset="-78"/>
              </a:rPr>
              <a:t>- افراد زمان مدار هسنتد، بطوري كه ارزيابي آنها از گذشته و آينده در زمان حال تأثير مي گذارد.</a:t>
            </a:r>
            <a:endParaRPr lang="en-US" altLang="en-US" sz="2200">
              <a:cs typeface="B Nazanin" panose="00000400000000000000" pitchFamily="2" charset="-78"/>
            </a:endParaRPr>
          </a:p>
          <a:p>
            <a:r>
              <a:rPr lang="fa-IR" altLang="en-US" sz="2200">
                <a:cs typeface="B Nazanin" panose="00000400000000000000" pitchFamily="2" charset="-78"/>
              </a:rPr>
              <a:t>- تقريباً همه موقعيت ها براساس اميد قابل تفسير هستند.</a:t>
            </a:r>
            <a:endParaRPr lang="en-US" altLang="en-US" sz="2200">
              <a:cs typeface="B Nazanin" panose="00000400000000000000" pitchFamily="2" charset="-78"/>
            </a:endParaRPr>
          </a:p>
          <a:p>
            <a:r>
              <a:rPr lang="fa-IR" altLang="en-US" sz="2200">
                <a:cs typeface="B Nazanin" panose="00000400000000000000" pitchFamily="2" charset="-78"/>
              </a:rPr>
              <a:t>- تجارب افراد و انتظارات اجتماعي بررشد اميد تأثير مي گذارند.</a:t>
            </a:r>
            <a:endParaRPr lang="en-US" altLang="en-US" sz="2200">
              <a:cs typeface="B Nazanin" panose="00000400000000000000" pitchFamily="2" charset="-78"/>
            </a:endParaRPr>
          </a:p>
          <a:p>
            <a:r>
              <a:rPr lang="fa-IR" altLang="en-US" sz="2200">
                <a:cs typeface="B Nazanin" panose="00000400000000000000" pitchFamily="2" charset="-78"/>
              </a:rPr>
              <a:t>- تعاملات حمايتي درمانگر، مراجع باعث بهبود اميد مي شود.</a:t>
            </a:r>
            <a:endParaRPr lang="en-US" altLang="en-US" sz="2200">
              <a:cs typeface="B Nazanin" panose="00000400000000000000" pitchFamily="2" charset="-78"/>
            </a:endParaRPr>
          </a:p>
          <a:p>
            <a:r>
              <a:rPr lang="fa-IR" altLang="en-US" sz="2200">
                <a:cs typeface="B Nazanin" panose="00000400000000000000" pitchFamily="2" charset="-78"/>
              </a:rPr>
              <a:t>- افزايش اميد در درمان بر موقعيت هايي كه خارج از بافت درماني وجود دارند نيز تعميم داده مي شود.</a:t>
            </a:r>
            <a:endParaRPr lang="en-US" altLang="en-US" sz="2200">
              <a:cs typeface="B Nazanin" panose="00000400000000000000" pitchFamily="2" charset="-78"/>
            </a:endParaRPr>
          </a:p>
          <a:p>
            <a:r>
              <a:rPr lang="fa-IR" altLang="en-US" sz="2200">
                <a:cs typeface="B Nazanin" panose="00000400000000000000" pitchFamily="2" charset="-78"/>
              </a:rPr>
              <a:t>- بسياري از افراد با افكار اتوماتيك منفي مواجه مي شوند كه اين افكار مانع ادامه مسير بسوي هدف مي گردد.</a:t>
            </a:r>
            <a:endParaRPr lang="en-US" altLang="en-US" sz="2200">
              <a:cs typeface="B Nazanin" panose="00000400000000000000" pitchFamily="2" charset="-78"/>
            </a:endParaRPr>
          </a:p>
          <a:p>
            <a:r>
              <a:rPr lang="fa-IR" altLang="en-US" sz="2200">
                <a:cs typeface="B Nazanin" panose="00000400000000000000" pitchFamily="2" charset="-78"/>
              </a:rPr>
              <a:t>- تمركز بر جنبه هاي مثبت به همان اندازه تمركز بر جنبه هاي منفي بعنوان عملكرد، مشروعيت دارد.</a:t>
            </a:r>
            <a:endParaRPr lang="en-US" altLang="en-US" sz="2200">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1F3DEE36-FF14-2FA9-ACEA-4C3FF7BD1E3C}"/>
              </a:ext>
            </a:extLst>
          </p:cNvPr>
          <p:cNvSpPr>
            <a:spLocks noGrp="1"/>
          </p:cNvSpPr>
          <p:nvPr>
            <p:ph type="title"/>
          </p:nvPr>
        </p:nvSpPr>
        <p:spPr/>
        <p:txBody>
          <a:bodyPr>
            <a:normAutofit fontScale="90000"/>
          </a:bodyPr>
          <a:lstStyle/>
          <a:p>
            <a:pPr algn="ctr">
              <a:defRPr/>
            </a:pPr>
            <a:r>
              <a:rPr lang="fa-IR" dirty="0">
                <a:cs typeface="B Nazanin" pitchFamily="2" charset="-78"/>
              </a:rPr>
              <a:t>فرضیات مربوط به امید و ماهیت انسان </a:t>
            </a:r>
            <a:br>
              <a:rPr lang="fa-IR" dirty="0">
                <a:cs typeface="B Nazanin" pitchFamily="2" charset="-78"/>
              </a:rPr>
            </a:br>
            <a:r>
              <a:rPr lang="fa-IR" dirty="0">
                <a:cs typeface="B Nazanin" pitchFamily="2" charset="-78"/>
              </a:rPr>
              <a:t>در نظریه امید درمانی</a:t>
            </a:r>
            <a:endParaRPr lang="en-US" dirty="0">
              <a:cs typeface="B Nazanin"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1">
            <a:extLst>
              <a:ext uri="{FF2B5EF4-FFF2-40B4-BE49-F238E27FC236}">
                <a16:creationId xmlns:a16="http://schemas.microsoft.com/office/drawing/2014/main" id="{94BECF47-B067-DE56-A5F1-7C79B13501BD}"/>
              </a:ext>
            </a:extLst>
          </p:cNvPr>
          <p:cNvSpPr>
            <a:spLocks noGrp="1"/>
          </p:cNvSpPr>
          <p:nvPr>
            <p:ph idx="1"/>
          </p:nvPr>
        </p:nvSpPr>
        <p:spPr>
          <a:xfrm>
            <a:off x="214313" y="1071563"/>
            <a:ext cx="8715375" cy="5572125"/>
          </a:xfrm>
        </p:spPr>
        <p:txBody>
          <a:bodyPr/>
          <a:lstStyle/>
          <a:p>
            <a:r>
              <a:rPr lang="fa-IR" altLang="en-US" sz="2500">
                <a:cs typeface="B Nazanin" panose="00000400000000000000" pitchFamily="2" charset="-78"/>
              </a:rPr>
              <a:t>اصل۱:  اميد درماني بر تفكرات تئوري اشنايدر و درك او از اميد كه عبارتند از : «جنبه هاي گرايشي» و «موقعيتي» استوار است.</a:t>
            </a:r>
          </a:p>
          <a:p>
            <a:r>
              <a:rPr lang="fa-IR" altLang="en-US" sz="2500">
                <a:cs typeface="B Nazanin" panose="00000400000000000000" pitchFamily="2" charset="-78"/>
              </a:rPr>
              <a:t>اصل ۲: اميد درماني، شكل نيمه ساختاري و كوتاه از درمان است كه در آن تمركز اصلي بر روشن سازي و رسيدن به اهداف حال حاضر است. درمانگر به الگوهاي پيشين (تاريخچه اي) افكار اميدوارانه و تغييرات شناختي رفتاري، هيجاني توجه دارد.</a:t>
            </a:r>
          </a:p>
          <a:p>
            <a:r>
              <a:rPr lang="fa-IR" altLang="en-US" sz="2500">
                <a:cs typeface="B Nazanin" panose="00000400000000000000" pitchFamily="2" charset="-78"/>
              </a:rPr>
              <a:t>اصل ۳: باورهاي خود ارجاعي مراجع بوسيله تمركز براهداف، امكانات و موفقيت هاي گذشته بيش از مشكلات يا شكست هاي او افزايش مي يابد.</a:t>
            </a:r>
          </a:p>
          <a:p>
            <a:r>
              <a:rPr lang="fa-IR" altLang="en-US" sz="2500">
                <a:cs typeface="B Nazanin" panose="00000400000000000000" pitchFamily="2" charset="-78"/>
              </a:rPr>
              <a:t>اصل ۴: يك اتحاد درمانگرايانه سالم، قابل اعتماد و مثبت با تسهيل مشاركت فعال مراجع شكل مي گيرد.</a:t>
            </a:r>
          </a:p>
          <a:p>
            <a:r>
              <a:rPr lang="fa-IR" altLang="en-US" sz="2500">
                <a:cs typeface="B Nazanin" panose="00000400000000000000" pitchFamily="2" charset="-78"/>
              </a:rPr>
              <a:t>اصل ۵: درمانگر اميد براي كمك به مراجع فعال و مستقيم است تا يك چارچوب جديد براي تغيير ايجاد كند، ضمن اينكه به اين امر واقف است كه بيمار بر موقعيت خود آگاه است و درمانگر اين آگاهي را محترم مي شمارد.</a:t>
            </a: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532B84C8-1981-F0FA-C569-D2770074C232}"/>
              </a:ext>
            </a:extLst>
          </p:cNvPr>
          <p:cNvSpPr>
            <a:spLocks noGrp="1"/>
          </p:cNvSpPr>
          <p:nvPr>
            <p:ph type="title"/>
          </p:nvPr>
        </p:nvSpPr>
        <p:spPr>
          <a:xfrm>
            <a:off x="457200" y="274638"/>
            <a:ext cx="8229600" cy="796908"/>
          </a:xfrm>
        </p:spPr>
        <p:txBody>
          <a:bodyPr/>
          <a:lstStyle/>
          <a:p>
            <a:pPr algn="ctr">
              <a:defRPr/>
            </a:pPr>
            <a:r>
              <a:rPr lang="fa-IR" sz="3700" dirty="0">
                <a:cs typeface="B Nazanin" pitchFamily="2" charset="-78"/>
              </a:rPr>
              <a:t>اصول اميد درمانی</a:t>
            </a:r>
            <a:endParaRPr lang="en-US" sz="3700" dirty="0">
              <a:cs typeface="B Nazanin"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1">
            <a:extLst>
              <a:ext uri="{FF2B5EF4-FFF2-40B4-BE49-F238E27FC236}">
                <a16:creationId xmlns:a16="http://schemas.microsoft.com/office/drawing/2014/main" id="{02121D82-7C8E-14E2-181A-489003F9A7AC}"/>
              </a:ext>
            </a:extLst>
          </p:cNvPr>
          <p:cNvSpPr>
            <a:spLocks noGrp="1"/>
          </p:cNvSpPr>
          <p:nvPr>
            <p:ph idx="1"/>
          </p:nvPr>
        </p:nvSpPr>
        <p:spPr>
          <a:xfrm>
            <a:off x="142875" y="1143000"/>
            <a:ext cx="8715375" cy="4864100"/>
          </a:xfrm>
        </p:spPr>
        <p:txBody>
          <a:bodyPr/>
          <a:lstStyle/>
          <a:p>
            <a:r>
              <a:rPr lang="fa-IR" altLang="en-US" sz="2500">
                <a:cs typeface="B Nazanin" panose="00000400000000000000" pitchFamily="2" charset="-78"/>
              </a:rPr>
              <a:t>اصل ۶: اميد درماني يك فرايند تعليمي است كه هدف اصلي آن، آموزش مراجعان است تا بتوانند از عهده مشكلاتشان برآمده و اهدافشان را تعقيب كنند.</a:t>
            </a:r>
          </a:p>
          <a:p>
            <a:r>
              <a:rPr lang="fa-IR" altLang="en-US" sz="2500">
                <a:cs typeface="B Nazanin" panose="00000400000000000000" pitchFamily="2" charset="-78"/>
              </a:rPr>
              <a:t>اصل ۷:  اميد درماني بازتاب جريان رشد اميد است. درمانگر و مراجع در مورد اهداف عملي و محتمل مراجع و نيز اين كه چگونه به مراجع كمك كند تا انرژي رواني لازم براي ايجاد و حفظ و تعقيب اهداف درماني را بدست آورند، بطور روشن مي انديشند و بعلاوه به مراجع كمك مي شود تا چندين مسير را براي اهداف درماني مطلوب و مثبت برگزيده و هرگونه مانعي را كه امكان دارد بوجود آيد از سر راه بردارد.</a:t>
            </a:r>
            <a:endParaRPr lang="en-US" altLang="en-US" sz="2500">
              <a:cs typeface="B Nazanin" panose="00000400000000000000" pitchFamily="2" charset="-78"/>
            </a:endParaRPr>
          </a:p>
          <a:p>
            <a:r>
              <a:rPr lang="fa-IR" altLang="en-US" sz="2500">
                <a:cs typeface="B Nazanin" panose="00000400000000000000" pitchFamily="2" charset="-78"/>
              </a:rPr>
              <a:t>اصل ۸: اميد درماني با تغيير در سطح شناخت و تمركز برعوامل خود ارجاعي مراجع و انديشة گذرگاه و عامل مبتني برهدف آغاز مي­شود.</a:t>
            </a:r>
            <a:endParaRPr lang="en-US" altLang="en-US" sz="2500">
              <a:cs typeface="B Nazanin" panose="00000400000000000000" pitchFamily="2" charset="-78"/>
            </a:endParaRPr>
          </a:p>
          <a:p>
            <a:r>
              <a:rPr lang="fa-IR" altLang="en-US" sz="2500">
                <a:cs typeface="B Nazanin" panose="00000400000000000000" pitchFamily="2" charset="-78"/>
              </a:rPr>
              <a:t>اصل ۹: اميد درماني با يكپارچه سازي عوامل درمانگرايانه و تكنيك هاي روايتي، رفتاري- شناختي و متمركز بر راه حل به سوي يك سيستم درماني جديد گشوده شده است.</a:t>
            </a:r>
            <a:endParaRPr lang="en-US" altLang="en-US" sz="2500">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E68355D6-2672-1499-C0B5-CDCF36ACC2D8}"/>
              </a:ext>
            </a:extLst>
          </p:cNvPr>
          <p:cNvSpPr>
            <a:spLocks noGrp="1"/>
          </p:cNvSpPr>
          <p:nvPr>
            <p:ph type="title"/>
          </p:nvPr>
        </p:nvSpPr>
        <p:spPr>
          <a:xfrm>
            <a:off x="457200" y="274638"/>
            <a:ext cx="8229600" cy="725470"/>
          </a:xfrm>
        </p:spPr>
        <p:txBody>
          <a:bodyPr>
            <a:normAutofit fontScale="90000"/>
          </a:bodyPr>
          <a:lstStyle/>
          <a:p>
            <a:pPr algn="ctr">
              <a:defRPr/>
            </a:pPr>
            <a:r>
              <a:rPr lang="fa-IR" sz="4400" dirty="0">
                <a:cs typeface="B Nazanin" pitchFamily="2" charset="-78"/>
              </a:rPr>
              <a:t>اصول اميد درمانی</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3B6276-AB48-09F5-7537-D913A0C4F136}"/>
              </a:ext>
            </a:extLst>
          </p:cNvPr>
          <p:cNvSpPr>
            <a:spLocks noGrp="1"/>
          </p:cNvSpPr>
          <p:nvPr>
            <p:ph idx="1"/>
          </p:nvPr>
        </p:nvSpPr>
        <p:spPr/>
        <p:txBody>
          <a:bodyPr/>
          <a:lstStyle/>
          <a:p>
            <a:pPr>
              <a:defRPr/>
            </a:pPr>
            <a:r>
              <a:rPr lang="fa-IR" dirty="0">
                <a:cs typeface="B Nazanin" pitchFamily="2" charset="-78"/>
              </a:rPr>
              <a:t>نظریه امید اسنایدر بر سه مؤلفه اصلی بنیان گذاسته شده است :</a:t>
            </a:r>
          </a:p>
          <a:p>
            <a:pPr>
              <a:defRPr/>
            </a:pPr>
            <a:endParaRPr lang="fa-IR" dirty="0">
              <a:cs typeface="B Nazanin" pitchFamily="2" charset="-78"/>
            </a:endParaRPr>
          </a:p>
          <a:p>
            <a:pPr>
              <a:defRPr/>
            </a:pPr>
            <a:r>
              <a:rPr lang="fa-IR" b="1" dirty="0">
                <a:effectLst>
                  <a:outerShdw blurRad="38100" dist="38100" dir="2700000" algn="tl">
                    <a:srgbClr val="000000">
                      <a:alpha val="43137"/>
                    </a:srgbClr>
                  </a:outerShdw>
                </a:effectLst>
                <a:cs typeface="B Nazanin" pitchFamily="2" charset="-78"/>
              </a:rPr>
              <a:t>اهداف : </a:t>
            </a:r>
            <a:r>
              <a:rPr lang="ar-SA" dirty="0">
                <a:cs typeface="B Nazanin" pitchFamily="2" charset="-78"/>
              </a:rPr>
              <a:t>تعیین </a:t>
            </a:r>
            <a:r>
              <a:rPr lang="fa-IR" dirty="0">
                <a:cs typeface="B Nazanin" pitchFamily="2" charset="-78"/>
              </a:rPr>
              <a:t>ا</a:t>
            </a:r>
            <a:r>
              <a:rPr lang="ar-SA" dirty="0">
                <a:cs typeface="B Nazanin" pitchFamily="2" charset="-78"/>
              </a:rPr>
              <a:t>هد</a:t>
            </a:r>
            <a:r>
              <a:rPr lang="fa-IR" dirty="0">
                <a:cs typeface="B Nazanin" pitchFamily="2" charset="-78"/>
              </a:rPr>
              <a:t>ا</a:t>
            </a:r>
            <a:r>
              <a:rPr lang="ar-SA" dirty="0">
                <a:cs typeface="B Nazanin" pitchFamily="2" charset="-78"/>
              </a:rPr>
              <a:t>ف</a:t>
            </a:r>
            <a:endParaRPr lang="fa-IR" dirty="0">
              <a:cs typeface="B Nazanin" pitchFamily="2" charset="-78"/>
            </a:endParaRPr>
          </a:p>
          <a:p>
            <a:pPr>
              <a:defRPr/>
            </a:pPr>
            <a:endParaRPr lang="fa-IR" dirty="0">
              <a:cs typeface="B Nazanin" pitchFamily="2" charset="-78"/>
            </a:endParaRPr>
          </a:p>
          <a:p>
            <a:pPr>
              <a:defRPr/>
            </a:pPr>
            <a:r>
              <a:rPr lang="fa-IR" b="1" dirty="0">
                <a:effectLst>
                  <a:outerShdw blurRad="38100" dist="38100" dir="2700000" algn="tl">
                    <a:srgbClr val="000000">
                      <a:alpha val="43137"/>
                    </a:srgbClr>
                  </a:outerShdw>
                </a:effectLst>
                <a:cs typeface="B Nazanin" pitchFamily="2" charset="-78"/>
              </a:rPr>
              <a:t>گذرگاه ها : </a:t>
            </a:r>
            <a:r>
              <a:rPr lang="ar-SA" dirty="0">
                <a:cs typeface="B Nazanin" pitchFamily="2" charset="-78"/>
              </a:rPr>
              <a:t>تفکر راهبردی </a:t>
            </a:r>
            <a:r>
              <a:rPr lang="fa-IR" dirty="0">
                <a:cs typeface="B Nazanin" pitchFamily="2" charset="-78"/>
              </a:rPr>
              <a:t>(</a:t>
            </a:r>
            <a:r>
              <a:rPr lang="ar-SA" dirty="0">
                <a:cs typeface="B Nazanin" pitchFamily="2" charset="-78"/>
              </a:rPr>
              <a:t>نیروی راه یابی</a:t>
            </a:r>
            <a:r>
              <a:rPr lang="fa-IR" dirty="0">
                <a:cs typeface="B Nazanin" pitchFamily="2" charset="-78"/>
              </a:rPr>
              <a:t>)</a:t>
            </a:r>
          </a:p>
          <a:p>
            <a:pPr>
              <a:defRPr/>
            </a:pPr>
            <a:endParaRPr lang="fa-IR" dirty="0">
              <a:cs typeface="B Nazanin" pitchFamily="2" charset="-78"/>
            </a:endParaRPr>
          </a:p>
          <a:p>
            <a:pPr>
              <a:defRPr/>
            </a:pPr>
            <a:r>
              <a:rPr lang="fa-IR" b="1" dirty="0">
                <a:effectLst>
                  <a:outerShdw blurRad="38100" dist="38100" dir="2700000" algn="tl">
                    <a:srgbClr val="000000">
                      <a:alpha val="43137"/>
                    </a:srgbClr>
                  </a:outerShdw>
                </a:effectLst>
                <a:cs typeface="B Nazanin" pitchFamily="2" charset="-78"/>
              </a:rPr>
              <a:t>عامل : </a:t>
            </a:r>
            <a:r>
              <a:rPr lang="ar-SA" dirty="0">
                <a:cs typeface="B Nazanin" pitchFamily="2" charset="-78"/>
              </a:rPr>
              <a:t>تفکر عاملی </a:t>
            </a:r>
            <a:r>
              <a:rPr lang="fa-IR" dirty="0">
                <a:cs typeface="B Nazanin" pitchFamily="2" charset="-78"/>
              </a:rPr>
              <a:t>(</a:t>
            </a:r>
            <a:r>
              <a:rPr lang="ar-SA" dirty="0">
                <a:cs typeface="B Nazanin" pitchFamily="2" charset="-78"/>
              </a:rPr>
              <a:t>نیروی اراده</a:t>
            </a:r>
            <a:r>
              <a:rPr lang="fa-IR" dirty="0">
                <a:cs typeface="B Nazanin" pitchFamily="2" charset="-78"/>
              </a:rPr>
              <a:t>)</a:t>
            </a:r>
          </a:p>
          <a:p>
            <a:pPr>
              <a:defRPr/>
            </a:pPr>
            <a:r>
              <a:rPr lang="fa-IR" dirty="0">
                <a:cs typeface="B Nazanin" pitchFamily="2" charset="-78"/>
              </a:rPr>
              <a:t>                                                </a:t>
            </a:r>
            <a:r>
              <a:rPr lang="ar-SA" dirty="0">
                <a:cs typeface="B Nazanin" pitchFamily="2" charset="-78"/>
              </a:rPr>
              <a:t> </a:t>
            </a:r>
            <a:endParaRPr lang="fa-IR" dirty="0">
              <a:cs typeface="B Nazanin" pitchFamily="2" charset="-78"/>
            </a:endParaRPr>
          </a:p>
          <a:p>
            <a:pPr>
              <a:defRPr/>
            </a:pPr>
            <a:endParaRPr lang="fa-IR" dirty="0">
              <a:cs typeface="B Nazanin" pitchFamily="2" charset="-78"/>
            </a:endParaRPr>
          </a:p>
          <a:p>
            <a:pPr>
              <a:defRPr/>
            </a:pPr>
            <a:endParaRPr lang="fa-IR" dirty="0">
              <a:cs typeface="B Nazanin" pitchFamily="2" charset="-78"/>
            </a:endParaRPr>
          </a:p>
          <a:p>
            <a:pPr algn="ctr">
              <a:defRPr/>
            </a:pPr>
            <a:r>
              <a:rPr lang="ar-SA" dirty="0">
                <a:cs typeface="B Nazanin" pitchFamily="2" charset="-78"/>
              </a:rPr>
              <a:t>تعریف می کن</a:t>
            </a:r>
            <a:r>
              <a:rPr lang="fa-IR" dirty="0">
                <a:cs typeface="B Nazanin" pitchFamily="2" charset="-78"/>
              </a:rPr>
              <a:t>د</a:t>
            </a:r>
            <a:r>
              <a:rPr lang="ar-SA" dirty="0">
                <a:cs typeface="B Nazanin" pitchFamily="2" charset="-78"/>
              </a:rPr>
              <a:t>. </a:t>
            </a:r>
            <a:endParaRPr lang="en-US" dirty="0">
              <a:cs typeface="B Nazanin" pitchFamily="2" charset="-78"/>
            </a:endParaRPr>
          </a:p>
        </p:txBody>
      </p:sp>
      <p:sp>
        <p:nvSpPr>
          <p:cNvPr id="3" name="Title 2">
            <a:extLst>
              <a:ext uri="{FF2B5EF4-FFF2-40B4-BE49-F238E27FC236}">
                <a16:creationId xmlns:a16="http://schemas.microsoft.com/office/drawing/2014/main" id="{5003E3F5-79EA-7D25-A2FB-4432D85FC68E}"/>
              </a:ext>
            </a:extLst>
          </p:cNvPr>
          <p:cNvSpPr>
            <a:spLocks noGrp="1"/>
          </p:cNvSpPr>
          <p:nvPr>
            <p:ph type="title"/>
          </p:nvPr>
        </p:nvSpPr>
        <p:spPr/>
        <p:txBody>
          <a:bodyPr/>
          <a:lstStyle/>
          <a:p>
            <a:pPr algn="ctr">
              <a:defRPr/>
            </a:pPr>
            <a:r>
              <a:rPr lang="fa-IR" dirty="0">
                <a:cs typeface="B Nazanin" pitchFamily="2" charset="-78"/>
              </a:rPr>
              <a:t>سه مؤلفه اصلی نظریه </a:t>
            </a:r>
            <a:r>
              <a:rPr lang="ar-SA" dirty="0">
                <a:cs typeface="B Nazanin" pitchFamily="2" charset="-78"/>
              </a:rPr>
              <a:t>امید</a:t>
            </a:r>
            <a:endParaRPr lang="en-US" dirty="0">
              <a:cs typeface="B Nazanin"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7D427B-ED7A-90B9-FBA8-C8869714182F}"/>
              </a:ext>
            </a:extLst>
          </p:cNvPr>
          <p:cNvSpPr>
            <a:spLocks noGrp="1"/>
          </p:cNvSpPr>
          <p:nvPr>
            <p:ph idx="1"/>
          </p:nvPr>
        </p:nvSpPr>
        <p:spPr>
          <a:xfrm>
            <a:off x="214313" y="1481138"/>
            <a:ext cx="8643937" cy="4525962"/>
          </a:xfrm>
        </p:spPr>
        <p:txBody>
          <a:bodyPr/>
          <a:lstStyle/>
          <a:p>
            <a:pPr>
              <a:defRPr/>
            </a:pPr>
            <a:r>
              <a:rPr lang="ar-SA" dirty="0">
                <a:cs typeface="B Nazanin" pitchFamily="2" charset="-78"/>
              </a:rPr>
              <a:t>م</a:t>
            </a:r>
            <a:r>
              <a:rPr lang="fa-IR" dirty="0">
                <a:cs typeface="B Nazanin" pitchFamily="2" charset="-78"/>
              </a:rPr>
              <a:t>ؤ</a:t>
            </a:r>
            <a:r>
              <a:rPr lang="ar-SA" dirty="0">
                <a:cs typeface="B Nazanin" pitchFamily="2" charset="-78"/>
              </a:rPr>
              <a:t>لفۀ </a:t>
            </a:r>
            <a:r>
              <a:rPr lang="fa-IR" sz="2800" dirty="0">
                <a:cs typeface="B Nazanin" pitchFamily="2" charset="-78"/>
              </a:rPr>
              <a:t>موقعيتي</a:t>
            </a:r>
            <a:r>
              <a:rPr lang="ar-SA" dirty="0">
                <a:cs typeface="B Nazanin" pitchFamily="2" charset="-78"/>
              </a:rPr>
              <a:t> در نظریه امید</a:t>
            </a:r>
            <a:r>
              <a:rPr lang="fa-IR" dirty="0">
                <a:cs typeface="B Nazanin" pitchFamily="2" charset="-78"/>
              </a:rPr>
              <a:t>، تفکر </a:t>
            </a:r>
            <a:r>
              <a:rPr lang="ar-SA" dirty="0">
                <a:cs typeface="B Nazanin" pitchFamily="2" charset="-78"/>
              </a:rPr>
              <a:t>راهبردی است</a:t>
            </a:r>
            <a:r>
              <a:rPr lang="fa-IR" dirty="0">
                <a:cs typeface="B Nazanin" pitchFamily="2" charset="-78"/>
              </a:rPr>
              <a:t>.</a:t>
            </a:r>
            <a:r>
              <a:rPr lang="ar-SA" dirty="0">
                <a:cs typeface="B Nazanin" pitchFamily="2" charset="-78"/>
              </a:rPr>
              <a:t> </a:t>
            </a:r>
            <a:endParaRPr lang="fa-IR" dirty="0">
              <a:cs typeface="B Nazanin" pitchFamily="2" charset="-78"/>
            </a:endParaRPr>
          </a:p>
          <a:p>
            <a:pPr>
              <a:defRPr/>
            </a:pPr>
            <a:r>
              <a:rPr lang="ar-SA" dirty="0">
                <a:cs typeface="B Nazanin" pitchFamily="2" charset="-78"/>
              </a:rPr>
              <a:t>برای دستیابی به هدف، مردم باید خودشان را برای ایجاد مسسیرهای عملی جهت دستیابی به آنها توانا ببینند. این فرآیند تفکر راهبردی نامیده می شود</a:t>
            </a:r>
            <a:r>
              <a:rPr lang="fa-IR" dirty="0">
                <a:cs typeface="B Nazanin" pitchFamily="2" charset="-78"/>
              </a:rPr>
              <a:t>.</a:t>
            </a:r>
          </a:p>
          <a:p>
            <a:pPr>
              <a:defRPr/>
            </a:pPr>
            <a:r>
              <a:rPr lang="ar-SA" dirty="0">
                <a:cs typeface="B Nazanin" pitchFamily="2" charset="-78"/>
              </a:rPr>
              <a:t> </a:t>
            </a:r>
            <a:endParaRPr lang="fa-IR" dirty="0">
              <a:cs typeface="B Nazanin" pitchFamily="2" charset="-78"/>
            </a:endParaRPr>
          </a:p>
          <a:p>
            <a:pPr>
              <a:defRPr/>
            </a:pPr>
            <a:r>
              <a:rPr lang="ar-SA" b="1" dirty="0">
                <a:solidFill>
                  <a:srgbClr val="FF0000"/>
                </a:solidFill>
                <a:effectLst>
                  <a:outerShdw blurRad="38100" dist="38100" dir="2700000" algn="tl">
                    <a:srgbClr val="000000">
                      <a:alpha val="43137"/>
                    </a:srgbClr>
                  </a:outerShdw>
                </a:effectLst>
                <a:cs typeface="B Nazanin" pitchFamily="2" charset="-78"/>
              </a:rPr>
              <a:t>تفکر راهبردی</a:t>
            </a:r>
            <a:r>
              <a:rPr lang="fa-IR" b="1" dirty="0">
                <a:solidFill>
                  <a:srgbClr val="FF0000"/>
                </a:solidFill>
                <a:effectLst>
                  <a:outerShdw blurRad="38100" dist="38100" dir="2700000" algn="tl">
                    <a:srgbClr val="000000">
                      <a:alpha val="43137"/>
                    </a:srgbClr>
                  </a:outerShdw>
                </a:effectLst>
                <a:cs typeface="B Nazanin" pitchFamily="2" charset="-78"/>
              </a:rPr>
              <a:t> : </a:t>
            </a:r>
          </a:p>
          <a:p>
            <a:pPr>
              <a:defRPr/>
            </a:pPr>
            <a:r>
              <a:rPr lang="ar-SA" dirty="0">
                <a:cs typeface="B Nazanin" pitchFamily="2" charset="-78"/>
              </a:rPr>
              <a:t>توانایی درک شده فرد</a:t>
            </a:r>
            <a:r>
              <a:rPr lang="fa-IR" dirty="0">
                <a:cs typeface="B Nazanin" pitchFamily="2" charset="-78"/>
              </a:rPr>
              <a:t> </a:t>
            </a:r>
            <a:r>
              <a:rPr lang="ar-SA" dirty="0">
                <a:cs typeface="B Nazanin" pitchFamily="2" charset="-78"/>
              </a:rPr>
              <a:t>برای پیدا کردن </a:t>
            </a:r>
            <a:r>
              <a:rPr lang="fa-IR" dirty="0">
                <a:cs typeface="B Nazanin" pitchFamily="2" charset="-78"/>
              </a:rPr>
              <a:t>و </a:t>
            </a:r>
            <a:r>
              <a:rPr lang="ar-SA" dirty="0">
                <a:cs typeface="B Nazanin" pitchFamily="2" charset="-78"/>
              </a:rPr>
              <a:t>تولید</a:t>
            </a:r>
            <a:r>
              <a:rPr lang="fa-IR" dirty="0">
                <a:cs typeface="B Nazanin" pitchFamily="2" charset="-78"/>
              </a:rPr>
              <a:t> </a:t>
            </a:r>
            <a:r>
              <a:rPr lang="ar-SA" dirty="0">
                <a:cs typeface="B Nazanin" pitchFamily="2" charset="-78"/>
              </a:rPr>
              <a:t>راه های عملی برای رسیدن به اهداف دلخواه است</a:t>
            </a:r>
            <a:r>
              <a:rPr lang="fa-IR" dirty="0">
                <a:cs typeface="B Nazanin" pitchFamily="2" charset="-78"/>
              </a:rPr>
              <a:t>.</a:t>
            </a:r>
            <a:r>
              <a:rPr lang="ar-SA" dirty="0">
                <a:cs typeface="B Nazanin" pitchFamily="2" charset="-78"/>
              </a:rPr>
              <a:t> (اسنایدر و همکاران، ۲۰۰۲).</a:t>
            </a:r>
            <a:endParaRPr lang="fa-IR" dirty="0">
              <a:cs typeface="B Nazanin" pitchFamily="2" charset="-78"/>
            </a:endParaRPr>
          </a:p>
          <a:p>
            <a:pPr>
              <a:defRPr/>
            </a:pPr>
            <a:endParaRPr lang="fa-IR" dirty="0">
              <a:cs typeface="B Nazanin" pitchFamily="2" charset="-78"/>
            </a:endParaRPr>
          </a:p>
          <a:p>
            <a:pPr>
              <a:defRPr/>
            </a:pPr>
            <a:r>
              <a:rPr lang="ar-SA" dirty="0">
                <a:cs typeface="B Nazanin" pitchFamily="2" charset="-78"/>
              </a:rPr>
              <a:t>تفکر راهبردی به وسیله </a:t>
            </a:r>
            <a:r>
              <a:rPr lang="fa-IR" dirty="0">
                <a:cs typeface="B Nazanin" pitchFamily="2" charset="-78"/>
              </a:rPr>
              <a:t>گفت و گوی (</a:t>
            </a:r>
            <a:r>
              <a:rPr lang="en-US" dirty="0">
                <a:latin typeface="Times New Roman" pitchFamily="18" charset="0"/>
                <a:cs typeface="Times New Roman" pitchFamily="18" charset="0"/>
              </a:rPr>
              <a:t>Inner Speech</a:t>
            </a:r>
            <a:r>
              <a:rPr lang="fa-IR" dirty="0">
                <a:cs typeface="B Nazanin" pitchFamily="2" charset="-78"/>
              </a:rPr>
              <a:t>)</a:t>
            </a:r>
            <a:r>
              <a:rPr lang="ar-SA" dirty="0">
                <a:cs typeface="B Nazanin" pitchFamily="2" charset="-78"/>
              </a:rPr>
              <a:t>که شبیه جمله زیر است مشخص می شود: </a:t>
            </a:r>
            <a:endParaRPr lang="fa-IR" dirty="0">
              <a:cs typeface="B Nazanin" pitchFamily="2" charset="-78"/>
            </a:endParaRPr>
          </a:p>
          <a:p>
            <a:pPr>
              <a:defRPr/>
            </a:pPr>
            <a:r>
              <a:rPr lang="fa-IR" dirty="0">
                <a:cs typeface="B Nazanin" pitchFamily="2" charset="-78"/>
              </a:rPr>
              <a:t>«</a:t>
            </a:r>
            <a:r>
              <a:rPr lang="ar-SA" dirty="0">
                <a:cs typeface="B Nazanin" pitchFamily="2" charset="-78"/>
              </a:rPr>
              <a:t>من راهی برای دستیابی به آن پیدا می کنم</a:t>
            </a:r>
            <a:r>
              <a:rPr lang="fa-IR" dirty="0">
                <a:cs typeface="B Nazanin" pitchFamily="2" charset="-78"/>
              </a:rPr>
              <a:t>»</a:t>
            </a:r>
            <a:r>
              <a:rPr lang="ar-SA" dirty="0">
                <a:cs typeface="B Nazanin" pitchFamily="2" charset="-78"/>
              </a:rPr>
              <a:t>. </a:t>
            </a:r>
            <a:endParaRPr lang="fa-IR" dirty="0">
              <a:cs typeface="B Nazanin" pitchFamily="2" charset="-78"/>
            </a:endParaRPr>
          </a:p>
          <a:p>
            <a:pPr>
              <a:defRPr/>
            </a:pPr>
            <a:endParaRPr lang="fa-IR" dirty="0">
              <a:cs typeface="B Nazanin" pitchFamily="2" charset="-78"/>
            </a:endParaRPr>
          </a:p>
          <a:p>
            <a:pPr>
              <a:defRPr/>
            </a:pPr>
            <a:endParaRPr lang="en-US" dirty="0"/>
          </a:p>
        </p:txBody>
      </p:sp>
      <p:sp>
        <p:nvSpPr>
          <p:cNvPr id="3" name="Title 2">
            <a:extLst>
              <a:ext uri="{FF2B5EF4-FFF2-40B4-BE49-F238E27FC236}">
                <a16:creationId xmlns:a16="http://schemas.microsoft.com/office/drawing/2014/main" id="{51E7F36E-C252-CF70-259E-63EBD7E7434A}"/>
              </a:ext>
            </a:extLst>
          </p:cNvPr>
          <p:cNvSpPr>
            <a:spLocks noGrp="1"/>
          </p:cNvSpPr>
          <p:nvPr>
            <p:ph type="title"/>
          </p:nvPr>
        </p:nvSpPr>
        <p:spPr/>
        <p:txBody>
          <a:bodyPr/>
          <a:lstStyle/>
          <a:p>
            <a:pPr algn="ctr">
              <a:defRPr/>
            </a:pPr>
            <a:r>
              <a:rPr lang="ar-SA" dirty="0">
                <a:cs typeface="B Nazanin" pitchFamily="2" charset="-78"/>
              </a:rPr>
              <a:t>تفکر راهبردی</a:t>
            </a:r>
            <a:r>
              <a:rPr lang="fa-IR" dirty="0">
                <a:cs typeface="B Nazanin" pitchFamily="2" charset="-78"/>
              </a:rPr>
              <a:t>(</a:t>
            </a:r>
            <a:r>
              <a:rPr lang="en-US" dirty="0">
                <a:latin typeface="Times New Roman" pitchFamily="18" charset="0"/>
                <a:cs typeface="Times New Roman" pitchFamily="18" charset="0"/>
              </a:rPr>
              <a:t>Pathways thinking</a:t>
            </a:r>
            <a:r>
              <a:rPr lang="fa-IR" dirty="0">
                <a:cs typeface="B Nazanin" pitchFamily="2" charset="-78"/>
              </a:rPr>
              <a:t>) </a:t>
            </a:r>
            <a:endParaRPr lang="en-US" dirty="0">
              <a:cs typeface="B Nazanin"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a:extLst>
              <a:ext uri="{FF2B5EF4-FFF2-40B4-BE49-F238E27FC236}">
                <a16:creationId xmlns:a16="http://schemas.microsoft.com/office/drawing/2014/main" id="{D00370F2-4CD3-F478-3ADF-E5BE77195B96}"/>
              </a:ext>
            </a:extLst>
          </p:cNvPr>
          <p:cNvSpPr>
            <a:spLocks noGrp="1"/>
          </p:cNvSpPr>
          <p:nvPr>
            <p:ph idx="1"/>
          </p:nvPr>
        </p:nvSpPr>
        <p:spPr>
          <a:xfrm>
            <a:off x="285750" y="1481138"/>
            <a:ext cx="8572500" cy="4525962"/>
          </a:xfrm>
        </p:spPr>
        <p:txBody>
          <a:bodyPr/>
          <a:lstStyle/>
          <a:p>
            <a:endParaRPr lang="fa-IR" altLang="en-US">
              <a:cs typeface="B Nazanin" panose="00000400000000000000" pitchFamily="2" charset="-78"/>
            </a:endParaRPr>
          </a:p>
          <a:p>
            <a:r>
              <a:rPr lang="ar-SA" altLang="en-US">
                <a:cs typeface="B Nazanin" panose="00000400000000000000" pitchFamily="2" charset="-78"/>
              </a:rPr>
              <a:t>تفکر راهبردی شامل افکاری می شود که فرد قادر است حداقل یک راه و اغلب بیشتر برای رسیدن به اهداف مطلوب پیدا کند. تولید چندین راه هنگام مواجهه با موانع خیلی مهم است و افراد امیدوار خود را برای یافتن راه حل های متناوب توانا می بینند، به عبارت دیگر، افراد امیدوار واقعاً قادر به خلق راه های گوناگون هستند (اسنایدر و همکاران، ۲۰۰۲).</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97E36BF9-02C4-82C7-96D9-AD10B67D4398}"/>
              </a:ext>
            </a:extLst>
          </p:cNvPr>
          <p:cNvSpPr>
            <a:spLocks noGrp="1"/>
          </p:cNvSpPr>
          <p:nvPr>
            <p:ph type="title"/>
          </p:nvPr>
        </p:nvSpPr>
        <p:spPr/>
        <p:txBody>
          <a:bodyPr/>
          <a:lstStyle/>
          <a:p>
            <a:pPr>
              <a:defRPr/>
            </a:pP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F66203-DDFD-6557-A31C-475C56499F65}"/>
              </a:ext>
            </a:extLst>
          </p:cNvPr>
          <p:cNvSpPr>
            <a:spLocks noGrp="1"/>
          </p:cNvSpPr>
          <p:nvPr>
            <p:ph idx="1"/>
          </p:nvPr>
        </p:nvSpPr>
        <p:spPr>
          <a:xfrm>
            <a:off x="214313" y="1481138"/>
            <a:ext cx="8643937" cy="5162550"/>
          </a:xfrm>
        </p:spPr>
        <p:txBody>
          <a:bodyPr/>
          <a:lstStyle/>
          <a:p>
            <a:pPr>
              <a:defRPr/>
            </a:pPr>
            <a:r>
              <a:rPr lang="ar-SA" dirty="0">
                <a:cs typeface="B Nazanin" pitchFamily="2" charset="-78"/>
              </a:rPr>
              <a:t>م</a:t>
            </a:r>
            <a:r>
              <a:rPr lang="fa-IR" dirty="0">
                <a:cs typeface="B Nazanin" pitchFamily="2" charset="-78"/>
              </a:rPr>
              <a:t>ؤ</a:t>
            </a:r>
            <a:r>
              <a:rPr lang="ar-SA" dirty="0">
                <a:cs typeface="B Nazanin" pitchFamily="2" charset="-78"/>
              </a:rPr>
              <a:t>لفۀ انگیزشی در نظریه امید</a:t>
            </a:r>
            <a:r>
              <a:rPr lang="fa-IR" dirty="0">
                <a:cs typeface="B Nazanin" pitchFamily="2" charset="-78"/>
              </a:rPr>
              <a:t>،</a:t>
            </a:r>
            <a:r>
              <a:rPr lang="ar-SA" dirty="0">
                <a:cs typeface="B Nazanin" pitchFamily="2" charset="-78"/>
              </a:rPr>
              <a:t> </a:t>
            </a:r>
            <a:r>
              <a:rPr lang="fa-IR" dirty="0">
                <a:cs typeface="B Nazanin" pitchFamily="2" charset="-78"/>
              </a:rPr>
              <a:t>تفکر </a:t>
            </a:r>
            <a:r>
              <a:rPr lang="ar-SA" dirty="0">
                <a:cs typeface="B Nazanin" pitchFamily="2" charset="-78"/>
              </a:rPr>
              <a:t>عامل است</a:t>
            </a:r>
            <a:r>
              <a:rPr lang="fa-IR" dirty="0">
                <a:cs typeface="B Nazanin" pitchFamily="2" charset="-78"/>
              </a:rPr>
              <a:t>.</a:t>
            </a:r>
            <a:r>
              <a:rPr lang="ar-SA" dirty="0">
                <a:cs typeface="B Nazanin" pitchFamily="2" charset="-78"/>
              </a:rPr>
              <a:t> </a:t>
            </a:r>
            <a:endParaRPr lang="fa-IR" dirty="0">
              <a:cs typeface="B Nazanin" pitchFamily="2" charset="-78"/>
            </a:endParaRPr>
          </a:p>
          <a:p>
            <a:pPr>
              <a:defRPr/>
            </a:pPr>
            <a:r>
              <a:rPr lang="ar-SA" dirty="0">
                <a:cs typeface="B Nazanin" pitchFamily="2" charset="-78"/>
              </a:rPr>
              <a:t>تفکر عاملی شامل افکاری است که هم شروع حرکت در مسیرهای خاص و هم ادامۀ آن مسیر را در بر می گیرد.</a:t>
            </a:r>
            <a:endParaRPr lang="en-US" dirty="0">
              <a:cs typeface="B Nazanin" pitchFamily="2" charset="-78"/>
            </a:endParaRPr>
          </a:p>
          <a:p>
            <a:pPr>
              <a:defRPr/>
            </a:pPr>
            <a:endParaRPr lang="fa-IR" b="1" dirty="0">
              <a:solidFill>
                <a:srgbClr val="FF0000"/>
              </a:solidFill>
              <a:effectLst>
                <a:outerShdw blurRad="38100" dist="38100" dir="2700000" algn="tl">
                  <a:srgbClr val="000000">
                    <a:alpha val="43137"/>
                  </a:srgbClr>
                </a:outerShdw>
              </a:effectLst>
              <a:cs typeface="B Nazanin" pitchFamily="2" charset="-78"/>
            </a:endParaRPr>
          </a:p>
          <a:p>
            <a:pPr>
              <a:defRPr/>
            </a:pPr>
            <a:r>
              <a:rPr lang="ar-SA" b="1" dirty="0">
                <a:solidFill>
                  <a:srgbClr val="FF0000"/>
                </a:solidFill>
                <a:effectLst>
                  <a:outerShdw blurRad="38100" dist="38100" dir="2700000" algn="tl">
                    <a:srgbClr val="000000">
                      <a:alpha val="43137"/>
                    </a:srgbClr>
                  </a:outerShdw>
                </a:effectLst>
                <a:cs typeface="B Nazanin" pitchFamily="2" charset="-78"/>
              </a:rPr>
              <a:t>تفکر عاملی</a:t>
            </a:r>
            <a:r>
              <a:rPr lang="fa-IR" b="1" dirty="0">
                <a:solidFill>
                  <a:srgbClr val="FF0000"/>
                </a:solidFill>
                <a:effectLst>
                  <a:outerShdw blurRad="38100" dist="38100" dir="2700000" algn="tl">
                    <a:srgbClr val="000000">
                      <a:alpha val="43137"/>
                    </a:srgbClr>
                  </a:outerShdw>
                </a:effectLst>
                <a:cs typeface="B Nazanin" pitchFamily="2" charset="-78"/>
              </a:rPr>
              <a:t> : </a:t>
            </a:r>
          </a:p>
          <a:p>
            <a:pPr>
              <a:defRPr/>
            </a:pPr>
            <a:r>
              <a:rPr lang="fa-IR" dirty="0">
                <a:cs typeface="B Nazanin" pitchFamily="2" charset="-78"/>
              </a:rPr>
              <a:t>               : </a:t>
            </a:r>
            <a:r>
              <a:rPr lang="ar-SA" dirty="0">
                <a:cs typeface="B Nazanin" pitchFamily="2" charset="-78"/>
              </a:rPr>
              <a:t>انگیزه لازم برای استفاده از آن راه ها</a:t>
            </a:r>
            <a:endParaRPr lang="fa-IR" dirty="0">
              <a:cs typeface="B Nazanin" pitchFamily="2" charset="-78"/>
            </a:endParaRPr>
          </a:p>
          <a:p>
            <a:pPr>
              <a:defRPr/>
            </a:pPr>
            <a:r>
              <a:rPr lang="fa-IR" dirty="0">
                <a:cs typeface="B Nazanin" pitchFamily="2" charset="-78"/>
              </a:rPr>
              <a:t>               : </a:t>
            </a:r>
            <a:r>
              <a:rPr lang="ar-SA" dirty="0">
                <a:cs typeface="B Nazanin" pitchFamily="2" charset="-78"/>
              </a:rPr>
              <a:t>توانایی درک شده فرد در استفاده از راه های مختلف به منظور رسیدن به اهداف مورد نظر</a:t>
            </a:r>
            <a:endParaRPr lang="fa-IR" dirty="0">
              <a:cs typeface="B Nazanin" pitchFamily="2" charset="-78"/>
            </a:endParaRPr>
          </a:p>
          <a:p>
            <a:pPr>
              <a:defRPr/>
            </a:pPr>
            <a:endParaRPr lang="fa-IR" dirty="0">
              <a:cs typeface="B Nazanin" pitchFamily="2" charset="-78"/>
            </a:endParaRPr>
          </a:p>
          <a:p>
            <a:pPr>
              <a:defRPr/>
            </a:pPr>
            <a:r>
              <a:rPr lang="ar-SA" dirty="0">
                <a:cs typeface="B Nazanin" pitchFamily="2" charset="-78"/>
              </a:rPr>
              <a:t>معمولاً افراد امیدوار جملاتی را با خود تکرار می کنند، مثلاً </a:t>
            </a:r>
            <a:r>
              <a:rPr lang="fa-IR" dirty="0">
                <a:cs typeface="B Nazanin" pitchFamily="2" charset="-78"/>
              </a:rPr>
              <a:t>: </a:t>
            </a:r>
          </a:p>
          <a:p>
            <a:pPr>
              <a:defRPr/>
            </a:pPr>
            <a:r>
              <a:rPr lang="fa-IR" dirty="0">
                <a:cs typeface="B Nazanin" pitchFamily="2" charset="-78"/>
              </a:rPr>
              <a:t>«</a:t>
            </a:r>
            <a:r>
              <a:rPr lang="ar-SA" dirty="0">
                <a:cs typeface="B Nazanin" pitchFamily="2" charset="-78"/>
              </a:rPr>
              <a:t>من می توانم این کار را انجام دهم و متوقف نمی شوم</a:t>
            </a:r>
            <a:r>
              <a:rPr lang="fa-IR" dirty="0">
                <a:cs typeface="B Nazanin" pitchFamily="2" charset="-78"/>
              </a:rPr>
              <a:t>»</a:t>
            </a:r>
            <a:r>
              <a:rPr lang="ar-SA" dirty="0">
                <a:cs typeface="B Nazanin" pitchFamily="2" charset="-78"/>
              </a:rPr>
              <a:t>.</a:t>
            </a:r>
            <a:endParaRPr lang="fa-IR" dirty="0">
              <a:cs typeface="B Nazanin" pitchFamily="2" charset="-78"/>
            </a:endParaRPr>
          </a:p>
          <a:p>
            <a:pPr>
              <a:defRPr/>
            </a:pPr>
            <a:endParaRPr lang="fa-IR" dirty="0">
              <a:cs typeface="B Nazanin" pitchFamily="2" charset="-78"/>
            </a:endParaRPr>
          </a:p>
          <a:p>
            <a:pPr>
              <a:defRPr/>
            </a:pPr>
            <a:endParaRPr lang="fa-IR" dirty="0">
              <a:cs typeface="B Nazanin" pitchFamily="2" charset="-78"/>
            </a:endParaRPr>
          </a:p>
        </p:txBody>
      </p:sp>
      <p:sp>
        <p:nvSpPr>
          <p:cNvPr id="3" name="Title 2">
            <a:extLst>
              <a:ext uri="{FF2B5EF4-FFF2-40B4-BE49-F238E27FC236}">
                <a16:creationId xmlns:a16="http://schemas.microsoft.com/office/drawing/2014/main" id="{BF59E3B5-6829-EB5D-606F-D02791093EF5}"/>
              </a:ext>
            </a:extLst>
          </p:cNvPr>
          <p:cNvSpPr>
            <a:spLocks noGrp="1"/>
          </p:cNvSpPr>
          <p:nvPr>
            <p:ph type="title"/>
          </p:nvPr>
        </p:nvSpPr>
        <p:spPr/>
        <p:txBody>
          <a:bodyPr/>
          <a:lstStyle/>
          <a:p>
            <a:pPr algn="ctr">
              <a:defRPr/>
            </a:pPr>
            <a:r>
              <a:rPr lang="ar-SA" dirty="0">
                <a:cs typeface="B Nazanin" pitchFamily="2" charset="-78"/>
              </a:rPr>
              <a:t>تفکر عاملی</a:t>
            </a:r>
            <a:r>
              <a:rPr lang="fa-IR" dirty="0">
                <a:cs typeface="B Nazanin" pitchFamily="2" charset="-78"/>
              </a:rPr>
              <a:t> (</a:t>
            </a:r>
            <a:r>
              <a:rPr lang="en-US" dirty="0">
                <a:latin typeface="Times New Roman" pitchFamily="18" charset="0"/>
                <a:cs typeface="Times New Roman" pitchFamily="18" charset="0"/>
              </a:rPr>
              <a:t>Agency thinking</a:t>
            </a:r>
            <a:r>
              <a:rPr lang="fa-IR" dirty="0">
                <a:cs typeface="B Nazanin" pitchFamily="2" charset="-78"/>
              </a:rPr>
              <a:t>)</a:t>
            </a:r>
            <a:endParaRPr lang="en-US" dirty="0">
              <a:cs typeface="B Nazanin" pitchFamily="2" charset="-78"/>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a:extLst>
              <a:ext uri="{FF2B5EF4-FFF2-40B4-BE49-F238E27FC236}">
                <a16:creationId xmlns:a16="http://schemas.microsoft.com/office/drawing/2014/main" id="{27127CAE-7DA6-267F-2FD2-F1492FF42CE0}"/>
              </a:ext>
            </a:extLst>
          </p:cNvPr>
          <p:cNvSpPr>
            <a:spLocks noGrp="1"/>
          </p:cNvSpPr>
          <p:nvPr>
            <p:ph idx="1"/>
          </p:nvPr>
        </p:nvSpPr>
        <p:spPr>
          <a:xfrm>
            <a:off x="285750" y="1481138"/>
            <a:ext cx="8572500" cy="4525962"/>
          </a:xfrm>
        </p:spPr>
        <p:txBody>
          <a:bodyPr/>
          <a:lstStyle/>
          <a:p>
            <a:r>
              <a:rPr lang="ar-SA" altLang="en-US">
                <a:cs typeface="B Nazanin" panose="00000400000000000000" pitchFamily="2" charset="-78"/>
              </a:rPr>
              <a:t>تفکر عاملی در همۀ افکار هدفدار مهم است</a:t>
            </a:r>
            <a:r>
              <a:rPr lang="fa-IR" altLang="en-US">
                <a:cs typeface="B Nazanin" panose="00000400000000000000" pitchFamily="2" charset="-78"/>
              </a:rPr>
              <a:t>،</a:t>
            </a:r>
            <a:r>
              <a:rPr lang="ar-SA" altLang="en-US">
                <a:cs typeface="B Nazanin" panose="00000400000000000000" pitchFamily="2" charset="-78"/>
              </a:rPr>
              <a:t> اما در هنگام مواجهه با مشکلات نقش خیلی مهمی دارد. در این مواقع عامل به مردم کمک می کند تا انگیزه لازم برای به کارگیری راه های جانشین را داشته باشند (اسنایدر و همکاران، ۲۰۰۲).</a:t>
            </a:r>
            <a:endParaRPr lang="fa-IR" altLang="en-US">
              <a:cs typeface="B Nazanin" panose="00000400000000000000" pitchFamily="2" charset="-78"/>
            </a:endParaRPr>
          </a:p>
          <a:p>
            <a:endParaRPr lang="en-US" altLang="en-US">
              <a:cs typeface="B Nazanin" panose="00000400000000000000" pitchFamily="2" charset="-78"/>
            </a:endParaRPr>
          </a:p>
          <a:p>
            <a:r>
              <a:rPr lang="fa-IR" altLang="en-US">
                <a:cs typeface="B Nazanin" panose="00000400000000000000" pitchFamily="2" charset="-78"/>
              </a:rPr>
              <a:t>تفکر </a:t>
            </a:r>
            <a:r>
              <a:rPr lang="ar-SA" altLang="en-US">
                <a:cs typeface="B Nazanin" panose="00000400000000000000" pitchFamily="2" charset="-78"/>
              </a:rPr>
              <a:t>عامل</a:t>
            </a:r>
            <a:r>
              <a:rPr lang="fa-IR" altLang="en-US">
                <a:cs typeface="B Nazanin" panose="00000400000000000000" pitchFamily="2" charset="-78"/>
              </a:rPr>
              <a:t>ی،</a:t>
            </a:r>
            <a:r>
              <a:rPr lang="ar-SA" altLang="en-US">
                <a:cs typeface="B Nazanin" panose="00000400000000000000" pitchFamily="2" charset="-78"/>
              </a:rPr>
              <a:t> همچنین می تواند ارزیابی شخص را از توانایی خود برای ثابت قدم ماندن تا رسیدن به هدف نشان دهد.</a:t>
            </a:r>
            <a:endParaRPr lang="en-US" altLang="en-US">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937183FD-0CA2-52A7-CAB2-4689EE128DEF}"/>
              </a:ext>
            </a:extLst>
          </p:cNvPr>
          <p:cNvSpPr>
            <a:spLocks noGrp="1"/>
          </p:cNvSpPr>
          <p:nvPr>
            <p:ph type="title"/>
          </p:nvPr>
        </p:nvSpPr>
        <p:spPr/>
        <p:txBody>
          <a:bodyPr/>
          <a:lstStyle/>
          <a:p>
            <a:pPr>
              <a:defRPr/>
            </a:pP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a:extLst>
              <a:ext uri="{FF2B5EF4-FFF2-40B4-BE49-F238E27FC236}">
                <a16:creationId xmlns:a16="http://schemas.microsoft.com/office/drawing/2014/main" id="{6677F59B-03C6-09BC-3D73-0E4C9891881E}"/>
              </a:ext>
            </a:extLst>
          </p:cNvPr>
          <p:cNvSpPr>
            <a:spLocks noGrp="1"/>
          </p:cNvSpPr>
          <p:nvPr>
            <p:ph idx="1"/>
          </p:nvPr>
        </p:nvSpPr>
        <p:spPr>
          <a:xfrm>
            <a:off x="214313" y="1481138"/>
            <a:ext cx="8643937" cy="4525962"/>
          </a:xfrm>
        </p:spPr>
        <p:txBody>
          <a:bodyPr/>
          <a:lstStyle/>
          <a:p>
            <a:r>
              <a:rPr lang="ar-SA" altLang="en-US">
                <a:cs typeface="B Nazanin" panose="00000400000000000000" pitchFamily="2" charset="-78"/>
              </a:rPr>
              <a:t>تفکر عاملی انگیزۀ لازم برای تفکر راهبردی و ادامۀ مسیر را رقم می زند. </a:t>
            </a:r>
            <a:endParaRPr lang="fa-IR" altLang="en-US">
              <a:cs typeface="B Nazanin" panose="00000400000000000000" pitchFamily="2" charset="-78"/>
            </a:endParaRPr>
          </a:p>
          <a:p>
            <a:r>
              <a:rPr lang="ar-SA" altLang="en-US">
                <a:cs typeface="B Nazanin" panose="00000400000000000000" pitchFamily="2" charset="-78"/>
              </a:rPr>
              <a:t>بنابراین مولفه های راهبردی و عاملی یکدیگر را حمایت می کنند، به طوری که مرتباً بر یکدیگر اثر می گذارند تا فرد به هدف مطلوب برسد (اسنایدر، ۲۰۰۰). </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پس این دو، حالتِ تعاملی دارند. </a:t>
            </a:r>
            <a:endParaRPr lang="fa-IR" altLang="en-US">
              <a:cs typeface="B Nazanin" panose="00000400000000000000" pitchFamily="2" charset="-78"/>
            </a:endParaRPr>
          </a:p>
          <a:p>
            <a:r>
              <a:rPr lang="ar-SA" altLang="en-US">
                <a:cs typeface="B Nazanin" panose="00000400000000000000" pitchFamily="2" charset="-78"/>
              </a:rPr>
              <a:t>تفکر راهبردی باعث افزایش تفکر عاملی می شود و در نتیجه تفکر راهبردی نیز بیشتر شده و این فرآیند تا دستیابی به هدف ادامه می یابد (اسنایدر و همکاران، ۲۰۰۲).</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BC6A0EFE-70B5-60D1-7AFD-F93D914003B7}"/>
              </a:ext>
            </a:extLst>
          </p:cNvPr>
          <p:cNvSpPr>
            <a:spLocks noGrp="1"/>
          </p:cNvSpPr>
          <p:nvPr>
            <p:ph type="title"/>
          </p:nvPr>
        </p:nvSpPr>
        <p:spPr/>
        <p:txBody>
          <a:bodyPr/>
          <a:lstStyle/>
          <a:p>
            <a:pPr algn="ctr">
              <a:defRPr/>
            </a:pPr>
            <a:r>
              <a:rPr lang="fa-IR" dirty="0">
                <a:cs typeface="B Nazanin" pitchFamily="2" charset="-78"/>
              </a:rPr>
              <a:t>رابطه </a:t>
            </a:r>
            <a:r>
              <a:rPr lang="ar-SA" dirty="0">
                <a:cs typeface="B Nazanin" pitchFamily="2" charset="-78"/>
              </a:rPr>
              <a:t>تفکر راهبردی</a:t>
            </a:r>
            <a:r>
              <a:rPr lang="fa-IR" dirty="0">
                <a:cs typeface="B Nazanin" pitchFamily="2" charset="-78"/>
              </a:rPr>
              <a:t> و </a:t>
            </a:r>
            <a:r>
              <a:rPr lang="ar-SA" dirty="0">
                <a:cs typeface="B Nazanin" pitchFamily="2" charset="-78"/>
              </a:rPr>
              <a:t>تفکر عاملی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a:extLst>
              <a:ext uri="{FF2B5EF4-FFF2-40B4-BE49-F238E27FC236}">
                <a16:creationId xmlns:a16="http://schemas.microsoft.com/office/drawing/2014/main" id="{BF0BEAB0-E0B7-C16F-6ABE-6F28B0930C1E}"/>
              </a:ext>
            </a:extLst>
          </p:cNvPr>
          <p:cNvSpPr>
            <a:spLocks noGrp="1"/>
          </p:cNvSpPr>
          <p:nvPr>
            <p:ph idx="1"/>
          </p:nvPr>
        </p:nvSpPr>
        <p:spPr>
          <a:xfrm>
            <a:off x="285750" y="1481138"/>
            <a:ext cx="8643938" cy="4525962"/>
          </a:xfrm>
        </p:spPr>
        <p:txBody>
          <a:bodyPr/>
          <a:lstStyle/>
          <a:p>
            <a:r>
              <a:rPr lang="ar-SA" altLang="en-US">
                <a:cs typeface="B Nazanin" panose="00000400000000000000" pitchFamily="2" charset="-78"/>
              </a:rPr>
              <a:t>اما همیشه دستیابی به هدف آسان نیست و موانعی در راه رسیدن به هدف به وجود می آید. </a:t>
            </a:r>
            <a:endParaRPr lang="fa-IR" altLang="en-US">
              <a:cs typeface="B Nazanin" panose="00000400000000000000" pitchFamily="2" charset="-78"/>
            </a:endParaRPr>
          </a:p>
          <a:p>
            <a:r>
              <a:rPr lang="ar-SA" altLang="en-US">
                <a:cs typeface="B Nazanin" panose="00000400000000000000" pitchFamily="2" charset="-78"/>
              </a:rPr>
              <a:t>در بیشتر مواقع مردم خود را برای تولید یک راه به سمت هدف توانا می بینند ولی در هنگام مواجهه با موانع، افراد با نمره امید بالا به چندین راه جایگزین فکر می کنند. </a:t>
            </a:r>
            <a:endParaRPr lang="fa-IR" altLang="en-US">
              <a:cs typeface="B Nazanin" panose="00000400000000000000" pitchFamily="2" charset="-78"/>
            </a:endParaRPr>
          </a:p>
          <a:p>
            <a:r>
              <a:rPr lang="ar-SA" altLang="en-US">
                <a:cs typeface="B Nazanin" panose="00000400000000000000" pitchFamily="2" charset="-78"/>
              </a:rPr>
              <a:t>همان طور که در شکل زیرنشان داده شده است، فردی که با مانع مواجه می شود باید به فکر یک راه جانشین برای دور زدن مانع باشد. </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تفکر عاملی وقتی که راه اصلی مسدود است مهم است</a:t>
            </a:r>
            <a:r>
              <a:rPr lang="fa-IR" altLang="en-US">
                <a:cs typeface="B Nazanin" panose="00000400000000000000" pitchFamily="2" charset="-78"/>
              </a:rPr>
              <a:t>؛</a:t>
            </a:r>
            <a:r>
              <a:rPr lang="ar-SA" altLang="en-US">
                <a:cs typeface="B Nazanin" panose="00000400000000000000" pitchFamily="2" charset="-78"/>
              </a:rPr>
              <a:t> چون انگیزه لازم برای جستجوی راه های جانشین را فراهم می کند (اسنایدر، ۲۰۰۰).</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3A803ACA-A5B5-61C3-BDA9-FA91F4C253F0}"/>
              </a:ext>
            </a:extLst>
          </p:cNvPr>
          <p:cNvSpPr>
            <a:spLocks noGrp="1"/>
          </p:cNvSpPr>
          <p:nvPr>
            <p:ph type="title"/>
          </p:nvPr>
        </p:nvSpPr>
        <p:spPr/>
        <p:txBody>
          <a:bodyPr/>
          <a:lstStyle/>
          <a:p>
            <a:pPr algn="ctr">
              <a:defRPr/>
            </a:pPr>
            <a:r>
              <a:rPr lang="ar-SA" dirty="0">
                <a:cs typeface="B Nazanin" pitchFamily="2" charset="-78"/>
              </a:rPr>
              <a:t>مواجهه با موانع</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a:extLst>
              <a:ext uri="{FF2B5EF4-FFF2-40B4-BE49-F238E27FC236}">
                <a16:creationId xmlns:a16="http://schemas.microsoft.com/office/drawing/2014/main" id="{DF5BB6CD-2FAF-658E-820B-B7EAE9060B78}"/>
              </a:ext>
            </a:extLst>
          </p:cNvPr>
          <p:cNvSpPr>
            <a:spLocks noGrp="1"/>
          </p:cNvSpPr>
          <p:nvPr>
            <p:ph idx="1"/>
          </p:nvPr>
        </p:nvSpPr>
        <p:spPr>
          <a:xfrm>
            <a:off x="214313" y="1481138"/>
            <a:ext cx="8643937" cy="4525962"/>
          </a:xfrm>
        </p:spPr>
        <p:txBody>
          <a:bodyPr/>
          <a:lstStyle/>
          <a:p>
            <a:r>
              <a:rPr lang="ar-SA" altLang="en-US">
                <a:cs typeface="B Nazanin" panose="00000400000000000000" pitchFamily="2" charset="-78"/>
              </a:rPr>
              <a:t>اشخاص با سطح امید بالاتر موانع را به عنوان چالش تعبیر می کنند و راه های دیگری پیدا می کنند و انگیزش خود را در مسیر جدید به کار می برند.</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با توجه به موفقیت های کسب شده در هنگام مواجهه با موانع، افراد امیدوار با هیجانات مثبت خود به سمت جلو حرکت می کنند. </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افراد ناامید گیر می افتند چون راه های جدید را نمی توانند پیدا کنند، در عوض، هیجانات منفی و نشخوار فکری آنها مانع پیگیری اهدافشان می شود (اسنایدر و همکاران، ۲۰۰۷).</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77700153-56DD-8798-DAC0-2DCDA0EDA32F}"/>
              </a:ext>
            </a:extLst>
          </p:cNvPr>
          <p:cNvSpPr>
            <a:spLocks noGrp="1"/>
          </p:cNvSpPr>
          <p:nvPr>
            <p:ph type="title"/>
          </p:nvPr>
        </p:nvSpPr>
        <p:spPr/>
        <p:txBody>
          <a:bodyPr/>
          <a:lstStyle/>
          <a:p>
            <a:pPr algn="ctr">
              <a:defRPr/>
            </a:pPr>
            <a:r>
              <a:rPr lang="fa-IR" dirty="0">
                <a:cs typeface="B Nazanin" pitchFamily="2" charset="-78"/>
              </a:rPr>
              <a:t>تبدیل </a:t>
            </a:r>
            <a:r>
              <a:rPr lang="ar-SA" dirty="0">
                <a:cs typeface="B Nazanin" pitchFamily="2" charset="-78"/>
              </a:rPr>
              <a:t>موانع به </a:t>
            </a:r>
            <a:r>
              <a:rPr lang="fa-IR" dirty="0">
                <a:cs typeface="B Nazanin" pitchFamily="2" charset="-78"/>
              </a:rPr>
              <a:t>فرصتی برای </a:t>
            </a:r>
            <a:r>
              <a:rPr lang="ar-SA" dirty="0">
                <a:cs typeface="B Nazanin" pitchFamily="2" charset="-78"/>
              </a:rPr>
              <a:t>چالش</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a:extLst>
              <a:ext uri="{FF2B5EF4-FFF2-40B4-BE49-F238E27FC236}">
                <a16:creationId xmlns:a16="http://schemas.microsoft.com/office/drawing/2014/main" id="{77E19038-5A19-B468-FEC5-ED2C9B24DB36}"/>
              </a:ext>
            </a:extLst>
          </p:cNvPr>
          <p:cNvSpPr>
            <a:spLocks noGrp="1"/>
          </p:cNvSpPr>
          <p:nvPr>
            <p:ph idx="1"/>
          </p:nvPr>
        </p:nvSpPr>
        <p:spPr/>
        <p:txBody>
          <a:bodyPr/>
          <a:lstStyle/>
          <a:p>
            <a:r>
              <a:rPr lang="fa-IR" altLang="en-US"/>
              <a:t>برای شرکت کنندگان گروه در ابتدا اصول نظریه امید توضیح داده می شود و سپس پیشنهاداتی را برای چگونگی </a:t>
            </a:r>
          </a:p>
          <a:p>
            <a:r>
              <a:rPr lang="fa-IR" altLang="en-US"/>
              <a:t>به کارگیری این اصول در زندگیشان ارائه می گردد در این پروتکل درمانی شرکت کنندگان یاد می گیرندکه </a:t>
            </a:r>
          </a:p>
          <a:p>
            <a:r>
              <a:rPr lang="fa-IR" altLang="en-US"/>
              <a:t>چگونه : </a:t>
            </a:r>
          </a:p>
          <a:p>
            <a:r>
              <a:rPr lang="fa-IR" altLang="en-US"/>
              <a:t> اهداف قابل انداه گیری  ,قابل پیشرفت و معنا دار تنظیم کنند </a:t>
            </a:r>
          </a:p>
          <a:p>
            <a:r>
              <a:rPr lang="fa-IR" altLang="en-US"/>
              <a:t> گذرگاههای چندگانه را برای کار کردن به سمت اهداف رشد دهند </a:t>
            </a:r>
          </a:p>
          <a:p>
            <a:r>
              <a:rPr lang="fa-IR" altLang="en-US"/>
              <a:t> شناسایی منابع انگیزش و تاثیر متقابل گذرگاهها بر روی انگیزش </a:t>
            </a:r>
          </a:p>
          <a:p>
            <a:r>
              <a:rPr lang="fa-IR" altLang="en-US"/>
              <a:t> فرایند های کنترل کننده به سمت اهداف </a:t>
            </a:r>
          </a:p>
          <a:p>
            <a:r>
              <a:rPr lang="fa-IR" altLang="en-US"/>
              <a:t> تغییر دادن اهداف و گذرگاههایی که مورد نیاز است  </a:t>
            </a:r>
          </a:p>
          <a:p>
            <a:r>
              <a:rPr lang="fa-IR" altLang="en-US"/>
              <a:t>این مداخلات در جلسات گرئهی انجام می گردد زیرا تفکر امیدوارانه در جلسات گروهی با یک فرایند تبادلی  منعکس می شود</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9067EF4E-1F1F-7305-1D96-E4DE160DA9CB}"/>
              </a:ext>
            </a:extLst>
          </p:cNvPr>
          <p:cNvSpPr>
            <a:spLocks noGrp="1"/>
          </p:cNvSpPr>
          <p:nvPr>
            <p:ph type="title"/>
          </p:nvPr>
        </p:nvSpPr>
        <p:spPr/>
        <p:txBody>
          <a:bodyPr/>
          <a:lstStyle/>
          <a:p>
            <a:pPr algn="ctr">
              <a:defRPr/>
            </a:pPr>
            <a:r>
              <a:rPr lang="fa-IR" dirty="0"/>
              <a:t>پروتوکل امید درمانی</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a:extLst>
              <a:ext uri="{FF2B5EF4-FFF2-40B4-BE49-F238E27FC236}">
                <a16:creationId xmlns:a16="http://schemas.microsoft.com/office/drawing/2014/main" id="{E7ED222E-C207-740A-B908-580E52BC68B5}"/>
              </a:ext>
            </a:extLst>
          </p:cNvPr>
          <p:cNvSpPr>
            <a:spLocks noGrp="1"/>
          </p:cNvSpPr>
          <p:nvPr>
            <p:ph idx="1"/>
          </p:nvPr>
        </p:nvSpPr>
        <p:spPr>
          <a:xfrm>
            <a:off x="214313" y="1481138"/>
            <a:ext cx="8643937" cy="4525962"/>
          </a:xfrm>
        </p:spPr>
        <p:txBody>
          <a:bodyPr/>
          <a:lstStyle/>
          <a:p>
            <a:r>
              <a:rPr lang="ar-SA" altLang="en-US">
                <a:cs typeface="B Nazanin" panose="00000400000000000000" pitchFamily="2" charset="-78"/>
              </a:rPr>
              <a:t>اگر چه اسنایدر و همکارانش معتقد بودند که امید یک مجموعه ذهنی آموخته شده است، مانعی برای این ایده وجود ندارد که عمل تفکر امیدوارانه، خصوصاً در رابطه با رفتارهای مبتنی بر هدف، پایۀ نوروبیولوژیکی دارد.</a:t>
            </a:r>
            <a:r>
              <a:rPr lang="fa-IR" altLang="en-US">
                <a:cs typeface="B Nazanin" panose="00000400000000000000" pitchFamily="2" charset="-78"/>
              </a:rPr>
              <a:t> </a:t>
            </a:r>
          </a:p>
          <a:p>
            <a:r>
              <a:rPr lang="fa-IR" altLang="en-US">
                <a:cs typeface="B Nazanin" panose="00000400000000000000" pitchFamily="2" charset="-78"/>
              </a:rPr>
              <a:t>اﻣﯿﺪ ﻫﻤﺒﺴﺘﻪﻫﺎي زﯾﺴﺖ ﺷﻨﺎﺧﺘﯽ ﻣﺘﻌﺪدي دارد، ﻣﺜﻞ :</a:t>
            </a:r>
          </a:p>
          <a:p>
            <a:r>
              <a:rPr lang="fa-IR" altLang="en-US">
                <a:cs typeface="B Nazanin" panose="00000400000000000000" pitchFamily="2" charset="-78"/>
              </a:rPr>
              <a:t>ﮐﺎرﮐﺮد ﻣؤﺛﺮ دﺳﺘﮕﺎه اﯾﻤﻨﯽ، اﻓﺰاﯾﺶ اﮐﺴﯽ ﺗﻮﺳﯿﻦ اﻧﺪروﻓﯿﻨﯽ ﮐﻪ ﻓﺮد را در ﺗﺤﻤﻞ ﻓﺸﺎر و ﺳﺨﺘﯽ ﮐﻤﮏ ﻣﯽﮐﻨﺪ. </a:t>
            </a:r>
          </a:p>
          <a:p>
            <a:endParaRPr lang="fa-IR" altLang="en-US">
              <a:cs typeface="B Nazanin" panose="00000400000000000000" pitchFamily="2" charset="-78"/>
            </a:endParaRPr>
          </a:p>
          <a:p>
            <a:r>
              <a:rPr lang="fa-IR" altLang="en-US">
                <a:cs typeface="B Nazanin" panose="00000400000000000000" pitchFamily="2" charset="-78"/>
              </a:rPr>
              <a:t>ﺑﻨﺎﺑﺮاﯾﻦ ﺗﺮﮐﯿﺐ روان ﺷﻨﺎﺧﺘﯽ و زﯾﺴﺖ ﺷﻨﺎﺧﺘﯽ اﻣﯿﺪ در ﻣﺒﺘﻼﯾﺎن ﺑﻪ بیماری های جسمی ﮐﺎرآﻣﺪي، ﮐﻨﺎرآﻣﺪن ﻣؤﺛﺮ(ارزﯾﺎﺑﯽ ﻣﺠﺪد،ﺣﻞ ﻣﺴﺌﻠﻪ اﺟﺘﻨﺎب از روﯾﺪادﻫﺎي ﻓﺸﺎرزاي زﻧﺪﮔﯽ، ﺟﺴﺘﺠﻮي ﺣﻤﺎﯾﺖ اﺟﺘﻤﺎﻋﯽ) ﻣﻨﺠﺮ ﺷﺪه و رﻓﺘﺎر ارﺗﻘﺎ دﻫﻨﺪه ﺳﻼﻣﺖ را ﭘﯿﺶ ﺑﯿﻨﯽ ﻣﯽﮐﻨﺪ.</a:t>
            </a:r>
            <a:endParaRPr lang="en-US" altLang="en-US">
              <a:cs typeface="B Nazanin" panose="00000400000000000000" pitchFamily="2" charset="-78"/>
            </a:endParaRPr>
          </a:p>
          <a:p>
            <a:endParaRPr lang="fa-IR" altLang="en-US">
              <a:cs typeface="B Nazanin" panose="00000400000000000000" pitchFamily="2" charset="-78"/>
            </a:endParaRPr>
          </a:p>
          <a:p>
            <a:endParaRPr lang="fa-IR" altLang="en-US">
              <a:cs typeface="B Nazanin" panose="00000400000000000000" pitchFamily="2" charset="-78"/>
            </a:endParaRPr>
          </a:p>
        </p:txBody>
      </p:sp>
      <p:sp>
        <p:nvSpPr>
          <p:cNvPr id="3" name="Title 2">
            <a:extLst>
              <a:ext uri="{FF2B5EF4-FFF2-40B4-BE49-F238E27FC236}">
                <a16:creationId xmlns:a16="http://schemas.microsoft.com/office/drawing/2014/main" id="{AE65BC05-6E01-A3F7-9099-BD1ACA89480D}"/>
              </a:ext>
            </a:extLst>
          </p:cNvPr>
          <p:cNvSpPr>
            <a:spLocks noGrp="1"/>
          </p:cNvSpPr>
          <p:nvPr>
            <p:ph type="title"/>
          </p:nvPr>
        </p:nvSpPr>
        <p:spPr/>
        <p:txBody>
          <a:bodyPr/>
          <a:lstStyle/>
          <a:p>
            <a:pPr algn="ctr">
              <a:defRPr/>
            </a:pPr>
            <a:r>
              <a:rPr lang="fa-IR" dirty="0">
                <a:cs typeface="B Nazanin" pitchFamily="2" charset="-78"/>
              </a:rPr>
              <a:t>پایه های زیستی – عصبی امید</a:t>
            </a:r>
            <a:endParaRPr lang="en-US" dirty="0">
              <a:cs typeface="B Nazanin"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a:extLst>
              <a:ext uri="{FF2B5EF4-FFF2-40B4-BE49-F238E27FC236}">
                <a16:creationId xmlns:a16="http://schemas.microsoft.com/office/drawing/2014/main" id="{385BCC49-BA53-681D-CAB5-DB5551959330}"/>
              </a:ext>
            </a:extLst>
          </p:cNvPr>
          <p:cNvSpPr>
            <a:spLocks noGrp="1"/>
          </p:cNvSpPr>
          <p:nvPr>
            <p:ph idx="1"/>
          </p:nvPr>
        </p:nvSpPr>
        <p:spPr>
          <a:xfrm>
            <a:off x="214313" y="928688"/>
            <a:ext cx="8643937" cy="5078412"/>
          </a:xfrm>
        </p:spPr>
        <p:txBody>
          <a:bodyPr/>
          <a:lstStyle/>
          <a:p>
            <a:r>
              <a:rPr lang="fa-IR" altLang="en-US">
                <a:cs typeface="B Nazanin" panose="00000400000000000000" pitchFamily="2" charset="-78"/>
              </a:rPr>
              <a:t>به جهت نظری، اهمیت امید در درمان های پزشکی، با دانسته های مربوط به تأثیر دارونماها شرروع شد (گروپمن، ۲۰۰۵). </a:t>
            </a:r>
          </a:p>
          <a:p>
            <a:endParaRPr lang="fa-IR" altLang="en-US">
              <a:cs typeface="B Nazanin" panose="00000400000000000000" pitchFamily="2" charset="-78"/>
            </a:endParaRPr>
          </a:p>
          <a:p>
            <a:r>
              <a:rPr lang="fa-IR" altLang="en-US">
                <a:cs typeface="B Nazanin" panose="00000400000000000000" pitchFamily="2" charset="-78"/>
              </a:rPr>
              <a:t>ﻧﺘﺎﯾﺞ ﺗﺤﻘﯿﻘﺎت گروپمن، اسنایدر و راند (۲۰۰۵) روي ﺑﯿﻤﺎران ﻣﺒﺘﻼ ﺑﻪ اﺧﺘﻼﻻت ﺑﺪﺧﯿﻢ ﻧﺸﺎن داد ﮐﻪ ﺑﺎور و اﻧﺘﻈﺎر ﻣﺎﻧﻨﺪ دارو ﻧﻤﺎ ﻣﯽﺗﻮاﻧﺪ اﺛﺮات ﺑﺎﻟﻘﻮه ﻣﺜﺒﺘﯽ روي ﺳﯿﺴﺘﻢ اﻋﺼﺎب ﻣﺮﮐﺰي ﺑﮕﺬارﻧﺪ و ﺑﺮون داد آن را ﺗﻌﺪﯾﻞ ﮐﻨﻨﺪ ﺑﻪ ﻫﻤﯿﻦ دﻟﯿﻞ ﺑﯿﻤﺎران اﻣﯿﺪوار ﺑﻪ ﺑﻬﺒﻮد و ﺳﻼﻣﺘﯽ، ﺑﻪ دﻟﯿﻞ اﯾﻤﺎن ﻣﺬﻫﺒﯽ و ﺑﺎور و اﻧﺘﻈﺎر ﻣﺜﺒﺖ از ﻧﺘﯿﺠﻪ درﻣﺎن ﺑﺎ ﺳﺮﻋﺖ ﺑﯿﺸﺘﺮي ﺑﻬﺒﻮد ﯾﺎﻓﺘﻪاﻧﺪ.</a:t>
            </a:r>
          </a:p>
          <a:p>
            <a:endParaRPr lang="fa-IR" altLang="en-US">
              <a:cs typeface="B Nazanin" panose="00000400000000000000" pitchFamily="2" charset="-78"/>
            </a:endParaRPr>
          </a:p>
          <a:p>
            <a:r>
              <a:rPr lang="fa-IR" altLang="en-US">
                <a:cs typeface="B Nazanin" panose="00000400000000000000" pitchFamily="2" charset="-78"/>
              </a:rPr>
              <a:t>در تأیید اﯾﻦ ﯾﺎﻓﺘﻪﻫﺎ اسنایدر و لوپز اﻣﯿﺪ را ﺑﻪ ﻋﻨﻮان ﯾﮏ داروﻧﻤﺎ در درﻣﺎن ﺑﯿﻤﺎريﻫﺎي ﺟﺴﻤﯽ و رواﻧﯽ ﻣﻮرد ﺗﻮﺟﻪ ﻗﺮار داده اﻧﺪ و ﺑﯿﺎن داﺷﺘﻨﺪ ﮐﻪ اﻣﯿﺪ ﺑﺎﻋﺚ اﯾﺠﺎد ﺗﻐﯿﯿﺮات ﻣﺜﺒﺖ در ﻓﯿﺰﯾﻮﻟﻮژي اﻧﺴﺎن ﻣﯽ شود (اسنایدر و راند، ۲۰۰۴).</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71F706C1-2D8A-7552-ECEC-BEDC31D7DDBF}"/>
              </a:ext>
            </a:extLst>
          </p:cNvPr>
          <p:cNvSpPr>
            <a:spLocks noGrp="1"/>
          </p:cNvSpPr>
          <p:nvPr>
            <p:ph type="title"/>
          </p:nvPr>
        </p:nvSpPr>
        <p:spPr/>
        <p:txBody>
          <a:bodyPr/>
          <a:lstStyle/>
          <a:p>
            <a:pPr>
              <a:defRPr/>
            </a:pP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a:extLst>
              <a:ext uri="{FF2B5EF4-FFF2-40B4-BE49-F238E27FC236}">
                <a16:creationId xmlns:a16="http://schemas.microsoft.com/office/drawing/2014/main" id="{DAE28A96-2315-45EE-F641-100D05F42137}"/>
              </a:ext>
            </a:extLst>
          </p:cNvPr>
          <p:cNvSpPr>
            <a:spLocks noGrp="1"/>
          </p:cNvSpPr>
          <p:nvPr>
            <p:ph idx="1"/>
          </p:nvPr>
        </p:nvSpPr>
        <p:spPr>
          <a:xfrm>
            <a:off x="214313" y="1481138"/>
            <a:ext cx="8643937" cy="4525962"/>
          </a:xfrm>
        </p:spPr>
        <p:txBody>
          <a:bodyPr/>
          <a:lstStyle/>
          <a:p>
            <a:r>
              <a:rPr lang="ar-SA" altLang="en-US">
                <a:cs typeface="B Nazanin" panose="00000400000000000000" pitchFamily="2" charset="-78"/>
              </a:rPr>
              <a:t>نورمن</a:t>
            </a:r>
            <a:r>
              <a:rPr lang="fa-IR" altLang="en-US">
                <a:cs typeface="B Nazanin" panose="00000400000000000000" pitchFamily="2" charset="-78"/>
              </a:rPr>
              <a:t> </a:t>
            </a:r>
            <a:r>
              <a:rPr lang="ar-SA" altLang="en-US">
                <a:cs typeface="B Nazanin" panose="00000400000000000000" pitchFamily="2" charset="-78"/>
              </a:rPr>
              <a:t>در پرفروش ترین کتابش در ۱۹۹۱، «بیولوژی امید و قدرت ارتقاء روح انسان» توصیف زیر را در مورد مغز و افکار امیدوارانه نوشته است: </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«محققان مغز اکنون معتقدند که آن چه در بدن اتفاق می افتد می تواند روی مغز اثر داشته باشد و آن چه در مغز اتفاق می افتد می تواند روی بدن اثر داشته باشد. امید، هدف و تصمیم</a:t>
            </a:r>
            <a:r>
              <a:rPr lang="fa-IR" altLang="en-US">
                <a:cs typeface="B Nazanin" panose="00000400000000000000" pitchFamily="2" charset="-78"/>
              </a:rPr>
              <a:t> </a:t>
            </a:r>
            <a:r>
              <a:rPr lang="ar-SA" altLang="en-US">
                <a:cs typeface="B Nazanin" panose="00000400000000000000" pitchFamily="2" charset="-78"/>
              </a:rPr>
              <a:t>فقط وضعیت های ذهنی نیستند. آنها ارتباط الکتروشیمیایی دارند که سهم زیادی در عملکرد سیستم ایمنی و اقتصاد کلی ارگانیسم بدن دارد. به طور خلاصه من یادگرفته ام که صحبت دربارۀ بیولوژی امید غیر عملی نیست... (ص. 73)» (اسنایدر و لوپز، ۲۰۰۷).</a:t>
            </a:r>
            <a:endParaRPr lang="en-US" altLang="en-US">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E9E6898C-EC41-212C-11C1-425AA510A938}"/>
              </a:ext>
            </a:extLst>
          </p:cNvPr>
          <p:cNvSpPr>
            <a:spLocks noGrp="1"/>
          </p:cNvSpPr>
          <p:nvPr>
            <p:ph type="title"/>
          </p:nvPr>
        </p:nvSpPr>
        <p:spPr/>
        <p:txBody>
          <a:bodyPr/>
          <a:lstStyle/>
          <a:p>
            <a:pPr>
              <a:defRPr/>
            </a:pP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a:extLst>
              <a:ext uri="{FF2B5EF4-FFF2-40B4-BE49-F238E27FC236}">
                <a16:creationId xmlns:a16="http://schemas.microsoft.com/office/drawing/2014/main" id="{B47DC280-D827-8E9F-4FBF-EB5092E964F1}"/>
              </a:ext>
            </a:extLst>
          </p:cNvPr>
          <p:cNvSpPr>
            <a:spLocks noGrp="1"/>
          </p:cNvSpPr>
          <p:nvPr>
            <p:ph idx="1"/>
          </p:nvPr>
        </p:nvSpPr>
        <p:spPr>
          <a:xfrm>
            <a:off x="285750" y="1481138"/>
            <a:ext cx="8572500" cy="5019675"/>
          </a:xfrm>
        </p:spPr>
        <p:txBody>
          <a:bodyPr/>
          <a:lstStyle/>
          <a:p>
            <a:r>
              <a:rPr lang="ar-SA" altLang="en-US">
                <a:cs typeface="B Nazanin" panose="00000400000000000000" pitchFamily="2" charset="-78"/>
              </a:rPr>
              <a:t>طبق نظر پیکرینگ و گری (۱۹۹۹) اعمال هدفدار بوسیله سیستم بازداری رفتاری و سیستم فعال سازی رفتاری تنظیم می شوند. </a:t>
            </a:r>
            <a:endParaRPr lang="fa-IR" altLang="en-US">
              <a:cs typeface="B Nazanin" panose="00000400000000000000" pitchFamily="2" charset="-78"/>
            </a:endParaRPr>
          </a:p>
          <a:p>
            <a:endParaRPr lang="fa-IR" altLang="en-US">
              <a:cs typeface="B Nazanin" panose="00000400000000000000" pitchFamily="2" charset="-78"/>
            </a:endParaRPr>
          </a:p>
          <a:p>
            <a:r>
              <a:rPr lang="ar-SA" altLang="en-US">
                <a:cs typeface="B Nazanin" panose="00000400000000000000" pitchFamily="2" charset="-78"/>
              </a:rPr>
              <a:t>سیستم بازداری رفتاری آموخته است که به تنبیه واکنش نشان دهد و به ارگانیسم خبر می دهد متوقف شود</a:t>
            </a:r>
            <a:r>
              <a:rPr lang="fa-IR" altLang="en-US">
                <a:cs typeface="B Nazanin" panose="00000400000000000000" pitchFamily="2" charset="-78"/>
              </a:rPr>
              <a:t>.</a:t>
            </a:r>
          </a:p>
          <a:p>
            <a:r>
              <a:rPr lang="ar-SA" altLang="en-US">
                <a:cs typeface="B Nazanin" panose="00000400000000000000" pitchFamily="2" charset="-78"/>
              </a:rPr>
              <a:t>در حالی که سیستم فعال سازی رفتاری به وسیله پاداش کنترل می شود و فرمان حرکت به جلو را صادر می کند. </a:t>
            </a:r>
            <a:endParaRPr lang="fa-IR" altLang="en-US">
              <a:cs typeface="B Nazanin" panose="00000400000000000000" pitchFamily="2" charset="-78"/>
            </a:endParaRPr>
          </a:p>
          <a:p>
            <a:r>
              <a:rPr lang="ar-SA" altLang="en-US">
                <a:cs typeface="B Nazanin" panose="00000400000000000000" pitchFamily="2" charset="-78"/>
              </a:rPr>
              <a:t>تحقیق مرتبطی، سیستم آسان سازی رفتاری را معرفی می کند که از اعمال جستجوی مشوق ارگانیسم ها، نشأت می گیرد. سیستم آسان سازی رفتاری آموخته است که مسیر دوپامین مغز میانی را به سیستم لیمبیک و آمیگدالا مرتبط کند (اسنایدر و لوپز، ۲۰۰۷).</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BA90602C-AA65-DC6B-0876-7D1A1F5C9F36}"/>
              </a:ext>
            </a:extLst>
          </p:cNvPr>
          <p:cNvSpPr>
            <a:spLocks noGrp="1"/>
          </p:cNvSpPr>
          <p:nvPr>
            <p:ph type="title"/>
          </p:nvPr>
        </p:nvSpPr>
        <p:spPr/>
        <p:txBody>
          <a:bodyPr/>
          <a:lstStyle/>
          <a:p>
            <a:pPr>
              <a:defRPr/>
            </a:pP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a:extLst>
              <a:ext uri="{FF2B5EF4-FFF2-40B4-BE49-F238E27FC236}">
                <a16:creationId xmlns:a16="http://schemas.microsoft.com/office/drawing/2014/main" id="{D3246832-74B3-0004-AB1C-5757B4914C0B}"/>
              </a:ext>
            </a:extLst>
          </p:cNvPr>
          <p:cNvSpPr>
            <a:spLocks noGrp="1"/>
          </p:cNvSpPr>
          <p:nvPr>
            <p:ph idx="1"/>
          </p:nvPr>
        </p:nvSpPr>
        <p:spPr>
          <a:xfrm>
            <a:off x="285750" y="1481138"/>
            <a:ext cx="8572500" cy="4525962"/>
          </a:xfrm>
        </p:spPr>
        <p:txBody>
          <a:bodyPr/>
          <a:lstStyle/>
          <a:p>
            <a:r>
              <a:rPr lang="fa-IR" altLang="en-US">
                <a:cs typeface="B Nazanin" panose="00000400000000000000" pitchFamily="2" charset="-78"/>
              </a:rPr>
              <a:t>امید مانند دارونما دارای اثرات بیولوژیک است و می تواند روی کنترل درد و ناتوانی جسمی بیماران تأثیر بگذارد. </a:t>
            </a:r>
          </a:p>
          <a:p>
            <a:r>
              <a:rPr lang="fa-IR" altLang="en-US">
                <a:cs typeface="B Nazanin" panose="00000400000000000000" pitchFamily="2" charset="-78"/>
              </a:rPr>
              <a:t>امید و انتظار، باعث فعال شدن مدارهای مغزی و آزاد شدن «اندورفین» و «انکفالین» و در نتیجه موجب کاهش درد در بدن می شود. </a:t>
            </a:r>
          </a:p>
          <a:p>
            <a:endParaRPr lang="fa-IR" altLang="en-US">
              <a:cs typeface="B Nazanin" panose="00000400000000000000" pitchFamily="2" charset="-78"/>
            </a:endParaRPr>
          </a:p>
          <a:p>
            <a:r>
              <a:rPr lang="fa-IR" altLang="en-US">
                <a:cs typeface="B Nazanin" panose="00000400000000000000" pitchFamily="2" charset="-78"/>
              </a:rPr>
              <a:t>در وضعیت جسمانی و درد، «احساس درماندگی» و « احساس ناامیدی» در انسان تشدید می شود و در نتیجه، «اندورفین» و «انکفالین» کمتر و «کلوسیتوکنین» بیشتری در بدن ما آزاد می شود. </a:t>
            </a:r>
          </a:p>
          <a:p>
            <a:r>
              <a:rPr lang="fa-IR" altLang="en-US">
                <a:cs typeface="B Nazanin" panose="00000400000000000000" pitchFamily="2" charset="-78"/>
              </a:rPr>
              <a:t>این فرایند باعث ایجاد چرخه معیوب افزایش درد می شود. </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DCBF58A8-1DA2-D02B-60E4-88CFD4A9AD41}"/>
              </a:ext>
            </a:extLst>
          </p:cNvPr>
          <p:cNvSpPr>
            <a:spLocks noGrp="1"/>
          </p:cNvSpPr>
          <p:nvPr>
            <p:ph type="title"/>
          </p:nvPr>
        </p:nvSpPr>
        <p:spPr/>
        <p:txBody>
          <a:bodyPr/>
          <a:lstStyle/>
          <a:p>
            <a:pPr>
              <a:defRPr/>
            </a:pPr>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1">
            <a:extLst>
              <a:ext uri="{FF2B5EF4-FFF2-40B4-BE49-F238E27FC236}">
                <a16:creationId xmlns:a16="http://schemas.microsoft.com/office/drawing/2014/main" id="{ECCD5A7E-4939-6563-D26D-CD3CCD5F1938}"/>
              </a:ext>
            </a:extLst>
          </p:cNvPr>
          <p:cNvSpPr>
            <a:spLocks noGrp="1"/>
          </p:cNvSpPr>
          <p:nvPr>
            <p:ph idx="1"/>
          </p:nvPr>
        </p:nvSpPr>
        <p:spPr>
          <a:xfrm>
            <a:off x="142875" y="1481138"/>
            <a:ext cx="8715375" cy="4525962"/>
          </a:xfrm>
        </p:spPr>
        <p:txBody>
          <a:bodyPr/>
          <a:lstStyle/>
          <a:p>
            <a:r>
              <a:rPr lang="fa-IR" altLang="en-US">
                <a:cs typeface="B Nazanin" panose="00000400000000000000" pitchFamily="2" charset="-78"/>
              </a:rPr>
              <a:t>امید با ایجاد تغییر در حالت های بیولوژی بدن، باعث شکستن این چرخه معیوب می شود و واکنش های زنجیره ای درد را تعدیل و در نتیجه موجب بروز «احساس خوشایند» در انسان می شود. </a:t>
            </a:r>
          </a:p>
          <a:p>
            <a:endParaRPr lang="fa-IR" altLang="en-US">
              <a:cs typeface="B Nazanin" panose="00000400000000000000" pitchFamily="2" charset="-78"/>
            </a:endParaRPr>
          </a:p>
          <a:p>
            <a:r>
              <a:rPr lang="fa-IR" altLang="en-US">
                <a:cs typeface="B Nazanin" panose="00000400000000000000" pitchFamily="2" charset="-78"/>
              </a:rPr>
              <a:t>این احساس به نوبه ی خود موجب آزاد شدن «اندورفین» و «انکفالین» و کاهش درد می شود (اسنایدر و راند، ۲۰۰۵؛ سلیگمن، کسینرنتمایهلی،۲۰۰۰). </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C85FACD1-BA07-E663-65F5-ED9113E51967}"/>
              </a:ext>
            </a:extLst>
          </p:cNvPr>
          <p:cNvSpPr>
            <a:spLocks noGrp="1"/>
          </p:cNvSpPr>
          <p:nvPr>
            <p:ph type="title"/>
          </p:nvPr>
        </p:nvSpPr>
        <p:spPr/>
        <p:txBody>
          <a:bodyPr/>
          <a:lstStyle/>
          <a:p>
            <a:pPr>
              <a:defRPr/>
            </a:pP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1">
            <a:extLst>
              <a:ext uri="{FF2B5EF4-FFF2-40B4-BE49-F238E27FC236}">
                <a16:creationId xmlns:a16="http://schemas.microsoft.com/office/drawing/2014/main" id="{B820AB9D-008C-3E7C-F935-D2B8693C7DD9}"/>
              </a:ext>
            </a:extLst>
          </p:cNvPr>
          <p:cNvSpPr>
            <a:spLocks noGrp="1"/>
          </p:cNvSpPr>
          <p:nvPr>
            <p:ph idx="1"/>
          </p:nvPr>
        </p:nvSpPr>
        <p:spPr/>
        <p:txBody>
          <a:bodyPr/>
          <a:lstStyle/>
          <a:p>
            <a:r>
              <a:rPr lang="fa-IR" altLang="en-US"/>
              <a:t>امید منبع مفیدی از قدرت برای مقاومت در برابر استرس و مواجهه با شرایط پریشان کننده یا شکلهای مختلف رنج است و در مقابله با فشار روانی نقشی سه گانه ایفا می کند: مرجعی برای کنار آمدن که در آن امید ادراک فرد را از موقعیت بعنوان یک .1 چالش یا به عنوان نهدیدی به سوی اهداف تحت تاثیر قرار می دهد یک راهبرد مقابله ای که موجب می شود افراد موقعیتها را بیش از آنکه .2 تهدید آمیز ارزیابی کنند چالش بر انگیز بحساب آورند  یک پیامد مقابله که نتیجه به کارگیری راهبردهای مدیریت استرس است</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376CE744-8DE9-0E97-BBAF-15ACDAC46876}"/>
              </a:ext>
            </a:extLst>
          </p:cNvPr>
          <p:cNvSpPr>
            <a:spLocks noGrp="1"/>
          </p:cNvSpPr>
          <p:nvPr>
            <p:ph type="title"/>
          </p:nvPr>
        </p:nvSpPr>
        <p:spPr/>
        <p:txBody>
          <a:bodyPr/>
          <a:lstStyle/>
          <a:p>
            <a:pPr algn="ctr">
              <a:defRPr/>
            </a:pPr>
            <a:r>
              <a:rPr lang="fa-IR" dirty="0"/>
              <a:t>امید و سلامتی</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Content Placeholder 1">
            <a:extLst>
              <a:ext uri="{FF2B5EF4-FFF2-40B4-BE49-F238E27FC236}">
                <a16:creationId xmlns:a16="http://schemas.microsoft.com/office/drawing/2014/main" id="{732024AF-9DA8-50EA-2762-6987D0B92C6C}"/>
              </a:ext>
            </a:extLst>
          </p:cNvPr>
          <p:cNvSpPr>
            <a:spLocks noGrp="1"/>
          </p:cNvSpPr>
          <p:nvPr>
            <p:ph idx="1"/>
          </p:nvPr>
        </p:nvSpPr>
        <p:spPr>
          <a:xfrm>
            <a:off x="214313" y="1071563"/>
            <a:ext cx="8643937" cy="5500687"/>
          </a:xfrm>
        </p:spPr>
        <p:txBody>
          <a:bodyPr/>
          <a:lstStyle/>
          <a:p>
            <a:r>
              <a:rPr lang="fa-IR" altLang="en-US" sz="2500">
                <a:cs typeface="B Nazanin" panose="00000400000000000000" pitchFamily="2" charset="-78"/>
              </a:rPr>
              <a:t>ﻣﻌﺮﻓﯽ اﻣﯿﺪ و ﺟﻨﺒﻪﻫﺎي ﻣﺨﺘﻠﻒ آن </a:t>
            </a:r>
            <a:endParaRPr lang="en-US" altLang="en-US" sz="2500">
              <a:cs typeface="B Nazanin" panose="00000400000000000000" pitchFamily="2" charset="-78"/>
            </a:endParaRPr>
          </a:p>
          <a:p>
            <a:r>
              <a:rPr lang="fa-IR" altLang="en-US" sz="2500">
                <a:cs typeface="B Nazanin" panose="00000400000000000000" pitchFamily="2" charset="-78"/>
              </a:rPr>
              <a:t>ﻣﻌﺮﻓﯽ اﻫﺪاف و اﻧﻮاع آن ﺑﻪ ﻋﻨﻮان ﺑﺨﺸﯽ از ﻓﺮاﯾﻨﺪ اﻓﺰاﯾﺶ اﻣﯿﺪ </a:t>
            </a:r>
            <a:endParaRPr lang="en-US" altLang="en-US" sz="2500">
              <a:cs typeface="B Nazanin" panose="00000400000000000000" pitchFamily="2" charset="-78"/>
            </a:endParaRPr>
          </a:p>
          <a:p>
            <a:r>
              <a:rPr lang="fa-IR" altLang="en-US" sz="2500">
                <a:cs typeface="B Nazanin" panose="00000400000000000000" pitchFamily="2" charset="-78"/>
              </a:rPr>
              <a:t>اﯾﺠﺎد ﺳﺎﺧﺘﺎري ﺑﺮاي ﮐﺸﻒ اﻫﺪاف </a:t>
            </a:r>
            <a:endParaRPr lang="en-US" altLang="en-US" sz="2500">
              <a:cs typeface="B Nazanin" panose="00000400000000000000" pitchFamily="2" charset="-78"/>
            </a:endParaRPr>
          </a:p>
          <a:p>
            <a:r>
              <a:rPr lang="fa-IR" altLang="en-US" sz="2500">
                <a:cs typeface="B Nazanin" panose="00000400000000000000" pitchFamily="2" charset="-78"/>
              </a:rPr>
              <a:t>اراﺋﻪ راﻫﮑﺎر برای تنظیم اﻫﺪاف واﺿﺢ و ﻋﻤﻠﯽ </a:t>
            </a:r>
            <a:endParaRPr lang="en-US" altLang="en-US" sz="2500">
              <a:cs typeface="B Nazanin" panose="00000400000000000000" pitchFamily="2" charset="-78"/>
            </a:endParaRPr>
          </a:p>
          <a:p>
            <a:r>
              <a:rPr lang="fa-IR" altLang="en-US" sz="2500">
                <a:cs typeface="B Nazanin" panose="00000400000000000000" pitchFamily="2" charset="-78"/>
              </a:rPr>
              <a:t>ﺗﻬﯿﻪ ﻟﯿﺴﺖ اﻫﺪاف</a:t>
            </a:r>
            <a:endParaRPr lang="en-US" altLang="en-US" sz="2500">
              <a:cs typeface="B Nazanin" panose="00000400000000000000" pitchFamily="2" charset="-78"/>
            </a:endParaRPr>
          </a:p>
          <a:p>
            <a:r>
              <a:rPr lang="fa-IR" altLang="en-US" sz="2500">
                <a:cs typeface="B Nazanin" panose="00000400000000000000" pitchFamily="2" charset="-78"/>
              </a:rPr>
              <a:t>اوﻟﻮﯾﺖ ﺑﻨﺪي و اﻧﺘﺨﺎب ﯾﮏ ﻫﺪف ﺑﺮاي ﮐﺎر و ﮔﺮوه آﺷﻨﺎﯾﯽ ﺑﺎ ﺷﯿﻮهﻫﺎي اﻓﺰاﯾﺶ اﻧﮕﯿﺰه و ﻧﯿﺮوي اراده رواﻧﯽ و ﺟﺴﻤﯽ در ﭘﯽ ﮔﯿﺮي اﻫﺪاف </a:t>
            </a:r>
            <a:endParaRPr lang="en-US" altLang="en-US" sz="2500">
              <a:cs typeface="B Nazanin" panose="00000400000000000000" pitchFamily="2" charset="-78"/>
            </a:endParaRPr>
          </a:p>
          <a:p>
            <a:r>
              <a:rPr lang="fa-IR" altLang="en-US" sz="2500">
                <a:cs typeface="B Nazanin" panose="00000400000000000000" pitchFamily="2" charset="-78"/>
              </a:rPr>
              <a:t>ﺗﻐﯿﯿﺮ ﺧﻮد ﮔﻮﯾﯽﻫﺎي ﻣﻨﻔﯽ </a:t>
            </a:r>
            <a:endParaRPr lang="en-US" altLang="en-US" sz="2500">
              <a:cs typeface="B Nazanin" panose="00000400000000000000" pitchFamily="2" charset="-78"/>
            </a:endParaRPr>
          </a:p>
          <a:p>
            <a:r>
              <a:rPr lang="fa-IR" altLang="en-US" sz="2500">
                <a:cs typeface="B Nazanin" panose="00000400000000000000" pitchFamily="2" charset="-78"/>
              </a:rPr>
              <a:t>ﺳﺎﺧﺘﻦ ﻓﯿﻠﻢ دروﻧﯽ ﺑﺎ اﺳﺘﻔﺎده از ﺗﺼﻮﯾﺮ ﺳﺎزي ذﻫﻨﯽ ﻣﺜﺒﺖ ﮔﺮاﯾﺎﻧﻪ و اراﺋﻪ ﺟﻤﻼت اﻣﯿﺪ ﺑﺨﺶ </a:t>
            </a:r>
            <a:endParaRPr lang="en-US" altLang="en-US" sz="2500">
              <a:cs typeface="B Nazanin" panose="00000400000000000000" pitchFamily="2" charset="-78"/>
            </a:endParaRPr>
          </a:p>
          <a:p>
            <a:r>
              <a:rPr lang="fa-IR" altLang="en-US" sz="2500">
                <a:cs typeface="B Nazanin" panose="00000400000000000000" pitchFamily="2" charset="-78"/>
              </a:rPr>
              <a:t>اﺳﺘﻔﺎده از ﭘﯿﻮﺳﺘﺎر ﭘﯿﺸﺮﻓﺖ ﺑﺮاي ﻓﺮاﯾﻨﺪ ﭘﯽ ﮔﯿﺮي ﻫﺪف و ﺑﺎزﺧﻮرد </a:t>
            </a:r>
            <a:endParaRPr lang="en-US" altLang="en-US" sz="2500">
              <a:cs typeface="B Nazanin" panose="00000400000000000000" pitchFamily="2" charset="-78"/>
            </a:endParaRPr>
          </a:p>
          <a:p>
            <a:r>
              <a:rPr lang="fa-IR" altLang="en-US" sz="2500">
                <a:cs typeface="B Nazanin" panose="00000400000000000000" pitchFamily="2" charset="-78"/>
              </a:rPr>
              <a:t>ﺗﺮﺳﯿﻢ راﺑﻄﻪ ﺗﻔﮑﺮ و اﺣﺴﺎس ﻣﺜﺒﺖ ﻧﺎﺷﯽ از رﺳﯿﺪن ﺑﻪ ﻫﺪف در اﻓﺰاﯾﺶ اﻣﯿﺪ</a:t>
            </a:r>
            <a:endParaRPr lang="en-US" altLang="en-US" sz="2500">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1417AAF8-2590-E0D2-1A57-763917E4F8A0}"/>
              </a:ext>
            </a:extLst>
          </p:cNvPr>
          <p:cNvSpPr>
            <a:spLocks noGrp="1"/>
          </p:cNvSpPr>
          <p:nvPr>
            <p:ph type="title"/>
          </p:nvPr>
        </p:nvSpPr>
        <p:spPr>
          <a:xfrm>
            <a:off x="214282" y="274638"/>
            <a:ext cx="8715436" cy="796908"/>
          </a:xfrm>
        </p:spPr>
        <p:txBody>
          <a:bodyPr>
            <a:normAutofit fontScale="90000"/>
          </a:bodyPr>
          <a:lstStyle/>
          <a:p>
            <a:pPr algn="ctr">
              <a:defRPr/>
            </a:pPr>
            <a:r>
              <a:rPr lang="fa-IR" dirty="0">
                <a:cs typeface="B Nazanin" pitchFamily="2" charset="-78"/>
              </a:rPr>
              <a:t>ﺗﮑﻨﯿﮏهای روش درﻣﺎﻧﯽ ﻣﺒﺘﻨﯽ ﺑﺮ ﻧﻈﺮﯾﻪ اﻣﯿﺪ درﻣﺎﻧﯽ</a:t>
            </a:r>
            <a:endParaRPr lang="en-US" dirty="0">
              <a:cs typeface="B Nazanin" pitchFamily="2" charset="-7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1">
            <a:extLst>
              <a:ext uri="{FF2B5EF4-FFF2-40B4-BE49-F238E27FC236}">
                <a16:creationId xmlns:a16="http://schemas.microsoft.com/office/drawing/2014/main" id="{B45F692F-B34F-4340-FEB1-90C0EA5E04F2}"/>
              </a:ext>
            </a:extLst>
          </p:cNvPr>
          <p:cNvSpPr>
            <a:spLocks noGrp="1"/>
          </p:cNvSpPr>
          <p:nvPr>
            <p:ph idx="1"/>
          </p:nvPr>
        </p:nvSpPr>
        <p:spPr/>
        <p:txBody>
          <a:bodyPr/>
          <a:lstStyle/>
          <a:p>
            <a:r>
              <a:rPr lang="fa-IR" altLang="en-US"/>
              <a:t>به عقیده فروم امیدوار بودن اینست که موضوع امید ,شی نباشد بلکه زندگی برتر  ,زنده و سرشار بودن و رهایی از بیزاری و ملال دائمی و به اصطلاح مذهبی رستگاری و به اصطلاح سیاسی انقلابی بودن .  چنین چشمداشتی  امید  است</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E4D6B8B8-7508-BBF8-E3A4-BECC9D30445D}"/>
              </a:ext>
            </a:extLst>
          </p:cNvPr>
          <p:cNvSpPr>
            <a:spLocks noGrp="1"/>
          </p:cNvSpPr>
          <p:nvPr>
            <p:ph type="title"/>
          </p:nvPr>
        </p:nvSpPr>
        <p:spPr/>
        <p:txBody>
          <a:bodyPr/>
          <a:lstStyle/>
          <a:p>
            <a:pPr>
              <a:defRPr/>
            </a:pP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1">
            <a:extLst>
              <a:ext uri="{FF2B5EF4-FFF2-40B4-BE49-F238E27FC236}">
                <a16:creationId xmlns:a16="http://schemas.microsoft.com/office/drawing/2014/main" id="{53B205A6-12AD-88D1-8B5B-AD980ED4962A}"/>
              </a:ext>
            </a:extLst>
          </p:cNvPr>
          <p:cNvSpPr>
            <a:spLocks noGrp="1"/>
          </p:cNvSpPr>
          <p:nvPr>
            <p:ph idx="1"/>
          </p:nvPr>
        </p:nvSpPr>
        <p:spPr/>
        <p:txBody>
          <a:bodyPr/>
          <a:lstStyle/>
          <a:p>
            <a:r>
              <a:rPr lang="fa-IR" altLang="en-US"/>
              <a:t>نظریه امید یک مدل شناختی از انگیزش انسان است (1 تمام افراد بشر استعداد و گنجایش برای افکار امیدوارانه را دارند (2 سطوح افکار امیدوارکننده می تواند افزایش یابد (3 هر امیدی باید در بطن خود هدفی ارزشمند داشته باشد تا قابل سرمایه گذاری (4 روانی گردد.  افراد با ارزیابی از گذشته و آینده و تاثیر آن در زمان حال ,جهت گیری زمانی می کنند (5 تقریبا همه موقعیتها و شرایط می توانند با امیدواری تعبیر شوند (6 تجربه ها و انتظارات اجتمائی در رشد امید تاثیر دارند (7 داشتن سطوح کافی از امید در تثبیت سلامتی روانشناختی و رضایت بخش بودن (8 دوره بزرگسالی لازم و ضروری است  امید در بافت خانوادگی سالم و دلبستگی ایمن پرورش می یابد (9  درمانگر باعث ترقی و بالا رفتن امید می شود –تاثیر متقابل حمایتهای مراجع (10</a:t>
            </a:r>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DEAA3766-D635-ABF2-4805-31F1A3C5F734}"/>
              </a:ext>
            </a:extLst>
          </p:cNvPr>
          <p:cNvSpPr>
            <a:spLocks noGrp="1"/>
          </p:cNvSpPr>
          <p:nvPr>
            <p:ph type="title"/>
          </p:nvPr>
        </p:nvSpPr>
        <p:spPr/>
        <p:txBody>
          <a:bodyPr/>
          <a:lstStyle/>
          <a:p>
            <a:pPr algn="ctr">
              <a:defRPr/>
            </a:pPr>
            <a:r>
              <a:rPr lang="fa-IR" dirty="0"/>
              <a:t>نتیجه گیری از نظریه اسنایدر</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1">
            <a:extLst>
              <a:ext uri="{FF2B5EF4-FFF2-40B4-BE49-F238E27FC236}">
                <a16:creationId xmlns:a16="http://schemas.microsoft.com/office/drawing/2014/main" id="{333BD10C-2D1E-FEE1-BA3F-580E3A63AD2B}"/>
              </a:ext>
            </a:extLst>
          </p:cNvPr>
          <p:cNvSpPr>
            <a:spLocks noGrp="1"/>
          </p:cNvSpPr>
          <p:nvPr>
            <p:ph idx="1"/>
          </p:nvPr>
        </p:nvSpPr>
        <p:spPr>
          <a:xfrm>
            <a:off x="214313" y="1481138"/>
            <a:ext cx="8643937" cy="4525962"/>
          </a:xfrm>
        </p:spPr>
        <p:txBody>
          <a:bodyPr/>
          <a:lstStyle/>
          <a:p>
            <a:r>
              <a:rPr lang="fa-IR" altLang="en-US">
                <a:cs typeface="B Nazanin" panose="00000400000000000000" pitchFamily="2" charset="-78"/>
              </a:rPr>
              <a:t>ﻧﺘﺎﯾﺞ ﺗﺤﻘﯿﻘﺎت اسنایدر و لوپز (۲۰۰۷) (44) ﻧﺸﺎن ﻣﯽدﻫﺪ ﮐﻪ ﻣﺪاﺧﻠﻪ ﮐﻮﺗﺎه ﻣﺪت اﻣﯿﺪ درﻣﺎﻧﯽ ﻣﯽﺗﻮاﻧﻨﺪ ﺑﺮﺧﯽ از ﺗﻮاﻧﺎﯾﯽﻫﺎي روان ﺷﻨﺎﺧﺘﯽ را اﻓﺰاﯾﺶ دﻫﺪ و ﻋﻼﺋﻢ آﺳﯿﺐ ﺷﻨﺎﺳﯽ رواﻧﯽ را ﮐﺎﻫﺶ دﻫﺪ. </a:t>
            </a:r>
          </a:p>
          <a:p>
            <a:r>
              <a:rPr lang="fa-IR" altLang="en-US">
                <a:cs typeface="B Nazanin" panose="00000400000000000000" pitchFamily="2" charset="-78"/>
              </a:rPr>
              <a:t>ﯾﮑﯽ از اﯾﻦ ﺗﻮاﻧﺎﯾﯽﻫﺎي روان ﺷﻨﺎﺧﺘﯽ ﮐﻪ تأثیر ﺑﺴﺰاﯾﯽ در ﮐﯿﻔﯿﺖ زﻧﺪﮔﯽ اﻓﺮاد دارد «تاب آوری» اﺳﺖ. اﻓﺮاد «تاب آور» ﺑﺎ وﺟﻮد ﭘﯿﺶ آﻣﺪﻫﺎي ﻧﺎﮔﻮار ﺑﻪ روﯾﺎروﯾﯽ ﻣﻮﻓﻖ و ﮐﺎرآﻣﺪ در ﺑﺮاﺑﺮ ﺗﻨﺶﻫﺎ اﻣﯿﺪ دارﻧﺪ، از ﺗﻮاﻧﺎﯾﯽ ﯾﺎﻓﺘﻦ ﻣﻌﻨﯽ در ﺗﺠﺎرب آﺷﻔﺘﻪ ﺑﺮﺧﻮر دارﻧﺪ و ﺑﻪ ﻧﻘﺶ ﺧﻮد ﺑﻪ ﻋﻨﻮان ﻓﺮد ارزﻧﺪه و ﻣﻬﻢ ﺑﺎور دارﻧﺪ.</a:t>
            </a:r>
          </a:p>
          <a:p>
            <a:r>
              <a:rPr lang="fa-IR" altLang="en-US">
                <a:cs typeface="B Nazanin" panose="00000400000000000000" pitchFamily="2" charset="-78"/>
              </a:rPr>
              <a:t>داﺷﺘﻦ ﺷﺨﺼﯿﺖ «تاب آور» و ﺳﺮﺳﺨﺖ (ﺗﻌﻬﺪ، ﻣﻬﺎر و ﻣﺒﺎرزه ﺟﻮﯾﯽ) ﻧﺸﺎﻧﻪ ﺳﻼﻣﺖ رواﻧﯽ اﺳﺖ و ﮐﺴﯽ ﮐﻪ از ﺳﻼﻣﺖ رواﻧﯽ ﺑﺮﺧﻮردار ﻧﺒﺎﺷﺪ، در ﺑﺮاﺑﺮ روﯾﺪادﻫﺎي ﻣﻬﻢ زﻧﺪﮔﯽ دﭼﺎر ﻧﺎاﻣﯿﺪي و اﻓﺴﺮدﮔﯽ ﻣﯽﮔﺮدد و زﻧﺪﮔﯽ ﻧﺎﻣﻄﻠﻮﺑﯽ را ﺗﺠﺮﺑﻪ ﻣﯽﮐﻨﺪ.</a:t>
            </a:r>
            <a:endParaRPr lang="en-US" altLang="en-US">
              <a:cs typeface="B Nazanin" panose="00000400000000000000" pitchFamily="2" charset="-78"/>
            </a:endParaRPr>
          </a:p>
        </p:txBody>
      </p:sp>
      <p:sp>
        <p:nvSpPr>
          <p:cNvPr id="3" name="Title 2">
            <a:extLst>
              <a:ext uri="{FF2B5EF4-FFF2-40B4-BE49-F238E27FC236}">
                <a16:creationId xmlns:a16="http://schemas.microsoft.com/office/drawing/2014/main" id="{35C7BBDC-C588-74D0-AFE8-A6D97CB59BED}"/>
              </a:ext>
            </a:extLst>
          </p:cNvPr>
          <p:cNvSpPr>
            <a:spLocks noGrp="1"/>
          </p:cNvSpPr>
          <p:nvPr>
            <p:ph type="title"/>
          </p:nvPr>
        </p:nvSpPr>
        <p:spPr/>
        <p:txBody>
          <a:bodyPr/>
          <a:lstStyle/>
          <a:p>
            <a:pPr algn="ctr">
              <a:defRPr/>
            </a:pPr>
            <a:r>
              <a:rPr lang="fa-IR" dirty="0">
                <a:cs typeface="B Nazanin" pitchFamily="2" charset="-78"/>
              </a:rPr>
              <a:t>اثربخشی اﻣﯿﺪ درﻣﺎﻧﯽ</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Content Placeholder 1">
            <a:extLst>
              <a:ext uri="{FF2B5EF4-FFF2-40B4-BE49-F238E27FC236}">
                <a16:creationId xmlns:a16="http://schemas.microsoft.com/office/drawing/2014/main" id="{5DDFFCAB-F756-1B70-EFF0-1F0B542A809B}"/>
              </a:ext>
            </a:extLst>
          </p:cNvPr>
          <p:cNvSpPr>
            <a:spLocks noGrp="1"/>
          </p:cNvSpPr>
          <p:nvPr>
            <p:ph idx="1"/>
          </p:nvPr>
        </p:nvSpPr>
        <p:spPr>
          <a:xfrm>
            <a:off x="214313" y="1481138"/>
            <a:ext cx="8715375" cy="4525962"/>
          </a:xfrm>
        </p:spPr>
        <p:txBody>
          <a:bodyPr/>
          <a:lstStyle/>
          <a:p>
            <a:r>
              <a:rPr lang="fa-IR" altLang="en-US" sz="2500">
                <a:cs typeface="B Nazanin" panose="00000400000000000000" pitchFamily="2" charset="-78"/>
              </a:rPr>
              <a:t>همچنین چیونس و ﻫﻤﮑﺎران(۲۰۰۶) ﻧﺸﺎن دادﻧﺪ ﮐﻪ اﻣﯿﺪدرﻣﺎﻧﯽ ﻣﯽﺗﻮاﻧﺪ ﺗﻔﮑﺮ ﻋﺎﻣﻞ(ﯾﮑﯽ از ﻣؤﻟﻔﻪ ﻫﺎي ﺗﻔﮑﺮ اﻣﯿﺪواراﻧﻪ)، ﻣﻌﻨﺎي زﻧﺪﮔﯽ و ﻋﺰت ﻧﻔﺲ را اﻓﺰاﯾﺶ داده و ﻧﺸﺎﻧﻪﻫﺎي اﻓﺴﺮدﮔﯽ را ﮐﺎﻫﺶ دﻫﺪ ﮐﻪ ﺧﻮد ﺑﻪ ﺑﻬﺒﻮد و ﮐﯿﻔﯿﺖ زﻧﺪﮔﯽ اﻓﺮاد ﮐﻤﮏ ﻣﯽﮐﻨﺪ.</a:t>
            </a:r>
          </a:p>
          <a:p>
            <a:endParaRPr lang="en-US" altLang="en-US" sz="2500">
              <a:cs typeface="B Nazanin" panose="00000400000000000000" pitchFamily="2" charset="-78"/>
            </a:endParaRPr>
          </a:p>
          <a:p>
            <a:r>
              <a:rPr lang="fa-IR" altLang="en-US" sz="2500">
                <a:cs typeface="B Nazanin" panose="00000400000000000000" pitchFamily="2" charset="-78"/>
              </a:rPr>
              <a:t>ﯾﺎﻓﺘﻪﻫﺎي ﭘﮋوﻫﺶﻫﺎي اسنایدر و همکاران (۱۹۹۱) آندرسون ﻧﯿﺰ ﻧﺸﺎن ﻣﯽدﻫﺪ ارﺗﻘﺎي اﻣﯿﺪ ﺑﺮاي ﺑﻬﺒﻮد ﮐﯿﻔﯿﺖ زﻧﺪﮔﯽ در ﺑﯿﻤﺎران ﻣﺰﻣﻦ ﻣﻮﺛﺮ اﺳﺖ. از ﻧﻈﺮ اﯾﻦ ﻣﺤﻘﻘﯿﻦ، اﻣﯿﺪ اﻓﺰاﯾﯽ ﺑﺎﻋﺚ اﻓﺰاﯾﺶ ﺳﻄﺢ ﺧﻮد ﻣﺮاﻗﺒﺘﯽ، ﮐﯿﻔﯿﺖ زﻧﺪﮔﯽ و ارﺗﻘﺎي ﺳﻼﻣﺖ ﻋﻤﻮﻣﯽ اﯾﻦ  دﺳﺘﻪ از ﺑﯿﻤﺎران ﻣﯽ شود.</a:t>
            </a:r>
            <a:endParaRPr lang="en-US" altLang="en-US" sz="2500">
              <a:cs typeface="B Nazanin" panose="00000400000000000000" pitchFamily="2" charset="-78"/>
            </a:endParaRPr>
          </a:p>
        </p:txBody>
      </p:sp>
      <p:sp>
        <p:nvSpPr>
          <p:cNvPr id="3" name="Title 2">
            <a:extLst>
              <a:ext uri="{FF2B5EF4-FFF2-40B4-BE49-F238E27FC236}">
                <a16:creationId xmlns:a16="http://schemas.microsoft.com/office/drawing/2014/main" id="{ADCF5526-8E33-705E-DE71-BB80A5D81C90}"/>
              </a:ext>
            </a:extLst>
          </p:cNvPr>
          <p:cNvSpPr>
            <a:spLocks noGrp="1"/>
          </p:cNvSpPr>
          <p:nvPr>
            <p:ph type="title"/>
          </p:nvPr>
        </p:nvSpPr>
        <p:spPr/>
        <p:txBody>
          <a:bodyPr/>
          <a:lstStyle/>
          <a:p>
            <a:pPr>
              <a:defRPr/>
            </a:pP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533553F-6B0F-5A63-649A-21F8A1A6F566}"/>
              </a:ext>
            </a:extLst>
          </p:cNvPr>
          <p:cNvGraphicFramePr>
            <a:graphicFrameLocks noGrp="1"/>
          </p:cNvGraphicFramePr>
          <p:nvPr>
            <p:ph idx="1"/>
          </p:nvPr>
        </p:nvGraphicFramePr>
        <p:xfrm>
          <a:off x="0" y="642938"/>
          <a:ext cx="9144000" cy="6215069"/>
        </p:xfrm>
        <a:graphic>
          <a:graphicData uri="http://schemas.openxmlformats.org/drawingml/2006/table">
            <a:tbl>
              <a:tblPr/>
              <a:tblGrid>
                <a:gridCol w="444500">
                  <a:extLst>
                    <a:ext uri="{9D8B030D-6E8A-4147-A177-3AD203B41FA5}">
                      <a16:colId xmlns:a16="http://schemas.microsoft.com/office/drawing/2014/main" val="1797101715"/>
                    </a:ext>
                  </a:extLst>
                </a:gridCol>
                <a:gridCol w="484188">
                  <a:extLst>
                    <a:ext uri="{9D8B030D-6E8A-4147-A177-3AD203B41FA5}">
                      <a16:colId xmlns:a16="http://schemas.microsoft.com/office/drawing/2014/main" val="2119839125"/>
                    </a:ext>
                  </a:extLst>
                </a:gridCol>
                <a:gridCol w="428625">
                  <a:extLst>
                    <a:ext uri="{9D8B030D-6E8A-4147-A177-3AD203B41FA5}">
                      <a16:colId xmlns:a16="http://schemas.microsoft.com/office/drawing/2014/main" val="2491447429"/>
                    </a:ext>
                  </a:extLst>
                </a:gridCol>
                <a:gridCol w="571500">
                  <a:extLst>
                    <a:ext uri="{9D8B030D-6E8A-4147-A177-3AD203B41FA5}">
                      <a16:colId xmlns:a16="http://schemas.microsoft.com/office/drawing/2014/main" val="3608681832"/>
                    </a:ext>
                  </a:extLst>
                </a:gridCol>
                <a:gridCol w="714375">
                  <a:extLst>
                    <a:ext uri="{9D8B030D-6E8A-4147-A177-3AD203B41FA5}">
                      <a16:colId xmlns:a16="http://schemas.microsoft.com/office/drawing/2014/main" val="2961528017"/>
                    </a:ext>
                  </a:extLst>
                </a:gridCol>
                <a:gridCol w="428625">
                  <a:extLst>
                    <a:ext uri="{9D8B030D-6E8A-4147-A177-3AD203B41FA5}">
                      <a16:colId xmlns:a16="http://schemas.microsoft.com/office/drawing/2014/main" val="3972708130"/>
                    </a:ext>
                  </a:extLst>
                </a:gridCol>
                <a:gridCol w="571500">
                  <a:extLst>
                    <a:ext uri="{9D8B030D-6E8A-4147-A177-3AD203B41FA5}">
                      <a16:colId xmlns:a16="http://schemas.microsoft.com/office/drawing/2014/main" val="3826007296"/>
                    </a:ext>
                  </a:extLst>
                </a:gridCol>
                <a:gridCol w="571500">
                  <a:extLst>
                    <a:ext uri="{9D8B030D-6E8A-4147-A177-3AD203B41FA5}">
                      <a16:colId xmlns:a16="http://schemas.microsoft.com/office/drawing/2014/main" val="4207030737"/>
                    </a:ext>
                  </a:extLst>
                </a:gridCol>
                <a:gridCol w="4500562">
                  <a:extLst>
                    <a:ext uri="{9D8B030D-6E8A-4147-A177-3AD203B41FA5}">
                      <a16:colId xmlns:a16="http://schemas.microsoft.com/office/drawing/2014/main" val="12758213"/>
                    </a:ext>
                  </a:extLst>
                </a:gridCol>
                <a:gridCol w="428625">
                  <a:extLst>
                    <a:ext uri="{9D8B030D-6E8A-4147-A177-3AD203B41FA5}">
                      <a16:colId xmlns:a16="http://schemas.microsoft.com/office/drawing/2014/main" val="2625317926"/>
                    </a:ext>
                  </a:extLst>
                </a:gridCol>
              </a:tblGrid>
              <a:tr h="77946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ﻛﺎﻣﻼً  ﻣﻮاﻓﻖ</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۸</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ﺑﺴﻴﺎر ﻣﻮاﻓﻖ</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۷</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ﻣﻮاﻓﻖ</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۶</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ﻛﻤﻲ ﻣﻮاﻓﻖ</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۵</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ﻛﻤﻲ ﻣﺨﺎﻟﻒ</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۴</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ﻣﺨﺎﻟﻒ۳</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ﺑﺴﻴﺎر ﻣﺨﺎﻟﻒ</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۲</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ﻛﺎﻣﻼ ً ﻣﺨﺎﻟﻒ</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۱</a:t>
                      </a:r>
                      <a:endParaRPr kumimoji="0" lang="en-US" altLang="en-US" sz="1100" b="1"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ﺷﺮح ﺳﺆال</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0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rPr>
                        <a:t>ردﻳﻒ</a:t>
                      </a:r>
                      <a:endParaRPr kumimoji="0" lang="en-US" altLang="en-US" sz="11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8004307"/>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ﺑﺮاي رﻫﺎﻳﻲ از ﺷﺮاﻳﻂ میﺗﻮاﻧﻢ ﺑﻪ  راه ﻫﺎي زﻳﺎدي ﻓﻜﺮ ﻛﻨﻢ.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۱</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515961922"/>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ﻣﻦ ﺑﺎ اﻧﺮژي ﻫﺪﻓﻬﺎﻳﻢ را دﻧﺒﺎل ﻣﻲﻛﻨﻢ.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۲</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942753424"/>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اﻛﺜﺮ اوﻗﺎت اﺣﺴﺎ س ﺧﺴﺘﮕﻲ ﻣﻲ ﻛﻨﻢ. </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۳</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795525638"/>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در ﻛﻨﺎر ﻫﺮ ﻣﺸﻜﻠﻲ راه ﺣﻞ ﻫﺎي زﻳﺎدي وﺟﻮد دارد.</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۴</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25820740"/>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ﺑﻪ آﺳﺎﻧﻲ در ﻫﺮ ﺑﺤﺚ و ﮔﻔﺘﮕﻮﻳﻲﻛﻮﺗﺎه ﻣﻲ آﻳﻢ.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۵</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112810875"/>
                  </a:ext>
                </a:extLst>
              </a:tr>
              <a:tr h="503238">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ﺑﺮاي ﺑﻪ دﺳﺖ آوردن ﭼﻴﺰ ﻫﺎﻳﻲ ﻛﻪ ﺑﺮاﻳﻢ در زﻧﺪﮔﻲ ﺑﺴﻴﺎر اﻫﻤﻴﺖ دارﻧﺪ ﺑﻪ راه ﻫﺎي زﻳﺎدي ﻣﻲ ﺗﻮاﻧﻢ ﺑﻴﻨﺪﻳﺸﻢ.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۶</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842388199"/>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ﻣﻦ ﻧﮕﺮان ﺳﻼ ﻣﺘﻲ ﺧﻮد ﻫﺴﺘﻢ.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۷</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461612074"/>
                  </a:ext>
                </a:extLst>
              </a:tr>
              <a:tr h="503238">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ﺣﺘﻲ ﻫﻨﮕﺎﻣﻲ ﻛﻪ دﻳﮕﺮان  اﻣﻴﺪﺷﺎن را از دﺳﺖ ﻣﻲ دﻫﻨﺪ ﻣﻦ ﻣﻲ داﻧﻢ ﻛﻪ  ﻣﻲ ﺗﻮاﻧﻢ راﻫﻲ ﺑﺮاي ﺣﻞ ﻣﺸﻜﻠﻢ ﭘﻴﺪا ﻛﻨﻢ.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۸</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3062632876"/>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ﺗﺠﺮﺑﻴﺎت گذﺷﺘﻪ ﻣﻦ ﺑﻪ ﺧﻮﺑﻲ ﻣﺮا ﺑﺮاي آﻳﻨﺪه آﻣﺎده ﻛﺮده اﺳﺖ.</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۹</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3986799731"/>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ﻣﻦ در زﻧﺪﮔﻲ ﻧﺴﺒﺘﺎْ  ﻣﻮﻓﻖ ﺑﻮده ام</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۱۰</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3689706893"/>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ﻣﻦ ﻣﻌﻤوﻻْ ﻧﮕﺮان ﭼﻴﺰي ﻫﺴﺘﻢ.</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۱۱</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943196342"/>
                  </a:ext>
                </a:extLst>
              </a:tr>
              <a:tr h="442913">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Lucida Sans Unicode" panose="020B0602030504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r" defTabSz="914400" rtl="1" eaLnBrk="1" fontAlgn="base" latinLnBrk="0" hangingPunct="1">
                        <a:lnSpc>
                          <a:spcPct val="115000"/>
                        </a:lnSpc>
                        <a:spcBef>
                          <a:spcPct val="0"/>
                        </a:spcBef>
                        <a:spcAft>
                          <a:spcPts val="1000"/>
                        </a:spcAft>
                        <a:buClrTx/>
                        <a:buSzTx/>
                        <a:buFontTx/>
                        <a:buNone/>
                        <a:tabLst/>
                      </a:pPr>
                      <a:r>
                        <a:rPr kumimoji="0" lang="ar-SA" altLang="en-US" sz="12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rPr>
                        <a:t>ﻣﻦ ﺑﻪ ﻫﺪف ﻫﺎﻳﻲ ﻛﻪ ﺑﺮاي ﺧﻮد در ﻧﻈﺮ ﮔﺮﻓﺘﻪ ام دﺳﺖ ﺧﻮاﻫﻢ ﻳﺎﻓﺖ.  </a:t>
                      </a:r>
                      <a:endParaRPr kumimoji="0" lang="en-US" altLang="en-US" sz="11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400"/>
                        </a:spcBef>
                        <a:buClr>
                          <a:schemeClr val="accent1"/>
                        </a:buClr>
                        <a:buSzPct val="68000"/>
                        <a:buFont typeface="Wingdings 3" panose="05040102010807070707" pitchFamily="18" charset="2"/>
                        <a:defRPr sz="2300">
                          <a:solidFill>
                            <a:schemeClr val="tx1"/>
                          </a:solidFill>
                          <a:latin typeface="Lucida Sans Unicode" panose="020B0602030504020204" pitchFamily="34" charset="0"/>
                          <a:cs typeface="Arial" panose="020B0604020202020204" pitchFamily="34" charset="0"/>
                        </a:defRPr>
                      </a:lvl1pPr>
                      <a:lvl2pPr marL="742950" indent="-285750" eaLnBrk="0" hangingPunct="0">
                        <a:spcBef>
                          <a:spcPts val="325"/>
                        </a:spcBef>
                        <a:buClr>
                          <a:schemeClr val="accent1"/>
                        </a:buClr>
                        <a:buFont typeface="Verdana" panose="020B0604030504040204" pitchFamily="34" charset="0"/>
                        <a:defRPr sz="2100">
                          <a:solidFill>
                            <a:schemeClr val="tx1"/>
                          </a:solidFill>
                          <a:latin typeface="Lucida Sans Unicode" panose="020B0602030504020204" pitchFamily="34" charset="0"/>
                          <a:cs typeface="Arial" panose="020B0604020202020204" pitchFamily="34" charset="0"/>
                        </a:defRPr>
                      </a:lvl2pPr>
                      <a:lvl3pPr marL="1143000" indent="-228600" eaLnBrk="0" hangingPunct="0">
                        <a:spcBef>
                          <a:spcPts val="350"/>
                        </a:spcBef>
                        <a:buClr>
                          <a:schemeClr val="accent2"/>
                        </a:buClr>
                        <a:buSzPct val="100000"/>
                        <a:buFont typeface="Wingdings 2" panose="05020102010507070707" pitchFamily="18" charset="2"/>
                        <a:defRPr sz="1900">
                          <a:solidFill>
                            <a:schemeClr val="tx1"/>
                          </a:solidFill>
                          <a:latin typeface="Lucida Sans Unicode" panose="020B0602030504020204" pitchFamily="34" charset="0"/>
                          <a:cs typeface="Arial" panose="020B0604020202020204" pitchFamily="34" charset="0"/>
                        </a:defRPr>
                      </a:lvl3pPr>
                      <a:lvl4pPr marL="1600200" indent="-228600" eaLnBrk="0" hangingPunct="0">
                        <a:spcBef>
                          <a:spcPts val="350"/>
                        </a:spcBef>
                        <a:buClr>
                          <a:schemeClr val="accent2"/>
                        </a:buClr>
                        <a:buFont typeface="Wingdings 2" panose="05020102010507070707" pitchFamily="18" charset="2"/>
                        <a:defRPr sz="1700">
                          <a:solidFill>
                            <a:schemeClr val="tx1"/>
                          </a:solidFill>
                          <a:latin typeface="Lucida Sans Unicode" panose="020B0602030504020204" pitchFamily="34" charset="0"/>
                          <a:cs typeface="Arial" panose="020B0604020202020204" pitchFamily="34" charset="0"/>
                        </a:defRPr>
                      </a:lvl4pPr>
                      <a:lvl5pPr marL="2057400" indent="-228600" eaLnBrk="0" hangingPunct="0">
                        <a:spcBef>
                          <a:spcPts val="350"/>
                        </a:spcBef>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5pPr>
                      <a:lvl6pPr marL="25146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6pPr>
                      <a:lvl7pPr marL="29718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7pPr>
                      <a:lvl8pPr marL="34290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8pPr>
                      <a:lvl9pPr marL="3886200" indent="-228600" algn="r" rtl="1" eaLnBrk="0" fontAlgn="base" hangingPunct="0">
                        <a:spcBef>
                          <a:spcPts val="350"/>
                        </a:spcBef>
                        <a:spcAft>
                          <a:spcPct val="0"/>
                        </a:spcAft>
                        <a:buClr>
                          <a:schemeClr val="accent2"/>
                        </a:buClr>
                        <a:buFont typeface="Wingdings 2" panose="05020102010507070707" pitchFamily="18" charset="2"/>
                        <a:defRPr>
                          <a:solidFill>
                            <a:schemeClr val="tx1"/>
                          </a:solidFill>
                          <a:latin typeface="Lucida Sans Unicode" panose="020B0602030504020204" pitchFamily="34" charset="0"/>
                          <a:cs typeface="Arial" panose="020B0604020202020204" pitchFamily="34" charset="0"/>
                        </a:defRPr>
                      </a:lvl9pPr>
                    </a:lstStyle>
                    <a:p>
                      <a:pPr marL="0" marR="0" lvl="0" indent="0" algn="ctr" defTabSz="914400" rtl="1" eaLnBrk="1" fontAlgn="base" latinLnBrk="0" hangingPunct="1">
                        <a:lnSpc>
                          <a:spcPct val="115000"/>
                        </a:lnSpc>
                        <a:spcBef>
                          <a:spcPct val="0"/>
                        </a:spcBef>
                        <a:spcAft>
                          <a:spcPts val="1000"/>
                        </a:spcAft>
                        <a:buClrTx/>
                        <a:buSzTx/>
                        <a:buFontTx/>
                        <a:buNone/>
                        <a:tabLst/>
                      </a:pPr>
                      <a:r>
                        <a:rPr kumimoji="0" lang="fa-IR" altLang="en-US" sz="1100" b="0" i="0" u="none" strike="noStrike" cap="none" normalizeH="0" baseline="0">
                          <a:ln>
                            <a:noFill/>
                          </a:ln>
                          <a:solidFill>
                            <a:srgbClr val="000000"/>
                          </a:solidFill>
                          <a:effectLst/>
                          <a:latin typeface="Calibri" panose="020F0502020204030204" pitchFamily="34" charset="0"/>
                          <a:cs typeface="Calibri" panose="020F0502020204030204" pitchFamily="34" charset="0"/>
                        </a:rPr>
                        <a:t>۱۲</a:t>
                      </a:r>
                      <a:endParaRPr kumimoji="0" lang="en-US" altLang="en-US" sz="1100" b="0" i="0" u="none" strike="noStrike" cap="none" normalizeH="0" baseline="0">
                        <a:ln>
                          <a:noFill/>
                        </a:ln>
                        <a:solidFill>
                          <a:srgbClr val="000000"/>
                        </a:solidFill>
                        <a:effectLst/>
                        <a:latin typeface="Calibri" panose="020F0502020204030204" pitchFamily="34" charset="0"/>
                        <a:cs typeface="Calibri" panose="020F0502020204030204" pitchFamily="34"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2142107911"/>
                  </a:ext>
                </a:extLst>
              </a:tr>
            </a:tbl>
          </a:graphicData>
        </a:graphic>
      </p:graphicFrame>
      <p:sp>
        <p:nvSpPr>
          <p:cNvPr id="3" name="Title 2">
            <a:extLst>
              <a:ext uri="{FF2B5EF4-FFF2-40B4-BE49-F238E27FC236}">
                <a16:creationId xmlns:a16="http://schemas.microsoft.com/office/drawing/2014/main" id="{C1BBC8C3-E1DF-6E6C-CDC8-8CBBF0072122}"/>
              </a:ext>
            </a:extLst>
          </p:cNvPr>
          <p:cNvSpPr>
            <a:spLocks noGrp="1"/>
          </p:cNvSpPr>
          <p:nvPr>
            <p:ph type="title"/>
          </p:nvPr>
        </p:nvSpPr>
        <p:spPr>
          <a:xfrm>
            <a:off x="500034" y="0"/>
            <a:ext cx="8229600" cy="654032"/>
          </a:xfrm>
        </p:spPr>
        <p:txBody>
          <a:bodyPr>
            <a:normAutofit fontScale="90000"/>
          </a:bodyPr>
          <a:lstStyle/>
          <a:p>
            <a:pPr algn="ctr">
              <a:defRPr/>
            </a:pPr>
            <a:r>
              <a:rPr lang="fa-IR" dirty="0">
                <a:cs typeface="B Nazanin" pitchFamily="2" charset="-78"/>
              </a:rPr>
              <a:t>سنجش امید</a:t>
            </a:r>
            <a:endParaRPr lang="en-US" dirty="0">
              <a:cs typeface="B Nazanin" pitchFamily="2"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Content Placeholder 1">
            <a:extLst>
              <a:ext uri="{FF2B5EF4-FFF2-40B4-BE49-F238E27FC236}">
                <a16:creationId xmlns:a16="http://schemas.microsoft.com/office/drawing/2014/main" id="{F7F1D188-B3C6-CB3A-9673-7114F746A20C}"/>
              </a:ext>
            </a:extLst>
          </p:cNvPr>
          <p:cNvSpPr>
            <a:spLocks noGrp="1"/>
          </p:cNvSpPr>
          <p:nvPr>
            <p:ph idx="1"/>
          </p:nvPr>
        </p:nvSpPr>
        <p:spPr/>
        <p:txBody>
          <a:bodyPr/>
          <a:lstStyle/>
          <a:p>
            <a:r>
              <a:rPr lang="ar-SA" altLang="en-US">
                <a:cs typeface="B Nazanin" panose="00000400000000000000" pitchFamily="2" charset="-78"/>
              </a:rPr>
              <a:t>ﻣﻘﻴﺎس اﻣﻴﺪ اﺳﻨﺎﻳﺪر (۱۹۹۱) ﻣﻘﻴﺎﺳﻲ ۱۲ ﺳﺆاﻟﻲ  ﺑﺎ ﻟﻴﻜﺮت ۸ درﺟﻪ اي از ﻛﺎﻣﻼْ ﻣﺨﺎﻟﻒ، ﻧﻤﺮه  ۱ ﺗﺎ ﻛﺎﻣﻼً ﻣﻮاﻓﻖ،  ﻧﻤﺮه ۸ اﺳﺖ.  </a:t>
            </a:r>
            <a:endParaRPr lang="fa-IR" altLang="en-US">
              <a:cs typeface="B Nazanin" panose="00000400000000000000" pitchFamily="2" charset="-78"/>
            </a:endParaRPr>
          </a:p>
          <a:p>
            <a:r>
              <a:rPr lang="ar-SA" altLang="en-US">
                <a:cs typeface="B Nazanin" panose="00000400000000000000" pitchFamily="2" charset="-78"/>
              </a:rPr>
              <a:t>ﺧﺮده ﻣﻘﻴﺎس ﺗﻔﻜﺮ ﻋﺎﻣﻞ ﺷﺎﻣﻞ ﭼﻬﺎر ﺳﺆال ۲ ، ۹ ، ۱۰ و ۱۲ ؛ </a:t>
            </a:r>
            <a:endParaRPr lang="fa-IR" altLang="en-US">
              <a:cs typeface="B Nazanin" panose="00000400000000000000" pitchFamily="2" charset="-78"/>
            </a:endParaRPr>
          </a:p>
          <a:p>
            <a:r>
              <a:rPr lang="ar-SA" altLang="en-US">
                <a:cs typeface="B Nazanin" panose="00000400000000000000" pitchFamily="2" charset="-78"/>
              </a:rPr>
              <a:t>ﺧﺮده ﻣﻘﻴﺎس ﻣﺴﻴﺮﻫﺎ ﺷﺎﻣﻞ ﭼﻬﺎر ﺳﺆال ۱ ، ۴ ، ۷ و ۸ ؛ </a:t>
            </a:r>
            <a:endParaRPr lang="fa-IR" altLang="en-US">
              <a:cs typeface="B Nazanin" panose="00000400000000000000" pitchFamily="2" charset="-78"/>
            </a:endParaRPr>
          </a:p>
          <a:p>
            <a:r>
              <a:rPr lang="ar-SA" altLang="en-US">
                <a:cs typeface="B Nazanin" panose="00000400000000000000" pitchFamily="2" charset="-78"/>
              </a:rPr>
              <a:t>و ﭼﻬﺎر ﺳﺆال ۳ ، ۵ ، ۶ و ۱۱ ﺑﻪ ﻋﻨﻮان  ﺳﺆال ﻫﺎي اﻧﺤﺮاﻓﻲ اﺳﺖ (ﮔﺮوال و ﭘﻮرﺗﺮ،۲۰۰۷؛ ﭘﺪرﺗﻲ و ﻫﻤﻜﺎران، ۲۰۰۸). </a:t>
            </a:r>
            <a:endParaRPr lang="fa-IR" altLang="en-US">
              <a:cs typeface="B Nazanin" panose="00000400000000000000" pitchFamily="2" charset="-78"/>
            </a:endParaRPr>
          </a:p>
          <a:p>
            <a:r>
              <a:rPr lang="ar-SA" altLang="en-US">
                <a:cs typeface="B Nazanin" panose="00000400000000000000" pitchFamily="2" charset="-78"/>
              </a:rPr>
              <a:t>ﻧﻤﺮه ﮔﺬاري ﺳﺆال ﻫﺎي اﻧﺤﺮاﻓﻲ ﻛﻪ ﺑﺮاي اﻓﺰاﻳﺶ دﻗﺖ آزﻣﻮن اﺳﺖ ﺣﺬف ﻣﻲ ﺷﻮد (ﻧﺼﻴﺮي و ﺟﻮﻛﺎر،</a:t>
            </a:r>
            <a:r>
              <a:rPr lang="fa-IR" altLang="en-US">
                <a:cs typeface="B Nazanin" panose="00000400000000000000" pitchFamily="2" charset="-78"/>
              </a:rPr>
              <a:t>۱۳۸۷). </a:t>
            </a:r>
          </a:p>
          <a:p>
            <a:r>
              <a:rPr lang="ar-SA" altLang="en-US">
                <a:cs typeface="B Nazanin" panose="00000400000000000000" pitchFamily="2" charset="-78"/>
              </a:rPr>
              <a:t>ﺑﻨﺎﺑﺮاﻳﻦ</a:t>
            </a:r>
            <a:r>
              <a:rPr lang="fa-IR" altLang="en-US">
                <a:cs typeface="B Nazanin" panose="00000400000000000000" pitchFamily="2" charset="-78"/>
              </a:rPr>
              <a:t>، </a:t>
            </a:r>
            <a:r>
              <a:rPr lang="ar-SA" altLang="en-US">
                <a:cs typeface="B Nazanin" panose="00000400000000000000" pitchFamily="2" charset="-78"/>
              </a:rPr>
              <a:t>داﻣﻨﻪ ﻧﻤﺮات ﺑﻴﻦ ۸ ﺗﺎ ۶۴ اﺳﺖ. در اﻳﻨﺠﺎ  ﭘﺎﺋﻴﻦ ﺗﺮﻳﻦ ﻧﻤﺮه ۸ و ﺑﺎﻻﺗﺮﻳﻦ ﻧﻤﺮه ۶۴ ﻣﺤﺴﻮب ﻣﻲﺷﻮد.</a:t>
            </a:r>
            <a:endParaRPr lang="fa-IR" altLang="en-US">
              <a:cs typeface="B Nazanin" panose="00000400000000000000" pitchFamily="2" charset="-78"/>
            </a:endParaRPr>
          </a:p>
          <a:p>
            <a:r>
              <a:rPr lang="fa-IR" altLang="en-US">
                <a:cs typeface="B Nazanin" panose="00000400000000000000" pitchFamily="2" charset="-78"/>
              </a:rPr>
              <a:t>طبق پژو هش های دیگر رابطه همبستگی مثبت بین بهزیستی و امید وجود دارد و رابطه همبستگی منفی بین امید و اظطراب، اظطراب و بهزیستی  و جود دارد.</a:t>
            </a:r>
            <a:endParaRPr lang="en-US" altLang="en-US">
              <a:cs typeface="B Nazanin" panose="00000400000000000000" pitchFamily="2" charset="-78"/>
            </a:endParaRPr>
          </a:p>
          <a:p>
            <a:endParaRPr lang="en-US" altLang="en-US">
              <a:cs typeface="Arial" panose="020B0604020202020204" pitchFamily="34" charset="0"/>
            </a:endParaRPr>
          </a:p>
        </p:txBody>
      </p:sp>
      <p:sp>
        <p:nvSpPr>
          <p:cNvPr id="3" name="Title 2">
            <a:extLst>
              <a:ext uri="{FF2B5EF4-FFF2-40B4-BE49-F238E27FC236}">
                <a16:creationId xmlns:a16="http://schemas.microsoft.com/office/drawing/2014/main" id="{4A0A757D-E39F-F516-D1E4-4EB9E1854B8C}"/>
              </a:ext>
            </a:extLst>
          </p:cNvPr>
          <p:cNvSpPr>
            <a:spLocks noGrp="1"/>
          </p:cNvSpPr>
          <p:nvPr>
            <p:ph type="title"/>
          </p:nvPr>
        </p:nvSpPr>
        <p:spPr/>
        <p:txBody>
          <a:bodyPr/>
          <a:lstStyle/>
          <a:p>
            <a:pPr algn="ctr">
              <a:defRPr/>
            </a:pPr>
            <a:r>
              <a:rPr lang="ar-SA" dirty="0">
                <a:cs typeface="B Nazanin" pitchFamily="2" charset="-78"/>
              </a:rPr>
              <a:t>ﻧﻤﺮه ﮔﺬاري</a:t>
            </a:r>
            <a:r>
              <a:rPr lang="fa-IR" dirty="0">
                <a:cs typeface="B Nazanin" pitchFamily="2" charset="-78"/>
              </a:rPr>
              <a:t> پرسشنامه امید</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1">
            <a:extLst>
              <a:ext uri="{FF2B5EF4-FFF2-40B4-BE49-F238E27FC236}">
                <a16:creationId xmlns:a16="http://schemas.microsoft.com/office/drawing/2014/main" id="{6AEEE53C-8ACB-E568-8F0C-579EAE2BFEBA}"/>
              </a:ext>
            </a:extLst>
          </p:cNvPr>
          <p:cNvSpPr>
            <a:spLocks noGrp="1"/>
          </p:cNvSpPr>
          <p:nvPr>
            <p:ph idx="1"/>
          </p:nvPr>
        </p:nvSpPr>
        <p:spPr/>
        <p:txBody>
          <a:bodyPr/>
          <a:lstStyle/>
          <a:p>
            <a:r>
              <a:rPr lang="fa-IR" altLang="en-US" dirty="0"/>
              <a:t>در قرآن مثال ها و نمونه های فراوان در زمینه امید به آینده وجود دارد .از جمله سوره یوسف .داستان حضرت یوسف(ع )نمونه ای است برای امید به آینده در سایه صبر و پایداری در راه حق .این سوره نشان می دهد که چگونه یوسف(ع )از قعر چاه به اوج عزت می رسد .چگونه حسادت برادران موجب ذلت آنها می شود .چگونه خویشتن داری یوسف(ع )سرانجامی نیکو برای او به ارمغان می آورد و چگونه مکر و حیله زلیخا، موجب ذلت او می شود .این داستان بیانگر نشیب و فرازهای زمانه و پیروزی نهائی حق  و ناپایداری باطل است</a:t>
            </a:r>
            <a:endParaRPr lang="en-US" altLang="en-US" dirty="0">
              <a:cs typeface="Arial" panose="020B0604020202020204" pitchFamily="34" charset="0"/>
            </a:endParaRPr>
          </a:p>
        </p:txBody>
      </p:sp>
      <p:sp>
        <p:nvSpPr>
          <p:cNvPr id="3" name="Title 2">
            <a:extLst>
              <a:ext uri="{FF2B5EF4-FFF2-40B4-BE49-F238E27FC236}">
                <a16:creationId xmlns:a16="http://schemas.microsoft.com/office/drawing/2014/main" id="{CEFFB94A-FE3C-9154-C1CE-85CA0B210328}"/>
              </a:ext>
            </a:extLst>
          </p:cNvPr>
          <p:cNvSpPr>
            <a:spLocks noGrp="1"/>
          </p:cNvSpPr>
          <p:nvPr>
            <p:ph type="title"/>
          </p:nvPr>
        </p:nvSpPr>
        <p:spPr/>
        <p:txBody>
          <a:bodyPr/>
          <a:lstStyle/>
          <a:p>
            <a:pPr algn="ctr">
              <a:defRPr/>
            </a:pPr>
            <a:r>
              <a:rPr lang="fa-IR" dirty="0"/>
              <a:t>امید در قران</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info@ravanpoint.ir </a:t>
            </a: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Concourse</Template>
  <TotalTime>1258</TotalTime>
  <Words>4971</Words>
  <Application>Microsoft Office PowerPoint</Application>
  <PresentationFormat>On-screen Show (4:3)</PresentationFormat>
  <Paragraphs>282</Paragraphs>
  <Slides>50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B Nazanin</vt:lpstr>
      <vt:lpstr>Calibri</vt:lpstr>
      <vt:lpstr>Lucida Sans Unicode</vt:lpstr>
      <vt:lpstr>Times New Roman</vt:lpstr>
      <vt:lpstr>Verdana</vt:lpstr>
      <vt:lpstr>Wingdings 2</vt:lpstr>
      <vt:lpstr>Wingdings 3</vt:lpstr>
      <vt:lpstr>Concourse</vt:lpstr>
      <vt:lpstr>                                                  </vt:lpstr>
      <vt:lpstr>روان شناسی مثبت گرا</vt:lpstr>
      <vt:lpstr>تاریخچه امید درمانی</vt:lpstr>
      <vt:lpstr>تعاریف امید </vt:lpstr>
      <vt:lpstr>رشد امید</vt:lpstr>
      <vt:lpstr>PowerPoint Presentation</vt:lpstr>
      <vt:lpstr>PowerPoint Presentation</vt:lpstr>
      <vt:lpstr>PowerPoint Presentation</vt:lpstr>
      <vt:lpstr>PowerPoint Presentation</vt:lpstr>
      <vt:lpstr>مؤلفه های امید در نظریه اسنایدرC.R.Snyder</vt:lpstr>
      <vt:lpstr>تفکر عامل</vt:lpstr>
      <vt:lpstr>تفکر گذرگاهی</vt:lpstr>
      <vt:lpstr>ارتباط میان مولفه امید</vt:lpstr>
      <vt:lpstr>نقش اهداف در امید</vt:lpstr>
      <vt:lpstr>PowerPoint Presentation</vt:lpstr>
      <vt:lpstr>موانع امید</vt:lpstr>
      <vt:lpstr>تقویت امید</vt:lpstr>
      <vt:lpstr>امیدکاذب</vt:lpstr>
      <vt:lpstr>نظریه امید</vt:lpstr>
      <vt:lpstr>PowerPoint Presentation</vt:lpstr>
      <vt:lpstr>PowerPoint Presentation</vt:lpstr>
      <vt:lpstr>PowerPoint Presentation</vt:lpstr>
      <vt:lpstr>فرضیات مربوط به امید و ماهیت انسان  در نظریه امید درمانی</vt:lpstr>
      <vt:lpstr>اصول اميد درمانی</vt:lpstr>
      <vt:lpstr>اصول اميد درمانی</vt:lpstr>
      <vt:lpstr>سه مؤلفه اصلی نظریه امید</vt:lpstr>
      <vt:lpstr>تفکر راهبردی(Pathways thinking) </vt:lpstr>
      <vt:lpstr>PowerPoint Presentation</vt:lpstr>
      <vt:lpstr>تفکر عاملی (Agency thinking)</vt:lpstr>
      <vt:lpstr>PowerPoint Presentation</vt:lpstr>
      <vt:lpstr>رابطه تفکر راهبردی و تفکر عاملی </vt:lpstr>
      <vt:lpstr>مواجهه با موانع</vt:lpstr>
      <vt:lpstr>تبدیل موانع به فرصتی برای چالش</vt:lpstr>
      <vt:lpstr>پروتوکل امید درمانی</vt:lpstr>
      <vt:lpstr>پایه های زیستی – عصبی امید</vt:lpstr>
      <vt:lpstr>PowerPoint Presentation</vt:lpstr>
      <vt:lpstr>PowerPoint Presentation</vt:lpstr>
      <vt:lpstr>PowerPoint Presentation</vt:lpstr>
      <vt:lpstr>PowerPoint Presentation</vt:lpstr>
      <vt:lpstr>PowerPoint Presentation</vt:lpstr>
      <vt:lpstr>امید و سلامتی</vt:lpstr>
      <vt:lpstr>ﺗﮑﻨﯿﮏهای روش درﻣﺎﻧﯽ ﻣﺒﺘﻨﯽ ﺑﺮ ﻧﻈﺮﯾﻪ اﻣﯿﺪ درﻣﺎﻧﯽ</vt:lpstr>
      <vt:lpstr>PowerPoint Presentation</vt:lpstr>
      <vt:lpstr>نتیجه گیری از نظریه اسنایدر</vt:lpstr>
      <vt:lpstr>اثربخشی اﻣﯿﺪ درﻣﺎﻧﯽ</vt:lpstr>
      <vt:lpstr>PowerPoint Presentation</vt:lpstr>
      <vt:lpstr>سنجش امید</vt:lpstr>
      <vt:lpstr>ﻧﻤﺮه ﮔﺬاري پرسشنامه امید</vt:lpstr>
      <vt:lpstr>امید در قران</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Zinab-PC</dc:creator>
  <cp:lastModifiedBy>Classic</cp:lastModifiedBy>
  <cp:revision>95</cp:revision>
  <dcterms:created xsi:type="dcterms:W3CDTF">2013-04-26T04:20:11Z</dcterms:created>
  <dcterms:modified xsi:type="dcterms:W3CDTF">2025-09-13T09:09:01Z</dcterms:modified>
</cp:coreProperties>
</file>