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5652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82" r:id="rId15"/>
    <p:sldId id="283" r:id="rId16"/>
    <p:sldId id="284" r:id="rId17"/>
    <p:sldId id="274" r:id="rId18"/>
    <p:sldId id="275" r:id="rId19"/>
    <p:sldId id="276" r:id="rId20"/>
    <p:sldId id="277" r:id="rId21"/>
    <p:sldId id="305" r:id="rId2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AD13CA7-A24F-49DF-8BAD-6682E432082F}" type="datetimeFigureOut">
              <a:rPr lang="fa-IR" smtClean="0"/>
              <a:t>17/03/1447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5388FD3D-C3B0-4397-B346-62F2A32B46C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429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8229600" cy="990600"/>
          </a:xfrm>
        </p:spPr>
        <p:txBody>
          <a:bodyPr/>
          <a:lstStyle>
            <a:lvl1pPr>
              <a:defRPr sz="5400">
                <a:solidFill>
                  <a:srgbClr val="003399"/>
                </a:solidFill>
              </a:defRPr>
            </a:lvl1pPr>
          </a:lstStyle>
          <a:p>
            <a:pPr lvl="0"/>
            <a:r>
              <a:rPr lang="en-US" altLang="fa-IR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8229600" cy="838200"/>
          </a:xfrm>
        </p:spPr>
        <p:txBody>
          <a:bodyPr/>
          <a:lstStyle>
            <a:lvl1pPr marL="0" indent="0">
              <a:buFontTx/>
              <a:buNone/>
              <a:defRPr sz="2800">
                <a:solidFill>
                  <a:schemeClr val="tx1"/>
                </a:solidFill>
                <a:latin typeface="Franklin Gothic Book" pitchFamily="34" charset="0"/>
              </a:defRPr>
            </a:lvl1pPr>
          </a:lstStyle>
          <a:p>
            <a:pPr lvl="0"/>
            <a:r>
              <a:rPr lang="en-US" altLang="fa-IR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C639008-0CAE-435E-86AA-D310D613F43A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E5FB7-7C7C-4A7D-832F-0072D6FD4078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51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AA733-7FB9-4260-8696-B60A22D0496D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4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7F792-D900-48D7-AE11-D767B906D6B2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10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D91D2-9B5E-4603-98CA-4B107D936DEA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9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DAF1C-5A45-493E-9A1F-FB8B61586F25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6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43195-A6CF-49AD-9583-18D1D30D048C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34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3C3AB-2472-47A2-98E5-B919C4B69C47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4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47F15-99E3-44AB-A05D-7E2EDD7B7D50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2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C6B297-CFED-4903-B4AA-3AA6CE2ECF68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6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45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45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fa-I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573B0-3266-4920-9A96-E92751289CC4}" type="slidenum">
              <a:rPr lang="en-US" altLang="fa-IR" smtClean="0">
                <a:solidFill>
                  <a:srgbClr val="000000"/>
                </a:solidFill>
              </a:rPr>
              <a:pPr/>
              <a:t>‹#›</a:t>
            </a:fld>
            <a:endParaRPr lang="en-US" altLang="fa-I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/>
              <a:t>Click to edit Master text styles</a:t>
            </a:r>
          </a:p>
          <a:p>
            <a:pPr lvl="1"/>
            <a:r>
              <a:rPr lang="en-US" altLang="fa-IR"/>
              <a:t>Second level</a:t>
            </a:r>
          </a:p>
          <a:p>
            <a:pPr lvl="2"/>
            <a:r>
              <a:rPr lang="en-US" altLang="fa-IR"/>
              <a:t>Third level</a:t>
            </a:r>
          </a:p>
          <a:p>
            <a:pPr lvl="3"/>
            <a:r>
              <a:rPr lang="en-US" altLang="fa-IR"/>
              <a:t>Fourth level</a:t>
            </a:r>
          </a:p>
          <a:p>
            <a:pPr lvl="4"/>
            <a:r>
              <a:rPr lang="en-US" altLang="fa-I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5C23DEE-C8BF-41B6-A845-8AAD8E2AC4A9}" type="datetimeFigureOut">
              <a:rPr lang="fa-IR" smtClean="0"/>
              <a:pPr/>
              <a:t>17/03/1447</a:t>
            </a:fld>
            <a:endParaRPr lang="fa-I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a-I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ADD2F9-14D7-4D2A-B50B-212B5E86545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C6F947-9A2D-45C0-2318-C9EEE6287B23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</p:sldLayoutIdLst>
  <p:txStyles>
    <p:titleStyle>
      <a:lvl1pPr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003399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99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1600">
          <a:solidFill>
            <a:srgbClr val="003399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4000" b="1" dirty="0">
                <a:solidFill>
                  <a:schemeClr val="bg1">
                    <a:lumMod val="95000"/>
                  </a:schemeClr>
                </a:solidFill>
              </a:rPr>
              <a:t>خودبیمارانگاری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10296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ترس یا باور بیمارگونه مبنی بر ابتلا به یک بیماری جدی جسمی، که معاینات بالینی و نتایج آزمایشات چنین بیماری را تایید نمی کند.</a:t>
            </a:r>
          </a:p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میزان شیوع : در مردان و زنان یکسان است.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90438-504D-6CB2-D14B-38317581D2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926" y="3968316"/>
            <a:ext cx="1871739" cy="18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7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54978" cy="5744848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علایم و نشانه ها :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بیماران معتقدند که به یک بیماری جدی که هنوز تشخیص داده نشده ، مبتلا هستند.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غالبا با افسردگی و اضطراب همراه است.</a:t>
            </a:r>
          </a:p>
        </p:txBody>
      </p:sp>
    </p:spTree>
    <p:extLst>
      <p:ext uri="{BB962C8B-B14F-4D97-AF65-F5344CB8AC3E}">
        <p14:creationId xmlns:p14="http://schemas.microsoft.com/office/powerpoint/2010/main" val="1919381787"/>
      </p:ext>
    </p:extLst>
  </p:cSld>
  <p:clrMapOvr>
    <a:masterClrMapping/>
  </p:clrMapOvr>
  <p:transition spd="slow">
    <p:pull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147248" cy="5217443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سبب شناسی :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تمایلات پرخاشگرانه نسبت به دیگران از طریق سرکوبی و جابه جایی به علایم جسمی تبدیل می شود.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رابطه اشکاری بین تشدید علایم و رویدادهای استرس زا وجود دارد.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D9CE37-F0DD-66D6-96B9-E98C23F11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86" y="4149004"/>
            <a:ext cx="1871739" cy="18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60648"/>
            <a:ext cx="8280920" cy="5112568"/>
          </a:xfrm>
        </p:spPr>
        <p:txBody>
          <a:bodyPr/>
          <a:lstStyle/>
          <a:p>
            <a:pPr marL="0" indent="0">
              <a:buNone/>
            </a:pP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درمان :</a:t>
            </a:r>
          </a:p>
          <a:p>
            <a:pPr marL="0" indent="0">
              <a:buNone/>
            </a:pPr>
            <a:endParaRPr lang="fa-IR" dirty="0"/>
          </a:p>
          <a:p>
            <a:endParaRPr lang="fa-IR" dirty="0"/>
          </a:p>
          <a:p>
            <a:pPr marL="0" indent="0">
              <a:buNone/>
            </a:pPr>
            <a:endParaRPr lang="fa-IR" dirty="0"/>
          </a:p>
          <a:p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معاینات جسمی</a:t>
            </a:r>
          </a:p>
          <a:p>
            <a:pPr marL="0" indent="0">
              <a:buNone/>
            </a:pPr>
            <a:endParaRPr lang="fa-IR" sz="2800" dirty="0">
              <a:cs typeface="B Nazanin" panose="00000400000000000000" pitchFamily="2" charset="-78"/>
            </a:endParaRPr>
          </a:p>
          <a:p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درمان دارویی</a:t>
            </a:r>
          </a:p>
          <a:p>
            <a:pPr marL="0" indent="0">
              <a:buNone/>
            </a:pPr>
            <a:endParaRPr lang="fa-IR" sz="2800" dirty="0">
              <a:cs typeface="B Nazanin" panose="00000400000000000000" pitchFamily="2" charset="-78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گروه درمانی روش مناسبی در درمان این بیماران است0</a:t>
            </a:r>
          </a:p>
        </p:txBody>
      </p:sp>
    </p:spTree>
    <p:extLst>
      <p:ext uri="{BB962C8B-B14F-4D97-AF65-F5344CB8AC3E}">
        <p14:creationId xmlns:p14="http://schemas.microsoft.com/office/powerpoint/2010/main" val="404005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096" y="0"/>
            <a:ext cx="3760618" cy="1054250"/>
          </a:xfrm>
        </p:spPr>
        <p:txBody>
          <a:bodyPr/>
          <a:lstStyle/>
          <a:p>
            <a:r>
              <a:rPr lang="fa-IR" sz="4000" b="1" dirty="0"/>
              <a:t>اختلال بدریختی بدن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469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</a:t>
            </a: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فرد معتقد است که دچار نقص جسمی در تمام یا قسمتی از بدن خود شده است و یا یک عیب خفیف و جزیی در بدن خود را بزرگ می کند.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 میزان شیوع : در زنان شایعتر از مردان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 شایع ترین سن شروع : 20- 15 سالگی </a:t>
            </a:r>
          </a:p>
        </p:txBody>
      </p:sp>
    </p:spTree>
    <p:extLst>
      <p:ext uri="{BB962C8B-B14F-4D97-AF65-F5344CB8AC3E}">
        <p14:creationId xmlns:p14="http://schemas.microsoft.com/office/powerpoint/2010/main" val="191762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56263" cy="1054250"/>
          </a:xfrm>
        </p:spPr>
        <p:txBody>
          <a:bodyPr>
            <a:normAutofit/>
          </a:bodyPr>
          <a:lstStyle/>
          <a:p>
            <a:pPr algn="r"/>
            <a:r>
              <a:rPr lang="fa-IR" sz="4000" b="1" dirty="0"/>
              <a:t>علایم و نشانه ها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309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نگرانی 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خودداری از نگاه کردن به آینه یا برعکس نگاه بیش از حد به آن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استفاده افراطی از آرایش به منظور استتار بدریختی خیالی</a:t>
            </a:r>
          </a:p>
        </p:txBody>
      </p:sp>
    </p:spTree>
    <p:extLst>
      <p:ext uri="{BB962C8B-B14F-4D97-AF65-F5344CB8AC3E}">
        <p14:creationId xmlns:p14="http://schemas.microsoft.com/office/powerpoint/2010/main" val="405494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332656"/>
            <a:ext cx="8291264" cy="5289451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سبب شناسی : </a:t>
            </a:r>
          </a:p>
          <a:p>
            <a:pPr marL="0" indent="0">
              <a:buNone/>
            </a:pPr>
            <a:r>
              <a:rPr lang="fa-IR" sz="4000" dirty="0">
                <a:solidFill>
                  <a:schemeClr val="tx2"/>
                </a:solidFill>
              </a:rPr>
              <a:t>   </a:t>
            </a:r>
          </a:p>
          <a:p>
            <a:pPr marL="0" indent="0">
              <a:buNone/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</a:t>
            </a:r>
          </a:p>
          <a:p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علت اختلال نامعلوم است.</a:t>
            </a:r>
          </a:p>
          <a:p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احتمال اختلال در فعالیت سروتونین وجود دارد. </a:t>
            </a:r>
          </a:p>
          <a:p>
            <a:pPr marL="0" indent="0">
              <a:buNone/>
            </a:pPr>
            <a:r>
              <a:rPr lang="fa-IR" dirty="0"/>
              <a:t> 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درمان :</a:t>
            </a:r>
          </a:p>
          <a:p>
            <a:r>
              <a:rPr lang="fa-IR" dirty="0">
                <a:solidFill>
                  <a:schemeClr val="tx2"/>
                </a:solidFill>
              </a:rPr>
              <a:t>داروهای فلوکستین و کلومی پرامین در کاهش علایم موثر است. </a:t>
            </a:r>
          </a:p>
          <a:p>
            <a:endParaRPr lang="fa-IR" dirty="0"/>
          </a:p>
          <a:p>
            <a:pPr marL="0" indent="0">
              <a:buNone/>
            </a:pPr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9689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6216" y="116632"/>
            <a:ext cx="2627784" cy="1008112"/>
          </a:xfrm>
        </p:spPr>
        <p:txBody>
          <a:bodyPr/>
          <a:lstStyle/>
          <a:p>
            <a:r>
              <a:rPr lang="fa-IR" sz="4000" b="1" dirty="0"/>
              <a:t>اختلال درد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9589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بیمار فقط از درد یک یا چند جای بدن شکایت دارد که هیچ گونه دلیل طبی برای آن وجود ندارد.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شدت درد به حدی است که باعث ناراحتی یا اختلال چشمگیر در عملکردهای شغلی و اجتماعی می شود.</a:t>
            </a:r>
          </a:p>
        </p:txBody>
      </p:sp>
    </p:spTree>
    <p:extLst>
      <p:ext uri="{BB962C8B-B14F-4D97-AF65-F5344CB8AC3E}">
        <p14:creationId xmlns:p14="http://schemas.microsoft.com/office/powerpoint/2010/main" val="271943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193314" cy="5937524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علایم و نشانه ها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a-IR" sz="4000" dirty="0"/>
              <a:t>  </a:t>
            </a:r>
            <a:endParaRPr lang="fa-IR" sz="2800" dirty="0"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سردرد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کمردرد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درد مزمن لگن</a:t>
            </a:r>
          </a:p>
          <a:p>
            <a:pPr>
              <a:lnSpc>
                <a:spcPct val="150000"/>
              </a:lnSpc>
            </a:pP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84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2656"/>
            <a:ext cx="8251371" cy="5793507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سبب شناسی:  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از نظر روانکاوی، درد روشی برای کسب محبت ، مجازاتی برای گناه و جبرانی برای احساس شرارت است.</a:t>
            </a:r>
          </a:p>
          <a:p>
            <a:pPr marL="0" indent="0">
              <a:buNone/>
            </a:pPr>
            <a:r>
              <a:rPr lang="fa-IR" dirty="0">
                <a:solidFill>
                  <a:schemeClr val="accent3">
                    <a:lumMod val="95000"/>
                  </a:schemeClr>
                </a:solidFill>
              </a:rPr>
              <a:t> 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درمان :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</a:rPr>
              <a:t>داروهای ضد افسردگی 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</a:rPr>
              <a:t>روان درمانی</a:t>
            </a:r>
          </a:p>
        </p:txBody>
      </p:sp>
    </p:spTree>
    <p:extLst>
      <p:ext uri="{BB962C8B-B14F-4D97-AF65-F5344CB8AC3E}">
        <p14:creationId xmlns:p14="http://schemas.microsoft.com/office/powerpoint/2010/main" val="5949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4000" b="1" dirty="0"/>
              <a:t>اختلالات خلقی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7497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بیماران مبتلا از یک اختلال خلقی عذاب آور مانند غمگینی شدید، سرخوشی و تحریک پذیری رنج می برند.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اختلالات خلقی به دو گروه اصلی تقسیم می شوند :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اختلالات افسردگی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اختلالات دوقطبی</a:t>
            </a:r>
          </a:p>
        </p:txBody>
      </p:sp>
    </p:spTree>
    <p:extLst>
      <p:ext uri="{BB962C8B-B14F-4D97-AF65-F5344CB8AC3E}">
        <p14:creationId xmlns:p14="http://schemas.microsoft.com/office/powerpoint/2010/main" val="34290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4000" b="1" dirty="0"/>
              <a:t>اختلالات افسردگی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95895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این گروه از اختلالات، شامل افسردگی اساسی و افسرده خویی است.</a:t>
            </a:r>
          </a:p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افسردگی از شایعترین اختلالات روانی می باشد و در زنان بیشتر از مردان مشاهده می شود.</a:t>
            </a:r>
          </a:p>
        </p:txBody>
      </p:sp>
    </p:spTree>
    <p:extLst>
      <p:ext uri="{BB962C8B-B14F-4D97-AF65-F5344CB8AC3E}">
        <p14:creationId xmlns:p14="http://schemas.microsoft.com/office/powerpoint/2010/main" val="25611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4807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</a:t>
            </a:r>
            <a:r>
              <a:rPr lang="fa-IR" sz="16000" b="1" dirty="0">
                <a:solidFill>
                  <a:schemeClr val="accent3">
                    <a:lumMod val="95000"/>
                  </a:schemeClr>
                </a:solidFill>
              </a:rPr>
              <a:t>سبب شناسی :</a:t>
            </a:r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/>
          </a:p>
          <a:p>
            <a:pPr marL="0" indent="0">
              <a:lnSpc>
                <a:spcPct val="120000"/>
              </a:lnSpc>
              <a:buNone/>
            </a:pPr>
            <a:endParaRPr lang="fa-IR" sz="5100" dirty="0">
              <a:cs typeface="B Nazanin" panose="00000400000000000000" pitchFamily="2" charset="-7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از دیدگاه زیست شناختی :</a:t>
            </a:r>
          </a:p>
          <a:p>
            <a:pPr>
              <a:lnSpc>
                <a:spcPct val="120000"/>
              </a:lnSpc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 فراهم بودن زمینه ژنتیک</a:t>
            </a:r>
          </a:p>
          <a:p>
            <a:pPr>
              <a:lnSpc>
                <a:spcPct val="120000"/>
              </a:lnSpc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 کاهش فعالیت ناقل های عصبی</a:t>
            </a:r>
          </a:p>
          <a:p>
            <a:pPr>
              <a:lnSpc>
                <a:spcPct val="120000"/>
              </a:lnSpc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 اختلالات هورمونی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از دیدگاه روان شناختی :</a:t>
            </a:r>
          </a:p>
          <a:p>
            <a:pPr>
              <a:lnSpc>
                <a:spcPct val="120000"/>
              </a:lnSpc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از دیدگاه روان کاوی : واکنش به فقدان</a:t>
            </a:r>
          </a:p>
          <a:p>
            <a:pPr>
              <a:lnSpc>
                <a:spcPct val="120000"/>
              </a:lnSpc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از دیدگاه رفتارگرایی : عدم تقویت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a-IR" sz="11200" dirty="0">
                <a:solidFill>
                  <a:schemeClr val="tx2"/>
                </a:solidFill>
                <a:cs typeface="B Nazanin" panose="00000400000000000000" pitchFamily="2" charset="-78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fa-IR" sz="2800" dirty="0">
              <a:cs typeface="B Nazanin" panose="00000400000000000000" pitchFamily="2" charset="-78"/>
            </a:endParaRPr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814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dirty="0">
                <a:solidFill>
                  <a:schemeClr val="tx1"/>
                </a:solidFill>
              </a:rPr>
              <a:t>از دیدگاه شناختی :</a:t>
            </a:r>
          </a:p>
          <a:p>
            <a:r>
              <a:rPr lang="fa-IR" sz="2800" dirty="0">
                <a:solidFill>
                  <a:schemeClr val="tx2"/>
                </a:solidFill>
              </a:rPr>
              <a:t>چگونگی تفسیر افراد درمورد خود و جهان </a:t>
            </a:r>
          </a:p>
          <a:p>
            <a:endParaRPr lang="fa-IR" sz="2800" dirty="0">
              <a:solidFill>
                <a:schemeClr val="tx2"/>
              </a:solidFill>
            </a:endParaRPr>
          </a:p>
          <a:p>
            <a:r>
              <a:rPr lang="fa-IR" sz="2800" dirty="0">
                <a:solidFill>
                  <a:schemeClr val="tx2"/>
                </a:solidFill>
              </a:rPr>
              <a:t>از دیدگاه اجتماعی و فرهنگی :</a:t>
            </a:r>
          </a:p>
          <a:p>
            <a:r>
              <a:rPr lang="fa-IR" sz="2800" dirty="0">
                <a:solidFill>
                  <a:schemeClr val="tx2"/>
                </a:solidFill>
              </a:rPr>
              <a:t>افراد متعلق به طبقات  پایین تر جامعه بیشتر به افسردگی مبتلا میشوند.</a:t>
            </a:r>
          </a:p>
        </p:txBody>
      </p:sp>
    </p:spTree>
    <p:extLst>
      <p:ext uri="{BB962C8B-B14F-4D97-AF65-F5344CB8AC3E}">
        <p14:creationId xmlns:p14="http://schemas.microsoft.com/office/powerpoint/2010/main" val="225143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علایم و نشانه ها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dirty="0">
                <a:solidFill>
                  <a:schemeClr val="tx1"/>
                </a:solidFill>
              </a:rPr>
              <a:t>1) علایم هیجانی</a:t>
            </a:r>
          </a:p>
          <a:p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2) علایم شناختی </a:t>
            </a:r>
          </a:p>
          <a:p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3) علایم رفتاری</a:t>
            </a:r>
          </a:p>
          <a:p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4) علایم جسمانی </a:t>
            </a:r>
          </a:p>
        </p:txBody>
      </p:sp>
    </p:spTree>
    <p:extLst>
      <p:ext uri="{BB962C8B-B14F-4D97-AF65-F5344CB8AC3E}">
        <p14:creationId xmlns:p14="http://schemas.microsoft.com/office/powerpoint/2010/main" val="380567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درمان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800" dirty="0">
                <a:solidFill>
                  <a:schemeClr val="tx1"/>
                </a:solidFill>
              </a:rPr>
              <a:t>داروهای ضدافسردگی</a:t>
            </a:r>
          </a:p>
          <a:p>
            <a:pPr marL="0" indent="0">
              <a:buNone/>
            </a:pPr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داروهای مهارکننده اختصاصی جذب مجدد سروتونین</a:t>
            </a:r>
          </a:p>
          <a:p>
            <a:pPr marL="0" indent="0">
              <a:buNone/>
            </a:pPr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داروهای ضدافسردگی سه حلقه ای</a:t>
            </a:r>
          </a:p>
          <a:p>
            <a:pPr marL="0" indent="0">
              <a:buNone/>
            </a:pPr>
            <a:endParaRPr lang="fa-IR" sz="2800" dirty="0">
              <a:solidFill>
                <a:schemeClr val="tx1"/>
              </a:solidFill>
            </a:endParaRPr>
          </a:p>
          <a:p>
            <a:r>
              <a:rPr lang="fa-IR" sz="2800" dirty="0">
                <a:solidFill>
                  <a:schemeClr val="tx1"/>
                </a:solidFill>
              </a:rPr>
              <a:t>روان درمانی شناختی </a:t>
            </a:r>
          </a:p>
        </p:txBody>
      </p:sp>
    </p:spTree>
    <p:extLst>
      <p:ext uri="{BB962C8B-B14F-4D97-AF65-F5344CB8AC3E}">
        <p14:creationId xmlns:p14="http://schemas.microsoft.com/office/powerpoint/2010/main" val="317759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4000" dirty="0"/>
              <a:t>اختلالات دوقطبی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گاهی اختلالات خلقی ، به صورت دوره های سرخوشی (مانیا) به تنهایی یا به تناوب با دوره هایی از افسردگی رخ می دهد.</a:t>
            </a:r>
          </a:p>
          <a:p>
            <a:pPr algn="just"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میزان ابتلا یک درصد است و زنان و مردان به طور یکسان به آن مبتلا می شوند.</a:t>
            </a:r>
          </a:p>
        </p:txBody>
      </p:sp>
    </p:spTree>
    <p:extLst>
      <p:ext uri="{BB962C8B-B14F-4D97-AF65-F5344CB8AC3E}">
        <p14:creationId xmlns:p14="http://schemas.microsoft.com/office/powerpoint/2010/main" val="1167960580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19256" cy="5793508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سبب شناسی :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وجود زمینه ژنتیک 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از نظر زیست شناختی : عکس افسردگی</a:t>
            </a:r>
          </a:p>
        </p:txBody>
      </p:sp>
    </p:spTree>
    <p:extLst>
      <p:ext uri="{BB962C8B-B14F-4D97-AF65-F5344CB8AC3E}">
        <p14:creationId xmlns:p14="http://schemas.microsoft.com/office/powerpoint/2010/main" val="415139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174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a-IR" sz="4300" b="1" dirty="0">
                <a:solidFill>
                  <a:schemeClr val="accent3">
                    <a:lumMod val="95000"/>
                  </a:schemeClr>
                </a:solidFill>
              </a:rPr>
              <a:t>علایم و نشانه ها :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در مرحله افسردگی : علایم افسردگی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در مرحله مانیا :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خلق بالا و تحریک پذیری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شاد ، پرانرژی و مملو از اعتماد به نفس </a:t>
            </a:r>
          </a:p>
          <a:p>
            <a:pPr>
              <a:lnSpc>
                <a:spcPct val="150000"/>
              </a:lnSpc>
            </a:pPr>
            <a:r>
              <a:rPr lang="fa-IR" sz="3000" dirty="0">
                <a:solidFill>
                  <a:schemeClr val="tx2"/>
                </a:solidFill>
                <a:cs typeface="B Nazanin" panose="00000400000000000000" pitchFamily="2" charset="-78"/>
              </a:rPr>
              <a:t>پرتوقع و غیرمنطقی </a:t>
            </a:r>
          </a:p>
        </p:txBody>
      </p:sp>
    </p:spTree>
    <p:extLst>
      <p:ext uri="{BB962C8B-B14F-4D97-AF65-F5344CB8AC3E}">
        <p14:creationId xmlns:p14="http://schemas.microsoft.com/office/powerpoint/2010/main" val="4271721863"/>
      </p:ext>
    </p:extLst>
  </p:cSld>
  <p:clrMapOvr>
    <a:masterClrMapping/>
  </p:clrMapOvr>
  <p:transition spd="slow">
    <p:pull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32656"/>
            <a:ext cx="8236857" cy="5313363"/>
          </a:xfrm>
        </p:spPr>
        <p:txBody>
          <a:bodyPr/>
          <a:lstStyle/>
          <a:p>
            <a:pPr marL="0" indent="0">
              <a:buNone/>
            </a:pPr>
            <a:r>
              <a:rPr lang="fa-IR" sz="4000" dirty="0">
                <a:solidFill>
                  <a:schemeClr val="accent3">
                    <a:lumMod val="95000"/>
                  </a:schemeClr>
                </a:solidFill>
              </a:rPr>
              <a:t>  </a:t>
            </a:r>
            <a:r>
              <a:rPr lang="fa-IR" sz="4000" b="1" dirty="0">
                <a:solidFill>
                  <a:schemeClr val="accent3">
                    <a:lumMod val="95000"/>
                  </a:schemeClr>
                </a:solidFill>
              </a:rPr>
              <a:t>درمان :</a:t>
            </a:r>
          </a:p>
          <a:p>
            <a:pPr marL="0" indent="0">
              <a:buNone/>
            </a:pPr>
            <a:endParaRPr lang="fa-IR" sz="4000" dirty="0"/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لیتیوم : داروی اصلی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کاربامازپین ، والپروات ، لاموتریژین ، گاباپنتین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شوک الکتریکی : در موارد حاد 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chemeClr val="tx2"/>
                </a:solidFill>
                <a:cs typeface="B Nazanin" panose="00000400000000000000" pitchFamily="2" charset="-78"/>
              </a:rPr>
              <a:t> درمان های روان شناختی </a:t>
            </a:r>
          </a:p>
        </p:txBody>
      </p:sp>
    </p:spTree>
    <p:extLst>
      <p:ext uri="{BB962C8B-B14F-4D97-AF65-F5344CB8AC3E}">
        <p14:creationId xmlns:p14="http://schemas.microsoft.com/office/powerpoint/2010/main" val="372054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theme1.xml><?xml version="1.0" encoding="utf-8"?>
<a:theme xmlns:a="http://schemas.openxmlformats.org/drawingml/2006/main" name="endless_tide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a-I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fa-I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Endless Tides</Template>
  <TotalTime>480</TotalTime>
  <Words>665</Words>
  <Application>Microsoft Office PowerPoint</Application>
  <PresentationFormat>On-screen Show (4:3)</PresentationFormat>
  <Paragraphs>129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 Nazanin</vt:lpstr>
      <vt:lpstr>Calibri</vt:lpstr>
      <vt:lpstr>Franklin Gothic Book</vt:lpstr>
      <vt:lpstr>Franklin Gothic Demi</vt:lpstr>
      <vt:lpstr>Times New Roman</vt:lpstr>
      <vt:lpstr>Verdana</vt:lpstr>
      <vt:lpstr>Wingdings</vt:lpstr>
      <vt:lpstr>endless_tides</vt:lpstr>
      <vt:lpstr>خودبیمارانگاری</vt:lpstr>
      <vt:lpstr>PowerPoint Presentation</vt:lpstr>
      <vt:lpstr>PowerPoint Presentation</vt:lpstr>
      <vt:lpstr>PowerPoint Presentation</vt:lpstr>
      <vt:lpstr>اختلال بدریختی بدن </vt:lpstr>
      <vt:lpstr>علایم و نشانه ها :</vt:lpstr>
      <vt:lpstr>PowerPoint Presentation</vt:lpstr>
      <vt:lpstr>اختلال درد</vt:lpstr>
      <vt:lpstr>PowerPoint Presentation</vt:lpstr>
      <vt:lpstr>PowerPoint Presentation</vt:lpstr>
      <vt:lpstr>اختلالات خلقی</vt:lpstr>
      <vt:lpstr>اختلالات افسردگی</vt:lpstr>
      <vt:lpstr>PowerPoint Presentation</vt:lpstr>
      <vt:lpstr>PowerPoint Presentation</vt:lpstr>
      <vt:lpstr>علایم و نشانه ها :</vt:lpstr>
      <vt:lpstr>درمان :</vt:lpstr>
      <vt:lpstr>اختلالات دوقطبی </vt:lpstr>
      <vt:lpstr>PowerPoint Presentation</vt:lpstr>
      <vt:lpstr>PowerPoint Presentation</vt:lpstr>
      <vt:lpstr>PowerPoint Presentation</vt:lpstr>
      <vt:lpstr>Conditions o use</vt:lpstr>
    </vt:vector>
  </TitlesOfParts>
  <Company>PARANDCO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PARAND</dc:creator>
  <cp:lastModifiedBy>Classic</cp:lastModifiedBy>
  <cp:revision>117</cp:revision>
  <dcterms:created xsi:type="dcterms:W3CDTF">2015-03-04T05:20:34Z</dcterms:created>
  <dcterms:modified xsi:type="dcterms:W3CDTF">2025-09-09T19:01:14Z</dcterms:modified>
</cp:coreProperties>
</file>