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4"/>
  </p:notesMasterIdLst>
  <p:sldIdLst>
    <p:sldId id="257" r:id="rId2"/>
    <p:sldId id="295" r:id="rId3"/>
    <p:sldId id="258" r:id="rId4"/>
    <p:sldId id="259" r:id="rId5"/>
    <p:sldId id="26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70" r:id="rId14"/>
    <p:sldId id="271" r:id="rId15"/>
    <p:sldId id="292" r:id="rId16"/>
    <p:sldId id="273" r:id="rId17"/>
    <p:sldId id="274" r:id="rId18"/>
    <p:sldId id="275" r:id="rId19"/>
    <p:sldId id="277" r:id="rId20"/>
    <p:sldId id="278" r:id="rId21"/>
    <p:sldId id="279" r:id="rId22"/>
    <p:sldId id="282" r:id="rId23"/>
    <p:sldId id="283" r:id="rId24"/>
    <p:sldId id="284" r:id="rId25"/>
    <p:sldId id="293" r:id="rId26"/>
    <p:sldId id="286" r:id="rId27"/>
    <p:sldId id="288" r:id="rId28"/>
    <p:sldId id="294" r:id="rId29"/>
    <p:sldId id="289" r:id="rId30"/>
    <p:sldId id="290" r:id="rId31"/>
    <p:sldId id="287" r:id="rId32"/>
    <p:sldId id="30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2A"/>
    <a:srgbClr val="21A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horzBarState="maximized">
    <p:restoredLeft sz="10221" autoAdjust="0"/>
    <p:restoredTop sz="94660"/>
  </p:normalViewPr>
  <p:slideViewPr>
    <p:cSldViewPr>
      <p:cViewPr varScale="1">
        <p:scale>
          <a:sx n="72" d="100"/>
          <a:sy n="72" d="100"/>
        </p:scale>
        <p:origin x="154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01ECE5-446E-4007-803E-5AD4838382A3}" type="doc">
      <dgm:prSet loTypeId="urn:microsoft.com/office/officeart/2005/8/layout/hList9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5CA2FDD-2D82-42A6-AB18-540ECC774705}">
      <dgm:prSet phldrT="[Text]"/>
      <dgm:spPr/>
      <dgm:t>
        <a:bodyPr/>
        <a:lstStyle/>
        <a:p>
          <a:r>
            <a:rPr lang="fa-IR" dirty="0"/>
            <a:t>2 مشکل ویژه در کار با کودکان معلول</a:t>
          </a:r>
          <a:endParaRPr lang="en-US" dirty="0"/>
        </a:p>
      </dgm:t>
    </dgm:pt>
    <dgm:pt modelId="{0F3895AE-5280-44A1-825B-649D6648C28C}" type="parTrans" cxnId="{2FBAC618-5276-4D14-8E0E-F0018AC66742}">
      <dgm:prSet/>
      <dgm:spPr/>
      <dgm:t>
        <a:bodyPr/>
        <a:lstStyle/>
        <a:p>
          <a:endParaRPr lang="en-US"/>
        </a:p>
      </dgm:t>
    </dgm:pt>
    <dgm:pt modelId="{0E638B81-17FD-41E3-8DBC-9CB2BCB19EC4}" type="sibTrans" cxnId="{2FBAC618-5276-4D14-8E0E-F0018AC66742}">
      <dgm:prSet/>
      <dgm:spPr/>
      <dgm:t>
        <a:bodyPr/>
        <a:lstStyle/>
        <a:p>
          <a:endParaRPr lang="en-US"/>
        </a:p>
      </dgm:t>
    </dgm:pt>
    <dgm:pt modelId="{0C3F5E7D-E799-47D5-AA42-BF80F89B7BE5}">
      <dgm:prSet phldrT="[Text]"/>
      <dgm:spPr/>
      <dgm:t>
        <a:bodyPr/>
        <a:lstStyle/>
        <a:p>
          <a:pPr algn="ctr"/>
          <a:r>
            <a:rPr lang="fa-IR" dirty="0"/>
            <a:t>تشخیص و اقدام آغازین</a:t>
          </a:r>
          <a:endParaRPr lang="en-US" dirty="0"/>
        </a:p>
      </dgm:t>
    </dgm:pt>
    <dgm:pt modelId="{A81B6C9A-7EAB-436A-B837-7D03355FEABF}" type="parTrans" cxnId="{261BF180-0200-4439-ACBA-6E1A04FAB9D8}">
      <dgm:prSet/>
      <dgm:spPr/>
      <dgm:t>
        <a:bodyPr/>
        <a:lstStyle/>
        <a:p>
          <a:endParaRPr lang="en-US"/>
        </a:p>
      </dgm:t>
    </dgm:pt>
    <dgm:pt modelId="{1F183C93-4FA0-4033-B837-FE663D993F99}" type="sibTrans" cxnId="{261BF180-0200-4439-ACBA-6E1A04FAB9D8}">
      <dgm:prSet/>
      <dgm:spPr/>
      <dgm:t>
        <a:bodyPr/>
        <a:lstStyle/>
        <a:p>
          <a:endParaRPr lang="en-US"/>
        </a:p>
      </dgm:t>
    </dgm:pt>
    <dgm:pt modelId="{A750E338-5E36-44EE-B282-60D7B9E695B6}">
      <dgm:prSet phldrT="[Text]"/>
      <dgm:spPr/>
      <dgm:t>
        <a:bodyPr/>
        <a:lstStyle/>
        <a:p>
          <a:pPr algn="ctr"/>
          <a:r>
            <a:rPr lang="fa-IR" dirty="0"/>
            <a:t>کسب مهارت های اجتماعی</a:t>
          </a:r>
          <a:endParaRPr lang="en-US" dirty="0"/>
        </a:p>
      </dgm:t>
    </dgm:pt>
    <dgm:pt modelId="{268D85E0-40FD-4564-BCB3-57EFC9983A62}" type="parTrans" cxnId="{70015E87-F4B8-4105-BD83-CB8F10A02F52}">
      <dgm:prSet/>
      <dgm:spPr/>
      <dgm:t>
        <a:bodyPr/>
        <a:lstStyle/>
        <a:p>
          <a:endParaRPr lang="en-US"/>
        </a:p>
      </dgm:t>
    </dgm:pt>
    <dgm:pt modelId="{2F47275E-B9B0-4095-AB65-6366274581CD}" type="sibTrans" cxnId="{70015E87-F4B8-4105-BD83-CB8F10A02F52}">
      <dgm:prSet/>
      <dgm:spPr/>
      <dgm:t>
        <a:bodyPr/>
        <a:lstStyle/>
        <a:p>
          <a:endParaRPr lang="en-US"/>
        </a:p>
      </dgm:t>
    </dgm:pt>
    <dgm:pt modelId="{EEE13EEC-3C69-4E74-A79E-35E34742B732}" type="pres">
      <dgm:prSet presAssocID="{6A01ECE5-446E-4007-803E-5AD4838382A3}" presName="list" presStyleCnt="0">
        <dgm:presLayoutVars>
          <dgm:dir/>
          <dgm:animLvl val="lvl"/>
        </dgm:presLayoutVars>
      </dgm:prSet>
      <dgm:spPr/>
    </dgm:pt>
    <dgm:pt modelId="{8490638C-55EA-4AF4-ABD0-A8402959E50D}" type="pres">
      <dgm:prSet presAssocID="{15CA2FDD-2D82-42A6-AB18-540ECC774705}" presName="posSpace" presStyleCnt="0"/>
      <dgm:spPr/>
    </dgm:pt>
    <dgm:pt modelId="{A2F52911-962A-4075-8B75-9C0754B99FD9}" type="pres">
      <dgm:prSet presAssocID="{15CA2FDD-2D82-42A6-AB18-540ECC774705}" presName="vertFlow" presStyleCnt="0"/>
      <dgm:spPr/>
    </dgm:pt>
    <dgm:pt modelId="{B3DB485A-1D21-4ACE-8027-F0A1A2A6D31A}" type="pres">
      <dgm:prSet presAssocID="{15CA2FDD-2D82-42A6-AB18-540ECC774705}" presName="topSpace" presStyleCnt="0"/>
      <dgm:spPr/>
    </dgm:pt>
    <dgm:pt modelId="{E424165C-7228-43CE-8405-E9EF05625154}" type="pres">
      <dgm:prSet presAssocID="{15CA2FDD-2D82-42A6-AB18-540ECC774705}" presName="firstComp" presStyleCnt="0"/>
      <dgm:spPr/>
    </dgm:pt>
    <dgm:pt modelId="{759C32EC-0E4F-4A4D-86C4-2C30CB002B39}" type="pres">
      <dgm:prSet presAssocID="{15CA2FDD-2D82-42A6-AB18-540ECC774705}" presName="firstChild" presStyleLbl="bgAccFollowNode1" presStyleIdx="0" presStyleCnt="2" custScaleX="89882" custLinFactNeighborX="50237" custLinFactNeighborY="16131"/>
      <dgm:spPr/>
    </dgm:pt>
    <dgm:pt modelId="{DACDF9B8-0567-4BAD-8048-819405483DEA}" type="pres">
      <dgm:prSet presAssocID="{15CA2FDD-2D82-42A6-AB18-540ECC774705}" presName="firstChildTx" presStyleLbl="bgAccFollowNode1" presStyleIdx="0" presStyleCnt="2">
        <dgm:presLayoutVars>
          <dgm:bulletEnabled val="1"/>
        </dgm:presLayoutVars>
      </dgm:prSet>
      <dgm:spPr/>
    </dgm:pt>
    <dgm:pt modelId="{6D3D207F-4DDF-4031-8112-8D57E86F8D7A}" type="pres">
      <dgm:prSet presAssocID="{A750E338-5E36-44EE-B282-60D7B9E695B6}" presName="comp" presStyleCnt="0"/>
      <dgm:spPr/>
    </dgm:pt>
    <dgm:pt modelId="{DAEAE273-2B83-4FCF-AAC7-587CEF2D5603}" type="pres">
      <dgm:prSet presAssocID="{A750E338-5E36-44EE-B282-60D7B9E695B6}" presName="child" presStyleLbl="bgAccFollowNode1" presStyleIdx="1" presStyleCnt="2" custScaleX="82184" custLinFactX="-5452" custLinFactNeighborX="-100000" custLinFactNeighborY="-79857"/>
      <dgm:spPr/>
    </dgm:pt>
    <dgm:pt modelId="{7077E9C3-8C2A-4D79-A626-406E09157000}" type="pres">
      <dgm:prSet presAssocID="{A750E338-5E36-44EE-B282-60D7B9E695B6}" presName="childTx" presStyleLbl="bgAccFollowNode1" presStyleIdx="1" presStyleCnt="2">
        <dgm:presLayoutVars>
          <dgm:bulletEnabled val="1"/>
        </dgm:presLayoutVars>
      </dgm:prSet>
      <dgm:spPr/>
    </dgm:pt>
    <dgm:pt modelId="{F7CA0962-54EA-4369-BE15-876236F95EB9}" type="pres">
      <dgm:prSet presAssocID="{15CA2FDD-2D82-42A6-AB18-540ECC774705}" presName="negSpace" presStyleCnt="0"/>
      <dgm:spPr/>
    </dgm:pt>
    <dgm:pt modelId="{DF4A2B70-7D58-444A-8C81-161BC7586070}" type="pres">
      <dgm:prSet presAssocID="{15CA2FDD-2D82-42A6-AB18-540ECC774705}" presName="circle" presStyleLbl="node1" presStyleIdx="0" presStyleCnt="1" custScaleX="125318" custLinFactNeighborX="27430" custLinFactNeighborY="7061"/>
      <dgm:spPr/>
    </dgm:pt>
  </dgm:ptLst>
  <dgm:cxnLst>
    <dgm:cxn modelId="{97F94A14-A586-4E85-9D3F-5152F4EBCCFC}" type="presOf" srcId="{A750E338-5E36-44EE-B282-60D7B9E695B6}" destId="{DAEAE273-2B83-4FCF-AAC7-587CEF2D5603}" srcOrd="0" destOrd="0" presId="urn:microsoft.com/office/officeart/2005/8/layout/hList9"/>
    <dgm:cxn modelId="{2FBAC618-5276-4D14-8E0E-F0018AC66742}" srcId="{6A01ECE5-446E-4007-803E-5AD4838382A3}" destId="{15CA2FDD-2D82-42A6-AB18-540ECC774705}" srcOrd="0" destOrd="0" parTransId="{0F3895AE-5280-44A1-825B-649D6648C28C}" sibTransId="{0E638B81-17FD-41E3-8DBC-9CB2BCB19EC4}"/>
    <dgm:cxn modelId="{14A7FF56-40BB-4DD3-9EE1-2F586306E188}" type="presOf" srcId="{15CA2FDD-2D82-42A6-AB18-540ECC774705}" destId="{DF4A2B70-7D58-444A-8C81-161BC7586070}" srcOrd="0" destOrd="0" presId="urn:microsoft.com/office/officeart/2005/8/layout/hList9"/>
    <dgm:cxn modelId="{261BF180-0200-4439-ACBA-6E1A04FAB9D8}" srcId="{15CA2FDD-2D82-42A6-AB18-540ECC774705}" destId="{0C3F5E7D-E799-47D5-AA42-BF80F89B7BE5}" srcOrd="0" destOrd="0" parTransId="{A81B6C9A-7EAB-436A-B837-7D03355FEABF}" sibTransId="{1F183C93-4FA0-4033-B837-FE663D993F99}"/>
    <dgm:cxn modelId="{70015E87-F4B8-4105-BD83-CB8F10A02F52}" srcId="{15CA2FDD-2D82-42A6-AB18-540ECC774705}" destId="{A750E338-5E36-44EE-B282-60D7B9E695B6}" srcOrd="1" destOrd="0" parTransId="{268D85E0-40FD-4564-BCB3-57EFC9983A62}" sibTransId="{2F47275E-B9B0-4095-AB65-6366274581CD}"/>
    <dgm:cxn modelId="{3734E2AD-D658-44AA-BACA-F9F584D3DF0F}" type="presOf" srcId="{A750E338-5E36-44EE-B282-60D7B9E695B6}" destId="{7077E9C3-8C2A-4D79-A626-406E09157000}" srcOrd="1" destOrd="0" presId="urn:microsoft.com/office/officeart/2005/8/layout/hList9"/>
    <dgm:cxn modelId="{5B0162B4-1FD9-49C6-9B04-136D0FC07905}" type="presOf" srcId="{0C3F5E7D-E799-47D5-AA42-BF80F89B7BE5}" destId="{DACDF9B8-0567-4BAD-8048-819405483DEA}" srcOrd="1" destOrd="0" presId="urn:microsoft.com/office/officeart/2005/8/layout/hList9"/>
    <dgm:cxn modelId="{D12ED3D6-42DE-4111-95BB-1ED12FA7B1B5}" type="presOf" srcId="{6A01ECE5-446E-4007-803E-5AD4838382A3}" destId="{EEE13EEC-3C69-4E74-A79E-35E34742B732}" srcOrd="0" destOrd="0" presId="urn:microsoft.com/office/officeart/2005/8/layout/hList9"/>
    <dgm:cxn modelId="{FA0A26DB-1F1A-4DF2-9577-13310522EED5}" type="presOf" srcId="{0C3F5E7D-E799-47D5-AA42-BF80F89B7BE5}" destId="{759C32EC-0E4F-4A4D-86C4-2C30CB002B39}" srcOrd="0" destOrd="0" presId="urn:microsoft.com/office/officeart/2005/8/layout/hList9"/>
    <dgm:cxn modelId="{E9099CAA-4704-42EA-8137-FFB9B0D0DE30}" type="presParOf" srcId="{EEE13EEC-3C69-4E74-A79E-35E34742B732}" destId="{8490638C-55EA-4AF4-ABD0-A8402959E50D}" srcOrd="0" destOrd="0" presId="urn:microsoft.com/office/officeart/2005/8/layout/hList9"/>
    <dgm:cxn modelId="{556E8730-4260-42A1-8830-8B8C16C7B7C3}" type="presParOf" srcId="{EEE13EEC-3C69-4E74-A79E-35E34742B732}" destId="{A2F52911-962A-4075-8B75-9C0754B99FD9}" srcOrd="1" destOrd="0" presId="urn:microsoft.com/office/officeart/2005/8/layout/hList9"/>
    <dgm:cxn modelId="{F87C2FA5-21E5-4808-9FE0-B5A30B26B2DF}" type="presParOf" srcId="{A2F52911-962A-4075-8B75-9C0754B99FD9}" destId="{B3DB485A-1D21-4ACE-8027-F0A1A2A6D31A}" srcOrd="0" destOrd="0" presId="urn:microsoft.com/office/officeart/2005/8/layout/hList9"/>
    <dgm:cxn modelId="{3C639DAD-B351-40A3-BBBB-5874FA1DCEC2}" type="presParOf" srcId="{A2F52911-962A-4075-8B75-9C0754B99FD9}" destId="{E424165C-7228-43CE-8405-E9EF05625154}" srcOrd="1" destOrd="0" presId="urn:microsoft.com/office/officeart/2005/8/layout/hList9"/>
    <dgm:cxn modelId="{AB8DAC1E-5F23-4F89-A2FE-B58E2CB762B0}" type="presParOf" srcId="{E424165C-7228-43CE-8405-E9EF05625154}" destId="{759C32EC-0E4F-4A4D-86C4-2C30CB002B39}" srcOrd="0" destOrd="0" presId="urn:microsoft.com/office/officeart/2005/8/layout/hList9"/>
    <dgm:cxn modelId="{605C5607-DC12-4BAB-97C2-FC3F811226B9}" type="presParOf" srcId="{E424165C-7228-43CE-8405-E9EF05625154}" destId="{DACDF9B8-0567-4BAD-8048-819405483DEA}" srcOrd="1" destOrd="0" presId="urn:microsoft.com/office/officeart/2005/8/layout/hList9"/>
    <dgm:cxn modelId="{E8CF4616-13CE-4632-A205-F87DF8AFFDA9}" type="presParOf" srcId="{A2F52911-962A-4075-8B75-9C0754B99FD9}" destId="{6D3D207F-4DDF-4031-8112-8D57E86F8D7A}" srcOrd="2" destOrd="0" presId="urn:microsoft.com/office/officeart/2005/8/layout/hList9"/>
    <dgm:cxn modelId="{CE473FC0-1781-4778-B06C-6160F450FCAE}" type="presParOf" srcId="{6D3D207F-4DDF-4031-8112-8D57E86F8D7A}" destId="{DAEAE273-2B83-4FCF-AAC7-587CEF2D5603}" srcOrd="0" destOrd="0" presId="urn:microsoft.com/office/officeart/2005/8/layout/hList9"/>
    <dgm:cxn modelId="{95F94F12-1304-4C1C-B5CF-48256D6A077A}" type="presParOf" srcId="{6D3D207F-4DDF-4031-8112-8D57E86F8D7A}" destId="{7077E9C3-8C2A-4D79-A626-406E09157000}" srcOrd="1" destOrd="0" presId="urn:microsoft.com/office/officeart/2005/8/layout/hList9"/>
    <dgm:cxn modelId="{D7ECD5B6-5B05-4FD7-8A74-38A675A21DBE}" type="presParOf" srcId="{EEE13EEC-3C69-4E74-A79E-35E34742B732}" destId="{F7CA0962-54EA-4369-BE15-876236F95EB9}" srcOrd="2" destOrd="0" presId="urn:microsoft.com/office/officeart/2005/8/layout/hList9"/>
    <dgm:cxn modelId="{0F7AE64D-AD73-4361-A499-FB26AB606468}" type="presParOf" srcId="{EEE13EEC-3C69-4E74-A79E-35E34742B732}" destId="{DF4A2B70-7D58-444A-8C81-161BC7586070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C32EC-0E4F-4A4D-86C4-2C30CB002B39}">
      <dsp:nvSpPr>
        <dsp:cNvPr id="0" name=""/>
        <dsp:cNvSpPr/>
      </dsp:nvSpPr>
      <dsp:spPr>
        <a:xfrm>
          <a:off x="4714898" y="1000140"/>
          <a:ext cx="2156675" cy="178059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000" kern="1200" dirty="0"/>
            <a:t>تشخیص و اقدام آغازین</a:t>
          </a:r>
          <a:endParaRPr lang="en-US" sz="3000" kern="1200" dirty="0"/>
        </a:p>
      </dsp:txBody>
      <dsp:txXfrm>
        <a:off x="5059966" y="1000140"/>
        <a:ext cx="1811607" cy="1780595"/>
      </dsp:txXfrm>
    </dsp:sp>
    <dsp:sp modelId="{DAEAE273-2B83-4FCF-AAC7-587CEF2D5603}">
      <dsp:nvSpPr>
        <dsp:cNvPr id="0" name=""/>
        <dsp:cNvSpPr/>
      </dsp:nvSpPr>
      <dsp:spPr>
        <a:xfrm>
          <a:off x="1071570" y="1071578"/>
          <a:ext cx="1971965" cy="1780595"/>
        </a:xfrm>
        <a:prstGeom prst="rect">
          <a:avLst/>
        </a:prstGeom>
        <a:solidFill>
          <a:schemeClr val="accent2">
            <a:tint val="40000"/>
            <a:alpha val="90000"/>
            <a:hueOff val="-16558486"/>
            <a:satOff val="30547"/>
            <a:lumOff val="116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6558486"/>
              <a:satOff val="30547"/>
              <a:lumOff val="11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000" kern="1200" dirty="0"/>
            <a:t>کسب مهارت های اجتماعی</a:t>
          </a:r>
          <a:endParaRPr lang="en-US" sz="3000" kern="1200" dirty="0"/>
        </a:p>
      </dsp:txBody>
      <dsp:txXfrm>
        <a:off x="1387084" y="1071578"/>
        <a:ext cx="1656451" cy="1780595"/>
      </dsp:txXfrm>
    </dsp:sp>
    <dsp:sp modelId="{DF4A2B70-7D58-444A-8C81-161BC7586070}">
      <dsp:nvSpPr>
        <dsp:cNvPr id="0" name=""/>
        <dsp:cNvSpPr/>
      </dsp:nvSpPr>
      <dsp:spPr>
        <a:xfrm>
          <a:off x="2695637" y="126695"/>
          <a:ext cx="2230291" cy="1779705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40000"/>
              </a:schemeClr>
              <a:schemeClr val="accent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700" kern="1200" dirty="0"/>
            <a:t>2 مشکل ویژه در کار با کودکان معلول</a:t>
          </a:r>
          <a:endParaRPr lang="en-US" sz="2700" kern="1200" dirty="0"/>
        </a:p>
      </dsp:txBody>
      <dsp:txXfrm>
        <a:off x="3022256" y="387327"/>
        <a:ext cx="1577053" cy="1258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B8A71-B6C0-4070-9970-49C71F30FCE3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D2896-5DE8-4872-8B41-7886C131B4E3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219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2601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761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5702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67689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9663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49469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1492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1492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5829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D2896-5DE8-4872-8B41-7886C131B4E3}" type="slidenum">
              <a:rPr lang="fa-IR" smtClean="0"/>
              <a:pPr/>
              <a:t>12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7570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41541F-2DEC-4633-B88D-639CAEAD874F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a-I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405EA5-0F4E-4CC5-B730-181CC8A547F9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a-I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D62A59-1299-4748-A5D8-FC787EE87DEA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a-I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37949E-C996-4AB0-973D-19E9716F1D76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a-I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54C4DD-500B-7C68-744D-67C9E092FBF0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3A4BA-5E7E-E059-706E-836C228C9449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E0EB38F-4684-4C03-B647-FBB08870E3EC}" type="datetimeFigureOut">
              <a:rPr lang="fa-IR" smtClean="0"/>
              <a:pPr/>
              <a:t>02/04/1447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0FC2306-D11E-417F-8C85-B1444CF91B3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789021-CBD3-A550-D8D0-AE05E99DA251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00364" y="533400"/>
            <a:ext cx="5715040" cy="2868168"/>
          </a:xfrm>
        </p:spPr>
        <p:txBody>
          <a:bodyPr/>
          <a:lstStyle/>
          <a:p>
            <a:pPr algn="ctr"/>
            <a:r>
              <a:rPr lang="fa-IR" cap="none" dirty="0">
                <a:ln w="18000">
                  <a:solidFill>
                    <a:schemeClr val="accent4">
                      <a:lumMod val="40000"/>
                      <a:lumOff val="60000"/>
                    </a:schemeClr>
                  </a:solidFill>
                  <a:prstDash val="solid"/>
                  <a:miter lim="800000"/>
                </a:ln>
                <a:solidFill>
                  <a:srgbClr val="21A1A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کودکان ناتوان جسمی و حرکتی</a:t>
            </a:r>
            <a:endParaRPr lang="en-US" cap="none" dirty="0">
              <a:ln w="18000">
                <a:solidFill>
                  <a:schemeClr val="accent4">
                    <a:lumMod val="40000"/>
                    <a:lumOff val="60000"/>
                  </a:schemeClr>
                </a:solidFill>
                <a:prstDash val="solid"/>
                <a:miter lim="800000"/>
              </a:ln>
              <a:solidFill>
                <a:srgbClr val="21A1A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8F3968-514D-25F2-2822-5B92203D8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86" y="4149004"/>
            <a:ext cx="1871739" cy="18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9558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معلولیت جسمی حرکتی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>
                <a:cs typeface="B Zar"/>
              </a:rPr>
              <a:t>کودکان مبتلا به معلولیت‌های جسمی کسانی هستند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که محدودیت‌های فیزیکی غیرحسی و مسائل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بهداشتی‌شان، در ساعات حضورشان در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مدرسه یا یادگیریشان به اندازه‌ای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مزاحمت ایجاد می‌کند که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خدمات و تجهیزات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ویژه‌ای را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ایجاب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می‌کند.</a:t>
            </a:r>
          </a:p>
          <a:p>
            <a:pPr marL="0" indent="0" algn="r">
              <a:buNone/>
            </a:pPr>
            <a:endParaRPr lang="fa-IR" sz="2400" dirty="0">
              <a:cs typeface="B Zar"/>
            </a:endParaRPr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2" descr="D:\Film\mazidi.Dr Norooyi\معلولیت جسمی حرکتی\boy-with-CP-can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786058"/>
            <a:ext cx="3000396" cy="36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820122"/>
          </a:xfrm>
        </p:spPr>
        <p:txBody>
          <a:bodyPr/>
          <a:lstStyle/>
          <a:p>
            <a:pPr algn="r"/>
            <a:r>
              <a:rPr lang="fa-IR" dirty="0"/>
              <a:t>صحیح یا غلط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28736"/>
            <a:ext cx="7239000" cy="484632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fa-IR" sz="2400" dirty="0">
                <a:cs typeface="B Zar"/>
              </a:rPr>
              <a:t>بعلت پیشرفت‌های پزشکی، معلولیت‌های جسمی از هرنوعی رو به کاهش هستند.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  </a:t>
            </a:r>
            <a:r>
              <a:rPr lang="fa-IR" sz="2400" dirty="0">
                <a:solidFill>
                  <a:srgbClr val="C00000"/>
                </a:solidFill>
                <a:cs typeface="B Zar"/>
              </a:rPr>
              <a:t>اشتباه </a:t>
            </a:r>
            <a:r>
              <a:rPr lang="fa-IR" sz="2400" dirty="0">
                <a:cs typeface="B Zar"/>
              </a:rPr>
              <a:t> 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بعلت معالجات پزشکی مدرن تعداد این کودکان درحال افزایش است.</a:t>
            </a:r>
          </a:p>
          <a:p>
            <a:pPr marL="0" indent="0" algn="r">
              <a:buNone/>
            </a:pPr>
            <a:endParaRPr lang="fa-IR" sz="2400" dirty="0">
              <a:cs typeface="B Zar"/>
            </a:endParaRP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افراد مبتلا به فلج مغزی و یا سایر معلولیت‌ها، می‌توانند از هوش بالایی در حد نبوغ برخوردار باشند.</a:t>
            </a:r>
          </a:p>
          <a:p>
            <a:pPr marL="0" indent="0" algn="r">
              <a:buNone/>
            </a:pPr>
            <a:r>
              <a:rPr lang="fa-IR" sz="2400" dirty="0">
                <a:solidFill>
                  <a:srgbClr val="C00000"/>
                </a:solidFill>
                <a:cs typeface="B Zar"/>
              </a:rPr>
              <a:t>صحیح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در صورت آسیب به سیستم‌های عصبی کودک، صرف‌نظر از علت آسیب، ضعف عضلانی و فلج همیشه بوجود می‌آیند.</a:t>
            </a:r>
          </a:p>
          <a:p>
            <a:pPr marL="0" indent="0" algn="r">
              <a:buNone/>
            </a:pPr>
            <a:r>
              <a:rPr lang="fa-IR" sz="2400" dirty="0">
                <a:solidFill>
                  <a:srgbClr val="C00000"/>
                </a:solidFill>
                <a:cs typeface="B Zar"/>
              </a:rPr>
              <a:t>درست</a:t>
            </a:r>
            <a:r>
              <a:rPr lang="fa-IR" sz="2800" dirty="0">
                <a:solidFill>
                  <a:srgbClr val="C00000"/>
                </a:solidFill>
                <a:cs typeface="B Zar"/>
              </a:rPr>
              <a:t>‌</a:t>
            </a:r>
          </a:p>
        </p:txBody>
      </p:sp>
    </p:spTree>
    <p:extLst>
      <p:ext uri="{BB962C8B-B14F-4D97-AF65-F5344CB8AC3E}">
        <p14:creationId xmlns:p14="http://schemas.microsoft.com/office/powerpoint/2010/main" val="2743411519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>
                <a:cs typeface="B Zar"/>
              </a:rPr>
              <a:t>افراد صرعی بیمار روانی هستند.</a:t>
            </a:r>
          </a:p>
          <a:p>
            <a:pPr marL="0" indent="0" algn="r">
              <a:buNone/>
            </a:pPr>
            <a:r>
              <a:rPr lang="fa-IR" sz="2400" dirty="0">
                <a:solidFill>
                  <a:srgbClr val="C00000"/>
                </a:solidFill>
                <a:cs typeface="B Zar"/>
              </a:rPr>
              <a:t>غلط می‌باشد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این افراد بیش از افراد غیرصرعی در </a:t>
            </a:r>
            <a:r>
              <a:rPr lang="fa-IR" sz="2400" dirty="0">
                <a:latin typeface="B Zar"/>
              </a:rPr>
              <a:t>معرض بیماری‌های </a:t>
            </a:r>
            <a:r>
              <a:rPr lang="fa-IR" sz="2400" dirty="0">
                <a:cs typeface="B Zar"/>
              </a:rPr>
              <a:t>روانی قرار ندارند.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بیماری آرتریت در همه افراد در هر سنی که باشند و در کودکان بروز می‌کند.</a:t>
            </a:r>
          </a:p>
          <a:p>
            <a:pPr marL="0" indent="0" algn="r">
              <a:buNone/>
            </a:pPr>
            <a:r>
              <a:rPr lang="fa-IR" sz="2400" dirty="0">
                <a:solidFill>
                  <a:srgbClr val="C00000"/>
                </a:solidFill>
                <a:cs typeface="B Zar"/>
              </a:rPr>
              <a:t>صحیح</a:t>
            </a:r>
          </a:p>
          <a:p>
            <a:pPr marL="0" indent="0" algn="r">
              <a:buNone/>
            </a:pPr>
            <a:endParaRPr lang="fa-IR" sz="2400" dirty="0">
              <a:cs typeface="B Zar"/>
            </a:endParaRPr>
          </a:p>
          <a:p>
            <a:pPr marL="0" indent="0" algn="r">
              <a:buNone/>
            </a:pPr>
            <a:endParaRPr lang="fa-IR" sz="2400" dirty="0">
              <a:cs typeface="B Zar"/>
            </a:endParaRPr>
          </a:p>
        </p:txBody>
      </p:sp>
    </p:spTree>
    <p:extLst>
      <p:ext uri="{BB962C8B-B14F-4D97-AF65-F5344CB8AC3E}">
        <p14:creationId xmlns:p14="http://schemas.microsoft.com/office/powerpoint/2010/main" val="6831706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ضایعات نورولوژیکی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None/>
            </a:pPr>
            <a:r>
              <a:rPr lang="fa-IR" sz="2400" dirty="0">
                <a:cs typeface="B Zar"/>
              </a:rPr>
              <a:t>یکی از شایع‌ترین علل معلولیت‌های جسمی در کودکان، آسیب و یا ضایعات</a:t>
            </a:r>
          </a:p>
          <a:p>
            <a:pPr algn="just" rtl="1">
              <a:buNone/>
            </a:pPr>
            <a:r>
              <a:rPr lang="en-US" sz="2400" dirty="0">
                <a:cs typeface="B Zar"/>
              </a:rPr>
              <a:t>CNS</a:t>
            </a:r>
            <a:r>
              <a:rPr lang="fa-IR" sz="2400" dirty="0">
                <a:cs typeface="B Zar"/>
              </a:rPr>
              <a:t> می باشد.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طیف شدت آن و اثراتش بسیار گسترده است.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نشانه‌های رفتاری : عقب‌ماندگی ذهنی، مسائل 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یادگیری، عدم هماهنگی،حواس‌پرتی، پریشانی‌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های عاطفی و ..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 ممکن است کودک همه این رفتارها را بی‌آنکه </a:t>
            </a:r>
          </a:p>
          <a:p>
            <a:pPr algn="just" rtl="1">
              <a:buNone/>
            </a:pPr>
            <a:r>
              <a:rPr lang="fa-IR" sz="2400" dirty="0">
                <a:cs typeface="B Zar"/>
              </a:rPr>
              <a:t>دچار آسیب‌های مغزی شده باشد نشان دهد</a:t>
            </a:r>
            <a:r>
              <a:rPr lang="fa-IR" sz="2400" dirty="0">
                <a:cs typeface="B Zar" pitchFamily="2" charset="-78"/>
              </a:rPr>
              <a:t>.</a:t>
            </a:r>
          </a:p>
        </p:txBody>
      </p:sp>
      <p:pic>
        <p:nvPicPr>
          <p:cNvPr id="6" name="Picture 5" descr="619-01080752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3116"/>
            <a:ext cx="2764765" cy="4143380"/>
          </a:xfrm>
          <a:prstGeom prst="rect">
            <a:avLst/>
          </a:prstGeom>
        </p:spPr>
      </p:pic>
    </p:spTree>
  </p:cSld>
  <p:clrMapOvr>
    <a:masterClrMapping/>
  </p:clrMapOvr>
  <p:transition spd="slow">
    <p:split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/>
          <a:lstStyle/>
          <a:p>
            <a:pPr algn="r"/>
            <a:r>
              <a:rPr lang="fa-IR" dirty="0"/>
              <a:t>فلج مغزی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7239000" cy="5027000"/>
          </a:xfrm>
        </p:spPr>
        <p:txBody>
          <a:bodyPr>
            <a:noAutofit/>
          </a:bodyPr>
          <a:lstStyle/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فلج مغزی به معنای معمولی کلمه بیماری محسوب نمی‌شود، پیشرفت نمی‌کند و درمان هم ندارد.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علائم: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1-ناهنجاری‌های حرکتی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 2- تشنج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3-ناهنجاری‌های روانی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4- اختلالات ناشی از آسیب مغزی 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( فرد می‌تواند به یکی یا همه علائم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 مبتلا باشد.)</a:t>
            </a:r>
          </a:p>
          <a:p>
            <a:pPr marL="0" indent="0" algn="just" rtl="1">
              <a:buNone/>
            </a:pPr>
            <a:r>
              <a:rPr lang="fa-IR" sz="2400" dirty="0">
                <a:cs typeface="B Zar"/>
              </a:rPr>
              <a:t>علائم می‌توانند آنقدر خفیف باشند که تشخیصشان با دشواری همراه باشد. </a:t>
            </a:r>
          </a:p>
        </p:txBody>
      </p:sp>
      <p:pic>
        <p:nvPicPr>
          <p:cNvPr id="1026" name="Picture 2" descr="D:\Film\mazidi.Dr Norooyi\معلولیت جسمی حرکتی\Circle_HMS_smil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500306"/>
            <a:ext cx="3429024" cy="285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150462"/>
      </p:ext>
    </p:extLst>
  </p:cSld>
  <p:clrMapOvr>
    <a:masterClrMapping/>
  </p:clrMapOvr>
  <p:transition spd="slow">
    <p:strips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1143000"/>
          </a:xfrm>
        </p:spPr>
        <p:txBody>
          <a:bodyPr/>
          <a:lstStyle/>
          <a:p>
            <a:pPr algn="r"/>
            <a:r>
              <a:rPr lang="fa-IR" dirty="0"/>
              <a:t>علل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r">
              <a:buNone/>
            </a:pPr>
            <a:r>
              <a:rPr lang="fa-IR" sz="2400" dirty="0">
                <a:cs typeface="B Zar"/>
              </a:rPr>
              <a:t>هرچیزی که بتواند در جریان رشد به مغز آسیب برساند، می‌تواند منجر به فلج مغزی شود ، که به عوامل قبل از تولد، هنگام تولد و بعد از تولد تقسیم می‌شود.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- مواردی از فلج مغزی که بخاطر عوامل ژنتیکی(کروموزومی) باشد، نادر است.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با وجود آن‌که علل زیادی برای فلج مغزی وجود دارد، علل واقعی اغلب نامعلوم </a:t>
            </a: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است و تنها در 60 درصد موارد می‌توان علت را کشف نمود.</a:t>
            </a:r>
          </a:p>
          <a:p>
            <a:pPr marL="0" indent="0" algn="r">
              <a:buNone/>
            </a:pPr>
            <a:endParaRPr lang="fa-IR" sz="2400" dirty="0">
              <a:cs typeface="B Zar"/>
            </a:endParaRPr>
          </a:p>
          <a:p>
            <a:pPr marL="0" indent="0" algn="r">
              <a:buNone/>
            </a:pPr>
            <a:r>
              <a:rPr lang="fa-IR" sz="2400" dirty="0">
                <a:cs typeface="B Zar"/>
              </a:rPr>
              <a:t>شیوع : از هر 1000 کودک در حدود 1/5 کودک فلج مغزی دارند که به درصد 0/15% می‌شود. در طبقات پایین اقتصادی، مردان و سفیدپوستان بیشتر است.</a:t>
            </a:r>
          </a:p>
        </p:txBody>
      </p:sp>
    </p:spTree>
    <p:extLst>
      <p:ext uri="{BB962C8B-B14F-4D97-AF65-F5344CB8AC3E}">
        <p14:creationId xmlns:p14="http://schemas.microsoft.com/office/powerpoint/2010/main" val="3031563266"/>
      </p:ext>
    </p:extLst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820122"/>
          </a:xfrm>
        </p:spPr>
        <p:txBody>
          <a:bodyPr/>
          <a:lstStyle/>
          <a:p>
            <a:pPr algn="r"/>
            <a:r>
              <a:rPr lang="fa-IR" dirty="0"/>
              <a:t>صرع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fa-IR" sz="2400" b="1" dirty="0">
                <a:solidFill>
                  <a:schemeClr val="bg2">
                    <a:lumMod val="50000"/>
                  </a:schemeClr>
                </a:solidFill>
                <a:cs typeface="B Zar" pitchFamily="2" charset="-78"/>
              </a:rPr>
              <a:t>صرع</a:t>
            </a:r>
            <a:r>
              <a:rPr lang="fa-IR" sz="2400" dirty="0">
                <a:cs typeface="B Zar" pitchFamily="2" charset="-78"/>
              </a:rPr>
              <a:t> : تخلیه غیرطبیعی انرژی الکتریکی برخی سلول‌های مغز، باعث حملات صرع می‌شود.در نتیجه حمله حالاتی چون بیهوشی، حرکات غیرارادی و پدیده‌های حسی غیرطبیعی به فرد دست می‌دهد.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2400" dirty="0">
                <a:cs typeface="B Zar" pitchFamily="2" charset="-78"/>
              </a:rPr>
              <a:t>اغلب حملات قبل از6 سالگی و یا موقعی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2400" dirty="0">
                <a:cs typeface="B Zar" pitchFamily="2" charset="-78"/>
              </a:rPr>
              <a:t>که فرد به سنین پیری برسد، رخ می‌دهند.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2400" dirty="0">
                <a:cs typeface="B Zar" pitchFamily="2" charset="-78"/>
              </a:rPr>
              <a:t>در بیشتر موارد علل حملات نامشخص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2400" dirty="0">
                <a:cs typeface="B Zar" pitchFamily="2" charset="-78"/>
              </a:rPr>
              <a:t>است.</a:t>
            </a:r>
          </a:p>
          <a:p>
            <a:pPr marL="0" indent="0" algn="r">
              <a:lnSpc>
                <a:spcPct val="150000"/>
              </a:lnSpc>
              <a:buNone/>
            </a:pPr>
            <a:endParaRPr lang="fa-IR" sz="2400" dirty="0">
              <a:cs typeface="B Zar" pitchFamily="2" charset="-78"/>
            </a:endParaRPr>
          </a:p>
        </p:txBody>
      </p:sp>
      <p:pic>
        <p:nvPicPr>
          <p:cNvPr id="2050" name="Picture 2" descr="D:\Film\mazidi.Dr Norooyi\معلولیت جسمی حرکتی\epilepsy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7" y="3357562"/>
            <a:ext cx="2714643" cy="288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17738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/>
          <a:lstStyle/>
          <a:p>
            <a:pPr algn="r"/>
            <a:r>
              <a:rPr lang="fa-IR" dirty="0"/>
              <a:t>اسپینا بی‌فیدا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800" dirty="0">
                <a:cs typeface="B Zar" pitchFamily="2" charset="-78"/>
              </a:rPr>
              <a:t>یکی از شایع‌ترین معلولیت‌های نوزادان به حساب می‌آید که درجه شیوع آن  0/10 درصد تخمین زده می‌شود. علت اصلی آن هنوز مشخص نیست ولی حاملگی نوجوانی و سوئ تغذیه مادر باردار احتمال آن را بالا می‌برد.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36032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559195"/>
            <a:ext cx="2505075" cy="287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1797520"/>
      </p:ext>
    </p:extLst>
  </p:cSld>
  <p:clrMapOvr>
    <a:masterClrMapping/>
  </p:clrMapOvr>
  <p:transition spd="slow">
    <p:wheel spokes="2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انواع اسپینا بی‌فیدا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2890" y="1652091"/>
            <a:ext cx="5047619" cy="476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43908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7329510" cy="55054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اسپینا بی‌فیدا اغلب با هیدروسفالی همراه است که باعث عقب‌ماندگی می‌شود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ولی خود اسپینا بی‌فیدا نمی‌تواند منجر به کم‌هوشی شود.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 درمان‌ها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1.عمل جراحی برای ثابت کردن یا برداشتن قسمت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آسیب‌دیده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2.عمل جراحی قبل از تولد برای بهبود دادن مشکل.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3. نصب محفظه خشک کننده در مغز برای برطرف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کردن مایع اضافه.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4. جراحی برای جدا کردن نخاع از استخوان‌های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دیگر و قسمت‌های ثابت بدن.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5. استفاده از وسایل کمکی مثل واکر و ویلچر و....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214554"/>
            <a:ext cx="2000264" cy="369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89007"/>
      </p:ext>
    </p:extLst>
  </p:cSld>
  <p:clrMapOvr>
    <a:masterClrMapping/>
  </p:clrMapOvr>
  <p:transition spd="slow"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857272"/>
          </a:xfrm>
        </p:spPr>
        <p:txBody>
          <a:bodyPr/>
          <a:lstStyle/>
          <a:p>
            <a:pPr algn="r"/>
            <a:r>
              <a:rPr lang="fa-IR" dirty="0"/>
              <a:t>(اسکلروز مولتیپل)</a:t>
            </a:r>
            <a:r>
              <a:rPr lang="en-US" dirty="0"/>
              <a:t>MS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5241314"/>
          </a:xfrm>
        </p:spPr>
        <p:txBody>
          <a:bodyPr>
            <a:noAutofit/>
          </a:bodyPr>
          <a:lstStyle/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اصولا بیماری مخصوص کودکان و نوجوانان است که در آن غلاف میلین 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نورون‌ها آسیب می‌بینند.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علایم آن شامل است برک مسائل حسی(بخصوص بینایی)، لرزش ضعف 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عضلانی، اسپاسم، گیجی، پریشانی‌های عاطفی خفیف و ....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بطور کلی پیشرفت بیماری کند بوده و تشخیص آن مشکل است.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این بیماری بصورت غیرقابل پیش‌بینی گاهی بهتر و گاهی بدتر می‌شود.</a:t>
            </a:r>
          </a:p>
          <a:p>
            <a:pPr marL="0" indent="0" algn="r">
              <a:lnSpc>
                <a:spcPct val="160000"/>
              </a:lnSpc>
              <a:buNone/>
            </a:pPr>
            <a:r>
              <a:rPr lang="fa-IR" sz="2400" dirty="0">
                <a:cs typeface="B Zar" pitchFamily="2" charset="-78"/>
              </a:rPr>
              <a:t>درمان ندارد.</a:t>
            </a:r>
          </a:p>
        </p:txBody>
      </p:sp>
    </p:spTree>
    <p:extLst>
      <p:ext uri="{BB962C8B-B14F-4D97-AF65-F5344CB8AC3E}">
        <p14:creationId xmlns:p14="http://schemas.microsoft.com/office/powerpoint/2010/main" val="2857123761"/>
      </p:ext>
    </p:extLst>
  </p:cSld>
  <p:clrMapOvr>
    <a:masterClrMapping/>
  </p:clrMapOvr>
  <p:transition spd="slow">
    <p:split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دیستروفی عضلانی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دیستروفی عضلانی بیماری ارثی است که بعلت از بین رفتن رشته‌ها و فیبرهای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عضلات بوجود می‌آید و پیش‌رونده است.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مکانیزم بیولوژیکی آن مشخص نبوده و درمانی هم ندارد.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مشکلات همراه آن نقص حرکات جسمانی و احتمال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معلولیت کامل در سنین اولیه و حتی مرگ.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از نظر بهره هوشی کلامی در سطح </a:t>
            </a:r>
          </a:p>
          <a:p>
            <a:pPr marL="0" indent="0" algn="r">
              <a:buNone/>
            </a:pPr>
            <a:r>
              <a:rPr lang="fa-IR" sz="2400" dirty="0">
                <a:cs typeface="B Zar" pitchFamily="2" charset="-78"/>
              </a:rPr>
              <a:t>پایین‌تری هستند.</a:t>
            </a:r>
          </a:p>
        </p:txBody>
      </p:sp>
      <p:pic>
        <p:nvPicPr>
          <p:cNvPr id="6" name="Picture 5" descr="2a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49413">
            <a:off x="320152" y="3610571"/>
            <a:ext cx="3687377" cy="2377908"/>
          </a:xfrm>
          <a:prstGeom prst="rect">
            <a:avLst/>
          </a:prstGeom>
        </p:spPr>
      </p:pic>
    </p:spTree>
  </p:cSld>
  <p:clrMapOvr>
    <a:masterClrMapping/>
  </p:clrMapOvr>
  <p:transition spd="slow">
    <p:strip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894382"/>
          </a:xfrm>
        </p:spPr>
        <p:txBody>
          <a:bodyPr/>
          <a:lstStyle/>
          <a:p>
            <a:pPr algn="r"/>
            <a:r>
              <a:rPr lang="fa-IR" dirty="0"/>
              <a:t>آرتریت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7239000" cy="5027000"/>
          </a:xfrm>
        </p:spPr>
        <p:txBody>
          <a:bodyPr/>
          <a:lstStyle/>
          <a:p>
            <a:pPr marL="0" indent="0" algn="r">
              <a:buFont typeface="Arial" pitchFamily="34" charset="0"/>
              <a:buNone/>
            </a:pPr>
            <a:r>
              <a:rPr lang="fa-IR" sz="2800" dirty="0">
                <a:cs typeface="B Zar"/>
              </a:rPr>
              <a:t>آرتریت روماتوئید، شایع‌ترین نوع آرتریت است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cs typeface="B Zar"/>
              </a:rPr>
              <a:t>که علائم مهم آن درد مفاصل و ماهیچه‌هاست.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cs typeface="B Zar"/>
              </a:rPr>
              <a:t>تعداد دختران مبتلا به این بیماری بیشتر از پسران است.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cs typeface="B Zar"/>
              </a:rPr>
              <a:t> بسیار شایع است.</a:t>
            </a:r>
            <a:r>
              <a:rPr lang="de-DE" sz="2800" dirty="0">
                <a:cs typeface="B Zar"/>
              </a:rPr>
              <a:t>Osteoarthrits</a:t>
            </a:r>
            <a:r>
              <a:rPr lang="fa-IR" sz="2800" dirty="0">
                <a:cs typeface="B Zar"/>
              </a:rPr>
              <a:t>در بین کودکان معلول، بیماری </a:t>
            </a:r>
          </a:p>
        </p:txBody>
      </p:sp>
      <p:pic>
        <p:nvPicPr>
          <p:cNvPr id="4" name="Picture 3" descr="351455_Arthritis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3" y="3789040"/>
            <a:ext cx="3357587" cy="2738787"/>
          </a:xfrm>
          <a:prstGeom prst="rect">
            <a:avLst/>
          </a:prstGeom>
        </p:spPr>
      </p:pic>
      <p:pic>
        <p:nvPicPr>
          <p:cNvPr id="7" name="Picture 6" descr="osteoarthritis_p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786190"/>
            <a:ext cx="3214710" cy="2768072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  <p:bldP spid="20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نابهنجاری‌های مادرزادی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ناهنجاری‌های مادرزادی تقریبا در 3% از کودکان وجود دارد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و با احتساب معلولیت‌هایی که در خلال سال اول کشف می‌شود این مقدار به حدود 6% در کل جمعیت می‌رسد.</a:t>
            </a:r>
          </a:p>
          <a:p>
            <a:pPr marL="0" indent="0" algn="r">
              <a:buFont typeface="Arial" pitchFamily="34" charset="0"/>
              <a:buNone/>
            </a:pPr>
            <a:endParaRPr lang="fa-IR" sz="2800" dirty="0">
              <a:latin typeface="B Zar"/>
            </a:endParaRPr>
          </a:p>
          <a:p>
            <a:pPr marL="0" indent="0" algn="r" rtl="1">
              <a:buNone/>
            </a:pPr>
            <a:r>
              <a:rPr lang="fa-IR" sz="2800" dirty="0">
                <a:latin typeface="B Zar"/>
              </a:rPr>
              <a:t>نابهنجاری‌های عمومی</a:t>
            </a:r>
          </a:p>
          <a:p>
            <a:pPr marL="0" indent="0" algn="r" rtl="1">
              <a:buFont typeface="Wingdings" pitchFamily="2" charset="2"/>
              <a:buChar char="ü"/>
            </a:pPr>
            <a:r>
              <a:rPr lang="fa-IR" sz="2800" dirty="0">
                <a:latin typeface="B Zar"/>
              </a:rPr>
              <a:t>نابهنجاری‌های مادرزادی قلب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و رگهای قلبی</a:t>
            </a:r>
          </a:p>
          <a:p>
            <a:pPr marL="0" indent="0" algn="r" rtl="1">
              <a:buFont typeface="Wingdings" pitchFamily="2" charset="2"/>
              <a:buChar char="ü"/>
            </a:pPr>
            <a:r>
              <a:rPr lang="fa-IR" sz="2800" dirty="0">
                <a:latin typeface="B Zar"/>
              </a:rPr>
              <a:t> دررفتگی مادرزادی استخوان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بالای ران</a:t>
            </a:r>
          </a:p>
          <a:p>
            <a:pPr algn="r" rtl="1">
              <a:buNone/>
            </a:pPr>
            <a:endParaRPr lang="en-US" sz="2800" dirty="0">
              <a:latin typeface="B Zar"/>
            </a:endParaRPr>
          </a:p>
        </p:txBody>
      </p:sp>
      <p:pic>
        <p:nvPicPr>
          <p:cNvPr id="5" name="Picture 4" descr="8787849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124218"/>
            <a:ext cx="2286002" cy="323374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rmAutofit/>
          </a:bodyPr>
          <a:lstStyle/>
          <a:p>
            <a:pPr algn="r"/>
            <a:r>
              <a:rPr lang="fa-IR" sz="3300" dirty="0"/>
              <a:t>نابهنجاری‌های مادرزادی سر و صورت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r">
              <a:buFont typeface="Arial" pitchFamily="34" charset="0"/>
              <a:buNone/>
            </a:pPr>
            <a:r>
              <a:rPr lang="fa-IR" sz="2800" dirty="0"/>
              <a:t>این ناهنجاری بسیار جدی است چون‌ که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نه تنها به زیبایی کودک لطمه می‌زند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بلکه ممکن است اندامی مثل مغز، چشم و</a:t>
            </a:r>
          </a:p>
          <a:p>
            <a:pPr marL="0" indent="0" algn="r">
              <a:buFont typeface="Arial" pitchFamily="34" charset="0"/>
              <a:buNone/>
            </a:pPr>
            <a:endParaRPr lang="fa-IR" sz="2800" dirty="0"/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                                            </a:t>
            </a:r>
          </a:p>
          <a:p>
            <a:pPr marL="0" indent="0" algn="r">
              <a:buFont typeface="Arial" pitchFamily="34" charset="0"/>
              <a:buNone/>
            </a:pPr>
            <a:endParaRPr lang="fa-IR" sz="2800" dirty="0"/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                                            گوش کودک آسیب ببیند وکودک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                                            آسیب ببیند و کودک به نقایص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/>
              <a:t>                                            بینایی و شنوایی و... دچار شود.                                            </a:t>
            </a:r>
          </a:p>
        </p:txBody>
      </p:sp>
      <p:pic>
        <p:nvPicPr>
          <p:cNvPr id="5" name="Picture 4" descr="cranio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71612"/>
            <a:ext cx="2777292" cy="2448272"/>
          </a:xfrm>
          <a:prstGeom prst="rect">
            <a:avLst/>
          </a:prstGeom>
        </p:spPr>
      </p:pic>
      <p:pic>
        <p:nvPicPr>
          <p:cNvPr id="8" name="Picture 7" descr="mead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143248"/>
            <a:ext cx="2955178" cy="3071834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/>
              <a:t>نابهنجاری‌های مادرزادی و تراتوژن‌ها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به علت اختلالات کروموزومی بابا و مامان از لحظه انعقاد نطفه اختلال در خلال رشد جنین ( به خصوص 3 ماه اول)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3200" b="1" dirty="0">
                <a:solidFill>
                  <a:schemeClr val="bg2">
                    <a:lumMod val="50000"/>
                  </a:schemeClr>
                </a:solidFill>
                <a:latin typeface="B Zar"/>
              </a:rPr>
              <a:t>تصادفات و سایر شرایط جسمانی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علاوه بر آنچه گفته شد عواملی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چون: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 افتادن از بلندی، سوختن،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مسمومیت ومجروح شدن در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تصادفات و... از راه‌هایی است 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800" dirty="0">
                <a:latin typeface="B Zar"/>
              </a:rPr>
              <a:t>که کودکان را معلول می‌سازند. </a:t>
            </a:r>
          </a:p>
        </p:txBody>
      </p:sp>
      <p:pic>
        <p:nvPicPr>
          <p:cNvPr id="4" name="Picture 3" descr="gallow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2996952"/>
            <a:ext cx="2827631" cy="3312368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باردار شدن دختران نوجوان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Font typeface="Arial" pitchFamily="34" charset="0"/>
              <a:buNone/>
            </a:pPr>
            <a:r>
              <a:rPr lang="fa-IR" sz="2400" dirty="0"/>
              <a:t>تعداد نوزادان نارسی که از مادران نوجوان به دنیا می‌آیند در مقایسه با زنان بالای 20سال، 10 برابر بیشتر است.</a:t>
            </a:r>
          </a:p>
          <a:p>
            <a:pPr marL="0" indent="0" algn="r">
              <a:buFont typeface="Arial" pitchFamily="34" charset="0"/>
              <a:buNone/>
            </a:pPr>
            <a:endParaRPr lang="fa-IR" sz="2400" dirty="0"/>
          </a:p>
          <a:p>
            <a:pPr marL="0" indent="0" algn="r">
              <a:buFont typeface="Arial" pitchFamily="34" charset="0"/>
              <a:buNone/>
            </a:pPr>
            <a:endParaRPr lang="fa-IR" sz="2400" dirty="0"/>
          </a:p>
          <a:p>
            <a:pPr marL="0" indent="0" algn="r">
              <a:buFont typeface="Arial" pitchFamily="34" charset="0"/>
              <a:buNone/>
            </a:pPr>
            <a:r>
              <a:rPr lang="fa-IR" sz="2400" dirty="0"/>
              <a:t>سوء رفتار با کودکان و غفلت از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400" dirty="0"/>
              <a:t> آن‌ها بوسیله بزرگسالان درحال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400" dirty="0"/>
              <a:t>حاضربزرگترین عامل ضربه‌های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400" dirty="0"/>
              <a:t> جسمی، روانی ومرگ میان کودکان</a:t>
            </a:r>
          </a:p>
          <a:p>
            <a:pPr marL="0" indent="0" algn="r">
              <a:buFont typeface="Arial" pitchFamily="34" charset="0"/>
              <a:buNone/>
            </a:pPr>
            <a:r>
              <a:rPr lang="fa-IR" sz="2400" dirty="0"/>
              <a:t> محسوب می‌شود.</a:t>
            </a:r>
          </a:p>
        </p:txBody>
      </p:sp>
      <p:pic>
        <p:nvPicPr>
          <p:cNvPr id="6" name="Picture 5" descr="99816022490311553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00372"/>
            <a:ext cx="2928959" cy="25003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0430" y="2714620"/>
            <a:ext cx="40380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a-IR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بدرفتاری با کودک وغفلت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a-IR" sz="4200" dirty="0"/>
              <a:t>روابط اجتماعی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500174"/>
            <a:ext cx="7286676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fa-IR" sz="2400" dirty="0">
                <a:latin typeface="B Zar"/>
              </a:rPr>
              <a:t>روابط اجتماعی می تواند تأثیر عمیقی بر نگرش فرد علیل نسبت به خود و فرصتهایی که برای سازگاری روانی , تحصیل و اشتغال بدست می آورند داشته باشد.</a:t>
            </a:r>
            <a:endParaRPr lang="en-US" sz="2400" dirty="0">
              <a:latin typeface="B Zar"/>
            </a:endParaRPr>
          </a:p>
          <a:p>
            <a:pPr algn="r">
              <a:buNone/>
            </a:pPr>
            <a:endParaRPr lang="fa-IR" sz="2400" dirty="0">
              <a:latin typeface="B Zar"/>
            </a:endParaRPr>
          </a:p>
          <a:p>
            <a:pPr algn="r" rtl="1">
              <a:buFont typeface="Wingdings" pitchFamily="2" charset="2"/>
              <a:buChar char="ü"/>
            </a:pPr>
            <a:r>
              <a:rPr lang="fa-IR" sz="2400" dirty="0">
                <a:solidFill>
                  <a:schemeClr val="tx2"/>
                </a:solidFill>
                <a:latin typeface="B Zar"/>
              </a:rPr>
              <a:t>واکنش اطرافیان و عکس العمل کودک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400" dirty="0">
                <a:solidFill>
                  <a:schemeClr val="tx2"/>
                </a:solidFill>
                <a:latin typeface="B Zar"/>
              </a:rPr>
              <a:t>واکنش های خانوادگی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sz="2400" dirty="0">
                <a:solidFill>
                  <a:schemeClr val="tx2"/>
                </a:solidFill>
                <a:latin typeface="B Zar"/>
              </a:rPr>
              <a:t>واکنش های کودکان</a:t>
            </a:r>
            <a:endParaRPr lang="en-US" sz="2400" dirty="0">
              <a:solidFill>
                <a:schemeClr val="tx2"/>
              </a:solidFill>
              <a:latin typeface="B Zar"/>
            </a:endParaRPr>
          </a:p>
          <a:p>
            <a:pPr algn="r">
              <a:buNone/>
            </a:pPr>
            <a:endParaRPr lang="en-US" sz="2400" dirty="0">
              <a:latin typeface="B Zar"/>
            </a:endParaRPr>
          </a:p>
          <a:p>
            <a:pPr algn="r">
              <a:buNone/>
            </a:pPr>
            <a:endParaRPr lang="en-US" dirty="0"/>
          </a:p>
          <a:p>
            <a:pPr algn="r">
              <a:buNone/>
            </a:pPr>
            <a:endParaRPr lang="en-US" dirty="0"/>
          </a:p>
        </p:txBody>
      </p:sp>
    </p:spTree>
  </p:cSld>
  <p:clrMapOvr>
    <a:masterClrMapping/>
  </p:clrMapOvr>
  <p:transition spd="slow">
    <p:pull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واکنش های خانوادگی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endParaRPr lang="fa-IR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endParaRPr lang="fa-IR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واکنش های خانوادگی نسبت به نقیصه جسمی می تواند تأثیرات منفی برخوردهای اجتماعی را بدتر یا جبران نماید</a:t>
            </a:r>
            <a:endParaRPr lang="en-US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endParaRPr lang="fa-IR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خانواده میتواند برای کودک منشـأ قدرت باشد و به بهداشت روانی و سازگاری کودک کمک کند.</a:t>
            </a:r>
            <a:endParaRPr lang="en-US" sz="2400" dirty="0">
              <a:latin typeface="B Zar"/>
            </a:endParaRPr>
          </a:p>
          <a:p>
            <a:pPr algn="r">
              <a:buNone/>
            </a:pPr>
            <a:endParaRPr lang="en-US" sz="2400" dirty="0">
              <a:latin typeface="B Zar"/>
            </a:endParaRPr>
          </a:p>
        </p:txBody>
      </p:sp>
    </p:spTree>
  </p:cSld>
  <p:clrMapOvr>
    <a:masterClrMapping/>
  </p:clrMapOvr>
  <p:transition spd="slow">
    <p:diamond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sz="4200" dirty="0"/>
              <a:t>واکنش های کودکان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>
              <a:buNone/>
            </a:pPr>
            <a:r>
              <a:rPr lang="fa-IR" sz="2400" dirty="0">
                <a:latin typeface="B Zar"/>
              </a:rPr>
              <a:t>واکنش کودکان به نقص بدنی خود, منعکس کننده رفتاری است که دیگران در مورد آنان اعمال می دارند.</a:t>
            </a:r>
            <a:endParaRPr lang="en-US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بستری شدن در بیمارستان و جدایی از والدین</a:t>
            </a:r>
            <a:endParaRPr lang="en-US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سن کودک و چگونگی معلولیت</a:t>
            </a:r>
            <a:endParaRPr lang="en-US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واکنش کودکان با بیماری و نقص جزیی در مقایسه با بیماری مرگبار</a:t>
            </a:r>
            <a:endParaRPr lang="en-US" sz="2400" dirty="0">
              <a:latin typeface="B Zar"/>
            </a:endParaRPr>
          </a:p>
          <a:p>
            <a:pPr algn="r" rtl="1">
              <a:buFont typeface="Wingdings" pitchFamily="2" charset="2"/>
              <a:buChar char="v"/>
            </a:pPr>
            <a:r>
              <a:rPr lang="fa-IR" sz="2400" dirty="0">
                <a:latin typeface="B Zar"/>
              </a:rPr>
              <a:t>ارتباط بین معلولیت و افسردگی و اقدام به خودکشی</a:t>
            </a:r>
          </a:p>
          <a:p>
            <a:pPr algn="ctr" rtl="1">
              <a:buNone/>
            </a:pP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 rtl="1">
              <a:buNone/>
            </a:pPr>
            <a:r>
              <a:rPr lang="fa-IR" sz="2800" b="1" dirty="0">
                <a:solidFill>
                  <a:schemeClr val="bg2">
                    <a:lumMod val="50000"/>
                  </a:schemeClr>
                </a:solidFill>
              </a:rPr>
              <a:t>اندام مصنوعی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 rtl="1">
              <a:buFont typeface="Wingdings" pitchFamily="2" charset="2"/>
              <a:buChar char="v"/>
            </a:pPr>
            <a:r>
              <a:rPr lang="fa-IR" sz="2400" dirty="0"/>
              <a:t>پروتز و کمربند اورتوپدیک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endParaRPr lang="en-US" sz="2400" dirty="0">
              <a:latin typeface="B Zar"/>
            </a:endParaRPr>
          </a:p>
        </p:txBody>
      </p:sp>
    </p:spTree>
  </p:cSld>
  <p:clrMapOvr>
    <a:masterClrMapping/>
  </p:clrMapOvr>
  <p:transition spd="slow">
    <p:strip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a-IR" dirty="0"/>
              <a:t>برنامه های آموزش انفرادی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a-IR" dirty="0"/>
              <a:t> </a:t>
            </a:r>
            <a:endParaRPr lang="en-US" dirty="0"/>
          </a:p>
          <a:p>
            <a:pPr algn="r" rtl="1">
              <a:buNone/>
            </a:pPr>
            <a:r>
              <a:rPr lang="fa-IR" dirty="0"/>
              <a:t>این برنامه ها شامل هدفهای چندگانه ای در حوزه های زیر میباشد: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حرکات کلی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ارتباط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آموزشهای پیش دبستانی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حرکات ظریف 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 شناخت و کمک به خود.</a:t>
            </a:r>
            <a:endParaRPr lang="en-US" dirty="0"/>
          </a:p>
        </p:txBody>
      </p:sp>
    </p:spTree>
  </p:cSld>
  <p:clrMapOvr>
    <a:masterClrMapping/>
  </p:clrMapOvr>
  <p:transition spd="slow">
    <p:pull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dirty="0"/>
              <a:t>جایگزینی آموزشی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/>
              <a:t> </a:t>
            </a:r>
            <a:endParaRPr lang="en-US" sz="2400" dirty="0"/>
          </a:p>
          <a:p>
            <a:pPr algn="r" rtl="1">
              <a:buNone/>
            </a:pPr>
            <a:r>
              <a:rPr lang="fa-IR" sz="2400" dirty="0"/>
              <a:t>شدت معلولیت, خدمات موجود در جامعه, پیش آگهی پزشکی</a:t>
            </a:r>
            <a:endParaRPr lang="en-US" sz="2400" dirty="0"/>
          </a:p>
          <a:p>
            <a:pPr algn="r" rtl="1">
              <a:buNone/>
            </a:pPr>
            <a:endParaRPr lang="fa-IR" sz="2400" dirty="0"/>
          </a:p>
          <a:p>
            <a:pPr algn="r" rtl="1">
              <a:buNone/>
            </a:pPr>
            <a:r>
              <a:rPr lang="fa-IR" sz="2400" dirty="0"/>
              <a:t>در صورت شدید بودن معلولیت کودک در یکی از مراکز زیر بستری می شود:</a:t>
            </a:r>
            <a:endParaRPr lang="en-US" sz="2400" dirty="0"/>
          </a:p>
          <a:p>
            <a:pPr algn="r" rtl="1">
              <a:buNone/>
            </a:pPr>
            <a:r>
              <a:rPr lang="fa-IR" sz="2400" dirty="0"/>
              <a:t>مدارس پناهگاهی، مدارس روزانه ویژه, کلاس های بیمارستانی, کلاس های ویژه در مدارس عمومی.</a:t>
            </a:r>
            <a:endParaRPr lang="en-US" sz="2400" dirty="0"/>
          </a:p>
          <a:p>
            <a:pPr algn="r" rtl="1">
              <a:buNone/>
            </a:pPr>
            <a:endParaRPr lang="en-US" sz="2400" dirty="0"/>
          </a:p>
        </p:txBody>
      </p:sp>
    </p:spTree>
  </p:cSld>
  <p:clrMapOvr>
    <a:masterClrMapping/>
  </p:clrMapOvr>
  <p:transition spd="slow">
    <p:spli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a-IR" dirty="0"/>
              <a:t>هدفها و برنامه های آموزشی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>
                <a:latin typeface="B Zar"/>
              </a:rPr>
              <a:t> 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در نظر گرفتن خصوصیات هوشی, جسمانی, حسی و عاطفی 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مشکلات کودک با معلولیت شدید در رابطه با آموزش و پرورش: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solidFill>
                  <a:srgbClr val="C00000"/>
                </a:solidFill>
                <a:latin typeface="B Zar"/>
              </a:rPr>
              <a:t>1-</a:t>
            </a:r>
            <a:r>
              <a:rPr lang="fa-IR" sz="2400" dirty="0">
                <a:latin typeface="B Zar"/>
              </a:rPr>
              <a:t> محرومیت از تجربه هایی که کودکان غیر معلول در تحصیل برخوردارند 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solidFill>
                  <a:srgbClr val="C00000"/>
                </a:solidFill>
                <a:latin typeface="B Zar"/>
              </a:rPr>
              <a:t>2-</a:t>
            </a:r>
            <a:r>
              <a:rPr lang="fa-IR" sz="2400" dirty="0">
                <a:latin typeface="B Zar"/>
              </a:rPr>
              <a:t> استفاده از وسایل آموزشی </a:t>
            </a:r>
            <a:endParaRPr lang="en-US" sz="2400" dirty="0">
              <a:latin typeface="B Zar"/>
            </a:endParaRPr>
          </a:p>
        </p:txBody>
      </p:sp>
    </p:spTree>
  </p:cSld>
  <p:clrMapOvr>
    <a:masterClrMapping/>
  </p:clrMapOvr>
  <p:transition spd="slow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7239000" cy="1465886"/>
          </a:xfrm>
        </p:spPr>
        <p:txBody>
          <a:bodyPr>
            <a:normAutofit fontScale="90000"/>
          </a:bodyPr>
          <a:lstStyle/>
          <a:p>
            <a:pPr algn="ctr"/>
            <a:r>
              <a:rPr lang="fa-IR" sz="4200" dirty="0"/>
              <a:t>ملاحظات ویژه در آموزش کودکان پیش دبستانی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2582866"/>
          <a:ext cx="7239000" cy="4275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l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fa-IR" sz="4200" dirty="0"/>
              <a:t>تشخیص واقدام آغازین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7000924" cy="4840303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>
                <a:latin typeface="B Zar"/>
              </a:rPr>
              <a:t>شناخت علائمی که: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1- دلالت بر تاخیر رشد دارند 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2- بتوان بر اساس آنها برنامه ی درمانی را شروع نمود.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endParaRPr lang="fa-IR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دشواری های معلمان :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لف) وضع برداشتن وگذاشتن،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 نشاندن و خواباندن کودک</a:t>
            </a:r>
            <a:endParaRPr lang="en-US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ب) اعمال رفلکسی و غیرطبیعی</a:t>
            </a:r>
            <a:endParaRPr lang="en-US" sz="2400" dirty="0">
              <a:latin typeface="B Zar"/>
            </a:endParaRPr>
          </a:p>
        </p:txBody>
      </p:sp>
      <p:pic>
        <p:nvPicPr>
          <p:cNvPr id="4" name="Picture 3" descr="Some-of-the-handicapped-children-arriving-at-the-day-care-centre-for-therapy-treatment-accompanied-by-their-parent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928934"/>
            <a:ext cx="3500446" cy="3043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3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a-IR" dirty="0"/>
              <a:t>الف) وضع برداشتن وگذاشتن، نشاندن و خواباندن کودک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85992"/>
            <a:ext cx="7239000" cy="3857652"/>
          </a:xfrm>
        </p:spPr>
        <p:txBody>
          <a:bodyPr>
            <a:normAutofit/>
          </a:bodyPr>
          <a:lstStyle/>
          <a:p>
            <a:pPr algn="r" rtl="1">
              <a:buNone/>
            </a:pP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عضلات اسپاستیک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حرکات غیر ارادی و مکرر</a:t>
            </a:r>
            <a:endParaRPr lang="en-US" dirty="0"/>
          </a:p>
          <a:p>
            <a:pPr algn="r" rtl="1">
              <a:buFont typeface="Wingdings" pitchFamily="2" charset="2"/>
              <a:buChar char="ü"/>
            </a:pPr>
            <a:r>
              <a:rPr lang="fa-IR" dirty="0"/>
              <a:t>عضلات هیپوتونیک</a:t>
            </a:r>
            <a:endParaRPr lang="en-US" dirty="0"/>
          </a:p>
          <a:p>
            <a:pPr algn="r" rtl="1">
              <a:buNone/>
            </a:pP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1071538" y="1857364"/>
            <a:ext cx="64299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هدف از مراقبت های مخصوص حفظ حالت طبیعی عضله است. 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4" descr="23983ffc9187b57dcf42d6358258eb5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2500306"/>
            <a:ext cx="2643206" cy="3938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/>
              <a:t>تکیه گاه ها</a:t>
            </a:r>
            <a:r>
              <a:rPr lang="en-US" sz="2400" dirty="0"/>
              <a:t>:</a:t>
            </a:r>
          </a:p>
          <a:p>
            <a:pPr algn="r" rtl="1"/>
            <a:r>
              <a:rPr lang="fa-IR" sz="2400" dirty="0"/>
              <a:t>گردن ، ستون فقرات، کمربند شانه ای و لگن</a:t>
            </a:r>
            <a:endParaRPr lang="en-US" sz="2400" dirty="0"/>
          </a:p>
          <a:p>
            <a:pPr algn="r" rtl="1">
              <a:buNone/>
            </a:pPr>
            <a:endParaRPr lang="en-US" sz="2400" dirty="0"/>
          </a:p>
          <a:p>
            <a:pPr algn="r" rtl="1"/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pic>
        <p:nvPicPr>
          <p:cNvPr id="23" name="Picture Placeholder 22" descr="Discovery%20Class%20Activity%200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 rot="211851">
            <a:off x="710171" y="1210288"/>
            <a:ext cx="4002324" cy="403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239000" cy="1323010"/>
          </a:xfrm>
        </p:spPr>
        <p:txBody>
          <a:bodyPr>
            <a:normAutofit fontScale="90000"/>
          </a:bodyPr>
          <a:lstStyle/>
          <a:p>
            <a:pPr algn="ctr"/>
            <a:r>
              <a:rPr lang="fa-IR" sz="4200" dirty="0"/>
              <a:t>ب) اعمال رفلکسی و غیر طبیعی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None/>
            </a:pPr>
            <a:endParaRPr lang="fa-IR" sz="2400" dirty="0"/>
          </a:p>
          <a:p>
            <a:pPr algn="r" rtl="1">
              <a:buNone/>
            </a:pPr>
            <a:endParaRPr lang="fa-IR" sz="2400" dirty="0"/>
          </a:p>
          <a:p>
            <a:pPr algn="r" rtl="1">
              <a:buNone/>
            </a:pPr>
            <a:r>
              <a:rPr lang="fa-IR" sz="2400" dirty="0"/>
              <a:t>اعمال رفلکسی: اعمالی که کودکان در طول رشد از خود نشان می دهند ولی بعد از دوره ی معینی از بین می روند</a:t>
            </a:r>
            <a:endParaRPr lang="en-US" sz="2400" dirty="0"/>
          </a:p>
          <a:p>
            <a:pPr algn="r" rtl="1">
              <a:buNone/>
            </a:pPr>
            <a:r>
              <a:rPr lang="fa-IR" sz="2400" dirty="0"/>
              <a:t>رفلکس حالت انقباضی </a:t>
            </a:r>
            <a:r>
              <a:rPr lang="en-US" sz="2400" dirty="0"/>
              <a:t>:</a:t>
            </a:r>
          </a:p>
          <a:p>
            <a:pPr algn="r" rtl="1">
              <a:buFont typeface="Arial" pitchFamily="34" charset="0"/>
              <a:buChar char="•"/>
            </a:pPr>
            <a:r>
              <a:rPr lang="fa-IR" sz="2400" dirty="0"/>
              <a:t>از سن تولد تا 4 ماهگی </a:t>
            </a:r>
            <a:endParaRPr lang="en-US" sz="2400" dirty="0"/>
          </a:p>
          <a:p>
            <a:pPr algn="r" rtl="1">
              <a:buFont typeface="Arial" pitchFamily="34" charset="0"/>
              <a:buChar char="•"/>
            </a:pPr>
            <a:r>
              <a:rPr lang="fa-IR" sz="2400" dirty="0"/>
              <a:t>اگر این رفلکس در یک سالگی مشاهده شود، اختلال محسوب خواهد شد.</a:t>
            </a:r>
          </a:p>
          <a:p>
            <a:pPr algn="r" rtl="1">
              <a:buNone/>
            </a:pPr>
            <a:endParaRPr lang="en-US" sz="2400" dirty="0"/>
          </a:p>
        </p:txBody>
      </p:sp>
    </p:spTree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>
                <a:latin typeface="B Zar"/>
              </a:rPr>
              <a:t>دشواری های رفلکس نامتقارن گردن:</a:t>
            </a:r>
          </a:p>
          <a:p>
            <a:pPr algn="r" rtl="1">
              <a:buNone/>
            </a:pPr>
            <a:endParaRPr lang="fa-IR" sz="2400" dirty="0">
              <a:latin typeface="B Zar"/>
            </a:endParaRPr>
          </a:p>
          <a:p>
            <a:pPr algn="r" rtl="1">
              <a:buNone/>
            </a:pPr>
            <a:r>
              <a:rPr lang="fa-IR" sz="2400" dirty="0">
                <a:latin typeface="B Zar"/>
              </a:rPr>
              <a:t>غلطیدن مشکل یا غیرممکن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 از دست دادن کنترل هنگام گرداندن سر حین چهار دست و پا راه رفتن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 کودک ممکن است نتواند دو دست خود را هنگام کارهای دستی به خط میانه نزدیک کند</a:t>
            </a:r>
          </a:p>
          <a:p>
            <a:pPr algn="r" rtl="1">
              <a:buNone/>
            </a:pPr>
            <a:r>
              <a:rPr lang="fa-IR" sz="2400" dirty="0">
                <a:latin typeface="B Zar"/>
              </a:rPr>
              <a:t>مشکل هنگام راه رفتن و غذا دادن به خود</a:t>
            </a:r>
            <a:endParaRPr lang="en-US" sz="2400" dirty="0">
              <a:latin typeface="B Zar"/>
            </a:endParaRPr>
          </a:p>
        </p:txBody>
      </p:sp>
      <p:pic>
        <p:nvPicPr>
          <p:cNvPr id="7" name="Picture 6" descr="ohne-spio-shirt-und-anzug-atn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071810"/>
            <a:ext cx="2214578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537324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fa-IR" dirty="0"/>
              <a:t> ملاحظات ویژه در آموزش نوجوانان و بزرگسالان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85720" y="1643050"/>
            <a:ext cx="3520440" cy="1285884"/>
          </a:xfrm>
        </p:spPr>
        <p:txBody>
          <a:bodyPr>
            <a:normAutofit/>
          </a:bodyPr>
          <a:lstStyle/>
          <a:p>
            <a:pPr algn="r" rtl="1"/>
            <a:endParaRPr lang="fa-IR" dirty="0"/>
          </a:p>
          <a:p>
            <a:pPr algn="r" rtl="1"/>
            <a:r>
              <a:rPr lang="fa-IR" dirty="0"/>
              <a:t> مساله ی اشتغال: مهم ترین مسئله: کمک به نوجوان و جوان برای انتخاب یک هدف واقعی و درست شغلی است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071934" y="1643050"/>
            <a:ext cx="3520440" cy="1285884"/>
          </a:xfrm>
        </p:spPr>
        <p:txBody>
          <a:bodyPr>
            <a:normAutofit/>
          </a:bodyPr>
          <a:lstStyle/>
          <a:p>
            <a:r>
              <a:rPr lang="fa-IR" dirty="0"/>
              <a:t>روابط جنسی و اجتماعی: افراد معلول حق دارند از زندگی زناشویی برخوردار باشند.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285720" y="3143248"/>
            <a:ext cx="3520440" cy="2683392"/>
          </a:xfrm>
        </p:spPr>
        <p:txBody>
          <a:bodyPr/>
          <a:lstStyle/>
          <a:p>
            <a:pPr algn="r" rtl="1">
              <a:buNone/>
            </a:pPr>
            <a:endParaRPr lang="fa-IR" dirty="0"/>
          </a:p>
          <a:p>
            <a:pPr algn="r" rtl="1">
              <a:buNone/>
            </a:pPr>
            <a:endParaRPr lang="en-US" dirty="0"/>
          </a:p>
        </p:txBody>
      </p:sp>
      <p:pic>
        <p:nvPicPr>
          <p:cNvPr id="7" name="Content Placeholder 6" descr="0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071938" y="3381742"/>
            <a:ext cx="3521075" cy="26904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727723_or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7" y="3357562"/>
            <a:ext cx="3429024" cy="27812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470</TotalTime>
  <Words>1556</Words>
  <Application>Microsoft Office PowerPoint</Application>
  <PresentationFormat>On-screen Show (4:3)</PresentationFormat>
  <Paragraphs>235</Paragraphs>
  <Slides>32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 Zar</vt:lpstr>
      <vt:lpstr>Book Antiqua</vt:lpstr>
      <vt:lpstr>Calibri</vt:lpstr>
      <vt:lpstr>Lucida Sans</vt:lpstr>
      <vt:lpstr>Times New Roman</vt:lpstr>
      <vt:lpstr>Verdana</vt:lpstr>
      <vt:lpstr>Wingdings</vt:lpstr>
      <vt:lpstr>Wingdings 2</vt:lpstr>
      <vt:lpstr>Opulent</vt:lpstr>
      <vt:lpstr>کودکان ناتوان جسمی و حرکتی</vt:lpstr>
      <vt:lpstr>معلولیت جسمی حرکتی</vt:lpstr>
      <vt:lpstr>صحیح یا غلط</vt:lpstr>
      <vt:lpstr>PowerPoint Presentation</vt:lpstr>
      <vt:lpstr>ضایعات نورولوژیکی</vt:lpstr>
      <vt:lpstr>فلج مغزی</vt:lpstr>
      <vt:lpstr>علل</vt:lpstr>
      <vt:lpstr>صرع</vt:lpstr>
      <vt:lpstr>اسپینا بی‌فیدا</vt:lpstr>
      <vt:lpstr>انواع اسپینا بی‌فیدا</vt:lpstr>
      <vt:lpstr>PowerPoint Presentation</vt:lpstr>
      <vt:lpstr>(اسکلروز مولتیپل)MS</vt:lpstr>
      <vt:lpstr>دیستروفی عضلانی</vt:lpstr>
      <vt:lpstr>آرتریت</vt:lpstr>
      <vt:lpstr>نابهنجاری‌های مادرزادی</vt:lpstr>
      <vt:lpstr>نابهنجاری‌های مادرزادی سر و صورت</vt:lpstr>
      <vt:lpstr>نابهنجاری‌های مادرزادی و تراتوژن‌ها</vt:lpstr>
      <vt:lpstr>باردار شدن دختران نوجوان</vt:lpstr>
      <vt:lpstr>روابط اجتماعی </vt:lpstr>
      <vt:lpstr>واکنش های خانوادگی</vt:lpstr>
      <vt:lpstr>واکنش های کودکان </vt:lpstr>
      <vt:lpstr>برنامه های آموزش انفرادی  </vt:lpstr>
      <vt:lpstr>جایگزینی آموزشی </vt:lpstr>
      <vt:lpstr>هدفها و برنامه های آموزشی </vt:lpstr>
      <vt:lpstr>ملاحظات ویژه در آموزش کودکان پیش دبستانی  </vt:lpstr>
      <vt:lpstr>تشخیص واقدام آغازین  </vt:lpstr>
      <vt:lpstr>الف) وضع برداشتن وگذاشتن، نشاندن و خواباندن کودک </vt:lpstr>
      <vt:lpstr>PowerPoint Presentation</vt:lpstr>
      <vt:lpstr>ب) اعمال رفلکسی و غیر طبیعی </vt:lpstr>
      <vt:lpstr>PowerPoint Presentation</vt:lpstr>
      <vt:lpstr>  ملاحظات ویژه در آموزش نوجوانان و بزرگسالان  </vt:lpstr>
      <vt:lpstr>Conditions 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معلولیت جسمی حرکتی</dc:title>
  <dc:creator>Adam</dc:creator>
  <cp:lastModifiedBy>Classic</cp:lastModifiedBy>
  <cp:revision>108</cp:revision>
  <dcterms:created xsi:type="dcterms:W3CDTF">2012-04-21T17:13:22Z</dcterms:created>
  <dcterms:modified xsi:type="dcterms:W3CDTF">2025-09-24T16:29:17Z</dcterms:modified>
</cp:coreProperties>
</file>