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9" r:id="rId1"/>
  </p:sldMasterIdLst>
  <p:notesMasterIdLst>
    <p:notesMasterId r:id="rId63"/>
  </p:notesMasterIdLst>
  <p:handoutMasterIdLst>
    <p:handoutMasterId r:id="rId64"/>
  </p:handoutMasterIdLst>
  <p:sldIdLst>
    <p:sldId id="265"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311" r:id="rId24"/>
    <p:sldId id="257" r:id="rId25"/>
    <p:sldId id="258" r:id="rId26"/>
    <p:sldId id="259" r:id="rId27"/>
    <p:sldId id="260" r:id="rId28"/>
    <p:sldId id="261" r:id="rId29"/>
    <p:sldId id="262" r:id="rId30"/>
    <p:sldId id="288" r:id="rId31"/>
    <p:sldId id="313" r:id="rId32"/>
    <p:sldId id="314" r:id="rId33"/>
    <p:sldId id="315" r:id="rId34"/>
    <p:sldId id="316" r:id="rId35"/>
    <p:sldId id="317"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2" r:id="rId59"/>
    <p:sldId id="319" r:id="rId60"/>
    <p:sldId id="320" r:id="rId61"/>
    <p:sldId id="321" r:id="rId62"/>
  </p:sldIdLst>
  <p:sldSz cx="9144000" cy="6858000" type="screen4x3"/>
  <p:notesSz cx="6858000" cy="9144000"/>
  <p:defaultTextStyle>
    <a:defPPr>
      <a:defRPr lang="ar-SA"/>
    </a:defPPr>
    <a:lvl1pPr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Verdana" panose="020B060403050404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CA67354-8608-DA2D-4B76-561755A49130}"/>
              </a:ext>
            </a:extLst>
          </p:cNvPr>
          <p:cNvSpPr>
            <a:spLocks noGrp="1"/>
          </p:cNvSpPr>
          <p:nvPr>
            <p:ph type="hdr" sz="quarter"/>
          </p:nvPr>
        </p:nvSpPr>
        <p:spPr>
          <a:xfrm>
            <a:off x="3886200" y="0"/>
            <a:ext cx="2971800" cy="457200"/>
          </a:xfrm>
          <a:prstGeom prst="rect">
            <a:avLst/>
          </a:prstGeom>
        </p:spPr>
        <p:txBody>
          <a:bodyPr vert="horz" lIns="91440" tIns="45720" rIns="91440" bIns="45720" rtlCol="1"/>
          <a:lstStyle>
            <a:lvl1pPr algn="r" rtl="1" eaLnBrk="1" hangingPunct="1">
              <a:defRPr sz="1200"/>
            </a:lvl1pPr>
          </a:lstStyle>
          <a:p>
            <a:pPr>
              <a:defRPr/>
            </a:pPr>
            <a:endParaRPr lang="fa-IR"/>
          </a:p>
        </p:txBody>
      </p:sp>
      <p:sp>
        <p:nvSpPr>
          <p:cNvPr id="3" name="Date Placeholder 2">
            <a:extLst>
              <a:ext uri="{FF2B5EF4-FFF2-40B4-BE49-F238E27FC236}">
                <a16:creationId xmlns:a16="http://schemas.microsoft.com/office/drawing/2014/main" id="{9D224071-9873-A5CF-3627-E066ABFD467A}"/>
              </a:ext>
            </a:extLst>
          </p:cNvPr>
          <p:cNvSpPr>
            <a:spLocks noGrp="1"/>
          </p:cNvSpPr>
          <p:nvPr>
            <p:ph type="dt" sz="quarter" idx="1"/>
          </p:nvPr>
        </p:nvSpPr>
        <p:spPr>
          <a:xfrm>
            <a:off x="1588" y="0"/>
            <a:ext cx="2971800" cy="457200"/>
          </a:xfrm>
          <a:prstGeom prst="rect">
            <a:avLst/>
          </a:prstGeom>
        </p:spPr>
        <p:txBody>
          <a:bodyPr vert="horz" lIns="91440" tIns="45720" rIns="91440" bIns="45720" rtlCol="1"/>
          <a:lstStyle>
            <a:lvl1pPr algn="l" rtl="1" eaLnBrk="1" hangingPunct="1">
              <a:defRPr sz="1200"/>
            </a:lvl1pPr>
          </a:lstStyle>
          <a:p>
            <a:pPr>
              <a:defRPr/>
            </a:pPr>
            <a:fld id="{B985BB24-B162-421A-A597-09DFB942E630}" type="datetimeFigureOut">
              <a:rPr lang="fa-IR"/>
              <a:pPr>
                <a:defRPr/>
              </a:pPr>
              <a:t>03/04/1448</a:t>
            </a:fld>
            <a:endParaRPr lang="fa-IR"/>
          </a:p>
        </p:txBody>
      </p:sp>
      <p:sp>
        <p:nvSpPr>
          <p:cNvPr id="4" name="Footer Placeholder 3">
            <a:extLst>
              <a:ext uri="{FF2B5EF4-FFF2-40B4-BE49-F238E27FC236}">
                <a16:creationId xmlns:a16="http://schemas.microsoft.com/office/drawing/2014/main" id="{0FE0F232-CFEA-9DB7-C2AB-4A7BB2760BC9}"/>
              </a:ext>
            </a:extLst>
          </p:cNvPr>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rtl="1" eaLnBrk="1" hangingPunct="1">
              <a:defRPr sz="1200"/>
            </a:lvl1pPr>
          </a:lstStyle>
          <a:p>
            <a:pPr>
              <a:defRPr/>
            </a:pPr>
            <a:endParaRPr lang="fa-IR"/>
          </a:p>
        </p:txBody>
      </p:sp>
      <p:sp>
        <p:nvSpPr>
          <p:cNvPr id="5" name="Slide Number Placeholder 4">
            <a:extLst>
              <a:ext uri="{FF2B5EF4-FFF2-40B4-BE49-F238E27FC236}">
                <a16:creationId xmlns:a16="http://schemas.microsoft.com/office/drawing/2014/main" id="{6C4EE339-2CE6-90F5-5FCB-58824C00190E}"/>
              </a:ext>
            </a:extLst>
          </p:cNvPr>
          <p:cNvSpPr>
            <a:spLocks noGrp="1"/>
          </p:cNvSpPr>
          <p:nvPr>
            <p:ph type="sldNum" sz="quarter" idx="3"/>
          </p:nvPr>
        </p:nvSpPr>
        <p:spPr>
          <a:xfrm>
            <a:off x="1588" y="8685213"/>
            <a:ext cx="2971800" cy="457200"/>
          </a:xfrm>
          <a:prstGeom prst="rect">
            <a:avLst/>
          </a:prstGeom>
        </p:spPr>
        <p:txBody>
          <a:bodyPr vert="horz" wrap="square" lIns="91440" tIns="45720" rIns="91440" bIns="45720" numCol="1" anchor="b" anchorCtr="0" compatLnSpc="1">
            <a:prstTxWarp prst="textNoShape">
              <a:avLst/>
            </a:prstTxWarp>
          </a:bodyPr>
          <a:lstStyle>
            <a:lvl1pPr rtl="1" eaLnBrk="1" hangingPunct="1">
              <a:defRPr sz="1200" smtClean="0"/>
            </a:lvl1pPr>
          </a:lstStyle>
          <a:p>
            <a:pPr>
              <a:defRPr/>
            </a:pPr>
            <a:fld id="{868213F2-645B-492D-ABBB-B193334AC956}" type="slidenum">
              <a:rPr lang="fa-IR" altLang="fa-IR"/>
              <a:pPr>
                <a:defRPr/>
              </a:pPr>
              <a:t>‹#›</a:t>
            </a:fld>
            <a:endParaRPr lang="fa-IR" altLang="fa-I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9B936D0-6729-5E78-B10C-1AAFF36D5F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883F0DBD-7E81-1A95-5E6B-C331817862DE}"/>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smtClean="0"/>
            </a:lvl1pPr>
          </a:lstStyle>
          <a:p>
            <a:pPr>
              <a:defRPr/>
            </a:pPr>
            <a:fld id="{DE556A91-EAF9-4263-BF13-755D500F5552}" type="datetimeFigureOut">
              <a:rPr lang="en-US"/>
              <a:pPr>
                <a:defRPr/>
              </a:pPr>
              <a:t>2026-09-15</a:t>
            </a:fld>
            <a:endParaRPr lang="en-US"/>
          </a:p>
        </p:txBody>
      </p:sp>
      <p:sp>
        <p:nvSpPr>
          <p:cNvPr id="4" name="Slide Image Placeholder 3">
            <a:extLst>
              <a:ext uri="{FF2B5EF4-FFF2-40B4-BE49-F238E27FC236}">
                <a16:creationId xmlns:a16="http://schemas.microsoft.com/office/drawing/2014/main" id="{302BCAC7-CFE9-66E2-E804-F9FAB2F6E468}"/>
              </a:ext>
            </a:extLst>
          </p:cNvPr>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C6AF5927-46F0-5BE1-EC57-7DE3BB4EBCAE}"/>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A9FE0EEE-38FD-8FDE-CC49-F6DAEE6A15F0}"/>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0D267051-3541-A088-D4F9-B70FB5DFAFED}"/>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smtClean="0"/>
            </a:lvl1pPr>
          </a:lstStyle>
          <a:p>
            <a:pPr>
              <a:defRPr/>
            </a:pPr>
            <a:fld id="{302C36E9-6B28-4AF4-87DF-94F0B0F06D4C}"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375C430B-FBE3-ED8E-F823-ACD276630C8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rtl="1" eaLnBrk="1" hangingPunct="1"/>
            <a:fld id="{1F65DF28-98D4-4E5F-9179-3F750BED5BAF}" type="slidenum">
              <a:rPr lang="en-US" altLang="en-US">
                <a:solidFill>
                  <a:srgbClr val="000000"/>
                </a:solidFill>
              </a:rPr>
              <a:pPr rtl="1" eaLnBrk="1" hangingPunct="1"/>
              <a:t>61</a:t>
            </a:fld>
            <a:endParaRPr lang="en-US" altLang="en-US">
              <a:solidFill>
                <a:srgbClr val="000000"/>
              </a:solidFill>
            </a:endParaRPr>
          </a:p>
        </p:txBody>
      </p:sp>
      <p:sp>
        <p:nvSpPr>
          <p:cNvPr id="67587" name="Rectangle 2">
            <a:extLst>
              <a:ext uri="{FF2B5EF4-FFF2-40B4-BE49-F238E27FC236}">
                <a16:creationId xmlns:a16="http://schemas.microsoft.com/office/drawing/2014/main" id="{2BD4DDB4-876B-4FC6-DFEC-019EA90F263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a:extLst>
              <a:ext uri="{FF2B5EF4-FFF2-40B4-BE49-F238E27FC236}">
                <a16:creationId xmlns:a16="http://schemas.microsoft.com/office/drawing/2014/main" id="{DEAE887F-C233-C5E1-2707-E95294A8488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altLang="en-US">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010EC901-97ED-7461-56A2-321F86B03A07}"/>
              </a:ext>
            </a:extLst>
          </p:cNvPr>
          <p:cNvGrpSpPr>
            <a:grpSpLocks/>
          </p:cNvGrpSpPr>
          <p:nvPr/>
        </p:nvGrpSpPr>
        <p:grpSpPr bwMode="auto">
          <a:xfrm>
            <a:off x="-3222625" y="304800"/>
            <a:ext cx="11909425" cy="4724400"/>
            <a:chOff x="-2030" y="192"/>
            <a:chExt cx="7502" cy="2976"/>
          </a:xfrm>
        </p:grpSpPr>
        <p:sp>
          <p:nvSpPr>
            <p:cNvPr id="3" name="Line 3">
              <a:extLst>
                <a:ext uri="{FF2B5EF4-FFF2-40B4-BE49-F238E27FC236}">
                  <a16:creationId xmlns:a16="http://schemas.microsoft.com/office/drawing/2014/main" id="{2EA9FB41-53F1-07A1-B998-00F586BA28CB}"/>
                </a:ext>
              </a:extLst>
            </p:cNvPr>
            <p:cNvSpPr>
              <a:spLocks noChangeShapeType="1"/>
            </p:cNvSpPr>
            <p:nvPr/>
          </p:nvSpPr>
          <p:spPr bwMode="auto">
            <a:xfrm>
              <a:off x="912" y="1584"/>
              <a:ext cx="456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4" name="AutoShape 4">
              <a:extLst>
                <a:ext uri="{FF2B5EF4-FFF2-40B4-BE49-F238E27FC236}">
                  <a16:creationId xmlns:a16="http://schemas.microsoft.com/office/drawing/2014/main" id="{AECD049A-DF08-910A-A754-C26C0F276BC8}"/>
                </a:ext>
              </a:extLst>
            </p:cNvPr>
            <p:cNvSpPr>
              <a:spLocks noChangeArrowheads="1"/>
            </p:cNvSpPr>
            <p:nvPr/>
          </p:nvSpPr>
          <p:spPr bwMode="auto">
            <a:xfrm>
              <a:off x="-1584" y="864"/>
              <a:ext cx="2304" cy="2304"/>
            </a:xfrm>
            <a:custGeom>
              <a:avLst/>
              <a:gdLst>
                <a:gd name="T0" fmla="*/ 1587 w 64000"/>
                <a:gd name="T1" fmla="*/ 85 h 64000"/>
                <a:gd name="T2" fmla="*/ 2304 w 64000"/>
                <a:gd name="T3" fmla="*/ 1152 h 64000"/>
                <a:gd name="T4" fmla="*/ 1587 w 64000"/>
                <a:gd name="T5" fmla="*/ 2219 h 64000"/>
                <a:gd name="T6" fmla="*/ 1587 w 64000"/>
                <a:gd name="T7" fmla="*/ 2219 h 64000"/>
                <a:gd name="T8" fmla="*/ 1587 w 64000"/>
                <a:gd name="T9" fmla="*/ 2219 h 64000"/>
                <a:gd name="T10" fmla="*/ 1587 w 64000"/>
                <a:gd name="T11" fmla="*/ 2219 h 64000"/>
                <a:gd name="T12" fmla="*/ 1587 w 64000"/>
                <a:gd name="T13" fmla="*/ 85 h 64000"/>
                <a:gd name="T14" fmla="*/ 1587 w 64000"/>
                <a:gd name="T15" fmla="*/ 85 h 64000"/>
                <a:gd name="T16" fmla="*/ 1587 w 64000"/>
                <a:gd name="T17" fmla="*/ 85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83 w 64000"/>
                <a:gd name="T28" fmla="*/ -29639 h 64000"/>
                <a:gd name="T29" fmla="*/ 44083 w 64000"/>
                <a:gd name="T30" fmla="*/ 29639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 name="AutoShape 5">
              <a:extLst>
                <a:ext uri="{FF2B5EF4-FFF2-40B4-BE49-F238E27FC236}">
                  <a16:creationId xmlns:a16="http://schemas.microsoft.com/office/drawing/2014/main" id="{BA63218A-3B88-2B63-502A-8096E67A9A0D}"/>
                </a:ext>
              </a:extLst>
            </p:cNvPr>
            <p:cNvSpPr>
              <a:spLocks noChangeArrowheads="1"/>
            </p:cNvSpPr>
            <p:nvPr/>
          </p:nvSpPr>
          <p:spPr bwMode="auto">
            <a:xfrm>
              <a:off x="-2030" y="192"/>
              <a:ext cx="2544" cy="2544"/>
            </a:xfrm>
            <a:custGeom>
              <a:avLst/>
              <a:gdLst>
                <a:gd name="T0" fmla="*/ 2027 w 64000"/>
                <a:gd name="T1" fmla="*/ 248 h 64000"/>
                <a:gd name="T2" fmla="*/ 2544 w 64000"/>
                <a:gd name="T3" fmla="*/ 1272 h 64000"/>
                <a:gd name="T4" fmla="*/ 2027 w 64000"/>
                <a:gd name="T5" fmla="*/ 2296 h 64000"/>
                <a:gd name="T6" fmla="*/ 2027 w 64000"/>
                <a:gd name="T7" fmla="*/ 2296 h 64000"/>
                <a:gd name="T8" fmla="*/ 2027 w 64000"/>
                <a:gd name="T9" fmla="*/ 2296 h 64000"/>
                <a:gd name="T10" fmla="*/ 2027 w 64000"/>
                <a:gd name="T11" fmla="*/ 2296 h 64000"/>
                <a:gd name="T12" fmla="*/ 2027 w 64000"/>
                <a:gd name="T13" fmla="*/ 248 h 64000"/>
                <a:gd name="T14" fmla="*/ 2027 w 64000"/>
                <a:gd name="T15" fmla="*/ 248 h 64000"/>
                <a:gd name="T16" fmla="*/ 2027 w 64000"/>
                <a:gd name="T17" fmla="*/ 248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94 w 64000"/>
                <a:gd name="T28" fmla="*/ -25761 h 64000"/>
                <a:gd name="T29" fmla="*/ 50994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6" name="Rectangle 6">
            <a:extLst>
              <a:ext uri="{FF2B5EF4-FFF2-40B4-BE49-F238E27FC236}">
                <a16:creationId xmlns:a16="http://schemas.microsoft.com/office/drawing/2014/main" id="{ED4D0BAA-1D84-9BEF-F81C-E9B4F485CB57}"/>
              </a:ext>
            </a:extLst>
          </p:cNvPr>
          <p:cNvSpPr>
            <a:spLocks noChangeArrowheads="1"/>
          </p:cNvSpPr>
          <p:nvPr userDrawn="1"/>
        </p:nvSpPr>
        <p:spPr bwMode="auto">
          <a:xfrm rot="5400000">
            <a:off x="8588376" y="5507037"/>
            <a:ext cx="20875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br>
              <a:rPr lang="en-US" altLang="en-US" sz="1600" b="1">
                <a:latin typeface="Times New Roman" panose="02020603050405020304" pitchFamily="18" charset="0"/>
                <a:cs typeface="Times New Roman" panose="02020603050405020304" pitchFamily="18" charset="0"/>
              </a:rPr>
            </a:br>
            <a:r>
              <a:rPr lang="en-US" altLang="en-US" sz="1600" b="1">
                <a:latin typeface="Times New Roman" panose="02020603050405020304" pitchFamily="18" charset="0"/>
                <a:cs typeface="Times New Roman" panose="02020603050405020304" pitchFamily="18" charset="0"/>
              </a:rPr>
              <a:t>w</a:t>
            </a:r>
            <a:r>
              <a:rPr lang="en-US" altLang="en-US" b="1">
                <a:latin typeface="Times New Roman" panose="02020603050405020304" pitchFamily="18" charset="0"/>
                <a:cs typeface="Times New Roman" panose="02020603050405020304" pitchFamily="18" charset="0"/>
              </a:rPr>
              <a:t>ww.Ravanpoint.ir</a:t>
            </a:r>
            <a:endParaRPr lang="en-GB" altLang="en-US" b="1">
              <a:latin typeface="Times New Roman" panose="02020603050405020304" pitchFamily="18" charset="0"/>
              <a:cs typeface="Times New Roman" panose="02020603050405020304" pitchFamily="18" charset="0"/>
            </a:endParaRPr>
          </a:p>
        </p:txBody>
      </p:sp>
      <p:sp>
        <p:nvSpPr>
          <p:cNvPr id="35846" name="Rectangle 6"/>
          <p:cNvSpPr>
            <a:spLocks noGrp="1" noChangeArrowheads="1"/>
          </p:cNvSpPr>
          <p:nvPr>
            <p:ph type="ctrTitle"/>
          </p:nvPr>
        </p:nvSpPr>
        <p:spPr>
          <a:xfrm>
            <a:off x="1443038" y="985838"/>
            <a:ext cx="7239000" cy="1444625"/>
          </a:xfrm>
        </p:spPr>
        <p:txBody>
          <a:bodyPr/>
          <a:lstStyle>
            <a:lvl1pPr>
              <a:defRPr sz="4000"/>
            </a:lvl1pPr>
          </a:lstStyle>
          <a:p>
            <a:r>
              <a:rPr lang="en-US"/>
              <a:t>Click to edit Master title style</a:t>
            </a:r>
          </a:p>
        </p:txBody>
      </p:sp>
      <p:sp>
        <p:nvSpPr>
          <p:cNvPr id="35847" name="Rectangle 7"/>
          <p:cNvSpPr>
            <a:spLocks noGrp="1" noChangeArrowheads="1"/>
          </p:cNvSpPr>
          <p:nvPr>
            <p:ph type="subTitle" idx="1"/>
          </p:nvPr>
        </p:nvSpPr>
        <p:spPr>
          <a:xfrm>
            <a:off x="1443038" y="3427413"/>
            <a:ext cx="7239000" cy="1752600"/>
          </a:xfrm>
        </p:spPr>
        <p:txBody>
          <a:bodyPr/>
          <a:lstStyle>
            <a:lvl1pPr marL="0" indent="0">
              <a:buFont typeface="Wingdings" pitchFamily="2" charset="2"/>
              <a:buNone/>
              <a:defRPr/>
            </a:lvl1pPr>
          </a:lstStyle>
          <a:p>
            <a:r>
              <a:rPr lang="en-US"/>
              <a:t>Click to edit Master subtitle style</a:t>
            </a:r>
          </a:p>
        </p:txBody>
      </p:sp>
      <p:sp>
        <p:nvSpPr>
          <p:cNvPr id="7" name="Rectangle 8">
            <a:extLst>
              <a:ext uri="{FF2B5EF4-FFF2-40B4-BE49-F238E27FC236}">
                <a16:creationId xmlns:a16="http://schemas.microsoft.com/office/drawing/2014/main" id="{B33E6BD4-6B75-CA24-DA85-7067FA0855D2}"/>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65D4F734-609E-7EA2-5FB6-E9FB83A814D0}"/>
              </a:ext>
            </a:extLst>
          </p:cNvPr>
          <p:cNvSpPr>
            <a:spLocks noGrp="1" noChangeArrowheads="1"/>
          </p:cNvSpPr>
          <p:nvPr>
            <p:ph type="ftr" sz="quarter" idx="11"/>
          </p:nvPr>
        </p:nvSpPr>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6FACA180-9179-11A8-AF11-D5681E6DED7F}"/>
              </a:ext>
            </a:extLst>
          </p:cNvPr>
          <p:cNvSpPr>
            <a:spLocks noGrp="1" noChangeArrowheads="1"/>
          </p:cNvSpPr>
          <p:nvPr>
            <p:ph type="sldNum" sz="quarter" idx="12"/>
          </p:nvPr>
        </p:nvSpPr>
        <p:spPr/>
        <p:txBody>
          <a:bodyPr/>
          <a:lstStyle>
            <a:lvl1pPr>
              <a:defRPr smtClean="0"/>
            </a:lvl1pPr>
          </a:lstStyle>
          <a:p>
            <a:pPr>
              <a:defRPr/>
            </a:pPr>
            <a:fld id="{45B36DD2-B360-45A1-8F29-7122207799FE}" type="slidenum">
              <a:rPr lang="ar-SA" altLang="fa-IR"/>
              <a:pPr>
                <a:defRPr/>
              </a:pPr>
              <a:t>‹#›</a:t>
            </a:fld>
            <a:endParaRPr lang="en-US" altLang="fa-IR"/>
          </a:p>
        </p:txBody>
      </p:sp>
    </p:spTree>
    <p:extLst>
      <p:ext uri="{BB962C8B-B14F-4D97-AF65-F5344CB8AC3E}">
        <p14:creationId xmlns:p14="http://schemas.microsoft.com/office/powerpoint/2010/main" val="2995320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8">
            <a:extLst>
              <a:ext uri="{FF2B5EF4-FFF2-40B4-BE49-F238E27FC236}">
                <a16:creationId xmlns:a16="http://schemas.microsoft.com/office/drawing/2014/main" id="{AD2A4C16-64D1-9B78-87A5-A732110359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914FBD35-1EE0-B080-6F48-141AED22D5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C0E72F76-7402-E0CE-C6D6-AFBE2A82A665}"/>
              </a:ext>
            </a:extLst>
          </p:cNvPr>
          <p:cNvSpPr>
            <a:spLocks noGrp="1" noChangeArrowheads="1"/>
          </p:cNvSpPr>
          <p:nvPr>
            <p:ph type="sldNum" sz="quarter" idx="12"/>
          </p:nvPr>
        </p:nvSpPr>
        <p:spPr>
          <a:ln/>
        </p:spPr>
        <p:txBody>
          <a:bodyPr/>
          <a:lstStyle>
            <a:lvl1pPr>
              <a:defRPr/>
            </a:lvl1pPr>
          </a:lstStyle>
          <a:p>
            <a:pPr>
              <a:defRPr/>
            </a:pPr>
            <a:fld id="{C5D95AF3-4D6A-4224-A7EF-94804D695FB1}" type="slidenum">
              <a:rPr lang="ar-SA" altLang="fa-IR"/>
              <a:pPr>
                <a:defRPr/>
              </a:pPr>
              <a:t>‹#›</a:t>
            </a:fld>
            <a:endParaRPr lang="en-US" altLang="fa-IR"/>
          </a:p>
        </p:txBody>
      </p:sp>
    </p:spTree>
    <p:extLst>
      <p:ext uri="{BB962C8B-B14F-4D97-AF65-F5344CB8AC3E}">
        <p14:creationId xmlns:p14="http://schemas.microsoft.com/office/powerpoint/2010/main" val="127650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a:t>Click to edit Master title style</a:t>
            </a:r>
            <a:endParaRPr lang="fa-I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7B2C573F-227B-F1AE-4274-40469F2ACF5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B190814D-39E7-92F2-BF50-FFB3451745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CE97A51E-314E-1039-3CF0-6550DDB50CF2}"/>
              </a:ext>
            </a:extLst>
          </p:cNvPr>
          <p:cNvSpPr>
            <a:spLocks noGrp="1" noChangeArrowheads="1"/>
          </p:cNvSpPr>
          <p:nvPr>
            <p:ph type="sldNum" sz="quarter" idx="12"/>
          </p:nvPr>
        </p:nvSpPr>
        <p:spPr>
          <a:ln/>
        </p:spPr>
        <p:txBody>
          <a:bodyPr/>
          <a:lstStyle>
            <a:lvl1pPr>
              <a:defRPr/>
            </a:lvl1pPr>
          </a:lstStyle>
          <a:p>
            <a:pPr>
              <a:defRPr/>
            </a:pPr>
            <a:fld id="{09D549F6-5D47-45C3-9143-1CA2767FD8AE}" type="slidenum">
              <a:rPr lang="ar-SA" altLang="fa-IR"/>
              <a:pPr>
                <a:defRPr/>
              </a:pPr>
              <a:t>‹#›</a:t>
            </a:fld>
            <a:endParaRPr lang="en-US" altLang="fa-IR"/>
          </a:p>
        </p:txBody>
      </p:sp>
    </p:spTree>
    <p:extLst>
      <p:ext uri="{BB962C8B-B14F-4D97-AF65-F5344CB8AC3E}">
        <p14:creationId xmlns:p14="http://schemas.microsoft.com/office/powerpoint/2010/main" val="1141384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Rectangle 8">
            <a:extLst>
              <a:ext uri="{FF2B5EF4-FFF2-40B4-BE49-F238E27FC236}">
                <a16:creationId xmlns:a16="http://schemas.microsoft.com/office/drawing/2014/main" id="{31C848B7-3F47-E32E-CC7E-A3752798A557}"/>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9ABD17B3-957B-E215-7C2C-98A091F344A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25FFEFB7-7BBF-1976-321B-5451DD9B7363}"/>
              </a:ext>
            </a:extLst>
          </p:cNvPr>
          <p:cNvSpPr>
            <a:spLocks noGrp="1" noChangeArrowheads="1"/>
          </p:cNvSpPr>
          <p:nvPr>
            <p:ph type="sldNum" sz="quarter" idx="12"/>
          </p:nvPr>
        </p:nvSpPr>
        <p:spPr>
          <a:ln/>
        </p:spPr>
        <p:txBody>
          <a:bodyPr/>
          <a:lstStyle>
            <a:lvl1pPr>
              <a:defRPr/>
            </a:lvl1pPr>
          </a:lstStyle>
          <a:p>
            <a:pPr>
              <a:defRPr/>
            </a:pPr>
            <a:fld id="{AE7F08A4-E1C6-4224-A816-8AF638AB341B}" type="slidenum">
              <a:rPr lang="ar-SA" altLang="fa-IR"/>
              <a:pPr>
                <a:defRPr/>
              </a:pPr>
              <a:t>‹#›</a:t>
            </a:fld>
            <a:endParaRPr lang="en-US" altLang="fa-IR"/>
          </a:p>
        </p:txBody>
      </p:sp>
    </p:spTree>
    <p:extLst>
      <p:ext uri="{BB962C8B-B14F-4D97-AF65-F5344CB8AC3E}">
        <p14:creationId xmlns:p14="http://schemas.microsoft.com/office/powerpoint/2010/main" val="1498734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fa-I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7" name="Rectangle 8">
            <a:extLst>
              <a:ext uri="{FF2B5EF4-FFF2-40B4-BE49-F238E27FC236}">
                <a16:creationId xmlns:a16="http://schemas.microsoft.com/office/drawing/2014/main" id="{76964DD5-5A29-97D7-09C7-BC699919E7CA}"/>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48B72893-FA3B-8521-2A91-F8D989F48E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2B090E22-AEBC-9A78-3F94-77389F790B28}"/>
              </a:ext>
            </a:extLst>
          </p:cNvPr>
          <p:cNvSpPr>
            <a:spLocks noGrp="1" noChangeArrowheads="1"/>
          </p:cNvSpPr>
          <p:nvPr>
            <p:ph type="sldNum" sz="quarter" idx="12"/>
          </p:nvPr>
        </p:nvSpPr>
        <p:spPr>
          <a:ln/>
        </p:spPr>
        <p:txBody>
          <a:bodyPr/>
          <a:lstStyle>
            <a:lvl1pPr>
              <a:defRPr/>
            </a:lvl1pPr>
          </a:lstStyle>
          <a:p>
            <a:pPr>
              <a:defRPr/>
            </a:pPr>
            <a:fld id="{A2F144D6-CE30-49AB-B630-4C6985C94457}" type="slidenum">
              <a:rPr lang="ar-SA" altLang="fa-IR"/>
              <a:pPr>
                <a:defRPr/>
              </a:pPr>
              <a:t>‹#›</a:t>
            </a:fld>
            <a:endParaRPr lang="en-US" altLang="fa-IR"/>
          </a:p>
        </p:txBody>
      </p:sp>
    </p:spTree>
    <p:extLst>
      <p:ext uri="{BB962C8B-B14F-4D97-AF65-F5344CB8AC3E}">
        <p14:creationId xmlns:p14="http://schemas.microsoft.com/office/powerpoint/2010/main" val="39522820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Rectangle 8">
            <a:extLst>
              <a:ext uri="{FF2B5EF4-FFF2-40B4-BE49-F238E27FC236}">
                <a16:creationId xmlns:a16="http://schemas.microsoft.com/office/drawing/2014/main" id="{0BABE578-9493-5C63-11DE-C59F91E60F0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CD10A17F-4208-754C-D472-577393569BD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3BAA9D0D-5962-F257-7901-A6BE1B5494D8}"/>
              </a:ext>
            </a:extLst>
          </p:cNvPr>
          <p:cNvSpPr>
            <a:spLocks noGrp="1" noChangeArrowheads="1"/>
          </p:cNvSpPr>
          <p:nvPr>
            <p:ph type="sldNum" sz="quarter" idx="12"/>
          </p:nvPr>
        </p:nvSpPr>
        <p:spPr>
          <a:ln/>
        </p:spPr>
        <p:txBody>
          <a:bodyPr/>
          <a:lstStyle>
            <a:lvl1pPr>
              <a:defRPr/>
            </a:lvl1pPr>
          </a:lstStyle>
          <a:p>
            <a:pPr>
              <a:defRPr/>
            </a:pPr>
            <a:fld id="{EBB1F98C-4049-489B-A1D5-A7507D284835}" type="slidenum">
              <a:rPr lang="ar-SA" altLang="fa-IR"/>
              <a:pPr>
                <a:defRPr/>
              </a:pPr>
              <a:t>‹#›</a:t>
            </a:fld>
            <a:endParaRPr lang="en-US" altLang="fa-IR"/>
          </a:p>
        </p:txBody>
      </p:sp>
    </p:spTree>
    <p:extLst>
      <p:ext uri="{BB962C8B-B14F-4D97-AF65-F5344CB8AC3E}">
        <p14:creationId xmlns:p14="http://schemas.microsoft.com/office/powerpoint/2010/main" val="456937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EB0414CE-C361-5E88-5DC0-4B4A365B1156}"/>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9">
            <a:extLst>
              <a:ext uri="{FF2B5EF4-FFF2-40B4-BE49-F238E27FC236}">
                <a16:creationId xmlns:a16="http://schemas.microsoft.com/office/drawing/2014/main" id="{BB667B75-372C-2CF6-D7D7-019720B09F4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36E4F096-C5D4-9D93-544E-EBECD53FA970}"/>
              </a:ext>
            </a:extLst>
          </p:cNvPr>
          <p:cNvSpPr>
            <a:spLocks noGrp="1" noChangeArrowheads="1"/>
          </p:cNvSpPr>
          <p:nvPr>
            <p:ph type="sldNum" sz="quarter" idx="12"/>
          </p:nvPr>
        </p:nvSpPr>
        <p:spPr>
          <a:ln/>
        </p:spPr>
        <p:txBody>
          <a:bodyPr/>
          <a:lstStyle>
            <a:lvl1pPr>
              <a:defRPr/>
            </a:lvl1pPr>
          </a:lstStyle>
          <a:p>
            <a:pPr>
              <a:defRPr/>
            </a:pPr>
            <a:fld id="{77C243F8-5B8E-43FD-8E05-D9C972B50D57}" type="slidenum">
              <a:rPr lang="ar-SA" altLang="fa-IR"/>
              <a:pPr>
                <a:defRPr/>
              </a:pPr>
              <a:t>‹#›</a:t>
            </a:fld>
            <a:endParaRPr lang="en-US" altLang="fa-IR"/>
          </a:p>
        </p:txBody>
      </p:sp>
    </p:spTree>
    <p:extLst>
      <p:ext uri="{BB962C8B-B14F-4D97-AF65-F5344CB8AC3E}">
        <p14:creationId xmlns:p14="http://schemas.microsoft.com/office/powerpoint/2010/main" val="2261387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r">
              <a:defRPr sz="2000" b="1"/>
            </a:lvl1pPr>
          </a:lstStyle>
          <a:p>
            <a:r>
              <a:rPr lang="en-US"/>
              <a:t>Click to edit Master title style</a:t>
            </a:r>
            <a:endParaRPr lang="fa-I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A3F92106-BE3E-7902-0D3D-F2132C4598E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A999045A-1871-BEEF-98E9-DC5C97B735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275A7BC7-D986-C7F8-F551-EA0D2D40429B}"/>
              </a:ext>
            </a:extLst>
          </p:cNvPr>
          <p:cNvSpPr>
            <a:spLocks noGrp="1" noChangeArrowheads="1"/>
          </p:cNvSpPr>
          <p:nvPr>
            <p:ph type="sldNum" sz="quarter" idx="12"/>
          </p:nvPr>
        </p:nvSpPr>
        <p:spPr>
          <a:ln/>
        </p:spPr>
        <p:txBody>
          <a:bodyPr/>
          <a:lstStyle>
            <a:lvl1pPr>
              <a:defRPr/>
            </a:lvl1pPr>
          </a:lstStyle>
          <a:p>
            <a:pPr>
              <a:defRPr/>
            </a:pPr>
            <a:fld id="{A154088B-8D22-4131-B7AE-A346CD28F4F6}" type="slidenum">
              <a:rPr lang="ar-SA" altLang="fa-IR"/>
              <a:pPr>
                <a:defRPr/>
              </a:pPr>
              <a:t>‹#›</a:t>
            </a:fld>
            <a:endParaRPr lang="en-US" altLang="fa-IR"/>
          </a:p>
        </p:txBody>
      </p:sp>
    </p:spTree>
    <p:extLst>
      <p:ext uri="{BB962C8B-B14F-4D97-AF65-F5344CB8AC3E}">
        <p14:creationId xmlns:p14="http://schemas.microsoft.com/office/powerpoint/2010/main" val="1137223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r">
              <a:defRPr sz="2000" b="1"/>
            </a:lvl1pPr>
          </a:lstStyle>
          <a:p>
            <a:r>
              <a:rPr lang="en-US"/>
              <a:t>Click to edit Master title style</a:t>
            </a:r>
            <a:endParaRPr lang="fa-I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a-I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A7954B10-DAAD-3C12-C08D-5C89324911D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AF90ED79-5407-E663-E25E-FAA11AEED9D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846366E1-59A5-550E-0976-F55771249CBF}"/>
              </a:ext>
            </a:extLst>
          </p:cNvPr>
          <p:cNvSpPr>
            <a:spLocks noGrp="1" noChangeArrowheads="1"/>
          </p:cNvSpPr>
          <p:nvPr>
            <p:ph type="sldNum" sz="quarter" idx="12"/>
          </p:nvPr>
        </p:nvSpPr>
        <p:spPr>
          <a:ln/>
        </p:spPr>
        <p:txBody>
          <a:bodyPr/>
          <a:lstStyle>
            <a:lvl1pPr>
              <a:defRPr/>
            </a:lvl1pPr>
          </a:lstStyle>
          <a:p>
            <a:pPr>
              <a:defRPr/>
            </a:pPr>
            <a:fld id="{08FB0512-927B-4DD8-812C-1F55DC840673}" type="slidenum">
              <a:rPr lang="ar-SA" altLang="fa-IR"/>
              <a:pPr>
                <a:defRPr/>
              </a:pPr>
              <a:t>‹#›</a:t>
            </a:fld>
            <a:endParaRPr lang="en-US" altLang="fa-IR"/>
          </a:p>
        </p:txBody>
      </p:sp>
    </p:spTree>
    <p:extLst>
      <p:ext uri="{BB962C8B-B14F-4D97-AF65-F5344CB8AC3E}">
        <p14:creationId xmlns:p14="http://schemas.microsoft.com/office/powerpoint/2010/main" val="4207311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a-I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8">
            <a:extLst>
              <a:ext uri="{FF2B5EF4-FFF2-40B4-BE49-F238E27FC236}">
                <a16:creationId xmlns:a16="http://schemas.microsoft.com/office/drawing/2014/main" id="{C1DB81E2-2605-8F1A-7166-C36807C6621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410E2909-8E57-F38B-7AE1-C99532EE7A0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1156FBD5-6A35-B227-ACEE-C0939F01E514}"/>
              </a:ext>
            </a:extLst>
          </p:cNvPr>
          <p:cNvSpPr>
            <a:spLocks noGrp="1" noChangeArrowheads="1"/>
          </p:cNvSpPr>
          <p:nvPr>
            <p:ph type="sldNum" sz="quarter" idx="12"/>
          </p:nvPr>
        </p:nvSpPr>
        <p:spPr>
          <a:ln/>
        </p:spPr>
        <p:txBody>
          <a:bodyPr/>
          <a:lstStyle>
            <a:lvl1pPr>
              <a:defRPr/>
            </a:lvl1pPr>
          </a:lstStyle>
          <a:p>
            <a:pPr>
              <a:defRPr/>
            </a:pPr>
            <a:fld id="{5C756892-2D4A-4493-A03D-57AF4B7B19DD}" type="slidenum">
              <a:rPr lang="ar-SA" altLang="fa-IR"/>
              <a:pPr>
                <a:defRPr/>
              </a:pPr>
              <a:t>‹#›</a:t>
            </a:fld>
            <a:endParaRPr lang="en-US" altLang="fa-IR"/>
          </a:p>
        </p:txBody>
      </p:sp>
    </p:spTree>
    <p:extLst>
      <p:ext uri="{BB962C8B-B14F-4D97-AF65-F5344CB8AC3E}">
        <p14:creationId xmlns:p14="http://schemas.microsoft.com/office/powerpoint/2010/main" val="3771407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endParaRPr lang="fa-I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a-IR"/>
          </a:p>
        </p:txBody>
      </p:sp>
      <p:sp>
        <p:nvSpPr>
          <p:cNvPr id="4" name="Rectangle 8">
            <a:extLst>
              <a:ext uri="{FF2B5EF4-FFF2-40B4-BE49-F238E27FC236}">
                <a16:creationId xmlns:a16="http://schemas.microsoft.com/office/drawing/2014/main" id="{1E003678-D22A-01DC-8C4B-3BA937294B1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534EB85C-7EC4-0129-9C6F-CFA93A240B1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D75C3FA9-F45C-3AD7-9044-E77B8120D0B9}"/>
              </a:ext>
            </a:extLst>
          </p:cNvPr>
          <p:cNvSpPr>
            <a:spLocks noGrp="1" noChangeArrowheads="1"/>
          </p:cNvSpPr>
          <p:nvPr>
            <p:ph type="sldNum" sz="quarter" idx="12"/>
          </p:nvPr>
        </p:nvSpPr>
        <p:spPr>
          <a:ln/>
        </p:spPr>
        <p:txBody>
          <a:bodyPr/>
          <a:lstStyle>
            <a:lvl1pPr>
              <a:defRPr/>
            </a:lvl1pPr>
          </a:lstStyle>
          <a:p>
            <a:pPr>
              <a:defRPr/>
            </a:pPr>
            <a:fld id="{22AA7C83-0A9E-47EB-A93D-4AA7A8AC8ADC}" type="slidenum">
              <a:rPr lang="ar-SA" altLang="fa-IR"/>
              <a:pPr>
                <a:defRPr/>
              </a:pPr>
              <a:t>‹#›</a:t>
            </a:fld>
            <a:endParaRPr lang="en-US" altLang="fa-IR"/>
          </a:p>
        </p:txBody>
      </p:sp>
    </p:spTree>
    <p:extLst>
      <p:ext uri="{BB962C8B-B14F-4D97-AF65-F5344CB8AC3E}">
        <p14:creationId xmlns:p14="http://schemas.microsoft.com/office/powerpoint/2010/main" val="856235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4AA81657-1991-0613-8D53-4D8869FBA851}"/>
              </a:ext>
            </a:extLst>
          </p:cNvPr>
          <p:cNvGrpSpPr>
            <a:grpSpLocks/>
          </p:cNvGrpSpPr>
          <p:nvPr/>
        </p:nvGrpSpPr>
        <p:grpSpPr bwMode="auto">
          <a:xfrm>
            <a:off x="-3238500" y="0"/>
            <a:ext cx="11925300" cy="3810000"/>
            <a:chOff x="-2040" y="0"/>
            <a:chExt cx="7512" cy="2400"/>
          </a:xfrm>
        </p:grpSpPr>
        <p:sp>
          <p:nvSpPr>
            <p:cNvPr id="1033" name="AutoShape 3">
              <a:extLst>
                <a:ext uri="{FF2B5EF4-FFF2-40B4-BE49-F238E27FC236}">
                  <a16:creationId xmlns:a16="http://schemas.microsoft.com/office/drawing/2014/main" id="{C72C1B9B-D58A-3BB6-BAE8-B6CBBF325D6B}"/>
                </a:ext>
              </a:extLst>
            </p:cNvPr>
            <p:cNvSpPr>
              <a:spLocks noChangeArrowheads="1"/>
            </p:cNvSpPr>
            <p:nvPr/>
          </p:nvSpPr>
          <p:spPr bwMode="auto">
            <a:xfrm>
              <a:off x="-2040" y="432"/>
              <a:ext cx="2592" cy="1968"/>
            </a:xfrm>
            <a:custGeom>
              <a:avLst/>
              <a:gdLst>
                <a:gd name="T0" fmla="*/ 2037 w 64000"/>
                <a:gd name="T1" fmla="*/ 177 h 64000"/>
                <a:gd name="T2" fmla="*/ 2592 w 64000"/>
                <a:gd name="T3" fmla="*/ 984 h 64000"/>
                <a:gd name="T4" fmla="*/ 2037 w 64000"/>
                <a:gd name="T5" fmla="*/ 1791 h 64000"/>
                <a:gd name="T6" fmla="*/ 2037 w 64000"/>
                <a:gd name="T7" fmla="*/ 1791 h 64000"/>
                <a:gd name="T8" fmla="*/ 2037 w 64000"/>
                <a:gd name="T9" fmla="*/ 1791 h 64000"/>
                <a:gd name="T10" fmla="*/ 2037 w 64000"/>
                <a:gd name="T11" fmla="*/ 1791 h 64000"/>
                <a:gd name="T12" fmla="*/ 2037 w 64000"/>
                <a:gd name="T13" fmla="*/ 177 h 64000"/>
                <a:gd name="T14" fmla="*/ 2037 w 64000"/>
                <a:gd name="T15" fmla="*/ 177 h 64000"/>
                <a:gd name="T16" fmla="*/ 2037 w 64000"/>
                <a:gd name="T17" fmla="*/ 177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4" name="AutoShape 4">
              <a:extLst>
                <a:ext uri="{FF2B5EF4-FFF2-40B4-BE49-F238E27FC236}">
                  <a16:creationId xmlns:a16="http://schemas.microsoft.com/office/drawing/2014/main" id="{6E735F2D-7B1D-ED12-33EB-6586BC6E544B}"/>
                </a:ext>
              </a:extLst>
            </p:cNvPr>
            <p:cNvSpPr>
              <a:spLocks noChangeArrowheads="1"/>
            </p:cNvSpPr>
            <p:nvPr/>
          </p:nvSpPr>
          <p:spPr bwMode="auto">
            <a:xfrm>
              <a:off x="-1528" y="0"/>
              <a:ext cx="1949" cy="1987"/>
            </a:xfrm>
            <a:custGeom>
              <a:avLst/>
              <a:gdLst>
                <a:gd name="T0" fmla="*/ 1525 w 64000"/>
                <a:gd name="T1" fmla="*/ 174 h 64000"/>
                <a:gd name="T2" fmla="*/ 1949 w 64000"/>
                <a:gd name="T3" fmla="*/ 994 h 64000"/>
                <a:gd name="T4" fmla="*/ 1525 w 64000"/>
                <a:gd name="T5" fmla="*/ 1813 h 64000"/>
                <a:gd name="T6" fmla="*/ 1525 w 64000"/>
                <a:gd name="T7" fmla="*/ 1813 h 64000"/>
                <a:gd name="T8" fmla="*/ 1525 w 64000"/>
                <a:gd name="T9" fmla="*/ 1813 h 64000"/>
                <a:gd name="T10" fmla="*/ 1525 w 64000"/>
                <a:gd name="T11" fmla="*/ 1813 h 64000"/>
                <a:gd name="T12" fmla="*/ 1525 w 64000"/>
                <a:gd name="T13" fmla="*/ 174 h 64000"/>
                <a:gd name="T14" fmla="*/ 1525 w 64000"/>
                <a:gd name="T15" fmla="*/ 174 h 64000"/>
                <a:gd name="T16" fmla="*/ 1525 w 64000"/>
                <a:gd name="T17" fmla="*/ 174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5" name="Line 5">
              <a:extLst>
                <a:ext uri="{FF2B5EF4-FFF2-40B4-BE49-F238E27FC236}">
                  <a16:creationId xmlns:a16="http://schemas.microsoft.com/office/drawing/2014/main" id="{8CFB11A8-26A5-C4A7-B2F8-2D7860ED9DCB}"/>
                </a:ext>
              </a:extLst>
            </p:cNvPr>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027" name="Rectangle 6">
            <a:extLst>
              <a:ext uri="{FF2B5EF4-FFF2-40B4-BE49-F238E27FC236}">
                <a16:creationId xmlns:a16="http://schemas.microsoft.com/office/drawing/2014/main" id="{C2D7F7DD-3A34-9E5B-EABF-A87B85A67F4E}"/>
              </a:ext>
            </a:extLst>
          </p:cNvPr>
          <p:cNvSpPr>
            <a:spLocks noGrp="1" noChangeArrowheads="1"/>
          </p:cNvSpPr>
          <p:nvPr>
            <p:ph type="title"/>
          </p:nvPr>
        </p:nvSpPr>
        <p:spPr bwMode="auto">
          <a:xfrm>
            <a:off x="1370013" y="301625"/>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fa-IR"/>
              <a:t>Click to edit Master title style</a:t>
            </a:r>
          </a:p>
        </p:txBody>
      </p:sp>
      <p:sp>
        <p:nvSpPr>
          <p:cNvPr id="1028" name="Rectangle 7">
            <a:extLst>
              <a:ext uri="{FF2B5EF4-FFF2-40B4-BE49-F238E27FC236}">
                <a16:creationId xmlns:a16="http://schemas.microsoft.com/office/drawing/2014/main" id="{07509E41-E890-E973-89AE-49DF0CB44B6A}"/>
              </a:ext>
            </a:extLst>
          </p:cNvPr>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fa-IR"/>
              <a:t>Click to edit Master text styles</a:t>
            </a:r>
          </a:p>
          <a:p>
            <a:pPr lvl="1"/>
            <a:r>
              <a:rPr lang="en-US" altLang="fa-IR"/>
              <a:t>Second level</a:t>
            </a:r>
          </a:p>
          <a:p>
            <a:pPr lvl="2"/>
            <a:r>
              <a:rPr lang="en-US" altLang="fa-IR"/>
              <a:t>Third level</a:t>
            </a:r>
          </a:p>
          <a:p>
            <a:pPr lvl="3"/>
            <a:r>
              <a:rPr lang="en-US" altLang="fa-IR"/>
              <a:t>Fourth level</a:t>
            </a:r>
          </a:p>
          <a:p>
            <a:pPr lvl="4"/>
            <a:r>
              <a:rPr lang="en-US" altLang="fa-IR"/>
              <a:t>Fifth level</a:t>
            </a:r>
          </a:p>
        </p:txBody>
      </p:sp>
      <p:sp>
        <p:nvSpPr>
          <p:cNvPr id="34824" name="Rectangle 8">
            <a:extLst>
              <a:ext uri="{FF2B5EF4-FFF2-40B4-BE49-F238E27FC236}">
                <a16:creationId xmlns:a16="http://schemas.microsoft.com/office/drawing/2014/main" id="{E1FB23ED-54E6-B501-4302-DD324EE343F0}"/>
              </a:ext>
            </a:extLst>
          </p:cNvPr>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eaLnBrk="1" hangingPunct="1">
              <a:defRPr sz="1200"/>
            </a:lvl1pPr>
          </a:lstStyle>
          <a:p>
            <a:pPr>
              <a:defRPr/>
            </a:pPr>
            <a:endParaRPr lang="en-US"/>
          </a:p>
        </p:txBody>
      </p:sp>
      <p:sp>
        <p:nvSpPr>
          <p:cNvPr id="34825" name="Rectangle 9">
            <a:extLst>
              <a:ext uri="{FF2B5EF4-FFF2-40B4-BE49-F238E27FC236}">
                <a16:creationId xmlns:a16="http://schemas.microsoft.com/office/drawing/2014/main" id="{607C59DB-997B-4D00-7284-13CC0F728068}"/>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rtl="0" eaLnBrk="1" hangingPunct="1">
              <a:defRPr sz="1200"/>
            </a:lvl1pPr>
          </a:lstStyle>
          <a:p>
            <a:pPr>
              <a:defRPr/>
            </a:pPr>
            <a:endParaRPr lang="en-US"/>
          </a:p>
        </p:txBody>
      </p:sp>
      <p:sp>
        <p:nvSpPr>
          <p:cNvPr id="34826" name="Rectangle 10">
            <a:extLst>
              <a:ext uri="{FF2B5EF4-FFF2-40B4-BE49-F238E27FC236}">
                <a16:creationId xmlns:a16="http://schemas.microsoft.com/office/drawing/2014/main" id="{F0EC3997-AF35-E881-AA6C-3C3335D3A5FE}"/>
              </a:ext>
            </a:extLst>
          </p:cNvPr>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5FD32402-605E-4B54-8A41-D780310C7396}" type="slidenum">
              <a:rPr lang="ar-SA" altLang="fa-IR"/>
              <a:pPr>
                <a:defRPr/>
              </a:pPr>
              <a:t>‹#›</a:t>
            </a:fld>
            <a:endParaRPr lang="en-US" altLang="fa-IR"/>
          </a:p>
        </p:txBody>
      </p:sp>
      <p:sp>
        <p:nvSpPr>
          <p:cNvPr id="1032" name="Rectangle 1">
            <a:extLst>
              <a:ext uri="{FF2B5EF4-FFF2-40B4-BE49-F238E27FC236}">
                <a16:creationId xmlns:a16="http://schemas.microsoft.com/office/drawing/2014/main" id="{523A3701-8A4B-5884-3E08-4928A7541B13}"/>
              </a:ext>
            </a:extLst>
          </p:cNvPr>
          <p:cNvSpPr>
            <a:spLocks noChangeArrowheads="1"/>
          </p:cNvSpPr>
          <p:nvPr userDrawn="1"/>
        </p:nvSpPr>
        <p:spPr bwMode="auto">
          <a:xfrm rot="5400000">
            <a:off x="8588376" y="5507037"/>
            <a:ext cx="2087562" cy="614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br>
              <a:rPr lang="en-US" altLang="en-US" sz="1600" b="1">
                <a:latin typeface="Times New Roman" panose="02020603050405020304" pitchFamily="18" charset="0"/>
                <a:cs typeface="Times New Roman" panose="02020603050405020304" pitchFamily="18" charset="0"/>
              </a:rPr>
            </a:br>
            <a:r>
              <a:rPr lang="en-US" altLang="en-US" sz="1600" b="1">
                <a:latin typeface="Times New Roman" panose="02020603050405020304" pitchFamily="18" charset="0"/>
                <a:cs typeface="Times New Roman" panose="02020603050405020304" pitchFamily="18" charset="0"/>
              </a:rPr>
              <a:t>w</a:t>
            </a:r>
            <a:r>
              <a:rPr lang="en-US" altLang="en-US" b="1">
                <a:latin typeface="Times New Roman" panose="02020603050405020304" pitchFamily="18" charset="0"/>
                <a:cs typeface="Times New Roman" panose="02020603050405020304" pitchFamily="18" charset="0"/>
              </a:rPr>
              <a:t>ww.Ravanpoint.ir</a:t>
            </a:r>
            <a:endParaRPr lang="en-GB" altLang="en-US" b="1">
              <a:latin typeface="Times New Roman" panose="02020603050405020304" pitchFamily="18" charset="0"/>
              <a:cs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744"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1" eaLnBrk="0" fontAlgn="base" hangingPunct="0">
        <a:spcBef>
          <a:spcPct val="0"/>
        </a:spcBef>
        <a:spcAft>
          <a:spcPct val="0"/>
        </a:spcAft>
        <a:defRPr sz="3600">
          <a:solidFill>
            <a:schemeClr val="tx2"/>
          </a:solidFill>
          <a:latin typeface="+mj-lt"/>
          <a:ea typeface="+mj-ea"/>
          <a:cs typeface="+mj-cs"/>
        </a:defRPr>
      </a:lvl1pPr>
      <a:lvl2pPr algn="l" rtl="1" eaLnBrk="0" fontAlgn="base" hangingPunct="0">
        <a:spcBef>
          <a:spcPct val="0"/>
        </a:spcBef>
        <a:spcAft>
          <a:spcPct val="0"/>
        </a:spcAft>
        <a:defRPr sz="3600">
          <a:solidFill>
            <a:schemeClr val="tx2"/>
          </a:solidFill>
          <a:latin typeface="Arial" pitchFamily="34" charset="0"/>
          <a:cs typeface="Arial" pitchFamily="34" charset="0"/>
        </a:defRPr>
      </a:lvl2pPr>
      <a:lvl3pPr algn="l" rtl="1" eaLnBrk="0" fontAlgn="base" hangingPunct="0">
        <a:spcBef>
          <a:spcPct val="0"/>
        </a:spcBef>
        <a:spcAft>
          <a:spcPct val="0"/>
        </a:spcAft>
        <a:defRPr sz="3600">
          <a:solidFill>
            <a:schemeClr val="tx2"/>
          </a:solidFill>
          <a:latin typeface="Arial" pitchFamily="34" charset="0"/>
          <a:cs typeface="Arial" pitchFamily="34" charset="0"/>
        </a:defRPr>
      </a:lvl3pPr>
      <a:lvl4pPr algn="l" rtl="1" eaLnBrk="0" fontAlgn="base" hangingPunct="0">
        <a:spcBef>
          <a:spcPct val="0"/>
        </a:spcBef>
        <a:spcAft>
          <a:spcPct val="0"/>
        </a:spcAft>
        <a:defRPr sz="3600">
          <a:solidFill>
            <a:schemeClr val="tx2"/>
          </a:solidFill>
          <a:latin typeface="Arial" pitchFamily="34" charset="0"/>
          <a:cs typeface="Arial" pitchFamily="34" charset="0"/>
        </a:defRPr>
      </a:lvl4pPr>
      <a:lvl5pPr algn="l" rtl="1" eaLnBrk="0" fontAlgn="base" hangingPunct="0">
        <a:spcBef>
          <a:spcPct val="0"/>
        </a:spcBef>
        <a:spcAft>
          <a:spcPct val="0"/>
        </a:spcAft>
        <a:defRPr sz="3600">
          <a:solidFill>
            <a:schemeClr val="tx2"/>
          </a:solidFill>
          <a:latin typeface="Arial" pitchFamily="34" charset="0"/>
          <a:cs typeface="Arial" pitchFamily="34" charset="0"/>
        </a:defRPr>
      </a:lvl5pPr>
      <a:lvl6pPr marL="457200" algn="l" rtl="1" fontAlgn="base">
        <a:spcBef>
          <a:spcPct val="0"/>
        </a:spcBef>
        <a:spcAft>
          <a:spcPct val="0"/>
        </a:spcAft>
        <a:defRPr sz="3600">
          <a:solidFill>
            <a:schemeClr val="tx2"/>
          </a:solidFill>
          <a:latin typeface="Arial" pitchFamily="34" charset="0"/>
          <a:cs typeface="Arial" pitchFamily="34" charset="0"/>
        </a:defRPr>
      </a:lvl6pPr>
      <a:lvl7pPr marL="914400" algn="l" rtl="1" fontAlgn="base">
        <a:spcBef>
          <a:spcPct val="0"/>
        </a:spcBef>
        <a:spcAft>
          <a:spcPct val="0"/>
        </a:spcAft>
        <a:defRPr sz="3600">
          <a:solidFill>
            <a:schemeClr val="tx2"/>
          </a:solidFill>
          <a:latin typeface="Arial" pitchFamily="34" charset="0"/>
          <a:cs typeface="Arial" pitchFamily="34" charset="0"/>
        </a:defRPr>
      </a:lvl7pPr>
      <a:lvl8pPr marL="1371600" algn="l" rtl="1" fontAlgn="base">
        <a:spcBef>
          <a:spcPct val="0"/>
        </a:spcBef>
        <a:spcAft>
          <a:spcPct val="0"/>
        </a:spcAft>
        <a:defRPr sz="3600">
          <a:solidFill>
            <a:schemeClr val="tx2"/>
          </a:solidFill>
          <a:latin typeface="Arial" pitchFamily="34" charset="0"/>
          <a:cs typeface="Arial" pitchFamily="34" charset="0"/>
        </a:defRPr>
      </a:lvl8pPr>
      <a:lvl9pPr marL="1828800" algn="l" rtl="1" fontAlgn="base">
        <a:spcBef>
          <a:spcPct val="0"/>
        </a:spcBef>
        <a:spcAft>
          <a:spcPct val="0"/>
        </a:spcAft>
        <a:defRPr sz="36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r" rtl="1"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cs typeface="+mn-cs"/>
        </a:defRPr>
      </a:lvl2pPr>
      <a:lvl3pPr marL="1143000" indent="-228600" algn="r" rtl="1"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cs typeface="+mn-cs"/>
        </a:defRPr>
      </a:lvl3pPr>
      <a:lvl4pPr marL="1600200" indent="-228600" algn="r" rtl="1"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cs typeface="+mn-cs"/>
        </a:defRPr>
      </a:lvl4pPr>
      <a:lvl5pPr marL="20574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cs typeface="+mn-cs"/>
        </a:defRPr>
      </a:lvl5pPr>
      <a:lvl6pPr marL="25146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6pPr>
      <a:lvl7pPr marL="29718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7pPr>
      <a:lvl8pPr marL="34290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8pPr>
      <a:lvl9pPr marL="3886200" indent="-228600" algn="r" rtl="1" fontAlgn="base">
        <a:spcBef>
          <a:spcPct val="20000"/>
        </a:spcBef>
        <a:spcAft>
          <a:spcPct val="0"/>
        </a:spcAft>
        <a:buClr>
          <a:schemeClr val="tx2"/>
        </a:buClr>
        <a:buSzPct val="60000"/>
        <a:buFont typeface="Wingdings" pitchFamily="2" charset="2"/>
        <a:buChar char="¡"/>
        <a:defRPr sz="1900">
          <a:solidFill>
            <a:schemeClr val="tx1"/>
          </a:solidFill>
          <a:latin typeface="+mn-lt"/>
          <a:cs typeface="+mn-cs"/>
        </a:defRPr>
      </a:lvl9pPr>
    </p:bodyStyle>
    <p:otherStyle>
      <a:defPPr>
        <a:defRPr lang="fa-I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www.powershow.ir/"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0CD5DBB6-CEDF-3E08-F476-F69DC7CD7B3B}"/>
              </a:ext>
            </a:extLst>
          </p:cNvPr>
          <p:cNvSpPr>
            <a:spLocks noGrp="1" noChangeArrowheads="1"/>
          </p:cNvSpPr>
          <p:nvPr>
            <p:ph type="title" idx="4294967295"/>
          </p:nvPr>
        </p:nvSpPr>
        <p:spPr/>
        <p:txBody>
          <a:bodyPr/>
          <a:lstStyle/>
          <a:p>
            <a:pPr eaLnBrk="1" hangingPunct="1"/>
            <a:r>
              <a:rPr lang="fa-IR" altLang="fa-IR"/>
              <a:t>درمانها شامل موارد زير مي باشند:</a:t>
            </a:r>
            <a:endParaRPr lang="en-US" altLang="fa-IR"/>
          </a:p>
        </p:txBody>
      </p:sp>
      <p:sp>
        <p:nvSpPr>
          <p:cNvPr id="5123" name="Rectangle 3">
            <a:extLst>
              <a:ext uri="{FF2B5EF4-FFF2-40B4-BE49-F238E27FC236}">
                <a16:creationId xmlns:a16="http://schemas.microsoft.com/office/drawing/2014/main" id="{8A39731F-E576-204F-140F-2C54AA6F24DB}"/>
              </a:ext>
            </a:extLst>
          </p:cNvPr>
          <p:cNvSpPr>
            <a:spLocks noGrp="1" noChangeArrowheads="1"/>
          </p:cNvSpPr>
          <p:nvPr>
            <p:ph type="body" idx="4294967295"/>
          </p:nvPr>
        </p:nvSpPr>
        <p:spPr/>
        <p:txBody>
          <a:bodyPr/>
          <a:lstStyle/>
          <a:p>
            <a:pPr eaLnBrk="1" hangingPunct="1"/>
            <a:r>
              <a:rPr lang="fa-IR" altLang="fa-IR" sz="2500"/>
              <a:t>درمانهاي زيست شناختي مانند داروها</a:t>
            </a:r>
          </a:p>
          <a:p>
            <a:pPr eaLnBrk="1" hangingPunct="1"/>
            <a:r>
              <a:rPr lang="fa-IR" altLang="fa-IR" sz="2500"/>
              <a:t>روان درماني فردي </a:t>
            </a:r>
          </a:p>
          <a:p>
            <a:pPr eaLnBrk="1" hangingPunct="1"/>
            <a:r>
              <a:rPr lang="fa-IR" altLang="fa-IR" sz="2500"/>
              <a:t>روان درماني گروهي </a:t>
            </a:r>
          </a:p>
          <a:p>
            <a:pPr eaLnBrk="1" hangingPunct="1"/>
            <a:r>
              <a:rPr lang="fa-IR" altLang="fa-IR" sz="2500"/>
              <a:t>روان درماني خانواده</a:t>
            </a:r>
          </a:p>
          <a:p>
            <a:pPr eaLnBrk="1" hangingPunct="1"/>
            <a:r>
              <a:rPr lang="fa-IR" altLang="fa-IR" sz="2500"/>
              <a:t>رفتار درماني</a:t>
            </a:r>
          </a:p>
          <a:p>
            <a:pPr eaLnBrk="1" hangingPunct="1"/>
            <a:endParaRPr lang="en-US" altLang="fa-IR" sz="2500"/>
          </a:p>
        </p:txBody>
      </p:sp>
      <p:pic>
        <p:nvPicPr>
          <p:cNvPr id="5124" name="Picture 1">
            <a:extLst>
              <a:ext uri="{FF2B5EF4-FFF2-40B4-BE49-F238E27FC236}">
                <a16:creationId xmlns:a16="http://schemas.microsoft.com/office/drawing/2014/main" id="{7A9C5B17-B233-E498-7DF2-9D7DAF926C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4292600"/>
            <a:ext cx="1871662"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9E3AE0E8-9FE5-AE42-F9EC-A9188F4AA2DD}"/>
              </a:ext>
            </a:extLst>
          </p:cNvPr>
          <p:cNvSpPr>
            <a:spLocks noGrp="1" noChangeArrowheads="1"/>
          </p:cNvSpPr>
          <p:nvPr>
            <p:ph type="title" idx="4294967295"/>
          </p:nvPr>
        </p:nvSpPr>
        <p:spPr/>
        <p:txBody>
          <a:bodyPr/>
          <a:lstStyle/>
          <a:p>
            <a:pPr eaLnBrk="1" hangingPunct="1"/>
            <a:r>
              <a:rPr lang="fa-IR" altLang="fa-IR" sz="4400"/>
              <a:t>درمانهاي زيست شناختي</a:t>
            </a:r>
            <a:endParaRPr lang="en-US" altLang="fa-IR" sz="4400"/>
          </a:p>
        </p:txBody>
      </p:sp>
      <p:sp>
        <p:nvSpPr>
          <p:cNvPr id="6147" name="Rectangle 3">
            <a:extLst>
              <a:ext uri="{FF2B5EF4-FFF2-40B4-BE49-F238E27FC236}">
                <a16:creationId xmlns:a16="http://schemas.microsoft.com/office/drawing/2014/main" id="{5D9741CD-A2C0-1BB5-406C-3825073BAC96}"/>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a:t>    اصلاح يا تعديل رفتارها و افكار يا خلق بيمارگونه از طريق استفاده از عوامل شيميايي يا جسمي را درمان زيست شناختي مي نامند كه عبارتند از:</a:t>
            </a:r>
          </a:p>
          <a:p>
            <a:pPr eaLnBrk="1" hangingPunct="1"/>
            <a:r>
              <a:rPr lang="fa-IR" altLang="fa-IR"/>
              <a:t>درمان دارويي</a:t>
            </a:r>
          </a:p>
          <a:p>
            <a:pPr eaLnBrk="1" hangingPunct="1"/>
            <a:r>
              <a:rPr lang="fa-IR" altLang="fa-IR"/>
              <a:t>الكتروشوك درماني </a:t>
            </a:r>
          </a:p>
          <a:p>
            <a:pPr eaLnBrk="1" hangingPunct="1"/>
            <a:r>
              <a:rPr lang="fa-IR" altLang="fa-IR"/>
              <a:t>درمان با اغماء انسوليني </a:t>
            </a:r>
          </a:p>
          <a:p>
            <a:pPr eaLnBrk="1" hangingPunct="1"/>
            <a:r>
              <a:rPr lang="fa-IR" altLang="fa-IR"/>
              <a:t>جراحي رواني</a:t>
            </a:r>
            <a:endParaRPr lang="en-US" altLang="fa-I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B1E2A81-2CA5-791A-3835-8B78B2AB7887}"/>
              </a:ext>
            </a:extLst>
          </p:cNvPr>
          <p:cNvSpPr>
            <a:spLocks noGrp="1" noChangeArrowheads="1"/>
          </p:cNvSpPr>
          <p:nvPr>
            <p:ph type="title" idx="4294967295"/>
          </p:nvPr>
        </p:nvSpPr>
        <p:spPr/>
        <p:txBody>
          <a:bodyPr/>
          <a:lstStyle/>
          <a:p>
            <a:pPr algn="r" eaLnBrk="1" hangingPunct="1"/>
            <a:r>
              <a:rPr lang="fa-IR" altLang="fa-IR"/>
              <a:t>داروهاي روانپزشكي</a:t>
            </a:r>
            <a:endParaRPr lang="en-US" altLang="fa-IR"/>
          </a:p>
        </p:txBody>
      </p:sp>
      <p:sp>
        <p:nvSpPr>
          <p:cNvPr id="7171" name="Rectangle 3">
            <a:extLst>
              <a:ext uri="{FF2B5EF4-FFF2-40B4-BE49-F238E27FC236}">
                <a16:creationId xmlns:a16="http://schemas.microsoft.com/office/drawing/2014/main" id="{B79A2E45-E0C4-D706-2489-A44A3DADB218}"/>
              </a:ext>
            </a:extLst>
          </p:cNvPr>
          <p:cNvSpPr>
            <a:spLocks noGrp="1" noChangeArrowheads="1"/>
          </p:cNvSpPr>
          <p:nvPr>
            <p:ph type="body" idx="4294967295"/>
          </p:nvPr>
        </p:nvSpPr>
        <p:spPr/>
        <p:txBody>
          <a:bodyPr/>
          <a:lstStyle/>
          <a:p>
            <a:pPr eaLnBrk="1" hangingPunct="1"/>
            <a:r>
              <a:rPr lang="fa-IR" altLang="fa-IR"/>
              <a:t>دارو هاي ضد جنون </a:t>
            </a:r>
            <a:r>
              <a:rPr lang="fa-IR" altLang="fa-IR" sz="2000"/>
              <a:t>(</a:t>
            </a:r>
            <a:r>
              <a:rPr lang="en-US" altLang="fa-IR" sz="2000"/>
              <a:t>(Antipsychotics</a:t>
            </a:r>
          </a:p>
          <a:p>
            <a:pPr eaLnBrk="1" hangingPunct="1"/>
            <a:endParaRPr lang="fa-IR" altLang="fa-IR" sz="2000"/>
          </a:p>
          <a:p>
            <a:pPr eaLnBrk="1" hangingPunct="1"/>
            <a:r>
              <a:rPr lang="fa-IR" altLang="fa-IR"/>
              <a:t>داروهاي ضد افسردگي</a:t>
            </a:r>
            <a:r>
              <a:rPr lang="en-US" altLang="fa-IR" sz="2000"/>
              <a:t>(Anti depressants) </a:t>
            </a:r>
          </a:p>
          <a:p>
            <a:pPr eaLnBrk="1" hangingPunct="1"/>
            <a:endParaRPr lang="fa-IR" altLang="fa-IR" sz="2000"/>
          </a:p>
          <a:p>
            <a:pPr eaLnBrk="1" hangingPunct="1"/>
            <a:r>
              <a:rPr lang="fa-IR" altLang="fa-IR"/>
              <a:t>داروهاي ضد مانيا يا تثبيت كننده خلق</a:t>
            </a:r>
            <a:r>
              <a:rPr lang="fa-IR" altLang="fa-IR" sz="2000"/>
              <a:t> (</a:t>
            </a:r>
            <a:r>
              <a:rPr lang="en-US" altLang="fa-IR" sz="2000"/>
              <a:t>Mood-Stabilizing</a:t>
            </a:r>
            <a:r>
              <a:rPr lang="fa-IR" altLang="fa-IR" sz="2000"/>
              <a:t>)</a:t>
            </a:r>
          </a:p>
          <a:p>
            <a:pPr eaLnBrk="1" hangingPunct="1"/>
            <a:endParaRPr lang="fa-IR" altLang="fa-IR" sz="2000"/>
          </a:p>
          <a:p>
            <a:pPr eaLnBrk="1" hangingPunct="1"/>
            <a:r>
              <a:rPr lang="fa-IR" altLang="fa-IR"/>
              <a:t>داروهاي ضد اضطراب</a:t>
            </a:r>
            <a:r>
              <a:rPr lang="en-US" altLang="fa-IR" sz="2000"/>
              <a:t>(Antianxiety)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6E0FEBD2-A503-E783-C997-A2B99385E3A1}"/>
              </a:ext>
            </a:extLst>
          </p:cNvPr>
          <p:cNvSpPr>
            <a:spLocks noGrp="1" noChangeArrowheads="1"/>
          </p:cNvSpPr>
          <p:nvPr>
            <p:ph type="title" idx="4294967295"/>
          </p:nvPr>
        </p:nvSpPr>
        <p:spPr/>
        <p:txBody>
          <a:bodyPr/>
          <a:lstStyle/>
          <a:p>
            <a:pPr algn="r" eaLnBrk="1" hangingPunct="1"/>
            <a:r>
              <a:rPr lang="fa-IR" altLang="fa-IR" sz="3200"/>
              <a:t>داروهاي ضد جنون </a:t>
            </a:r>
            <a:br>
              <a:rPr lang="fa-IR" altLang="fa-IR" sz="3200"/>
            </a:br>
            <a:endParaRPr lang="en-US" altLang="fa-IR" sz="3200"/>
          </a:p>
        </p:txBody>
      </p:sp>
      <p:sp>
        <p:nvSpPr>
          <p:cNvPr id="8195" name="Rectangle 3">
            <a:extLst>
              <a:ext uri="{FF2B5EF4-FFF2-40B4-BE49-F238E27FC236}">
                <a16:creationId xmlns:a16="http://schemas.microsoft.com/office/drawing/2014/main" id="{650F2B42-0A6B-5C23-9727-05E593DC2E67}"/>
              </a:ext>
            </a:extLst>
          </p:cNvPr>
          <p:cNvSpPr>
            <a:spLocks noGrp="1" noChangeArrowheads="1"/>
          </p:cNvSpPr>
          <p:nvPr>
            <p:ph type="body" idx="4294967295"/>
          </p:nvPr>
        </p:nvSpPr>
        <p:spPr/>
        <p:txBody>
          <a:bodyPr/>
          <a:lstStyle/>
          <a:p>
            <a:pPr eaLnBrk="1" hangingPunct="1"/>
            <a:r>
              <a:rPr lang="fa-IR" altLang="fa-IR">
                <a:cs typeface="2  Zar" pitchFamily="2" charset="0"/>
              </a:rPr>
              <a:t>داروهاي ضد جنون كلاسيك يا </a:t>
            </a:r>
            <a:r>
              <a:rPr lang="en-US" altLang="fa-IR" sz="2000">
                <a:cs typeface="2  Zar" pitchFamily="2" charset="0"/>
              </a:rPr>
              <a:t>Typical</a:t>
            </a:r>
            <a:r>
              <a:rPr lang="fa-IR" altLang="fa-IR" sz="2800">
                <a:cs typeface="2  Zar" pitchFamily="2" charset="0"/>
              </a:rPr>
              <a:t>:</a:t>
            </a:r>
            <a:r>
              <a:rPr lang="fa-IR" altLang="fa-IR" sz="2400">
                <a:cs typeface="2  Zar" pitchFamily="2" charset="0"/>
              </a:rPr>
              <a:t>(از طريق مهار گيرنده هاي پس سيناپسي</a:t>
            </a:r>
            <a:r>
              <a:rPr lang="en-US" altLang="fa-IR" sz="2000">
                <a:cs typeface="2  Zar" pitchFamily="2" charset="0"/>
              </a:rPr>
              <a:t>D2</a:t>
            </a:r>
            <a:r>
              <a:rPr lang="fa-IR" altLang="fa-IR" sz="2400">
                <a:cs typeface="2  Zar" pitchFamily="2" charset="0"/>
              </a:rPr>
              <a:t> عمل ميكنند و به همين دليل عوارض اكستراپيراميدال جدي دارند و بيشتر بر روي علايم مثبت اسكيزوفرنيا موثرند.)</a:t>
            </a:r>
          </a:p>
          <a:p>
            <a:pPr eaLnBrk="1" hangingPunct="1"/>
            <a:endParaRPr lang="fa-IR" altLang="fa-IR"/>
          </a:p>
          <a:p>
            <a:pPr eaLnBrk="1" hangingPunct="1"/>
            <a:r>
              <a:rPr lang="fa-IR" altLang="fa-IR">
                <a:cs typeface="2  Zar" pitchFamily="2" charset="0"/>
              </a:rPr>
              <a:t>داروهاي ضد جنون جديد يا </a:t>
            </a:r>
            <a:r>
              <a:rPr lang="en-US" altLang="fa-IR" sz="2000">
                <a:cs typeface="2  Zar" pitchFamily="2" charset="0"/>
              </a:rPr>
              <a:t>Atypical</a:t>
            </a:r>
            <a:r>
              <a:rPr lang="fa-IR" altLang="fa-IR">
                <a:cs typeface="2  Zar" pitchFamily="2" charset="0"/>
              </a:rPr>
              <a:t>:</a:t>
            </a:r>
            <a:r>
              <a:rPr lang="fa-IR" altLang="fa-IR" sz="2400">
                <a:cs typeface="2  Zar" pitchFamily="2" charset="0"/>
              </a:rPr>
              <a:t>(علاوه بر اثر روي گيرنده هاي </a:t>
            </a:r>
            <a:r>
              <a:rPr lang="en-US" altLang="fa-IR" sz="2000">
                <a:cs typeface="2  Zar" pitchFamily="2" charset="0"/>
              </a:rPr>
              <a:t>D2</a:t>
            </a:r>
            <a:r>
              <a:rPr lang="fa-IR" altLang="fa-IR" sz="2400">
                <a:cs typeface="2  Zar" pitchFamily="2" charset="0"/>
              </a:rPr>
              <a:t>بر روي ساير گيرنده هاي دوپاميني وسروتونين نيز اثر ميكنند لذا عوارض اكستراپيراميدال كمتري دارندو بر روي عوامل منفي اسكيزوفرنيا نيز موثرند.)</a:t>
            </a:r>
            <a:endParaRPr lang="en-US" altLang="fa-IR" sz="2400">
              <a:cs typeface="2  Zar"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C0C475E-84FC-C4A3-C886-500FCDF01127}"/>
              </a:ext>
            </a:extLst>
          </p:cNvPr>
          <p:cNvSpPr>
            <a:spLocks noGrp="1" noChangeArrowheads="1"/>
          </p:cNvSpPr>
          <p:nvPr>
            <p:ph type="title" idx="4294967295"/>
          </p:nvPr>
        </p:nvSpPr>
        <p:spPr/>
        <p:txBody>
          <a:bodyPr/>
          <a:lstStyle/>
          <a:p>
            <a:pPr algn="r" eaLnBrk="1" hangingPunct="1"/>
            <a:r>
              <a:rPr lang="fa-IR" altLang="fa-IR" sz="4000">
                <a:cs typeface="2  Zar" pitchFamily="2" charset="0"/>
              </a:rPr>
              <a:t>داروهاي ضد جنون كلاسيك يا </a:t>
            </a:r>
            <a:r>
              <a:rPr lang="en-US" altLang="fa-IR" sz="3100">
                <a:cs typeface="2  Zar" pitchFamily="2" charset="0"/>
              </a:rPr>
              <a:t>Typical</a:t>
            </a:r>
            <a:endParaRPr lang="en-US" altLang="fa-IR" sz="3500">
              <a:cs typeface="2  Zar" pitchFamily="2" charset="0"/>
            </a:endParaRPr>
          </a:p>
        </p:txBody>
      </p:sp>
      <p:sp>
        <p:nvSpPr>
          <p:cNvPr id="9219" name="Rectangle 3">
            <a:extLst>
              <a:ext uri="{FF2B5EF4-FFF2-40B4-BE49-F238E27FC236}">
                <a16:creationId xmlns:a16="http://schemas.microsoft.com/office/drawing/2014/main" id="{36442982-CA16-D78F-18F0-D807607C147D}"/>
              </a:ext>
            </a:extLst>
          </p:cNvPr>
          <p:cNvSpPr>
            <a:spLocks noGrp="1" noChangeArrowheads="1"/>
          </p:cNvSpPr>
          <p:nvPr>
            <p:ph type="body" idx="4294967295"/>
          </p:nvPr>
        </p:nvSpPr>
        <p:spPr/>
        <p:txBody>
          <a:bodyPr/>
          <a:lstStyle/>
          <a:p>
            <a:pPr eaLnBrk="1" hangingPunct="1"/>
            <a:r>
              <a:rPr lang="fa-IR" altLang="fa-IR" sz="2000"/>
              <a:t>كلرپرومازين و تري فلوپرومازين (</a:t>
            </a:r>
            <a:r>
              <a:rPr lang="fa-IR" altLang="fa-IR" sz="2000">
                <a:solidFill>
                  <a:srgbClr val="00B0F0"/>
                </a:solidFill>
              </a:rPr>
              <a:t>عوارض اکسپرامیدال کم ولی عوارض افت هیپوتانسیون و تسکینی بالایی دارد )</a:t>
            </a:r>
          </a:p>
          <a:p>
            <a:pPr eaLnBrk="1" hangingPunct="1"/>
            <a:endParaRPr lang="fa-IR" altLang="fa-IR" sz="2000"/>
          </a:p>
          <a:p>
            <a:pPr eaLnBrk="1" hangingPunct="1"/>
            <a:r>
              <a:rPr lang="fa-IR" altLang="fa-IR" sz="2000"/>
              <a:t>پرفنازين، تري فلوپرازين،فلوفنازين </a:t>
            </a:r>
            <a:r>
              <a:rPr lang="fa-IR" altLang="fa-IR" sz="2000">
                <a:solidFill>
                  <a:srgbClr val="00B0F0"/>
                </a:solidFill>
              </a:rPr>
              <a:t>(به شکل تزریقی با اثر دراز مدت ) </a:t>
            </a:r>
            <a:r>
              <a:rPr lang="fa-IR" altLang="fa-IR" sz="2000"/>
              <a:t>و آستافنازين</a:t>
            </a:r>
          </a:p>
          <a:p>
            <a:pPr eaLnBrk="1" hangingPunct="1"/>
            <a:r>
              <a:rPr lang="fa-IR" altLang="fa-IR" sz="2000"/>
              <a:t>تيوريدازين و مزوريدازين </a:t>
            </a:r>
            <a:r>
              <a:rPr lang="fa-IR" altLang="fa-IR" sz="2000">
                <a:solidFill>
                  <a:srgbClr val="00B0F0"/>
                </a:solidFill>
              </a:rPr>
              <a:t>(در مصرف بیش از 1 گرم در روز،  احتمال رتینوپاتی وجود دارد)</a:t>
            </a:r>
            <a:endParaRPr lang="fa-IR" altLang="fa-IR" sz="2000"/>
          </a:p>
          <a:p>
            <a:pPr eaLnBrk="1" hangingPunct="1"/>
            <a:r>
              <a:rPr lang="fa-IR" altLang="fa-IR" sz="2000"/>
              <a:t>تيوتيكسين وكلروپروتيكسين</a:t>
            </a:r>
          </a:p>
          <a:p>
            <a:pPr eaLnBrk="1" hangingPunct="1"/>
            <a:endParaRPr lang="fa-IR" altLang="fa-IR" sz="2000"/>
          </a:p>
          <a:p>
            <a:pPr eaLnBrk="1" hangingPunct="1"/>
            <a:r>
              <a:rPr lang="fa-IR" altLang="fa-IR" sz="2000"/>
              <a:t>هالوپريدول و دروپريدول </a:t>
            </a:r>
          </a:p>
          <a:p>
            <a:pPr eaLnBrk="1" hangingPunct="1">
              <a:buFont typeface="Wingdings" panose="05000000000000000000" pitchFamily="2" charset="2"/>
              <a:buNone/>
            </a:pPr>
            <a:r>
              <a:rPr lang="fa-IR" altLang="fa-IR" sz="2000"/>
              <a:t>هالوپريدال شايع ترين داروي ضد جنون است.</a:t>
            </a:r>
          </a:p>
          <a:p>
            <a:pPr eaLnBrk="1" hangingPunct="1">
              <a:buFont typeface="Wingdings" panose="05000000000000000000" pitchFamily="2" charset="2"/>
              <a:buNone/>
            </a:pPr>
            <a:endParaRPr lang="fa-IR" altLang="fa-IR" sz="2000"/>
          </a:p>
          <a:p>
            <a:pPr eaLnBrk="1" hangingPunct="1">
              <a:buFont typeface="Wingdings" panose="05000000000000000000" pitchFamily="2" charset="2"/>
              <a:buNone/>
            </a:pPr>
            <a:endParaRPr lang="fa-IR" altLang="fa-IR" sz="2000"/>
          </a:p>
          <a:p>
            <a:pPr eaLnBrk="1" hangingPunct="1">
              <a:buFont typeface="Wingdings" panose="05000000000000000000" pitchFamily="2" charset="2"/>
              <a:buNone/>
            </a:pPr>
            <a:endParaRPr lang="en-US" altLang="fa-IR" sz="20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73BF9F8-3585-C9CB-587A-460F84449504}"/>
              </a:ext>
            </a:extLst>
          </p:cNvPr>
          <p:cNvSpPr>
            <a:spLocks noGrp="1" noChangeArrowheads="1"/>
          </p:cNvSpPr>
          <p:nvPr>
            <p:ph type="title" idx="4294967295"/>
          </p:nvPr>
        </p:nvSpPr>
        <p:spPr/>
        <p:txBody>
          <a:bodyPr/>
          <a:lstStyle/>
          <a:p>
            <a:pPr eaLnBrk="1" hangingPunct="1"/>
            <a:endParaRPr lang="en-US" altLang="fa-IR"/>
          </a:p>
        </p:txBody>
      </p:sp>
      <p:sp>
        <p:nvSpPr>
          <p:cNvPr id="10243" name="Rectangle 3">
            <a:extLst>
              <a:ext uri="{FF2B5EF4-FFF2-40B4-BE49-F238E27FC236}">
                <a16:creationId xmlns:a16="http://schemas.microsoft.com/office/drawing/2014/main" id="{65C60224-FE72-82C6-AD03-3FDE05FADFD3}"/>
              </a:ext>
            </a:extLst>
          </p:cNvPr>
          <p:cNvSpPr>
            <a:spLocks noGrp="1" noChangeArrowheads="1"/>
          </p:cNvSpPr>
          <p:nvPr>
            <p:ph type="body" idx="4294967295"/>
          </p:nvPr>
        </p:nvSpPr>
        <p:spPr/>
        <p:txBody>
          <a:bodyPr/>
          <a:lstStyle/>
          <a:p>
            <a:pPr eaLnBrk="1" hangingPunct="1"/>
            <a:r>
              <a:rPr lang="fa-IR" altLang="fa-IR" sz="2000"/>
              <a:t>موليندون</a:t>
            </a:r>
          </a:p>
          <a:p>
            <a:pPr eaLnBrk="1" hangingPunct="1"/>
            <a:r>
              <a:rPr lang="fa-IR" altLang="fa-IR" sz="2000"/>
              <a:t>(عوارض افزایش وزن و تشنج کمتری دارد).</a:t>
            </a:r>
          </a:p>
          <a:p>
            <a:pPr eaLnBrk="1" hangingPunct="1">
              <a:buFont typeface="Wingdings" panose="05000000000000000000" pitchFamily="2" charset="2"/>
              <a:buNone/>
            </a:pPr>
            <a:endParaRPr lang="fa-IR" altLang="fa-IR" sz="2000"/>
          </a:p>
          <a:p>
            <a:pPr eaLnBrk="1" hangingPunct="1"/>
            <a:r>
              <a:rPr lang="fa-IR" altLang="fa-IR" sz="2000"/>
              <a:t>پيموزايد(</a:t>
            </a:r>
            <a:r>
              <a:rPr lang="fa-IR" altLang="fa-IR" sz="2000">
                <a:sym typeface="Wingdings" panose="05000000000000000000" pitchFamily="2" charset="2"/>
              </a:rPr>
              <a:t>در سندرم ژیل دولاتوره و تیک های حرکتی موثر می باشد).</a:t>
            </a:r>
          </a:p>
          <a:p>
            <a:pPr eaLnBrk="1" hangingPunct="1"/>
            <a:endParaRPr lang="fa-IR" altLang="fa-IR" sz="2000"/>
          </a:p>
          <a:p>
            <a:pPr eaLnBrk="1" hangingPunct="1">
              <a:buFont typeface="Wingdings" panose="05000000000000000000" pitchFamily="2" charset="2"/>
              <a:buNone/>
            </a:pPr>
            <a:endParaRPr lang="en-US" altLang="fa-IR" sz="2000"/>
          </a:p>
          <a:p>
            <a:pPr eaLnBrk="1" hangingPunct="1"/>
            <a:r>
              <a:rPr lang="fa-IR" altLang="fa-IR" sz="2000"/>
              <a:t>لوكساپين</a:t>
            </a:r>
          </a:p>
          <a:p>
            <a:pPr eaLnBrk="1" hangingPunct="1"/>
            <a:endParaRPr lang="fa-IR" altLang="fa-IR" sz="2000"/>
          </a:p>
          <a:p>
            <a:pPr eaLnBrk="1" hangingPunct="1"/>
            <a:r>
              <a:rPr lang="fa-IR" altLang="fa-IR" sz="2000"/>
              <a:t>سولپيرايد و رموكسي پيرايد (</a:t>
            </a:r>
            <a:r>
              <a:rPr lang="fa-IR" altLang="fa-IR" sz="2000">
                <a:solidFill>
                  <a:srgbClr val="00B0F0"/>
                </a:solidFill>
              </a:rPr>
              <a:t>به دلیل عارضه آنمی آپلاستیک کمتر مورد استفاده قرار می گیرد.)</a:t>
            </a:r>
          </a:p>
          <a:p>
            <a:pPr eaLnBrk="1" hangingPunct="1">
              <a:buFont typeface="Wingdings" panose="05000000000000000000" pitchFamily="2" charset="2"/>
              <a:buNone/>
            </a:pPr>
            <a:endParaRPr lang="en-US" altLang="fa-IR" sz="20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E10EF8D-8CE6-6950-518B-4B3C59D54B53}"/>
              </a:ext>
            </a:extLst>
          </p:cNvPr>
          <p:cNvSpPr>
            <a:spLocks noGrp="1" noChangeArrowheads="1"/>
          </p:cNvSpPr>
          <p:nvPr>
            <p:ph type="title" idx="4294967295"/>
          </p:nvPr>
        </p:nvSpPr>
        <p:spPr/>
        <p:txBody>
          <a:bodyPr/>
          <a:lstStyle/>
          <a:p>
            <a:pPr algn="r" eaLnBrk="1" hangingPunct="1"/>
            <a:r>
              <a:rPr lang="fa-IR" altLang="fa-IR" sz="4000">
                <a:cs typeface="2  Zar" pitchFamily="2" charset="0"/>
              </a:rPr>
              <a:t>داروهاي ضد جنون جديد يا </a:t>
            </a:r>
            <a:r>
              <a:rPr lang="en-US" altLang="fa-IR" sz="3100">
                <a:cs typeface="2  Zar" pitchFamily="2" charset="0"/>
              </a:rPr>
              <a:t>Atypical</a:t>
            </a:r>
            <a:endParaRPr lang="en-US" altLang="fa-IR" sz="4000">
              <a:cs typeface="2  Zar" pitchFamily="2" charset="0"/>
            </a:endParaRPr>
          </a:p>
        </p:txBody>
      </p:sp>
      <p:sp>
        <p:nvSpPr>
          <p:cNvPr id="11267" name="Rectangle 3">
            <a:extLst>
              <a:ext uri="{FF2B5EF4-FFF2-40B4-BE49-F238E27FC236}">
                <a16:creationId xmlns:a16="http://schemas.microsoft.com/office/drawing/2014/main" id="{59D0D682-11FD-5E5C-F3EC-EFC52CF76DFE}"/>
              </a:ext>
            </a:extLst>
          </p:cNvPr>
          <p:cNvSpPr>
            <a:spLocks noGrp="1" noChangeArrowheads="1"/>
          </p:cNvSpPr>
          <p:nvPr>
            <p:ph type="body" idx="4294967295"/>
          </p:nvPr>
        </p:nvSpPr>
        <p:spPr/>
        <p:txBody>
          <a:bodyPr/>
          <a:lstStyle/>
          <a:p>
            <a:pPr eaLnBrk="1" hangingPunct="1"/>
            <a:r>
              <a:rPr lang="fa-IR" altLang="fa-IR" sz="2500"/>
              <a:t>رسپريدون </a:t>
            </a:r>
            <a:r>
              <a:rPr lang="fa-IR" altLang="fa-IR" sz="2500">
                <a:solidFill>
                  <a:srgbClr val="00B0F0"/>
                </a:solidFill>
              </a:rPr>
              <a:t>(</a:t>
            </a:r>
            <a:r>
              <a:rPr lang="fa-IR" altLang="fa-IR" sz="2800">
                <a:solidFill>
                  <a:srgbClr val="00B0F0"/>
                </a:solidFill>
              </a:rPr>
              <a:t>در درمان علائم منفی اسکیزو موثر است و عوارض اکسپیرامیدال کمی دارد.)</a:t>
            </a:r>
          </a:p>
          <a:p>
            <a:pPr eaLnBrk="1" hangingPunct="1"/>
            <a:r>
              <a:rPr lang="fa-IR" altLang="fa-IR" sz="2800"/>
              <a:t>عوارض رسپریدون عبارتند از خواب آلودگی، تهوع، استفراغ ، کاهش فشار خون وضعیتی، تاکیکاردی و سنکوب</a:t>
            </a:r>
            <a:r>
              <a:rPr lang="fa-IR" altLang="fa-IR" sz="2500"/>
              <a:t>)</a:t>
            </a:r>
          </a:p>
          <a:p>
            <a:pPr eaLnBrk="1" hangingPunct="1"/>
            <a:r>
              <a:rPr lang="fa-IR" altLang="fa-IR" sz="2500"/>
              <a:t>كلوزاپين(لپنكس): </a:t>
            </a:r>
            <a:r>
              <a:rPr lang="fa-IR" altLang="fa-IR" sz="2800"/>
              <a:t>مهمترین عارضه جانبی آن آگرانولوسیتوز می باشد. لذا بیماران باید هر هفته تحت کنترل خون شناسی قرار بگیرند.</a:t>
            </a:r>
            <a:endParaRPr lang="fa-IR" altLang="fa-IR" sz="2500"/>
          </a:p>
          <a:p>
            <a:pPr eaLnBrk="1" hangingPunct="1"/>
            <a:r>
              <a:rPr lang="fa-IR" altLang="fa-IR" sz="2500"/>
              <a:t>الانزاپين: </a:t>
            </a:r>
          </a:p>
          <a:p>
            <a:pPr eaLnBrk="1" hangingPunct="1">
              <a:buFont typeface="Wingdings" panose="05000000000000000000" pitchFamily="2" charset="2"/>
              <a:buNone/>
            </a:pPr>
            <a:r>
              <a:rPr lang="fa-IR" altLang="fa-IR" sz="2500"/>
              <a:t> </a:t>
            </a:r>
            <a:endParaRPr lang="en-US" altLang="fa-IR" sz="25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C9621B5B-3972-E157-0BA9-11572DF20791}"/>
              </a:ext>
            </a:extLst>
          </p:cNvPr>
          <p:cNvSpPr>
            <a:spLocks noGrp="1" noChangeArrowheads="1"/>
          </p:cNvSpPr>
          <p:nvPr>
            <p:ph type="title" idx="4294967295"/>
          </p:nvPr>
        </p:nvSpPr>
        <p:spPr/>
        <p:txBody>
          <a:bodyPr/>
          <a:lstStyle/>
          <a:p>
            <a:pPr eaLnBrk="1" hangingPunct="1"/>
            <a:r>
              <a:rPr lang="fa-IR" altLang="fa-IR"/>
              <a:t>موارد مصرف در روانپزشكي</a:t>
            </a:r>
            <a:endParaRPr lang="en-US" altLang="fa-IR"/>
          </a:p>
        </p:txBody>
      </p:sp>
      <p:sp>
        <p:nvSpPr>
          <p:cNvPr id="12291" name="Content Placeholder 2">
            <a:extLst>
              <a:ext uri="{FF2B5EF4-FFF2-40B4-BE49-F238E27FC236}">
                <a16:creationId xmlns:a16="http://schemas.microsoft.com/office/drawing/2014/main" id="{8F8DE0D2-BC67-CF3A-ACA2-BD20F45E8365}"/>
              </a:ext>
            </a:extLst>
          </p:cNvPr>
          <p:cNvSpPr>
            <a:spLocks noGrp="1" noChangeArrowheads="1"/>
          </p:cNvSpPr>
          <p:nvPr>
            <p:ph idx="4294967295"/>
          </p:nvPr>
        </p:nvSpPr>
        <p:spPr/>
        <p:txBody>
          <a:bodyPr/>
          <a:lstStyle/>
          <a:p>
            <a:pPr eaLnBrk="1" hangingPunct="1"/>
            <a:r>
              <a:rPr lang="fa-IR" altLang="fa-IR"/>
              <a:t>داروهاي ضد جنون در درمان علايم حاد بيماري مثل توهم، هذيان، بيقراري، پرخاشگري، تا حد زيادي موثر است.</a:t>
            </a:r>
          </a:p>
          <a:p>
            <a:pPr eaLnBrk="1" hangingPunct="1"/>
            <a:r>
              <a:rPr lang="fa-IR" altLang="fa-IR"/>
              <a:t>اين دارو ها بر علائم مثبت تاثير بيشتري دارد تا علائم منفي</a:t>
            </a:r>
          </a:p>
          <a:p>
            <a:pPr eaLnBrk="1" hangingPunct="1"/>
            <a:r>
              <a:rPr lang="fa-IR" altLang="fa-IR"/>
              <a:t>گاهي از اين داروها به همراه داروهاي ضد افسردگي در درمان اختلال افسردگي اساسي، با علايم پسيكوتيك نيز استفاده مي شود.</a:t>
            </a:r>
            <a:endParaRPr lang="en-US" altLang="fa-I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3306708D-FBC0-5F4F-B66C-134978702535}"/>
              </a:ext>
            </a:extLst>
          </p:cNvPr>
          <p:cNvSpPr>
            <a:spLocks noGrp="1" noChangeArrowheads="1"/>
          </p:cNvSpPr>
          <p:nvPr>
            <p:ph type="title" idx="4294967295"/>
          </p:nvPr>
        </p:nvSpPr>
        <p:spPr/>
        <p:txBody>
          <a:bodyPr/>
          <a:lstStyle/>
          <a:p>
            <a:pPr eaLnBrk="1" hangingPunct="1"/>
            <a:endParaRPr lang="en-US" altLang="fa-IR"/>
          </a:p>
        </p:txBody>
      </p:sp>
      <p:sp>
        <p:nvSpPr>
          <p:cNvPr id="13315" name="Content Placeholder 2">
            <a:extLst>
              <a:ext uri="{FF2B5EF4-FFF2-40B4-BE49-F238E27FC236}">
                <a16:creationId xmlns:a16="http://schemas.microsoft.com/office/drawing/2014/main" id="{6F41CAD9-0474-E0E5-3D8E-5DD8ED6B5F73}"/>
              </a:ext>
            </a:extLst>
          </p:cNvPr>
          <p:cNvSpPr>
            <a:spLocks noGrp="1" noChangeArrowheads="1"/>
          </p:cNvSpPr>
          <p:nvPr>
            <p:ph idx="4294967295"/>
          </p:nvPr>
        </p:nvSpPr>
        <p:spPr/>
        <p:txBody>
          <a:bodyPr/>
          <a:lstStyle/>
          <a:p>
            <a:pPr eaLnBrk="1" hangingPunct="1"/>
            <a:endParaRPr lang="fa-IR" altLang="fa-IR"/>
          </a:p>
          <a:p>
            <a:pPr eaLnBrk="1" hangingPunct="1"/>
            <a:endParaRPr lang="fa-IR" altLang="fa-IR"/>
          </a:p>
          <a:p>
            <a:pPr eaLnBrk="1" hangingPunct="1"/>
            <a:r>
              <a:rPr lang="fa-IR" altLang="fa-IR"/>
              <a:t>ساير موارد مصرف اين دارو عبارتند از اختلال اسكيزو افكتيو، اختلالات هذياني، سايكوزهاي ناشي از سوء مصرف مواد و داروها، كنترل حالتهاي تهاجمي، اختلال اوتيستيك.</a:t>
            </a:r>
          </a:p>
          <a:p>
            <a:pPr eaLnBrk="1" hangingPunct="1"/>
            <a:endParaRPr lang="en-US" altLang="fa-I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9D8D3A48-AB71-7AE6-F075-2B915E0A7E48}"/>
              </a:ext>
            </a:extLst>
          </p:cNvPr>
          <p:cNvSpPr>
            <a:spLocks noGrp="1" noChangeArrowheads="1"/>
          </p:cNvSpPr>
          <p:nvPr>
            <p:ph type="title" idx="4294967295"/>
          </p:nvPr>
        </p:nvSpPr>
        <p:spPr/>
        <p:txBody>
          <a:bodyPr/>
          <a:lstStyle/>
          <a:p>
            <a:pPr algn="r" eaLnBrk="1" hangingPunct="1"/>
            <a:br>
              <a:rPr lang="fa-IR" altLang="fa-IR" sz="3200"/>
            </a:br>
            <a:br>
              <a:rPr lang="en-US" altLang="fa-IR" sz="3200"/>
            </a:br>
            <a:endParaRPr lang="en-US" altLang="fa-IR" sz="3200"/>
          </a:p>
        </p:txBody>
      </p:sp>
      <p:sp>
        <p:nvSpPr>
          <p:cNvPr id="14339" name="Rectangle 3">
            <a:extLst>
              <a:ext uri="{FF2B5EF4-FFF2-40B4-BE49-F238E27FC236}">
                <a16:creationId xmlns:a16="http://schemas.microsoft.com/office/drawing/2014/main" id="{5FBDC1EE-2C7E-A5D0-9AD3-D481F0390751}"/>
              </a:ext>
            </a:extLst>
          </p:cNvPr>
          <p:cNvSpPr>
            <a:spLocks noGrp="1" noChangeArrowheads="1"/>
          </p:cNvSpPr>
          <p:nvPr>
            <p:ph type="body" idx="4294967295"/>
          </p:nvPr>
        </p:nvSpPr>
        <p:spPr/>
        <p:txBody>
          <a:bodyPr/>
          <a:lstStyle/>
          <a:p>
            <a:pPr algn="ctr" eaLnBrk="1" hangingPunct="1"/>
            <a:r>
              <a:rPr lang="fa-IR" altLang="fa-IR" sz="6000"/>
              <a:t>عوارض جانبي داروهاي ضد جنون</a:t>
            </a:r>
            <a:endParaRPr lang="en-US" altLang="fa-IR" sz="60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6C7A33FC-6073-79AE-F5CE-C8BFD3E6549D}"/>
              </a:ext>
            </a:extLst>
          </p:cNvPr>
          <p:cNvSpPr>
            <a:spLocks noGrp="1" noChangeArrowheads="1"/>
          </p:cNvSpPr>
          <p:nvPr>
            <p:ph type="title" idx="4294967295"/>
          </p:nvPr>
        </p:nvSpPr>
        <p:spPr/>
        <p:txBody>
          <a:bodyPr/>
          <a:lstStyle/>
          <a:p>
            <a:pPr eaLnBrk="1" hangingPunct="1"/>
            <a:endParaRPr lang="en-US" altLang="fa-IR"/>
          </a:p>
        </p:txBody>
      </p:sp>
      <p:sp>
        <p:nvSpPr>
          <p:cNvPr id="15363" name="Content Placeholder 2">
            <a:extLst>
              <a:ext uri="{FF2B5EF4-FFF2-40B4-BE49-F238E27FC236}">
                <a16:creationId xmlns:a16="http://schemas.microsoft.com/office/drawing/2014/main" id="{7C63919D-8B81-EBE8-72DF-7EA33CFD33FA}"/>
              </a:ext>
            </a:extLst>
          </p:cNvPr>
          <p:cNvSpPr>
            <a:spLocks noGrp="1" noChangeArrowheads="1"/>
          </p:cNvSpPr>
          <p:nvPr>
            <p:ph idx="4294967295"/>
          </p:nvPr>
        </p:nvSpPr>
        <p:spPr/>
        <p:txBody>
          <a:bodyPr/>
          <a:lstStyle/>
          <a:p>
            <a:pPr eaLnBrk="1" hangingPunct="1"/>
            <a:r>
              <a:rPr lang="fa-IR" altLang="fa-IR"/>
              <a:t>به طور كلي، مصرف داروهاي ضد جنون ناخوشايند مي باشد و هرچه بيمار كمتر سايكوز باشد، بيشتر از مصرف اين داروها احساس ناراحتي مي نمايد.</a:t>
            </a:r>
          </a:p>
          <a:p>
            <a:pPr eaLnBrk="1" hangingPunct="1"/>
            <a:endParaRPr lang="fa-IR" altLang="fa-IR"/>
          </a:p>
          <a:p>
            <a:pPr eaLnBrk="1" hangingPunct="1"/>
            <a:r>
              <a:rPr lang="fa-IR" altLang="fa-IR"/>
              <a:t>لازم است پرستار با كليه عوارض جانبي اين داروها آشنا شود و به بيماران اطلاعات لازم در اين زمينه را بدهد.   </a:t>
            </a:r>
            <a:endParaRPr lang="en-US" altLang="fa-I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1BA3451C-B5F4-B3C3-2883-5219C33DC5B1}"/>
              </a:ext>
            </a:extLst>
          </p:cNvPr>
          <p:cNvSpPr>
            <a:spLocks noGrp="1" noChangeArrowheads="1"/>
          </p:cNvSpPr>
          <p:nvPr>
            <p:ph type="title" idx="4294967295"/>
          </p:nvPr>
        </p:nvSpPr>
        <p:spPr/>
        <p:txBody>
          <a:bodyPr/>
          <a:lstStyle/>
          <a:p>
            <a:pPr algn="r" eaLnBrk="1" hangingPunct="1"/>
            <a:r>
              <a:rPr lang="fa-IR" altLang="fa-IR" sz="3900"/>
              <a:t>1- عوارض قلبي</a:t>
            </a:r>
            <a:r>
              <a:rPr lang="fa-IR" altLang="fa-IR" sz="4400"/>
              <a:t>:</a:t>
            </a:r>
            <a:endParaRPr lang="en-US" altLang="fa-IR" sz="4400"/>
          </a:p>
        </p:txBody>
      </p:sp>
      <p:sp>
        <p:nvSpPr>
          <p:cNvPr id="16387" name="Rectangle 3">
            <a:extLst>
              <a:ext uri="{FF2B5EF4-FFF2-40B4-BE49-F238E27FC236}">
                <a16:creationId xmlns:a16="http://schemas.microsoft.com/office/drawing/2014/main" id="{FE96B80B-CAFA-5F01-CDB3-F6D64021E6F9}"/>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sz="2800"/>
              <a:t>    ضد جنون ها با قدرت كمتر، عوارض قلبي بيشتري دارند كه شامل سقوط سگمان </a:t>
            </a:r>
            <a:r>
              <a:rPr lang="en-US" altLang="fa-IR" sz="2800"/>
              <a:t>S-T</a:t>
            </a:r>
            <a:r>
              <a:rPr lang="fa-IR" altLang="fa-IR" sz="2800"/>
              <a:t> و طولاني شدن قطعه </a:t>
            </a:r>
            <a:r>
              <a:rPr lang="en-US" altLang="fa-IR" sz="2800"/>
              <a:t>QT</a:t>
            </a:r>
            <a:r>
              <a:rPr lang="fa-IR" altLang="fa-IR" sz="2800"/>
              <a:t>و</a:t>
            </a:r>
            <a:r>
              <a:rPr lang="en-US" altLang="fa-IR" sz="2800"/>
              <a:t>PR</a:t>
            </a:r>
            <a:r>
              <a:rPr lang="fa-IR" altLang="fa-IR" sz="2800"/>
              <a:t> و گاه خطراتي مانند </a:t>
            </a:r>
            <a:r>
              <a:rPr lang="fa-IR" altLang="fa-IR" sz="2800">
                <a:solidFill>
                  <a:srgbClr val="00B0F0"/>
                </a:solidFill>
              </a:rPr>
              <a:t>تاكيكاردي هاي بطني </a:t>
            </a:r>
            <a:r>
              <a:rPr lang="fa-IR" altLang="fa-IR" sz="2800"/>
              <a:t>و </a:t>
            </a:r>
            <a:r>
              <a:rPr lang="fa-IR" altLang="fa-IR" sz="2800">
                <a:solidFill>
                  <a:srgbClr val="00B0F0"/>
                </a:solidFill>
              </a:rPr>
              <a:t>فيبريلاسيون</a:t>
            </a:r>
            <a:r>
              <a:rPr lang="fa-IR" altLang="fa-IR" sz="2800"/>
              <a:t> در وجود دارد كه ممكن است موجب مرگ ناگهاني شود.</a:t>
            </a:r>
          </a:p>
          <a:p>
            <a:pPr eaLnBrk="1" hangingPunct="1"/>
            <a:endParaRPr lang="fa-IR" altLang="fa-IR" sz="2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DEA9A0D-2E09-CC66-6CFC-232DD36EB0E2}"/>
              </a:ext>
            </a:extLst>
          </p:cNvPr>
          <p:cNvSpPr>
            <a:spLocks noGrp="1" noChangeArrowheads="1"/>
          </p:cNvSpPr>
          <p:nvPr>
            <p:ph type="title" idx="4294967295"/>
          </p:nvPr>
        </p:nvSpPr>
        <p:spPr/>
        <p:txBody>
          <a:bodyPr/>
          <a:lstStyle/>
          <a:p>
            <a:pPr algn="r" eaLnBrk="1" hangingPunct="1"/>
            <a:r>
              <a:rPr lang="fa-IR" altLang="fa-IR" sz="3900"/>
              <a:t>2- سقوط فشار خون وضعيتي</a:t>
            </a:r>
            <a:r>
              <a:rPr lang="fa-IR" altLang="fa-IR" sz="3500"/>
              <a:t>:</a:t>
            </a:r>
            <a:endParaRPr lang="en-US" altLang="fa-IR" sz="3500"/>
          </a:p>
        </p:txBody>
      </p:sp>
      <p:sp>
        <p:nvSpPr>
          <p:cNvPr id="17411" name="Rectangle 3">
            <a:extLst>
              <a:ext uri="{FF2B5EF4-FFF2-40B4-BE49-F238E27FC236}">
                <a16:creationId xmlns:a16="http://schemas.microsoft.com/office/drawing/2014/main" id="{D93FFDED-E52E-4B0B-A2A3-F3B339D432F1}"/>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sz="2800"/>
              <a:t>     اين عارضه بيشتر در روزهاي اول درمان ديده مي شود به همين جهت در </a:t>
            </a:r>
            <a:r>
              <a:rPr lang="fa-IR" altLang="fa-IR" sz="2800">
                <a:solidFill>
                  <a:srgbClr val="00B0F0"/>
                </a:solidFill>
              </a:rPr>
              <a:t>روزهاي اول درمان، </a:t>
            </a:r>
            <a:r>
              <a:rPr lang="fa-IR" altLang="fa-IR" sz="2800"/>
              <a:t>بلند شدن از رختخواب،نبايد به طور ناگهاني باشد. بيماران را بايد از خطر سقوط آگاه كرد و به آنها تذكر داد كه به هنگام برخاستن از بستر بتدريج بلند شوند و به آرامي بنشينند و در صورت احساس افت فشار خون،بنشينند يا دراز بكشند. </a:t>
            </a:r>
            <a:endParaRPr lang="en-US" altLang="fa-IR" sz="2800"/>
          </a:p>
          <a:p>
            <a:pPr eaLnBrk="1" hangingPunct="1"/>
            <a:endParaRPr lang="en-US" altLang="fa-I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6589AE47-2628-2007-FD31-48A74EC6FAC8}"/>
              </a:ext>
            </a:extLst>
          </p:cNvPr>
          <p:cNvSpPr>
            <a:spLocks noGrp="1" noChangeArrowheads="1"/>
          </p:cNvSpPr>
          <p:nvPr>
            <p:ph type="title" idx="4294967295"/>
          </p:nvPr>
        </p:nvSpPr>
        <p:spPr/>
        <p:txBody>
          <a:bodyPr/>
          <a:lstStyle/>
          <a:p>
            <a:pPr algn="r" eaLnBrk="1" hangingPunct="1"/>
            <a:r>
              <a:rPr lang="fa-IR" altLang="fa-IR" sz="3100"/>
              <a:t>3- عوارض خوني:</a:t>
            </a:r>
            <a:endParaRPr lang="en-US" altLang="fa-IR" sz="3100"/>
          </a:p>
        </p:txBody>
      </p:sp>
      <p:sp>
        <p:nvSpPr>
          <p:cNvPr id="18435" name="Rectangle 3">
            <a:extLst>
              <a:ext uri="{FF2B5EF4-FFF2-40B4-BE49-F238E27FC236}">
                <a16:creationId xmlns:a16="http://schemas.microsoft.com/office/drawing/2014/main" id="{8A99A6F1-8DB4-D117-648E-7B5BDCFDB4CF}"/>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sz="3200"/>
              <a:t>   لكوپني و كاهش گلوبولهاي سفيد،در حدود 3500 و كمتر از آن، نسبتا شايع است. ولي آگرانولوسيتوز عارضه خطرناكي است ودر صورت بروز علائمي مانند: تب، گلودرد و زخم دهان، شمارش گلبولي انجام شود به طوري كه اگر پائين بود اقدامات دارويي و قطع دارو الزامي است.</a:t>
            </a:r>
          </a:p>
          <a:p>
            <a:pPr eaLnBrk="1" hangingPunct="1"/>
            <a:endParaRPr lang="fa-IR" altLang="fa-IR" sz="32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C0ACF7D6-DF26-CBC0-5383-4C40D5DDB1D2}"/>
              </a:ext>
            </a:extLst>
          </p:cNvPr>
          <p:cNvSpPr>
            <a:spLocks noGrp="1" noChangeArrowheads="1"/>
          </p:cNvSpPr>
          <p:nvPr>
            <p:ph type="title" idx="4294967295"/>
          </p:nvPr>
        </p:nvSpPr>
        <p:spPr/>
        <p:txBody>
          <a:bodyPr/>
          <a:lstStyle/>
          <a:p>
            <a:pPr algn="r" eaLnBrk="1" hangingPunct="1"/>
            <a:r>
              <a:rPr lang="fa-IR" altLang="fa-IR" sz="3100"/>
              <a:t>4- عوارض آنتي كولينرژيكي محيطي و مركزي:</a:t>
            </a:r>
            <a:endParaRPr lang="en-US" altLang="fa-IR" sz="3100"/>
          </a:p>
        </p:txBody>
      </p:sp>
      <p:sp>
        <p:nvSpPr>
          <p:cNvPr id="19459" name="Rectangle 3">
            <a:extLst>
              <a:ext uri="{FF2B5EF4-FFF2-40B4-BE49-F238E27FC236}">
                <a16:creationId xmlns:a16="http://schemas.microsoft.com/office/drawing/2014/main" id="{9A963731-D832-72B4-9B91-A3EB0F1D7D54}"/>
              </a:ext>
            </a:extLst>
          </p:cNvPr>
          <p:cNvSpPr>
            <a:spLocks noGrp="1" noChangeArrowheads="1"/>
          </p:cNvSpPr>
          <p:nvPr>
            <p:ph type="body" idx="4294967295"/>
          </p:nvPr>
        </p:nvSpPr>
        <p:spPr/>
        <p:txBody>
          <a:bodyPr/>
          <a:lstStyle/>
          <a:p>
            <a:pPr eaLnBrk="1" hangingPunct="1">
              <a:lnSpc>
                <a:spcPct val="90000"/>
              </a:lnSpc>
              <a:buFont typeface="Wingdings" panose="05000000000000000000" pitchFamily="2" charset="2"/>
              <a:buNone/>
            </a:pPr>
            <a:r>
              <a:rPr lang="fa-IR" altLang="fa-IR" sz="2800"/>
              <a:t>    خشكي دهان وبيني، تاري ديد، يبوست، احتباس ادرار و گشادي مردمكها عوارض نسبتا شايع آنتي كولينرژيكي محيطي هستند. بايد به بيمار توصيه نمود كه مرتبا دهانش را شستشو داد و از جويدن آدامس يا شكلات پرهيز نمايد، زيرا احتمال عفونت قارچي دهان و عفونت دندانها وجود دارد. </a:t>
            </a:r>
          </a:p>
          <a:p>
            <a:pPr eaLnBrk="1" hangingPunct="1">
              <a:lnSpc>
                <a:spcPct val="90000"/>
              </a:lnSpc>
              <a:buFont typeface="Wingdings" panose="05000000000000000000" pitchFamily="2" charset="2"/>
              <a:buNone/>
            </a:pPr>
            <a:r>
              <a:rPr lang="fa-IR" altLang="fa-IR" sz="2800"/>
              <a:t>     عوارض آنتي كولينرژيكي مركزي، به صورت دليريوم، با علائم بيقراري شديد، عدم جهت يابي، توهم، بهت و اغما آشكار ميگردد . </a:t>
            </a:r>
            <a:br>
              <a:rPr lang="fa-IR" altLang="fa-IR" sz="2800"/>
            </a:br>
            <a:endParaRPr lang="en-US" altLang="fa-IR" sz="2800"/>
          </a:p>
          <a:p>
            <a:pPr eaLnBrk="1" hangingPunct="1">
              <a:lnSpc>
                <a:spcPct val="90000"/>
              </a:lnSpc>
            </a:pPr>
            <a:endParaRPr lang="en-US" altLang="fa-IR" sz="2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85114508-9EE3-D59A-DBB2-2A93E40B047C}"/>
              </a:ext>
            </a:extLst>
          </p:cNvPr>
          <p:cNvSpPr>
            <a:spLocks noGrp="1" noChangeArrowheads="1"/>
          </p:cNvSpPr>
          <p:nvPr>
            <p:ph type="title" idx="4294967295"/>
          </p:nvPr>
        </p:nvSpPr>
        <p:spPr/>
        <p:txBody>
          <a:bodyPr/>
          <a:lstStyle/>
          <a:p>
            <a:pPr algn="r" eaLnBrk="1" hangingPunct="1"/>
            <a:r>
              <a:rPr lang="fa-IR" altLang="fa-IR"/>
              <a:t>عوارض غددي</a:t>
            </a:r>
            <a:endParaRPr lang="en-US" altLang="fa-IR"/>
          </a:p>
        </p:txBody>
      </p:sp>
      <p:sp>
        <p:nvSpPr>
          <p:cNvPr id="20483" name="Rectangle 3">
            <a:extLst>
              <a:ext uri="{FF2B5EF4-FFF2-40B4-BE49-F238E27FC236}">
                <a16:creationId xmlns:a16="http://schemas.microsoft.com/office/drawing/2014/main" id="{FD36150B-ADC3-F442-E3C6-ACC5EDCEF99F}"/>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a:t>   انسداد گيرنده هاي دوپاميني، موجب افزايش ترشح پرولاكتين و بزرگ شدن سينه ها و ترشح شير و ناتواني جنسي مردانه، آمنوره و مهار اورگاسم زنان را به همراه دارد.</a:t>
            </a:r>
            <a:endParaRPr lang="en-US" altLang="fa-I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4175A7CF-2E65-1086-F33D-617EE38BA3FF}"/>
              </a:ext>
            </a:extLst>
          </p:cNvPr>
          <p:cNvSpPr>
            <a:spLocks noGrp="1" noChangeArrowheads="1"/>
          </p:cNvSpPr>
          <p:nvPr>
            <p:ph type="title" idx="4294967295"/>
          </p:nvPr>
        </p:nvSpPr>
        <p:spPr/>
        <p:txBody>
          <a:bodyPr/>
          <a:lstStyle/>
          <a:p>
            <a:pPr algn="r" eaLnBrk="1" hangingPunct="1"/>
            <a:r>
              <a:rPr lang="fa-IR" altLang="fa-IR"/>
              <a:t>افزايش وزن </a:t>
            </a:r>
            <a:endParaRPr lang="en-US" altLang="fa-IR"/>
          </a:p>
        </p:txBody>
      </p:sp>
      <p:sp>
        <p:nvSpPr>
          <p:cNvPr id="21507" name="Rectangle 3">
            <a:extLst>
              <a:ext uri="{FF2B5EF4-FFF2-40B4-BE49-F238E27FC236}">
                <a16:creationId xmlns:a16="http://schemas.microsoft.com/office/drawing/2014/main" id="{C072C711-87A4-2684-16DC-F62BA9BE0DFF}"/>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a:t>   يكي از عوارض شايع داروهاي ضد جنون،افزايش وزن است.</a:t>
            </a:r>
          </a:p>
          <a:p>
            <a:pPr eaLnBrk="1" hangingPunct="1">
              <a:buFont typeface="Wingdings" panose="05000000000000000000" pitchFamily="2" charset="2"/>
              <a:buNone/>
            </a:pPr>
            <a:r>
              <a:rPr lang="fa-IR" altLang="fa-IR"/>
              <a:t>این عارضه در داروهای مولیندون و لوکساپین کمتر هست.</a:t>
            </a:r>
            <a:endParaRPr lang="en-US" altLang="fa-I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756AC5E-7AF5-7AB7-F127-7D1BDCFFC56D}"/>
              </a:ext>
            </a:extLst>
          </p:cNvPr>
          <p:cNvSpPr>
            <a:spLocks noGrp="1" noChangeArrowheads="1"/>
          </p:cNvSpPr>
          <p:nvPr>
            <p:ph type="title" idx="4294967295"/>
          </p:nvPr>
        </p:nvSpPr>
        <p:spPr/>
        <p:txBody>
          <a:bodyPr/>
          <a:lstStyle/>
          <a:p>
            <a:pPr algn="r" eaLnBrk="1" hangingPunct="1"/>
            <a:r>
              <a:rPr lang="fa-IR" altLang="fa-IR"/>
              <a:t>عوارض پوستي:</a:t>
            </a:r>
            <a:endParaRPr lang="en-US" altLang="fa-IR"/>
          </a:p>
        </p:txBody>
      </p:sp>
      <p:sp>
        <p:nvSpPr>
          <p:cNvPr id="22531" name="Rectangle 3">
            <a:extLst>
              <a:ext uri="{FF2B5EF4-FFF2-40B4-BE49-F238E27FC236}">
                <a16:creationId xmlns:a16="http://schemas.microsoft.com/office/drawing/2014/main" id="{D9419DAB-36DA-DC82-962B-D309A2B663F8}"/>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a:t>    بثورات جلدي، كهير، بثورات ماكولوپاپولر از عوارضي هستند كه در مصرف داروهاي ضد جنون دبده شده اند. حساسيت به نور،شبيه آفتاب سوختگي شديد، در كساني كه كلروپرومازين مصرف مي كنند، ديده مي شود. </a:t>
            </a:r>
          </a:p>
          <a:p>
            <a:pPr eaLnBrk="1" hangingPunct="1">
              <a:buFont typeface="Wingdings" panose="05000000000000000000" pitchFamily="2" charset="2"/>
              <a:buNone/>
            </a:pPr>
            <a:r>
              <a:rPr lang="fa-IR" altLang="fa-IR"/>
              <a:t>     بيماران را بايد از اين عارضه آگاه كرد و به آنها توصيه نمود كه بيش از 30تا 60 دقيقه، در معرض آفتاب قرار نگيرند و از كرمهاي مخصوص ضد آفتاب استفاده كنند.</a:t>
            </a:r>
            <a:endParaRPr lang="en-US" altLang="fa-I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53C50DF-0EF6-6F77-7191-94B0EFEDD2DA}"/>
              </a:ext>
            </a:extLst>
          </p:cNvPr>
          <p:cNvSpPr>
            <a:spLocks noGrp="1" noChangeArrowheads="1"/>
          </p:cNvSpPr>
          <p:nvPr>
            <p:ph type="title" idx="4294967295"/>
          </p:nvPr>
        </p:nvSpPr>
        <p:spPr/>
        <p:txBody>
          <a:bodyPr/>
          <a:lstStyle/>
          <a:p>
            <a:pPr algn="r" eaLnBrk="1" hangingPunct="1"/>
            <a:r>
              <a:rPr lang="fa-IR" altLang="fa-IR"/>
              <a:t>عوارض چشمي</a:t>
            </a:r>
            <a:endParaRPr lang="en-US" altLang="fa-IR"/>
          </a:p>
        </p:txBody>
      </p:sp>
      <p:sp>
        <p:nvSpPr>
          <p:cNvPr id="23555" name="Rectangle 3">
            <a:extLst>
              <a:ext uri="{FF2B5EF4-FFF2-40B4-BE49-F238E27FC236}">
                <a16:creationId xmlns:a16="http://schemas.microsoft.com/office/drawing/2014/main" id="{28F13136-E3B3-D1B5-427A-6EB0EF703AB6}"/>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sz="3200"/>
              <a:t>   رسوب دارو در قسمت قدامي چشم(قرنيه و عدسي)، يكي از شايع ترين عوارض درمان با كلرپرومازين است. اين رسوبات ميتوانند پديده پيري عدسي را تشديد نمايند. </a:t>
            </a:r>
            <a:endParaRPr lang="en-US" altLang="fa-IR" sz="32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326BC17-8679-84C3-891D-D5DA47264268}"/>
              </a:ext>
            </a:extLst>
          </p:cNvPr>
          <p:cNvSpPr>
            <a:spLocks noGrp="1" noChangeArrowheads="1"/>
          </p:cNvSpPr>
          <p:nvPr>
            <p:ph type="title" idx="4294967295"/>
          </p:nvPr>
        </p:nvSpPr>
        <p:spPr/>
        <p:txBody>
          <a:bodyPr/>
          <a:lstStyle/>
          <a:p>
            <a:pPr algn="r" eaLnBrk="1" hangingPunct="1"/>
            <a:r>
              <a:rPr lang="fa-IR" altLang="fa-IR"/>
              <a:t>عوارض صفراوي و كبدي :</a:t>
            </a:r>
            <a:endParaRPr lang="en-US" altLang="fa-IR"/>
          </a:p>
        </p:txBody>
      </p:sp>
      <p:sp>
        <p:nvSpPr>
          <p:cNvPr id="24579" name="Rectangle 3">
            <a:extLst>
              <a:ext uri="{FF2B5EF4-FFF2-40B4-BE49-F238E27FC236}">
                <a16:creationId xmlns:a16="http://schemas.microsoft.com/office/drawing/2014/main" id="{66014559-E28E-5661-C5C6-4241C8CE15B7}"/>
              </a:ext>
            </a:extLst>
          </p:cNvPr>
          <p:cNvSpPr>
            <a:spLocks noGrp="1" noChangeArrowheads="1"/>
          </p:cNvSpPr>
          <p:nvPr>
            <p:ph type="body" idx="4294967295"/>
          </p:nvPr>
        </p:nvSpPr>
        <p:spPr/>
        <p:txBody>
          <a:bodyPr/>
          <a:lstStyle/>
          <a:p>
            <a:pPr eaLnBrk="1" hangingPunct="1"/>
            <a:r>
              <a:rPr lang="fa-IR" altLang="fa-IR"/>
              <a:t>يرقان انسدادي يا كولستاتيك، يك عارضه نادر است كه معمولا در ماه اول درمان ظاهر مي شود و علائمي مثل دردهاي فوقاني شكمي، تهوع و استفراغ، افزايش بيليروبين خون و ادرار آشكار مي شود. در صورت بروز اين عارضه، بايد دارو قطع شود.</a:t>
            </a:r>
          </a:p>
          <a:p>
            <a:pPr eaLnBrk="1" hangingPunct="1">
              <a:buFont typeface="Wingdings" panose="05000000000000000000" pitchFamily="2" charset="2"/>
              <a:buNone/>
            </a:pPr>
            <a:r>
              <a:rPr lang="fa-IR" altLang="fa-IR"/>
              <a:t> </a:t>
            </a:r>
            <a:endParaRPr lang="en-US" altLang="fa-I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ED4C7AA-5DBB-CEEF-1255-00E80C10FA63}"/>
              </a:ext>
            </a:extLst>
          </p:cNvPr>
          <p:cNvSpPr>
            <a:spLocks noGrp="1" noChangeArrowheads="1"/>
          </p:cNvSpPr>
          <p:nvPr>
            <p:ph type="title" idx="4294967295"/>
          </p:nvPr>
        </p:nvSpPr>
        <p:spPr/>
        <p:txBody>
          <a:bodyPr/>
          <a:lstStyle/>
          <a:p>
            <a:pPr algn="r" eaLnBrk="1" hangingPunct="1"/>
            <a:r>
              <a:rPr lang="fa-IR" altLang="fa-IR"/>
              <a:t>عوارض عصبي:</a:t>
            </a:r>
            <a:endParaRPr lang="en-US" altLang="fa-IR"/>
          </a:p>
        </p:txBody>
      </p:sp>
      <p:sp>
        <p:nvSpPr>
          <p:cNvPr id="25603" name="Rectangle 3">
            <a:extLst>
              <a:ext uri="{FF2B5EF4-FFF2-40B4-BE49-F238E27FC236}">
                <a16:creationId xmlns:a16="http://schemas.microsoft.com/office/drawing/2014/main" id="{FAD013B1-CA6F-233E-51E1-F278568EA696}"/>
              </a:ext>
            </a:extLst>
          </p:cNvPr>
          <p:cNvSpPr>
            <a:spLocks noGrp="1" noChangeArrowheads="1"/>
          </p:cNvSpPr>
          <p:nvPr>
            <p:ph type="body" idx="4294967295"/>
          </p:nvPr>
        </p:nvSpPr>
        <p:spPr/>
        <p:txBody>
          <a:bodyPr/>
          <a:lstStyle/>
          <a:p>
            <a:pPr eaLnBrk="1" hangingPunct="1"/>
            <a:r>
              <a:rPr lang="fa-IR" altLang="fa-IR"/>
              <a:t>عوارض عصبي شامل عوارض اكستراپيراميدال، سندرم نورولپتيك بدخيم، تشنج وسستي و خواب آلودگي مي باشد. </a:t>
            </a:r>
            <a:endParaRPr lang="en-US" altLang="fa-I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5E055D3C-C03E-3462-ED9F-2A092AAD75C9}"/>
              </a:ext>
            </a:extLst>
          </p:cNvPr>
          <p:cNvSpPr>
            <a:spLocks noGrp="1" noChangeArrowheads="1"/>
          </p:cNvSpPr>
          <p:nvPr>
            <p:ph type="title" idx="4294967295"/>
          </p:nvPr>
        </p:nvSpPr>
        <p:spPr/>
        <p:txBody>
          <a:bodyPr/>
          <a:lstStyle/>
          <a:p>
            <a:pPr algn="r" eaLnBrk="1" hangingPunct="1"/>
            <a:r>
              <a:rPr lang="fa-IR" altLang="fa-IR"/>
              <a:t>عوارض اكستراپيراميدال</a:t>
            </a:r>
            <a:endParaRPr lang="en-US" altLang="fa-IR"/>
          </a:p>
        </p:txBody>
      </p:sp>
      <p:sp>
        <p:nvSpPr>
          <p:cNvPr id="26627" name="Rectangle 3">
            <a:extLst>
              <a:ext uri="{FF2B5EF4-FFF2-40B4-BE49-F238E27FC236}">
                <a16:creationId xmlns:a16="http://schemas.microsoft.com/office/drawing/2014/main" id="{2DFA68B3-E2B7-B7DB-CD0B-3AC8792CB1C3}"/>
              </a:ext>
            </a:extLst>
          </p:cNvPr>
          <p:cNvSpPr>
            <a:spLocks noGrp="1" noChangeArrowheads="1"/>
          </p:cNvSpPr>
          <p:nvPr>
            <p:ph type="body" idx="4294967295"/>
          </p:nvPr>
        </p:nvSpPr>
        <p:spPr/>
        <p:txBody>
          <a:bodyPr/>
          <a:lstStyle/>
          <a:p>
            <a:pPr eaLnBrk="1" hangingPunct="1"/>
            <a:r>
              <a:rPr lang="fa-IR" altLang="fa-IR"/>
              <a:t>دستوني حاد</a:t>
            </a:r>
          </a:p>
          <a:p>
            <a:pPr eaLnBrk="1" hangingPunct="1"/>
            <a:r>
              <a:rPr lang="fa-IR" altLang="fa-IR"/>
              <a:t>پاركينسونيسم</a:t>
            </a:r>
          </a:p>
          <a:p>
            <a:pPr eaLnBrk="1" hangingPunct="1"/>
            <a:r>
              <a:rPr lang="fa-IR" altLang="fa-IR"/>
              <a:t>آكاتژيا</a:t>
            </a:r>
          </a:p>
          <a:p>
            <a:pPr eaLnBrk="1" hangingPunct="1"/>
            <a:r>
              <a:rPr lang="fa-IR" altLang="fa-IR"/>
              <a:t>ديسكنزي ديررس</a:t>
            </a:r>
          </a:p>
          <a:p>
            <a:pPr eaLnBrk="1" hangingPunct="1"/>
            <a:r>
              <a:rPr lang="fa-IR" altLang="fa-IR"/>
              <a:t>سندرم خرگوش</a:t>
            </a:r>
          </a:p>
          <a:p>
            <a:pPr eaLnBrk="1" hangingPunct="1"/>
            <a:endParaRPr lang="en-US" altLang="fa-I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1">
            <a:extLst>
              <a:ext uri="{FF2B5EF4-FFF2-40B4-BE49-F238E27FC236}">
                <a16:creationId xmlns:a16="http://schemas.microsoft.com/office/drawing/2014/main" id="{7E4016B9-B783-16EC-EC63-C3191F212B49}"/>
              </a:ext>
            </a:extLst>
          </p:cNvPr>
          <p:cNvSpPr txBox="1">
            <a:spLocks noChangeArrowheads="1"/>
          </p:cNvSpPr>
          <p:nvPr/>
        </p:nvSpPr>
        <p:spPr bwMode="auto">
          <a:xfrm>
            <a:off x="2357438" y="1000125"/>
            <a:ext cx="5429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fa-IR" altLang="fa-IR" sz="3200" b="1"/>
              <a:t>دیستونی حاد</a:t>
            </a:r>
          </a:p>
        </p:txBody>
      </p:sp>
      <p:sp>
        <p:nvSpPr>
          <p:cNvPr id="27651" name="TextBox 2">
            <a:extLst>
              <a:ext uri="{FF2B5EF4-FFF2-40B4-BE49-F238E27FC236}">
                <a16:creationId xmlns:a16="http://schemas.microsoft.com/office/drawing/2014/main" id="{4485BD2C-1AF8-5A72-2516-D5014BC2671B}"/>
              </a:ext>
            </a:extLst>
          </p:cNvPr>
          <p:cNvSpPr txBox="1">
            <a:spLocks noChangeArrowheads="1"/>
          </p:cNvSpPr>
          <p:nvPr/>
        </p:nvSpPr>
        <p:spPr bwMode="auto">
          <a:xfrm>
            <a:off x="1143000" y="2428875"/>
            <a:ext cx="714375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r" rtl="1">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9pPr>
          </a:lstStyle>
          <a:p>
            <a:pPr eaLnBrk="1" hangingPunct="1">
              <a:spcBef>
                <a:spcPct val="0"/>
              </a:spcBef>
              <a:buClrTx/>
              <a:buSzTx/>
              <a:buFontTx/>
              <a:buNone/>
            </a:pPr>
            <a:r>
              <a:rPr lang="fa-IR" altLang="fa-IR" sz="2400"/>
              <a:t>اسپاسم غیر طبیعی یا انقباضات عضلات غیر ارادی، وضعیت غیر طبیعی گردن نسبت به بدن، اسپاسم عضلات چانه، اختلال بلع و تکلم، انحراف چشم به بالا، سیانوز </a:t>
            </a:r>
          </a:p>
          <a:p>
            <a:pPr eaLnBrk="1" hangingPunct="1">
              <a:spcBef>
                <a:spcPct val="0"/>
              </a:spcBef>
              <a:buClrTx/>
              <a:buSzTx/>
              <a:buFontTx/>
              <a:buNone/>
            </a:pPr>
            <a:endParaRPr lang="fa-IR" altLang="fa-IR" sz="2400"/>
          </a:p>
          <a:p>
            <a:pPr eaLnBrk="1" hangingPunct="1">
              <a:spcBef>
                <a:spcPct val="0"/>
              </a:spcBef>
              <a:buClrTx/>
              <a:buSzTx/>
              <a:buFontTx/>
              <a:buNone/>
            </a:pPr>
            <a:r>
              <a:rPr lang="fa-IR" altLang="fa-IR" sz="2400"/>
              <a:t>درمان: خیلی سریع با داروهای آنتی کلینرژیک(بی پیریدین، تری هگزی فینیدیل، آنتی هیستامین) هیپتونیزم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96DDD0AB-737B-5636-77C4-AAA2B4479EF7}"/>
              </a:ext>
            </a:extLst>
          </p:cNvPr>
          <p:cNvSpPr>
            <a:spLocks noGrp="1" noChangeArrowheads="1"/>
          </p:cNvSpPr>
          <p:nvPr>
            <p:ph type="title" idx="4294967295"/>
          </p:nvPr>
        </p:nvSpPr>
        <p:spPr/>
        <p:txBody>
          <a:bodyPr/>
          <a:lstStyle/>
          <a:p>
            <a:pPr algn="r" eaLnBrk="1" hangingPunct="1"/>
            <a:r>
              <a:rPr lang="fa-IR" altLang="fa-IR"/>
              <a:t>پاركينسونيسم</a:t>
            </a:r>
            <a:endParaRPr lang="en-US" altLang="fa-IR"/>
          </a:p>
        </p:txBody>
      </p:sp>
      <p:sp>
        <p:nvSpPr>
          <p:cNvPr id="28675" name="Rectangle 3">
            <a:extLst>
              <a:ext uri="{FF2B5EF4-FFF2-40B4-BE49-F238E27FC236}">
                <a16:creationId xmlns:a16="http://schemas.microsoft.com/office/drawing/2014/main" id="{0D564301-078D-08B3-AD61-986E7800E030}"/>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sz="2500"/>
              <a:t>    اين عارضه بيشتر در بيماران مسن وزنان، روي مي دهد. علائم اين عارضه عبارتند از: سفتي عضلاني، سفتي چرخ دنده اي، راه رفتن شتابنده، حالت خميده، آبريزش از دهان، لرزش دست به صورت چرخاندن تسبيح، كندي حركات، صورت ماسكه.</a:t>
            </a:r>
          </a:p>
          <a:p>
            <a:pPr eaLnBrk="1" hangingPunct="1"/>
            <a:endParaRPr lang="fa-IR" altLang="fa-IR" sz="2500"/>
          </a:p>
          <a:p>
            <a:pPr eaLnBrk="1" hangingPunct="1">
              <a:buFont typeface="Wingdings" panose="05000000000000000000" pitchFamily="2" charset="2"/>
              <a:buNone/>
            </a:pPr>
            <a:r>
              <a:rPr lang="fa-IR" altLang="fa-IR" sz="2400"/>
              <a:t>   درمان: درمان شامل كاهش مقدار داروي ضد جنون و يا احتمالا، تغيير آن. داروهاي آنتي كولينرژيك،نظير بي پريدين (آكينتون) و تري هگزي فنيديل (آرتان) و آنتي هيستامين و ديفن هيدرامين داروهايي هستند كه براي درمان عارضه پاركينسونيسم بكار مي روند.</a:t>
            </a:r>
            <a:endParaRPr lang="en-US" altLang="fa-IR" sz="2400"/>
          </a:p>
          <a:p>
            <a:pPr eaLnBrk="1" hangingPunct="1">
              <a:buFont typeface="Wingdings" panose="05000000000000000000" pitchFamily="2" charset="2"/>
              <a:buNone/>
            </a:pPr>
            <a:endParaRPr lang="en-US" altLang="fa-IR" sz="25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185B8B42-573D-C58D-3043-D2EF0CB5E9EE}"/>
              </a:ext>
            </a:extLst>
          </p:cNvPr>
          <p:cNvSpPr>
            <a:spLocks noGrp="1" noChangeArrowheads="1"/>
          </p:cNvSpPr>
          <p:nvPr>
            <p:ph type="title" idx="4294967295"/>
          </p:nvPr>
        </p:nvSpPr>
        <p:spPr/>
        <p:txBody>
          <a:bodyPr/>
          <a:lstStyle/>
          <a:p>
            <a:pPr algn="r" eaLnBrk="1" hangingPunct="1"/>
            <a:r>
              <a:rPr lang="fa-IR" altLang="fa-IR"/>
              <a:t>آكاتژيا</a:t>
            </a:r>
            <a:endParaRPr lang="en-US" altLang="fa-IR"/>
          </a:p>
        </p:txBody>
      </p:sp>
      <p:sp>
        <p:nvSpPr>
          <p:cNvPr id="29699" name="Rectangle 3">
            <a:extLst>
              <a:ext uri="{FF2B5EF4-FFF2-40B4-BE49-F238E27FC236}">
                <a16:creationId xmlns:a16="http://schemas.microsoft.com/office/drawing/2014/main" id="{80683358-1F37-8B86-9697-C508506390C1}"/>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fa-IR" altLang="fa-IR"/>
              <a:t>   احساس بيقراري، نشستن وبرخاستن مكرر، تهييج، اين پا وآن پا كردن در هنگام سرپا ماندن، قدم زدن براي رفع بي قراري و احساس دل مردگي مشخص مي شود. </a:t>
            </a:r>
          </a:p>
          <a:p>
            <a:pPr eaLnBrk="1" hangingPunct="1">
              <a:buFont typeface="Wingdings" panose="05000000000000000000" pitchFamily="2" charset="2"/>
              <a:buNone/>
            </a:pPr>
            <a:endParaRPr lang="fa-IR" altLang="fa-IR"/>
          </a:p>
          <a:p>
            <a:pPr eaLnBrk="1" hangingPunct="1">
              <a:buFont typeface="Wingdings" panose="05000000000000000000" pitchFamily="2" charset="2"/>
              <a:buNone/>
            </a:pPr>
            <a:r>
              <a:rPr lang="fa-IR" altLang="fa-IR"/>
              <a:t>      درمان:كاهش داروي ضد جنون و درمان با آنتي كولينرژيك و آمانتادين ضروري است. ساير داروهاي موثر عبارتند از: پروپرانول(30تا 120 ميلي گرم در روز)بنزوديازپين ها وكلونيدين. </a:t>
            </a:r>
            <a:endParaRPr lang="en-US" altLang="fa-I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74DF6877-C68B-C82E-68C0-6CF12DF68DF6}"/>
              </a:ext>
            </a:extLst>
          </p:cNvPr>
          <p:cNvSpPr>
            <a:spLocks noGrp="1" noChangeArrowheads="1"/>
          </p:cNvSpPr>
          <p:nvPr>
            <p:ph type="title" idx="4294967295"/>
          </p:nvPr>
        </p:nvSpPr>
        <p:spPr/>
        <p:txBody>
          <a:bodyPr/>
          <a:lstStyle/>
          <a:p>
            <a:pPr algn="r" eaLnBrk="1" hangingPunct="1"/>
            <a:r>
              <a:rPr lang="fa-IR" altLang="fa-IR"/>
              <a:t>ديسكنزي ديررس </a:t>
            </a:r>
            <a:endParaRPr lang="en-US" altLang="fa-IR"/>
          </a:p>
        </p:txBody>
      </p:sp>
      <p:sp>
        <p:nvSpPr>
          <p:cNvPr id="30723" name="Rectangle 3">
            <a:extLst>
              <a:ext uri="{FF2B5EF4-FFF2-40B4-BE49-F238E27FC236}">
                <a16:creationId xmlns:a16="http://schemas.microsoft.com/office/drawing/2014/main" id="{F7174997-8691-DEA9-9E2C-75D5B45BEE22}"/>
              </a:ext>
            </a:extLst>
          </p:cNvPr>
          <p:cNvSpPr>
            <a:spLocks noGrp="1" noChangeArrowheads="1"/>
          </p:cNvSpPr>
          <p:nvPr>
            <p:ph type="body" idx="4294967295"/>
          </p:nvPr>
        </p:nvSpPr>
        <p:spPr/>
        <p:txBody>
          <a:bodyPr/>
          <a:lstStyle/>
          <a:p>
            <a:pPr eaLnBrk="1" hangingPunct="1">
              <a:lnSpc>
                <a:spcPct val="90000"/>
              </a:lnSpc>
              <a:buFont typeface="Wingdings" panose="05000000000000000000" pitchFamily="2" charset="2"/>
              <a:buNone/>
            </a:pPr>
            <a:r>
              <a:rPr lang="fa-IR" altLang="fa-IR" sz="3300"/>
              <a:t>   </a:t>
            </a:r>
            <a:r>
              <a:rPr lang="fa-IR" altLang="fa-IR" sz="2700"/>
              <a:t>يكي از عوارض تاخيري داروهاي ضد جنون است كه بندرت قبل از 6 ماه ظاهر مي شود و حدود 10 تا 20 درصد بيماراني كه بيش از يكسال با داروهاي ضد جنون درمان شده اند مبتلا مي شوند.  </a:t>
            </a:r>
          </a:p>
          <a:p>
            <a:pPr eaLnBrk="1" hangingPunct="1">
              <a:lnSpc>
                <a:spcPct val="90000"/>
              </a:lnSpc>
              <a:buFont typeface="Wingdings" panose="05000000000000000000" pitchFamily="2" charset="2"/>
              <a:buNone/>
            </a:pPr>
            <a:r>
              <a:rPr lang="fa-IR" altLang="fa-IR" sz="2700"/>
              <a:t>     علايم عبارتند از حركات غير ارادي، بي نظمي عضلات سر، تنه و اندامها. شايع ترين حركات، معمولا در نواحي دهان، صورت و انگشتان دست وپا وجود دارد.</a:t>
            </a:r>
          </a:p>
          <a:p>
            <a:pPr eaLnBrk="1" hangingPunct="1">
              <a:lnSpc>
                <a:spcPct val="90000"/>
              </a:lnSpc>
              <a:buFont typeface="Wingdings" panose="05000000000000000000" pitchFamily="2" charset="2"/>
              <a:buNone/>
            </a:pPr>
            <a:endParaRPr lang="fa-IR" altLang="fa-IR" sz="2700"/>
          </a:p>
          <a:p>
            <a:pPr eaLnBrk="1" hangingPunct="1">
              <a:lnSpc>
                <a:spcPct val="90000"/>
              </a:lnSpc>
              <a:buFont typeface="Wingdings" panose="05000000000000000000" pitchFamily="2" charset="2"/>
              <a:buNone/>
            </a:pPr>
            <a:r>
              <a:rPr lang="fa-IR" altLang="fa-IR" sz="2700"/>
              <a:t>       </a:t>
            </a:r>
            <a:endParaRPr lang="en-US" altLang="fa-IR" sz="27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D03B8493-1B4E-0FD5-E0B1-B5FA3550782A}"/>
              </a:ext>
            </a:extLst>
          </p:cNvPr>
          <p:cNvSpPr>
            <a:spLocks noGrp="1" noChangeArrowheads="1"/>
          </p:cNvSpPr>
          <p:nvPr>
            <p:ph type="title"/>
          </p:nvPr>
        </p:nvSpPr>
        <p:spPr/>
        <p:txBody>
          <a:bodyPr/>
          <a:lstStyle/>
          <a:p>
            <a:pPr eaLnBrk="1" hangingPunct="1"/>
            <a:endParaRPr lang="en-US" altLang="fa-IR"/>
          </a:p>
        </p:txBody>
      </p:sp>
      <p:sp>
        <p:nvSpPr>
          <p:cNvPr id="31747" name="Rectangle 3">
            <a:extLst>
              <a:ext uri="{FF2B5EF4-FFF2-40B4-BE49-F238E27FC236}">
                <a16:creationId xmlns:a16="http://schemas.microsoft.com/office/drawing/2014/main" id="{4B938652-BAEF-9EAF-9C1F-0B5568E287A2}"/>
              </a:ext>
            </a:extLst>
          </p:cNvPr>
          <p:cNvSpPr>
            <a:spLocks noGrp="1" noChangeArrowheads="1"/>
          </p:cNvSpPr>
          <p:nvPr>
            <p:ph type="body" idx="1"/>
          </p:nvPr>
        </p:nvSpPr>
        <p:spPr/>
        <p:txBody>
          <a:bodyPr/>
          <a:lstStyle/>
          <a:p>
            <a:pPr eaLnBrk="1" hangingPunct="1">
              <a:buFont typeface="Wingdings" panose="05000000000000000000" pitchFamily="2" charset="2"/>
              <a:buNone/>
            </a:pPr>
            <a:r>
              <a:rPr lang="fa-IR" altLang="fa-IR" sz="3100"/>
              <a:t>     حركات دور دهان به صورت ملچ ملچ كردن، حركات جويدن و حركاتي شبيه شكلك در آوردن در صورت مي باشد. اين عارضه در شرايط استرس زا شدت يافته و ضمن خواب از بين مي رود و زنها بيشتر از مردان مبتلا مي شوند.</a:t>
            </a:r>
          </a:p>
          <a:p>
            <a:pPr eaLnBrk="1" hangingPunct="1">
              <a:buFont typeface="Wingdings" panose="05000000000000000000" pitchFamily="2" charset="2"/>
              <a:buNone/>
            </a:pPr>
            <a:r>
              <a:rPr lang="fa-IR" altLang="fa-IR" sz="3100"/>
              <a:t>    درمان:درمان ديسكنزي دير رس، معمولا موفقيت آميز نيست، بنابراين، پيشگيري از بروز اين عارضه مهم است. </a:t>
            </a:r>
            <a:endParaRPr lang="en-US" altLang="fa-IR" sz="3100"/>
          </a:p>
          <a:p>
            <a:pPr eaLnBrk="1" hangingPunct="1"/>
            <a:endParaRPr lang="en-US" altLang="fa-I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4A744D95-6E0E-EF2F-1781-3340E1834FA4}"/>
              </a:ext>
            </a:extLst>
          </p:cNvPr>
          <p:cNvSpPr>
            <a:spLocks noGrp="1" noChangeArrowheads="1"/>
          </p:cNvSpPr>
          <p:nvPr>
            <p:ph type="title" idx="4294967295"/>
          </p:nvPr>
        </p:nvSpPr>
        <p:spPr/>
        <p:txBody>
          <a:bodyPr/>
          <a:lstStyle/>
          <a:p>
            <a:pPr algn="r" eaLnBrk="1" hangingPunct="1"/>
            <a:r>
              <a:rPr lang="fa-IR" altLang="fa-IR"/>
              <a:t>سندرم خرگوش</a:t>
            </a:r>
            <a:endParaRPr lang="en-US" altLang="fa-IR"/>
          </a:p>
        </p:txBody>
      </p:sp>
      <p:sp>
        <p:nvSpPr>
          <p:cNvPr id="32771" name="Rectangle 3">
            <a:extLst>
              <a:ext uri="{FF2B5EF4-FFF2-40B4-BE49-F238E27FC236}">
                <a16:creationId xmlns:a16="http://schemas.microsoft.com/office/drawing/2014/main" id="{7C6D1A95-0CD8-C8C4-9393-F26083E36DA3}"/>
              </a:ext>
            </a:extLst>
          </p:cNvPr>
          <p:cNvSpPr>
            <a:spLocks noGrp="1" noChangeArrowheads="1"/>
          </p:cNvSpPr>
          <p:nvPr>
            <p:ph type="body" idx="4294967295"/>
          </p:nvPr>
        </p:nvSpPr>
        <p:spPr/>
        <p:txBody>
          <a:bodyPr/>
          <a:lstStyle/>
          <a:p>
            <a:pPr eaLnBrk="1" hangingPunct="1">
              <a:buFont typeface="Wingdings" panose="05000000000000000000" pitchFamily="2" charset="2"/>
              <a:buNone/>
            </a:pPr>
            <a:r>
              <a:rPr lang="en-US" altLang="fa-IR"/>
              <a:t>   </a:t>
            </a:r>
            <a:r>
              <a:rPr lang="fa-IR" altLang="fa-IR"/>
              <a:t> حركات سريع و ظريف لبها كه مانند حركات جويدن خرگوش است. اين عارضه ضمن خواب نيز وجود دارد و ديرتر ظاهر شده و با آنتي كلينرژيك ها درمان ميشود.</a:t>
            </a:r>
            <a:r>
              <a:rPr lang="en-US" altLang="fa-IR"/>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C90FD4FA-6226-52D5-611F-E54AA075EC7E}"/>
              </a:ext>
            </a:extLst>
          </p:cNvPr>
          <p:cNvSpPr>
            <a:spLocks noGrp="1" noChangeArrowheads="1"/>
          </p:cNvSpPr>
          <p:nvPr>
            <p:ph type="title" idx="4294967295"/>
          </p:nvPr>
        </p:nvSpPr>
        <p:spPr/>
        <p:txBody>
          <a:bodyPr/>
          <a:lstStyle/>
          <a:p>
            <a:pPr algn="r" eaLnBrk="1" hangingPunct="1"/>
            <a:r>
              <a:rPr lang="fa-IR" altLang="fa-IR"/>
              <a:t>سندرم نورولپتيك بدخيم</a:t>
            </a:r>
            <a:endParaRPr lang="en-US" altLang="fa-IR"/>
          </a:p>
        </p:txBody>
      </p:sp>
      <p:sp>
        <p:nvSpPr>
          <p:cNvPr id="33795" name="Rectangle 3">
            <a:extLst>
              <a:ext uri="{FF2B5EF4-FFF2-40B4-BE49-F238E27FC236}">
                <a16:creationId xmlns:a16="http://schemas.microsoft.com/office/drawing/2014/main" id="{B7CD3B8B-DCE8-00A0-C684-0B154E883C80}"/>
              </a:ext>
            </a:extLst>
          </p:cNvPr>
          <p:cNvSpPr>
            <a:spLocks noGrp="1" noChangeArrowheads="1"/>
          </p:cNvSpPr>
          <p:nvPr>
            <p:ph type="body" idx="4294967295"/>
          </p:nvPr>
        </p:nvSpPr>
        <p:spPr/>
        <p:txBody>
          <a:bodyPr/>
          <a:lstStyle/>
          <a:p>
            <a:pPr eaLnBrk="1" hangingPunct="1"/>
            <a:r>
              <a:rPr lang="fa-IR" altLang="fa-IR"/>
              <a:t>اين يك عارضه خطرناك داروهاي ضدجنون است و علائم آن عبارتند از: سفتي عضلاني، ديستوني، حالت كندي و منگي و يا بيتابي و آکینزی(عدم حرکت) </a:t>
            </a:r>
          </a:p>
          <a:p>
            <a:pPr eaLnBrk="1" hangingPunct="1"/>
            <a:r>
              <a:rPr lang="fa-IR" altLang="fa-IR"/>
              <a:t>علائم اتونوميك شامل بالا رفتن حرارت بدن، تعريق، بالا رفتن تعداد نبض و فشار خون و افزايش گلوبول هاي سفيد و آنزيم هاي كبدي و ميوگلوبين پلاسما است كه منجر به نارسايي حاد كليوي مي گردد. </a:t>
            </a:r>
            <a:endParaRPr lang="en-US" altLang="fa-I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15551E5F-05D5-D2E6-9A07-DC3EF17F5C2B}"/>
              </a:ext>
            </a:extLst>
          </p:cNvPr>
          <p:cNvSpPr>
            <a:spLocks noGrp="1" noChangeArrowheads="1"/>
          </p:cNvSpPr>
          <p:nvPr>
            <p:ph type="title"/>
          </p:nvPr>
        </p:nvSpPr>
        <p:spPr/>
        <p:txBody>
          <a:bodyPr/>
          <a:lstStyle/>
          <a:p>
            <a:pPr eaLnBrk="1" hangingPunct="1"/>
            <a:r>
              <a:rPr lang="fa-IR" altLang="fa-IR"/>
              <a:t>اقدامات پرستاری</a:t>
            </a:r>
            <a:endParaRPr lang="en-US" altLang="fa-IR"/>
          </a:p>
        </p:txBody>
      </p:sp>
      <p:sp>
        <p:nvSpPr>
          <p:cNvPr id="34819" name="Rectangle 3">
            <a:extLst>
              <a:ext uri="{FF2B5EF4-FFF2-40B4-BE49-F238E27FC236}">
                <a16:creationId xmlns:a16="http://schemas.microsoft.com/office/drawing/2014/main" id="{210742AF-9231-5062-1C40-992337713F21}"/>
              </a:ext>
            </a:extLst>
          </p:cNvPr>
          <p:cNvSpPr>
            <a:spLocks noGrp="1" noChangeArrowheads="1"/>
          </p:cNvSpPr>
          <p:nvPr>
            <p:ph type="body" idx="1"/>
          </p:nvPr>
        </p:nvSpPr>
        <p:spPr/>
        <p:txBody>
          <a:bodyPr/>
          <a:lstStyle/>
          <a:p>
            <a:pPr eaLnBrk="1" hangingPunct="1"/>
            <a:r>
              <a:rPr lang="fa-IR" altLang="fa-IR"/>
              <a:t>1- محلولهای تزریقی را با سایر داروها در یک سرنگ مخلوط ننموده و تزریق عضلانی باید عمیق انجام شود. بیمار حداقل به مدت نیم ساعت در وضیعت خوابیده مانده و سپس با کمک به آرامی از جا بلند شود.</a:t>
            </a:r>
          </a:p>
          <a:p>
            <a:pPr eaLnBrk="1" hangingPunct="1"/>
            <a:r>
              <a:rPr lang="fa-IR" altLang="fa-IR"/>
              <a:t>2- به منظور جلوگیری از بروز التهاب پوستی از تماس پوستی با این محلول ها اجتناب شود.</a:t>
            </a:r>
          </a:p>
          <a:p>
            <a:pPr eaLnBrk="1" hangingPunct="1"/>
            <a:r>
              <a:rPr lang="fa-IR" altLang="fa-IR"/>
              <a:t>3- بررسی عوارض جانبی و اقدامات مربوطه طبق آنچه که قبلا گفته شد.</a:t>
            </a:r>
            <a:endParaRPr lang="en-US" altLang="fa-IR"/>
          </a:p>
          <a:p>
            <a:pPr eaLnBrk="1" hangingPunct="1">
              <a:buFont typeface="Wingdings" panose="05000000000000000000" pitchFamily="2" charset="2"/>
              <a:buNone/>
            </a:pPr>
            <a:endParaRPr lang="en-US" altLang="fa-I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00B31BE5-258C-E479-7C26-830862EBAC7E}"/>
              </a:ext>
            </a:extLst>
          </p:cNvPr>
          <p:cNvSpPr>
            <a:spLocks noGrp="1" noChangeArrowheads="1"/>
          </p:cNvSpPr>
          <p:nvPr>
            <p:ph type="title"/>
          </p:nvPr>
        </p:nvSpPr>
        <p:spPr/>
        <p:txBody>
          <a:bodyPr/>
          <a:lstStyle/>
          <a:p>
            <a:pPr eaLnBrk="1" hangingPunct="1"/>
            <a:r>
              <a:rPr lang="fa-IR" altLang="fa-IR"/>
              <a:t>داروهای ضد اضطراب</a:t>
            </a:r>
          </a:p>
        </p:txBody>
      </p:sp>
      <p:sp>
        <p:nvSpPr>
          <p:cNvPr id="35843" name="Content Placeholder 2">
            <a:extLst>
              <a:ext uri="{FF2B5EF4-FFF2-40B4-BE49-F238E27FC236}">
                <a16:creationId xmlns:a16="http://schemas.microsoft.com/office/drawing/2014/main" id="{047148F7-B3DE-7DB6-283B-87F6B26DFB14}"/>
              </a:ext>
            </a:extLst>
          </p:cNvPr>
          <p:cNvSpPr>
            <a:spLocks noGrp="1" noChangeArrowheads="1"/>
          </p:cNvSpPr>
          <p:nvPr>
            <p:ph idx="1"/>
          </p:nvPr>
        </p:nvSpPr>
        <p:spPr/>
        <p:txBody>
          <a:bodyPr/>
          <a:lstStyle/>
          <a:p>
            <a:pPr eaLnBrk="1" hangingPunct="1"/>
            <a:r>
              <a:rPr lang="fa-IR" altLang="fa-IR"/>
              <a:t>بنزودیازپین ها </a:t>
            </a:r>
          </a:p>
          <a:p>
            <a:pPr eaLnBrk="1" hangingPunct="1"/>
            <a:r>
              <a:rPr lang="fa-IR" altLang="fa-IR"/>
              <a:t>باسپیرون</a:t>
            </a:r>
          </a:p>
          <a:p>
            <a:pPr eaLnBrk="1" hangingPunct="1"/>
            <a:endParaRPr lang="fa-IR" altLang="fa-IR"/>
          </a:p>
          <a:p>
            <a:pPr eaLnBrk="1" hangingPunct="1"/>
            <a:r>
              <a:rPr lang="fa-IR" altLang="fa-IR"/>
              <a:t>این دارو ها با دوز کم خاصیت ضد اضطرابی دارند و دوز بالا خاصیت خواب آوری و تسکینی</a:t>
            </a:r>
          </a:p>
          <a:p>
            <a:pPr eaLnBrk="1" hangingPunct="1"/>
            <a:endParaRPr lang="fa-IR" altLang="fa-I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a:extLst>
              <a:ext uri="{FF2B5EF4-FFF2-40B4-BE49-F238E27FC236}">
                <a16:creationId xmlns:a16="http://schemas.microsoft.com/office/drawing/2014/main" id="{FCAE02F2-E952-0A50-5176-E7FE8CE08599}"/>
              </a:ext>
            </a:extLst>
          </p:cNvPr>
          <p:cNvSpPr>
            <a:spLocks noGrp="1" noChangeArrowheads="1"/>
          </p:cNvSpPr>
          <p:nvPr>
            <p:ph type="title"/>
          </p:nvPr>
        </p:nvSpPr>
        <p:spPr/>
        <p:txBody>
          <a:bodyPr/>
          <a:lstStyle/>
          <a:p>
            <a:pPr algn="r" eaLnBrk="1" hangingPunct="1"/>
            <a:r>
              <a:rPr lang="fa-IR" altLang="fa-IR"/>
              <a:t>بنزودیازپین ها</a:t>
            </a:r>
          </a:p>
        </p:txBody>
      </p:sp>
      <p:sp>
        <p:nvSpPr>
          <p:cNvPr id="36867" name="Content Placeholder 2">
            <a:extLst>
              <a:ext uri="{FF2B5EF4-FFF2-40B4-BE49-F238E27FC236}">
                <a16:creationId xmlns:a16="http://schemas.microsoft.com/office/drawing/2014/main" id="{5C8F9D54-F0FC-3715-B0A5-4FFF0840979B}"/>
              </a:ext>
            </a:extLst>
          </p:cNvPr>
          <p:cNvSpPr>
            <a:spLocks noGrp="1" noChangeArrowheads="1"/>
          </p:cNvSpPr>
          <p:nvPr>
            <p:ph idx="1"/>
          </p:nvPr>
        </p:nvSpPr>
        <p:spPr/>
        <p:txBody>
          <a:bodyPr/>
          <a:lstStyle/>
          <a:p>
            <a:pPr eaLnBrk="1" hangingPunct="1"/>
            <a:r>
              <a:rPr lang="fa-IR" altLang="fa-IR"/>
              <a:t>از اشکالات عمده ایجاد تحمل و وابستگی به دارو می باشد.</a:t>
            </a:r>
          </a:p>
          <a:p>
            <a:pPr eaLnBrk="1" hangingPunct="1"/>
            <a:r>
              <a:rPr lang="fa-IR" altLang="fa-IR"/>
              <a:t>محرومیت از دارو: اضطراب، تحریک پذیری، احساس خستگی، سردرد، بی خوابی، سرگیجه و افسردگی و تشنج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1818A493-DB05-7062-277F-5775349FEBEB}"/>
              </a:ext>
            </a:extLst>
          </p:cNvPr>
          <p:cNvSpPr>
            <a:spLocks noGrp="1" noChangeArrowheads="1"/>
          </p:cNvSpPr>
          <p:nvPr>
            <p:ph type="title"/>
          </p:nvPr>
        </p:nvSpPr>
        <p:spPr/>
        <p:txBody>
          <a:bodyPr/>
          <a:lstStyle/>
          <a:p>
            <a:pPr algn="r" eaLnBrk="1" hangingPunct="1"/>
            <a:r>
              <a:rPr lang="fa-IR" altLang="fa-IR"/>
              <a:t>موارد استفاده: </a:t>
            </a:r>
          </a:p>
        </p:txBody>
      </p:sp>
      <p:sp>
        <p:nvSpPr>
          <p:cNvPr id="37891" name="Content Placeholder 2">
            <a:extLst>
              <a:ext uri="{FF2B5EF4-FFF2-40B4-BE49-F238E27FC236}">
                <a16:creationId xmlns:a16="http://schemas.microsoft.com/office/drawing/2014/main" id="{4474D5DE-70B0-A04F-82F3-4CD02F9CEA6B}"/>
              </a:ext>
            </a:extLst>
          </p:cNvPr>
          <p:cNvSpPr>
            <a:spLocks noGrp="1" noChangeArrowheads="1"/>
          </p:cNvSpPr>
          <p:nvPr>
            <p:ph idx="1"/>
          </p:nvPr>
        </p:nvSpPr>
        <p:spPr/>
        <p:txBody>
          <a:bodyPr/>
          <a:lstStyle/>
          <a:p>
            <a:pPr eaLnBrk="1" hangingPunct="1"/>
            <a:r>
              <a:rPr lang="fa-IR" altLang="fa-IR"/>
              <a:t>اختلال اضطراب فراگیر</a:t>
            </a:r>
          </a:p>
          <a:p>
            <a:pPr eaLnBrk="1" hangingPunct="1"/>
            <a:r>
              <a:rPr lang="fa-IR" altLang="fa-IR"/>
              <a:t>بی خوابی</a:t>
            </a:r>
          </a:p>
          <a:p>
            <a:pPr eaLnBrk="1" hangingPunct="1"/>
            <a:r>
              <a:rPr lang="fa-IR" altLang="fa-IR"/>
              <a:t>افسردگی</a:t>
            </a:r>
          </a:p>
          <a:p>
            <a:pPr eaLnBrk="1" hangingPunct="1"/>
            <a:r>
              <a:rPr lang="fa-IR" altLang="fa-IR"/>
              <a:t>اختلال هراس</a:t>
            </a:r>
          </a:p>
          <a:p>
            <a:pPr eaLnBrk="1" hangingPunct="1"/>
            <a:endParaRPr lang="fa-IR" altLang="fa-I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a:extLst>
              <a:ext uri="{FF2B5EF4-FFF2-40B4-BE49-F238E27FC236}">
                <a16:creationId xmlns:a16="http://schemas.microsoft.com/office/drawing/2014/main" id="{9213A3B6-EB83-7584-0BE9-3F929744142F}"/>
              </a:ext>
            </a:extLst>
          </p:cNvPr>
          <p:cNvSpPr>
            <a:spLocks noGrp="1" noChangeArrowheads="1"/>
          </p:cNvSpPr>
          <p:nvPr>
            <p:ph type="title"/>
          </p:nvPr>
        </p:nvSpPr>
        <p:spPr/>
        <p:txBody>
          <a:bodyPr/>
          <a:lstStyle/>
          <a:p>
            <a:pPr algn="r" eaLnBrk="1" hangingPunct="1"/>
            <a:r>
              <a:rPr lang="fa-IR" altLang="fa-IR"/>
              <a:t>عوارض جانبی</a:t>
            </a:r>
          </a:p>
        </p:txBody>
      </p:sp>
      <p:sp>
        <p:nvSpPr>
          <p:cNvPr id="38915" name="Content Placeholder 2">
            <a:extLst>
              <a:ext uri="{FF2B5EF4-FFF2-40B4-BE49-F238E27FC236}">
                <a16:creationId xmlns:a16="http://schemas.microsoft.com/office/drawing/2014/main" id="{5DAA8BB1-CD58-D725-53B4-6DCCF9B3A16A}"/>
              </a:ext>
            </a:extLst>
          </p:cNvPr>
          <p:cNvSpPr>
            <a:spLocks noGrp="1" noChangeArrowheads="1"/>
          </p:cNvSpPr>
          <p:nvPr>
            <p:ph idx="1"/>
          </p:nvPr>
        </p:nvSpPr>
        <p:spPr/>
        <p:txBody>
          <a:bodyPr/>
          <a:lstStyle/>
          <a:p>
            <a:pPr eaLnBrk="1" hangingPunct="1"/>
            <a:r>
              <a:rPr lang="fa-IR" altLang="fa-IR"/>
              <a:t>خواب آلودگی</a:t>
            </a:r>
          </a:p>
          <a:p>
            <a:pPr eaLnBrk="1" hangingPunct="1"/>
            <a:r>
              <a:rPr lang="fa-IR" altLang="fa-IR"/>
              <a:t>سرگیجه</a:t>
            </a:r>
          </a:p>
          <a:p>
            <a:pPr eaLnBrk="1" hangingPunct="1"/>
            <a:r>
              <a:rPr lang="fa-IR" altLang="fa-IR"/>
              <a:t>آتاکسی</a:t>
            </a:r>
          </a:p>
          <a:p>
            <a:pPr eaLnBrk="1" hangingPunct="1"/>
            <a:r>
              <a:rPr lang="fa-IR" altLang="fa-IR"/>
              <a:t>نقص شناختی فراموشی آنتروگراد</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a:extLst>
              <a:ext uri="{FF2B5EF4-FFF2-40B4-BE49-F238E27FC236}">
                <a16:creationId xmlns:a16="http://schemas.microsoft.com/office/drawing/2014/main" id="{FA87BDAB-1536-C74E-AE14-791046C7DA90}"/>
              </a:ext>
            </a:extLst>
          </p:cNvPr>
          <p:cNvSpPr>
            <a:spLocks noGrp="1" noChangeArrowheads="1"/>
          </p:cNvSpPr>
          <p:nvPr>
            <p:ph type="title"/>
          </p:nvPr>
        </p:nvSpPr>
        <p:spPr/>
        <p:txBody>
          <a:bodyPr/>
          <a:lstStyle/>
          <a:p>
            <a:pPr algn="r" eaLnBrk="1" hangingPunct="1"/>
            <a:r>
              <a:rPr lang="fa-IR" altLang="fa-IR"/>
              <a:t>مسمومیت</a:t>
            </a:r>
          </a:p>
        </p:txBody>
      </p:sp>
      <p:sp>
        <p:nvSpPr>
          <p:cNvPr id="39939" name="Content Placeholder 2">
            <a:extLst>
              <a:ext uri="{FF2B5EF4-FFF2-40B4-BE49-F238E27FC236}">
                <a16:creationId xmlns:a16="http://schemas.microsoft.com/office/drawing/2014/main" id="{FF0F2E24-6F08-5F63-32FA-70310D08862E}"/>
              </a:ext>
            </a:extLst>
          </p:cNvPr>
          <p:cNvSpPr>
            <a:spLocks noGrp="1" noChangeArrowheads="1"/>
          </p:cNvSpPr>
          <p:nvPr>
            <p:ph idx="1"/>
          </p:nvPr>
        </p:nvSpPr>
        <p:spPr/>
        <p:txBody>
          <a:bodyPr/>
          <a:lstStyle/>
          <a:p>
            <a:pPr eaLnBrk="1" hangingPunct="1"/>
            <a:r>
              <a:rPr lang="fa-IR" altLang="fa-IR"/>
              <a:t>خواب آلودگی</a:t>
            </a:r>
          </a:p>
          <a:p>
            <a:pPr eaLnBrk="1" hangingPunct="1"/>
            <a:r>
              <a:rPr lang="fa-IR" altLang="fa-IR"/>
              <a:t>کونفوزیون</a:t>
            </a:r>
          </a:p>
          <a:p>
            <a:pPr eaLnBrk="1" hangingPunct="1"/>
            <a:r>
              <a:rPr lang="fa-IR" altLang="fa-IR"/>
              <a:t>تنگی نفس</a:t>
            </a:r>
          </a:p>
          <a:p>
            <a:pPr eaLnBrk="1" hangingPunct="1"/>
            <a:r>
              <a:rPr lang="fa-IR" altLang="fa-IR"/>
              <a:t>آتاکسی</a:t>
            </a:r>
          </a:p>
          <a:p>
            <a:pPr eaLnBrk="1" hangingPunct="1"/>
            <a:r>
              <a:rPr lang="fa-IR" altLang="fa-IR"/>
              <a:t>اگر مصرف این دسته از دارو ها همراه با الکل و ضد افسردگی ها باشد با علائم ضعف تنفسی اغما،تشنج و مرگ مشخص می شود.</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BE0A40E2-88AD-9B40-F8D2-EA6C132C4BB1}"/>
              </a:ext>
            </a:extLst>
          </p:cNvPr>
          <p:cNvSpPr>
            <a:spLocks noGrp="1" noChangeArrowheads="1"/>
          </p:cNvSpPr>
          <p:nvPr>
            <p:ph type="title"/>
          </p:nvPr>
        </p:nvSpPr>
        <p:spPr/>
        <p:txBody>
          <a:bodyPr/>
          <a:lstStyle/>
          <a:p>
            <a:pPr eaLnBrk="1" hangingPunct="1"/>
            <a:r>
              <a:rPr lang="fa-IR" altLang="fa-IR"/>
              <a:t>داروهای ضد افسردگی</a:t>
            </a:r>
            <a:endParaRPr lang="en-US" altLang="fa-IR"/>
          </a:p>
        </p:txBody>
      </p:sp>
      <p:sp>
        <p:nvSpPr>
          <p:cNvPr id="40963" name="Rectangle 3">
            <a:extLst>
              <a:ext uri="{FF2B5EF4-FFF2-40B4-BE49-F238E27FC236}">
                <a16:creationId xmlns:a16="http://schemas.microsoft.com/office/drawing/2014/main" id="{CAB66D13-562F-3E31-304D-E91A1A1E78C7}"/>
              </a:ext>
            </a:extLst>
          </p:cNvPr>
          <p:cNvSpPr>
            <a:spLocks noGrp="1" noChangeArrowheads="1"/>
          </p:cNvSpPr>
          <p:nvPr>
            <p:ph type="body" idx="1"/>
          </p:nvPr>
        </p:nvSpPr>
        <p:spPr/>
        <p:txBody>
          <a:bodyPr/>
          <a:lstStyle/>
          <a:p>
            <a:pPr eaLnBrk="1" hangingPunct="1">
              <a:buFont typeface="Wingdings" panose="05000000000000000000" pitchFamily="2" charset="2"/>
              <a:buNone/>
            </a:pPr>
            <a:r>
              <a:rPr lang="fa-IR" altLang="fa-IR"/>
              <a:t>      ترکیباتی که خاصیت ضد افسردگی دارند، عبارتند از:</a:t>
            </a:r>
          </a:p>
          <a:p>
            <a:pPr eaLnBrk="1" hangingPunct="1"/>
            <a:r>
              <a:rPr lang="fa-IR" altLang="fa-IR"/>
              <a:t>ضد افسردگی چند حلقه ای</a:t>
            </a:r>
          </a:p>
          <a:p>
            <a:pPr eaLnBrk="1" hangingPunct="1"/>
            <a:r>
              <a:rPr lang="fa-IR" altLang="fa-IR"/>
              <a:t>مهارکننده های اختصاصی باز جذب سروتونین(</a:t>
            </a:r>
            <a:r>
              <a:rPr lang="en-US" altLang="fa-IR"/>
              <a:t>SSRI</a:t>
            </a:r>
            <a:r>
              <a:rPr lang="fa-IR" altLang="fa-IR"/>
              <a:t>)</a:t>
            </a:r>
          </a:p>
          <a:p>
            <a:pPr eaLnBrk="1" hangingPunct="1"/>
            <a:r>
              <a:rPr lang="fa-IR" altLang="fa-IR"/>
              <a:t>مهارکننده های مونوآمین اکسیداز(</a:t>
            </a:r>
            <a:r>
              <a:rPr lang="en-US" altLang="fa-IR"/>
              <a:t>MAOI</a:t>
            </a:r>
            <a:r>
              <a:rPr lang="fa-IR" altLang="fa-IR"/>
              <a:t>)</a:t>
            </a:r>
          </a:p>
          <a:p>
            <a:pPr eaLnBrk="1" hangingPunct="1"/>
            <a:r>
              <a:rPr lang="fa-IR" altLang="fa-IR"/>
              <a:t>سایر داروهای ضد افسردگی</a:t>
            </a:r>
          </a:p>
          <a:p>
            <a:pPr eaLnBrk="1" hangingPunct="1"/>
            <a:endParaRPr lang="en-US" altLang="fa-I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F2C5ABE9-54D8-8E69-EBD9-EA1386F021C8}"/>
              </a:ext>
            </a:extLst>
          </p:cNvPr>
          <p:cNvSpPr>
            <a:spLocks noGrp="1" noChangeArrowheads="1"/>
          </p:cNvSpPr>
          <p:nvPr>
            <p:ph type="title"/>
          </p:nvPr>
        </p:nvSpPr>
        <p:spPr/>
        <p:txBody>
          <a:bodyPr/>
          <a:lstStyle/>
          <a:p>
            <a:pPr eaLnBrk="1" hangingPunct="1"/>
            <a:endParaRPr lang="en-US" altLang="fa-IR"/>
          </a:p>
        </p:txBody>
      </p:sp>
      <p:sp>
        <p:nvSpPr>
          <p:cNvPr id="41987" name="Rectangle 3">
            <a:extLst>
              <a:ext uri="{FF2B5EF4-FFF2-40B4-BE49-F238E27FC236}">
                <a16:creationId xmlns:a16="http://schemas.microsoft.com/office/drawing/2014/main" id="{9F176F53-7DEC-4591-F16D-4941BA7D0A28}"/>
              </a:ext>
            </a:extLst>
          </p:cNvPr>
          <p:cNvSpPr>
            <a:spLocks noGrp="1" noChangeArrowheads="1"/>
          </p:cNvSpPr>
          <p:nvPr>
            <p:ph type="body" idx="1"/>
          </p:nvPr>
        </p:nvSpPr>
        <p:spPr/>
        <p:txBody>
          <a:bodyPr/>
          <a:lstStyle/>
          <a:p>
            <a:pPr algn="ctr" eaLnBrk="1" hangingPunct="1">
              <a:buFont typeface="Wingdings" panose="05000000000000000000" pitchFamily="2" charset="2"/>
              <a:buNone/>
            </a:pPr>
            <a:r>
              <a:rPr lang="fa-IR" altLang="fa-IR" sz="6600"/>
              <a:t>داروهای ضد افسردگی سه حلقه ای</a:t>
            </a:r>
          </a:p>
          <a:p>
            <a:pPr algn="ctr" eaLnBrk="1" hangingPunct="1">
              <a:buFont typeface="Wingdings" panose="05000000000000000000" pitchFamily="2" charset="2"/>
              <a:buNone/>
            </a:pPr>
            <a:r>
              <a:rPr lang="fa-IR" altLang="fa-IR" sz="3200"/>
              <a:t>آمی تریپتیلین،دوکسپین، کلومیپرامین، ایمی پرامین، تریمیپرامین، دزپیرامین، نورتریپ تیلین، پروتریپ تیلین</a:t>
            </a:r>
            <a:endParaRPr lang="en-US" altLang="fa-IR" sz="32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4FCB5BFE-0822-73D2-3C6F-519AB8584FD7}"/>
              </a:ext>
            </a:extLst>
          </p:cNvPr>
          <p:cNvSpPr>
            <a:spLocks noGrp="1" noChangeArrowheads="1"/>
          </p:cNvSpPr>
          <p:nvPr>
            <p:ph type="title"/>
          </p:nvPr>
        </p:nvSpPr>
        <p:spPr/>
        <p:txBody>
          <a:bodyPr/>
          <a:lstStyle/>
          <a:p>
            <a:pPr eaLnBrk="1" hangingPunct="1"/>
            <a:r>
              <a:rPr lang="fa-IR" altLang="fa-IR"/>
              <a:t>موارد استفاده</a:t>
            </a:r>
            <a:endParaRPr lang="en-US" altLang="fa-IR"/>
          </a:p>
        </p:txBody>
      </p:sp>
      <p:sp>
        <p:nvSpPr>
          <p:cNvPr id="43011" name="Rectangle 3">
            <a:extLst>
              <a:ext uri="{FF2B5EF4-FFF2-40B4-BE49-F238E27FC236}">
                <a16:creationId xmlns:a16="http://schemas.microsoft.com/office/drawing/2014/main" id="{78B45DC6-B133-9F7D-6DDB-D38F73AEB786}"/>
              </a:ext>
            </a:extLst>
          </p:cNvPr>
          <p:cNvSpPr>
            <a:spLocks noGrp="1" noChangeArrowheads="1"/>
          </p:cNvSpPr>
          <p:nvPr>
            <p:ph type="body" idx="1"/>
          </p:nvPr>
        </p:nvSpPr>
        <p:spPr>
          <a:xfrm>
            <a:off x="642938" y="1827213"/>
            <a:ext cx="8215312" cy="4114800"/>
          </a:xfrm>
        </p:spPr>
        <p:txBody>
          <a:bodyPr/>
          <a:lstStyle/>
          <a:p>
            <a:pPr eaLnBrk="1" hangingPunct="1"/>
            <a:r>
              <a:rPr lang="fa-IR" altLang="fa-IR"/>
              <a:t>درمان دوره های افسردگی اساسی و درمان پیشگیری کننده اختلال افسردگی اساسی مورد مصرف عمده داروهای سه حلقه ای است.</a:t>
            </a:r>
          </a:p>
          <a:p>
            <a:pPr eaLnBrk="1" hangingPunct="1"/>
            <a:r>
              <a:rPr lang="fa-IR" altLang="fa-IR"/>
              <a:t>در درمان افسردگی بیماران دوقطبی تیپ </a:t>
            </a:r>
            <a:r>
              <a:rPr lang="en-US" altLang="fa-IR"/>
              <a:t>I</a:t>
            </a:r>
            <a:r>
              <a:rPr lang="fa-IR" altLang="fa-IR"/>
              <a:t> نیز موثرند.</a:t>
            </a:r>
            <a:endParaRPr lang="en-US" altLang="fa-I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A264C5D6-781B-BA89-3261-E5767B327230}"/>
              </a:ext>
            </a:extLst>
          </p:cNvPr>
          <p:cNvSpPr>
            <a:spLocks noGrp="1" noChangeArrowheads="1"/>
          </p:cNvSpPr>
          <p:nvPr>
            <p:ph type="title"/>
          </p:nvPr>
        </p:nvSpPr>
        <p:spPr/>
        <p:txBody>
          <a:bodyPr/>
          <a:lstStyle/>
          <a:p>
            <a:pPr eaLnBrk="1" hangingPunct="1"/>
            <a:r>
              <a:rPr lang="fa-IR" altLang="fa-IR"/>
              <a:t>عوارض جانبی</a:t>
            </a:r>
            <a:endParaRPr lang="en-US" altLang="fa-IR"/>
          </a:p>
        </p:txBody>
      </p:sp>
      <p:sp>
        <p:nvSpPr>
          <p:cNvPr id="44035" name="Rectangle 3">
            <a:extLst>
              <a:ext uri="{FF2B5EF4-FFF2-40B4-BE49-F238E27FC236}">
                <a16:creationId xmlns:a16="http://schemas.microsoft.com/office/drawing/2014/main" id="{5714B6B2-0BB7-F85D-DA5F-6C53CB29DB94}"/>
              </a:ext>
            </a:extLst>
          </p:cNvPr>
          <p:cNvSpPr>
            <a:spLocks noGrp="1" noChangeArrowheads="1"/>
          </p:cNvSpPr>
          <p:nvPr>
            <p:ph type="body" idx="1"/>
          </p:nvPr>
        </p:nvSpPr>
        <p:spPr/>
        <p:txBody>
          <a:bodyPr/>
          <a:lstStyle/>
          <a:p>
            <a:pPr eaLnBrk="1" hangingPunct="1"/>
            <a:r>
              <a:rPr lang="fa-IR" altLang="fa-IR"/>
              <a:t>اکثر عوارض جانبی این داروها جزیی می باشد اما ممکن است، بر قبول درمان دارویی توسط بیمار به طور جدی اثر بگذارد.</a:t>
            </a:r>
          </a:p>
          <a:p>
            <a:pPr eaLnBrk="1" hangingPunct="1"/>
            <a:endParaRPr lang="fa-IR" altLang="fa-IR"/>
          </a:p>
          <a:p>
            <a:pPr eaLnBrk="1" hangingPunct="1"/>
            <a:r>
              <a:rPr lang="fa-IR" altLang="fa-IR"/>
              <a:t>هرچه بیمار افسرده تر باشد، احتمال تحمل عوارض توسط بیمار بیشتر است.</a:t>
            </a:r>
            <a:endParaRPr lang="en-US" altLang="fa-I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a:extLst>
              <a:ext uri="{FF2B5EF4-FFF2-40B4-BE49-F238E27FC236}">
                <a16:creationId xmlns:a16="http://schemas.microsoft.com/office/drawing/2014/main" id="{9DD1CE0C-46C4-6556-BF5F-61D2B26C8D85}"/>
              </a:ext>
            </a:extLst>
          </p:cNvPr>
          <p:cNvSpPr>
            <a:spLocks noGrp="1" noChangeArrowheads="1"/>
          </p:cNvSpPr>
          <p:nvPr>
            <p:ph type="title"/>
          </p:nvPr>
        </p:nvSpPr>
        <p:spPr/>
        <p:txBody>
          <a:bodyPr/>
          <a:lstStyle/>
          <a:p>
            <a:pPr eaLnBrk="1" hangingPunct="1"/>
            <a:endParaRPr lang="en-US" altLang="fa-IR"/>
          </a:p>
        </p:txBody>
      </p:sp>
      <p:sp>
        <p:nvSpPr>
          <p:cNvPr id="45059" name="Rectangle 3">
            <a:extLst>
              <a:ext uri="{FF2B5EF4-FFF2-40B4-BE49-F238E27FC236}">
                <a16:creationId xmlns:a16="http://schemas.microsoft.com/office/drawing/2014/main" id="{426952AF-2BE7-B5CB-284F-ED82680DD669}"/>
              </a:ext>
            </a:extLst>
          </p:cNvPr>
          <p:cNvSpPr>
            <a:spLocks noGrp="1" noChangeArrowheads="1"/>
          </p:cNvSpPr>
          <p:nvPr>
            <p:ph type="body" idx="1"/>
          </p:nvPr>
        </p:nvSpPr>
        <p:spPr/>
        <p:txBody>
          <a:bodyPr/>
          <a:lstStyle/>
          <a:p>
            <a:pPr eaLnBrk="1" hangingPunct="1">
              <a:buFont typeface="Wingdings" panose="05000000000000000000" pitchFamily="2" charset="2"/>
              <a:buNone/>
            </a:pPr>
            <a:r>
              <a:rPr lang="fa-IR" altLang="fa-IR"/>
              <a:t>   1- </a:t>
            </a:r>
            <a:r>
              <a:rPr lang="fa-IR" altLang="fa-IR" b="1"/>
              <a:t>عوارض آنتی کولینرژیک:</a:t>
            </a:r>
            <a:r>
              <a:rPr lang="fa-IR" altLang="fa-IR"/>
              <a:t> خشکی دهان، یبوست، تاری دید و احتباس ادراری می باشد.</a:t>
            </a:r>
          </a:p>
          <a:p>
            <a:pPr eaLnBrk="1" hangingPunct="1">
              <a:buFont typeface="Wingdings" panose="05000000000000000000" pitchFamily="2" charset="2"/>
              <a:buNone/>
            </a:pPr>
            <a:endParaRPr lang="fa-IR" altLang="fa-IR"/>
          </a:p>
          <a:p>
            <a:pPr eaLnBrk="1" hangingPunct="1">
              <a:buFont typeface="Wingdings" panose="05000000000000000000" pitchFamily="2" charset="2"/>
              <a:buNone/>
            </a:pPr>
            <a:r>
              <a:rPr lang="fa-IR" altLang="fa-IR"/>
              <a:t>  2- </a:t>
            </a:r>
            <a:r>
              <a:rPr lang="fa-IR" altLang="fa-IR" b="1"/>
              <a:t>عوارض سستی و بی حالی:</a:t>
            </a:r>
            <a:endParaRPr lang="en-US" altLang="fa-IR" b="1"/>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9EDF3057-3C77-872B-01C9-202F686039B0}"/>
              </a:ext>
            </a:extLst>
          </p:cNvPr>
          <p:cNvSpPr>
            <a:spLocks noGrp="1" noChangeArrowheads="1"/>
          </p:cNvSpPr>
          <p:nvPr>
            <p:ph type="title"/>
          </p:nvPr>
        </p:nvSpPr>
        <p:spPr/>
        <p:txBody>
          <a:bodyPr/>
          <a:lstStyle/>
          <a:p>
            <a:pPr eaLnBrk="1" hangingPunct="1"/>
            <a:endParaRPr lang="en-US" altLang="fa-IR"/>
          </a:p>
        </p:txBody>
      </p:sp>
      <p:sp>
        <p:nvSpPr>
          <p:cNvPr id="46083" name="Rectangle 3">
            <a:extLst>
              <a:ext uri="{FF2B5EF4-FFF2-40B4-BE49-F238E27FC236}">
                <a16:creationId xmlns:a16="http://schemas.microsoft.com/office/drawing/2014/main" id="{034BDE13-3787-6A79-AF79-9C7AE469160E}"/>
              </a:ext>
            </a:extLst>
          </p:cNvPr>
          <p:cNvSpPr>
            <a:spLocks noGrp="1" noChangeArrowheads="1"/>
          </p:cNvSpPr>
          <p:nvPr>
            <p:ph type="body" idx="1"/>
          </p:nvPr>
        </p:nvSpPr>
        <p:spPr/>
        <p:txBody>
          <a:bodyPr/>
          <a:lstStyle/>
          <a:p>
            <a:pPr eaLnBrk="1" hangingPunct="1"/>
            <a:r>
              <a:rPr lang="fa-IR" altLang="fa-IR" b="1"/>
              <a:t>3- عوارض اتونومیک:</a:t>
            </a:r>
            <a:r>
              <a:rPr lang="fa-IR" altLang="fa-IR"/>
              <a:t> شایع ترین عارضه، سقوط فشارخون وضعیتی فشار خون می باشد. سایر عوارض اتونومیک، شامل تعریق زیاد، تپش قلب، و بالا رفتن فشار خون می باشد.</a:t>
            </a:r>
          </a:p>
          <a:p>
            <a:pPr eaLnBrk="1" hangingPunct="1"/>
            <a:r>
              <a:rPr lang="fa-IR" altLang="fa-IR" b="1"/>
              <a:t>4- عوارض قلبی:</a:t>
            </a:r>
            <a:r>
              <a:rPr lang="fa-IR" altLang="fa-IR"/>
              <a:t> با دوز بالای این داروها ممکن است کاردیوتوکسیک ایجاد شده و موجب مرگ بیمار شود. </a:t>
            </a:r>
            <a:endParaRPr lang="en-US" altLang="fa-I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AB911CC3-90A1-E615-2E5F-58EA11E24865}"/>
              </a:ext>
            </a:extLst>
          </p:cNvPr>
          <p:cNvSpPr>
            <a:spLocks noGrp="1" noChangeArrowheads="1"/>
          </p:cNvSpPr>
          <p:nvPr>
            <p:ph type="title"/>
          </p:nvPr>
        </p:nvSpPr>
        <p:spPr/>
        <p:txBody>
          <a:bodyPr/>
          <a:lstStyle/>
          <a:p>
            <a:pPr eaLnBrk="1" hangingPunct="1"/>
            <a:endParaRPr lang="en-US" altLang="fa-IR"/>
          </a:p>
        </p:txBody>
      </p:sp>
      <p:sp>
        <p:nvSpPr>
          <p:cNvPr id="47107" name="Rectangle 3">
            <a:extLst>
              <a:ext uri="{FF2B5EF4-FFF2-40B4-BE49-F238E27FC236}">
                <a16:creationId xmlns:a16="http://schemas.microsoft.com/office/drawing/2014/main" id="{D34C6096-60D9-67ED-2401-775E0D3DF92B}"/>
              </a:ext>
            </a:extLst>
          </p:cNvPr>
          <p:cNvSpPr>
            <a:spLocks noGrp="1" noChangeArrowheads="1"/>
          </p:cNvSpPr>
          <p:nvPr>
            <p:ph type="body" idx="1"/>
          </p:nvPr>
        </p:nvSpPr>
        <p:spPr/>
        <p:txBody>
          <a:bodyPr/>
          <a:lstStyle/>
          <a:p>
            <a:pPr eaLnBrk="1" hangingPunct="1"/>
            <a:r>
              <a:rPr lang="fa-IR" altLang="fa-IR" b="1"/>
              <a:t>عوارض عصبی:</a:t>
            </a:r>
            <a:r>
              <a:rPr lang="fa-IR" altLang="fa-IR"/>
              <a:t> علایم پارکینسونی و آکاتژیا و تشنج، لرزش بی تعادلی ممکن است رخ دهد.</a:t>
            </a:r>
          </a:p>
          <a:p>
            <a:pPr eaLnBrk="1" hangingPunct="1"/>
            <a:endParaRPr lang="fa-IR" altLang="fa-IR"/>
          </a:p>
          <a:p>
            <a:pPr eaLnBrk="1" hangingPunct="1"/>
            <a:r>
              <a:rPr lang="fa-IR" altLang="fa-IR" b="1"/>
              <a:t>عوارض خونی: </a:t>
            </a:r>
            <a:r>
              <a:rPr lang="fa-IR" altLang="fa-IR"/>
              <a:t>بیماری که تحت درمان با این داروها قرار دارد، اگر مبتلا به گلو درد و تب به خصوص در ماههای اول درمان شد، باید فورا از نظر شمارش کامل گلبولی بررسی شود. </a:t>
            </a:r>
            <a:endParaRPr lang="en-US" altLang="fa-I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54C358D2-CD93-79E9-35D3-1C8FB183C5C7}"/>
              </a:ext>
            </a:extLst>
          </p:cNvPr>
          <p:cNvSpPr>
            <a:spLocks noGrp="1" noChangeArrowheads="1"/>
          </p:cNvSpPr>
          <p:nvPr>
            <p:ph type="title"/>
          </p:nvPr>
        </p:nvSpPr>
        <p:spPr/>
        <p:txBody>
          <a:bodyPr/>
          <a:lstStyle/>
          <a:p>
            <a:pPr eaLnBrk="1" hangingPunct="1"/>
            <a:endParaRPr lang="en-US" altLang="fa-IR"/>
          </a:p>
        </p:txBody>
      </p:sp>
      <p:sp>
        <p:nvSpPr>
          <p:cNvPr id="48131" name="Rectangle 3">
            <a:extLst>
              <a:ext uri="{FF2B5EF4-FFF2-40B4-BE49-F238E27FC236}">
                <a16:creationId xmlns:a16="http://schemas.microsoft.com/office/drawing/2014/main" id="{11CFE271-CBE4-65CA-F794-97F95152C940}"/>
              </a:ext>
            </a:extLst>
          </p:cNvPr>
          <p:cNvSpPr>
            <a:spLocks noGrp="1" noChangeArrowheads="1"/>
          </p:cNvSpPr>
          <p:nvPr>
            <p:ph type="body" idx="1"/>
          </p:nvPr>
        </p:nvSpPr>
        <p:spPr/>
        <p:txBody>
          <a:bodyPr/>
          <a:lstStyle/>
          <a:p>
            <a:pPr eaLnBrk="1" hangingPunct="1"/>
            <a:r>
              <a:rPr lang="fa-IR" altLang="fa-IR"/>
              <a:t>با توجه به اینکه بیماران افسرده بیش از سایرین در معرض خطر خودکشی با این داروها هستند، لذا تکرار نسخه نباید بدون اجازه پزشک باشد و اگر خطر خودکشی جدی است، نباید داروها در دسترس بیمار باشد. همچنین، این داروها از دسترس کودکان باید دور باشد.</a:t>
            </a:r>
            <a:endParaRPr lang="en-US" altLang="fa-I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6784FC7B-ACF1-3923-AA5A-06C0CF90E43E}"/>
              </a:ext>
            </a:extLst>
          </p:cNvPr>
          <p:cNvSpPr>
            <a:spLocks noGrp="1" noChangeArrowheads="1"/>
          </p:cNvSpPr>
          <p:nvPr>
            <p:ph type="title"/>
          </p:nvPr>
        </p:nvSpPr>
        <p:spPr/>
        <p:txBody>
          <a:bodyPr/>
          <a:lstStyle/>
          <a:p>
            <a:pPr eaLnBrk="1" hangingPunct="1"/>
            <a:endParaRPr lang="en-US" altLang="fa-IR"/>
          </a:p>
        </p:txBody>
      </p:sp>
      <p:sp>
        <p:nvSpPr>
          <p:cNvPr id="49155" name="Rectangle 3">
            <a:extLst>
              <a:ext uri="{FF2B5EF4-FFF2-40B4-BE49-F238E27FC236}">
                <a16:creationId xmlns:a16="http://schemas.microsoft.com/office/drawing/2014/main" id="{CFE08EB1-DD79-058A-8FB6-2F822D72D2D8}"/>
              </a:ext>
            </a:extLst>
          </p:cNvPr>
          <p:cNvSpPr>
            <a:spLocks noGrp="1" noChangeArrowheads="1"/>
          </p:cNvSpPr>
          <p:nvPr>
            <p:ph type="body" idx="1"/>
          </p:nvPr>
        </p:nvSpPr>
        <p:spPr/>
        <p:txBody>
          <a:bodyPr/>
          <a:lstStyle/>
          <a:p>
            <a:pPr algn="ctr" eaLnBrk="1" hangingPunct="1"/>
            <a:r>
              <a:rPr lang="fa-IR" altLang="fa-IR" sz="6600"/>
              <a:t>مهارکننده های اختصاصی بازجذب سروتونین</a:t>
            </a:r>
          </a:p>
          <a:p>
            <a:pPr algn="ctr" eaLnBrk="1" hangingPunct="1">
              <a:buFont typeface="Wingdings" panose="05000000000000000000" pitchFamily="2" charset="2"/>
              <a:buNone/>
            </a:pPr>
            <a:r>
              <a:rPr lang="fa-IR" altLang="fa-IR" sz="2800"/>
              <a:t>(فلوکستین، سرترالین، پاروکستین،فلووکسامین و سیتالوپرام)</a:t>
            </a:r>
            <a:endParaRPr lang="en-US" altLang="fa-IR" sz="28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6F31ABCA-53F6-74A7-1048-E4AA7E25D3B1}"/>
              </a:ext>
            </a:extLst>
          </p:cNvPr>
          <p:cNvSpPr>
            <a:spLocks noGrp="1" noChangeArrowheads="1"/>
          </p:cNvSpPr>
          <p:nvPr>
            <p:ph type="title"/>
          </p:nvPr>
        </p:nvSpPr>
        <p:spPr/>
        <p:txBody>
          <a:bodyPr/>
          <a:lstStyle/>
          <a:p>
            <a:pPr eaLnBrk="1" hangingPunct="1"/>
            <a:r>
              <a:rPr lang="fa-IR" altLang="fa-IR"/>
              <a:t>موارد استفاده</a:t>
            </a:r>
            <a:endParaRPr lang="en-US" altLang="fa-IR"/>
          </a:p>
        </p:txBody>
      </p:sp>
      <p:sp>
        <p:nvSpPr>
          <p:cNvPr id="50179" name="Rectangle 3">
            <a:extLst>
              <a:ext uri="{FF2B5EF4-FFF2-40B4-BE49-F238E27FC236}">
                <a16:creationId xmlns:a16="http://schemas.microsoft.com/office/drawing/2014/main" id="{A31C650A-93CE-B77B-9069-39E85C8628D9}"/>
              </a:ext>
            </a:extLst>
          </p:cNvPr>
          <p:cNvSpPr>
            <a:spLocks noGrp="1" noChangeArrowheads="1"/>
          </p:cNvSpPr>
          <p:nvPr>
            <p:ph type="body" idx="1"/>
          </p:nvPr>
        </p:nvSpPr>
        <p:spPr/>
        <p:txBody>
          <a:bodyPr/>
          <a:lstStyle/>
          <a:p>
            <a:pPr eaLnBrk="1" hangingPunct="1">
              <a:buFont typeface="Wingdings" panose="05000000000000000000" pitchFamily="2" charset="2"/>
              <a:buNone/>
            </a:pPr>
            <a:r>
              <a:rPr lang="fa-IR" altLang="fa-IR"/>
              <a:t>     اختلال افسردگی اساسی، پراشتهایی روانی، چاقی مفرط، اختلال کج خلقی، اختلال شخصیت مرزی و اختلال هراس می باشد.</a:t>
            </a:r>
          </a:p>
          <a:p>
            <a:pPr eaLnBrk="1" hangingPunct="1">
              <a:buFont typeface="Wingdings" panose="05000000000000000000" pitchFamily="2" charset="2"/>
              <a:buNone/>
            </a:pPr>
            <a:r>
              <a:rPr lang="fa-IR" altLang="fa-IR"/>
              <a:t>    </a:t>
            </a:r>
          </a:p>
          <a:p>
            <a:pPr eaLnBrk="1" hangingPunct="1">
              <a:buFont typeface="Wingdings" panose="05000000000000000000" pitchFamily="2" charset="2"/>
              <a:buNone/>
            </a:pPr>
            <a:endParaRPr lang="fa-IR" altLang="fa-IR"/>
          </a:p>
          <a:p>
            <a:pPr eaLnBrk="1" hangingPunct="1">
              <a:buFont typeface="Wingdings" panose="05000000000000000000" pitchFamily="2" charset="2"/>
              <a:buNone/>
            </a:pPr>
            <a:endParaRPr lang="fa-IR" altLang="fa-IR"/>
          </a:p>
          <a:p>
            <a:pPr eaLnBrk="1" hangingPunct="1">
              <a:buFont typeface="Wingdings" panose="05000000000000000000" pitchFamily="2" charset="2"/>
              <a:buNone/>
            </a:pPr>
            <a:endParaRPr lang="fa-IR" altLang="fa-IR"/>
          </a:p>
          <a:p>
            <a:pPr eaLnBrk="1" hangingPunct="1">
              <a:buFont typeface="Wingdings" panose="05000000000000000000" pitchFamily="2" charset="2"/>
              <a:buNone/>
            </a:pPr>
            <a:r>
              <a:rPr lang="fa-IR" altLang="fa-IR"/>
              <a:t>     </a:t>
            </a:r>
            <a:endParaRPr lang="en-US" altLang="fa-I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a:extLst>
              <a:ext uri="{FF2B5EF4-FFF2-40B4-BE49-F238E27FC236}">
                <a16:creationId xmlns:a16="http://schemas.microsoft.com/office/drawing/2014/main" id="{B0CDF9B2-C153-A2A7-4972-99E3C995784F}"/>
              </a:ext>
            </a:extLst>
          </p:cNvPr>
          <p:cNvSpPr>
            <a:spLocks noGrp="1" noChangeArrowheads="1"/>
          </p:cNvSpPr>
          <p:nvPr>
            <p:ph type="title"/>
          </p:nvPr>
        </p:nvSpPr>
        <p:spPr/>
        <p:txBody>
          <a:bodyPr/>
          <a:lstStyle/>
          <a:p>
            <a:pPr eaLnBrk="1" hangingPunct="1"/>
            <a:r>
              <a:rPr lang="fa-IR" altLang="fa-IR"/>
              <a:t>عوارض جانبی</a:t>
            </a:r>
            <a:endParaRPr lang="en-US" altLang="fa-IR"/>
          </a:p>
        </p:txBody>
      </p:sp>
      <p:sp>
        <p:nvSpPr>
          <p:cNvPr id="51203" name="Rectangle 3">
            <a:extLst>
              <a:ext uri="{FF2B5EF4-FFF2-40B4-BE49-F238E27FC236}">
                <a16:creationId xmlns:a16="http://schemas.microsoft.com/office/drawing/2014/main" id="{60B4AAD8-C1A9-A4FC-C583-ADADB887B5F2}"/>
              </a:ext>
            </a:extLst>
          </p:cNvPr>
          <p:cNvSpPr>
            <a:spLocks noGrp="1" noChangeArrowheads="1"/>
          </p:cNvSpPr>
          <p:nvPr>
            <p:ph type="body" idx="1"/>
          </p:nvPr>
        </p:nvSpPr>
        <p:spPr/>
        <p:txBody>
          <a:bodyPr/>
          <a:lstStyle/>
          <a:p>
            <a:pPr eaLnBrk="1" hangingPunct="1"/>
            <a:r>
              <a:rPr lang="fa-IR" altLang="fa-IR"/>
              <a:t>شایع ترین عوارض جانبی عبارتند از: سردرد، عصبانیت</a:t>
            </a:r>
          </a:p>
          <a:p>
            <a:pPr eaLnBrk="1" hangingPunct="1">
              <a:buFont typeface="Wingdings" panose="05000000000000000000" pitchFamily="2" charset="2"/>
              <a:buNone/>
            </a:pPr>
            <a:r>
              <a:rPr lang="fa-IR" altLang="fa-IR"/>
              <a:t>    بی خوابی، خواب آلودگی، اضطراب، تهوع، اسهال، بی اشتهایی، کاهش وزن، تشنج، سوزش سردل و بثورات جلدی.     </a:t>
            </a:r>
            <a:endParaRPr lang="en-US" altLang="fa-I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1CEFD489-2FB6-7C6D-0B19-1B711E409E4C}"/>
              </a:ext>
            </a:extLst>
          </p:cNvPr>
          <p:cNvSpPr>
            <a:spLocks noGrp="1" noChangeArrowheads="1"/>
          </p:cNvSpPr>
          <p:nvPr>
            <p:ph type="title"/>
          </p:nvPr>
        </p:nvSpPr>
        <p:spPr/>
        <p:txBody>
          <a:bodyPr/>
          <a:lstStyle/>
          <a:p>
            <a:pPr eaLnBrk="1" hangingPunct="1"/>
            <a:endParaRPr lang="en-US" altLang="fa-IR"/>
          </a:p>
        </p:txBody>
      </p:sp>
      <p:sp>
        <p:nvSpPr>
          <p:cNvPr id="52227" name="Rectangle 3">
            <a:extLst>
              <a:ext uri="{FF2B5EF4-FFF2-40B4-BE49-F238E27FC236}">
                <a16:creationId xmlns:a16="http://schemas.microsoft.com/office/drawing/2014/main" id="{8499CF9D-18FD-4981-BA89-659DD6FDA826}"/>
              </a:ext>
            </a:extLst>
          </p:cNvPr>
          <p:cNvSpPr>
            <a:spLocks noGrp="1" noChangeArrowheads="1"/>
          </p:cNvSpPr>
          <p:nvPr>
            <p:ph type="body" idx="1"/>
          </p:nvPr>
        </p:nvSpPr>
        <p:spPr/>
        <p:txBody>
          <a:bodyPr/>
          <a:lstStyle/>
          <a:p>
            <a:pPr algn="ctr" eaLnBrk="1" hangingPunct="1"/>
            <a:r>
              <a:rPr lang="fa-IR" altLang="fa-IR" sz="6600"/>
              <a:t>مهارکننده های مونوآمین اکسیداز</a:t>
            </a:r>
          </a:p>
          <a:p>
            <a:pPr algn="ctr" eaLnBrk="1" hangingPunct="1">
              <a:buFont typeface="Wingdings" panose="05000000000000000000" pitchFamily="2" charset="2"/>
              <a:buNone/>
            </a:pPr>
            <a:r>
              <a:rPr lang="fa-IR" altLang="fa-IR" sz="3200"/>
              <a:t>(فنلزین، ترانیل سیپرومین، ترازودون، نفازودون، ونلافاکسین)</a:t>
            </a:r>
            <a:endParaRPr lang="en-US" altLang="fa-IR" sz="32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41504B2A-7FE5-81B5-DAC2-FED1D9160017}"/>
              </a:ext>
            </a:extLst>
          </p:cNvPr>
          <p:cNvSpPr>
            <a:spLocks noGrp="1" noChangeArrowheads="1"/>
          </p:cNvSpPr>
          <p:nvPr>
            <p:ph type="title"/>
          </p:nvPr>
        </p:nvSpPr>
        <p:spPr/>
        <p:txBody>
          <a:bodyPr/>
          <a:lstStyle/>
          <a:p>
            <a:pPr eaLnBrk="1" hangingPunct="1"/>
            <a:endParaRPr lang="en-US" altLang="fa-IR"/>
          </a:p>
        </p:txBody>
      </p:sp>
      <p:sp>
        <p:nvSpPr>
          <p:cNvPr id="53251" name="Rectangle 3">
            <a:extLst>
              <a:ext uri="{FF2B5EF4-FFF2-40B4-BE49-F238E27FC236}">
                <a16:creationId xmlns:a16="http://schemas.microsoft.com/office/drawing/2014/main" id="{EE9F771C-B5A8-487F-3CCF-356ABDDD378A}"/>
              </a:ext>
            </a:extLst>
          </p:cNvPr>
          <p:cNvSpPr>
            <a:spLocks noGrp="1" noChangeArrowheads="1"/>
          </p:cNvSpPr>
          <p:nvPr>
            <p:ph type="body" idx="1"/>
          </p:nvPr>
        </p:nvSpPr>
        <p:spPr/>
        <p:txBody>
          <a:bodyPr/>
          <a:lstStyle/>
          <a:p>
            <a:pPr eaLnBrk="1" hangingPunct="1"/>
            <a:r>
              <a:rPr lang="fa-IR" altLang="fa-IR"/>
              <a:t>این دسته دارویی به علت افزایش فشار خون حاد، به دنبال مصرف همزمان آنها با رژیم غذایی تیرامین دار، کمتر از سایر داروهای ضد افسردگی، مورد استفاده قرار می گیرد.</a:t>
            </a:r>
            <a:endParaRPr lang="en-US" altLang="fa-I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A365B009-510D-3271-1348-0845F405265D}"/>
              </a:ext>
            </a:extLst>
          </p:cNvPr>
          <p:cNvSpPr>
            <a:spLocks noGrp="1" noChangeArrowheads="1"/>
          </p:cNvSpPr>
          <p:nvPr>
            <p:ph type="title"/>
          </p:nvPr>
        </p:nvSpPr>
        <p:spPr/>
        <p:txBody>
          <a:bodyPr/>
          <a:lstStyle/>
          <a:p>
            <a:pPr eaLnBrk="1" hangingPunct="1"/>
            <a:r>
              <a:rPr lang="fa-IR" altLang="fa-IR"/>
              <a:t>موارد استفاده</a:t>
            </a:r>
            <a:endParaRPr lang="en-US" altLang="fa-IR"/>
          </a:p>
        </p:txBody>
      </p:sp>
      <p:sp>
        <p:nvSpPr>
          <p:cNvPr id="54275" name="Rectangle 3">
            <a:extLst>
              <a:ext uri="{FF2B5EF4-FFF2-40B4-BE49-F238E27FC236}">
                <a16:creationId xmlns:a16="http://schemas.microsoft.com/office/drawing/2014/main" id="{C164CC0E-032B-75EE-B6A4-367FC47F8EAE}"/>
              </a:ext>
            </a:extLst>
          </p:cNvPr>
          <p:cNvSpPr>
            <a:spLocks noGrp="1" noChangeArrowheads="1"/>
          </p:cNvSpPr>
          <p:nvPr>
            <p:ph type="body" idx="1"/>
          </p:nvPr>
        </p:nvSpPr>
        <p:spPr/>
        <p:txBody>
          <a:bodyPr/>
          <a:lstStyle/>
          <a:p>
            <a:pPr eaLnBrk="1" hangingPunct="1"/>
            <a:r>
              <a:rPr lang="fa-IR" altLang="fa-IR"/>
              <a:t>درمان افسردگی، اختلال گذر هراسی، اختلال استرس پس از سانحه، اختلال خوردن، فوبی اجتماعی و دردهای مزمن.</a:t>
            </a:r>
            <a:endParaRPr lang="en-US" altLang="fa-I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DFD02635-4861-8B79-D79C-AEDA2DC9CB44}"/>
              </a:ext>
            </a:extLst>
          </p:cNvPr>
          <p:cNvSpPr>
            <a:spLocks noGrp="1" noChangeArrowheads="1"/>
          </p:cNvSpPr>
          <p:nvPr>
            <p:ph type="title"/>
          </p:nvPr>
        </p:nvSpPr>
        <p:spPr/>
        <p:txBody>
          <a:bodyPr/>
          <a:lstStyle/>
          <a:p>
            <a:pPr eaLnBrk="1" hangingPunct="1"/>
            <a:r>
              <a:rPr lang="fa-IR" altLang="fa-IR"/>
              <a:t>عوارض جانبی</a:t>
            </a:r>
            <a:endParaRPr lang="en-US" altLang="fa-IR"/>
          </a:p>
        </p:txBody>
      </p:sp>
      <p:sp>
        <p:nvSpPr>
          <p:cNvPr id="55299" name="Rectangle 3">
            <a:extLst>
              <a:ext uri="{FF2B5EF4-FFF2-40B4-BE49-F238E27FC236}">
                <a16:creationId xmlns:a16="http://schemas.microsoft.com/office/drawing/2014/main" id="{C2609826-482D-4AE8-4B63-14C24C4C582D}"/>
              </a:ext>
            </a:extLst>
          </p:cNvPr>
          <p:cNvSpPr>
            <a:spLocks noGrp="1" noChangeArrowheads="1"/>
          </p:cNvSpPr>
          <p:nvPr>
            <p:ph type="body" idx="1"/>
          </p:nvPr>
        </p:nvSpPr>
        <p:spPr/>
        <p:txBody>
          <a:bodyPr/>
          <a:lstStyle/>
          <a:p>
            <a:pPr eaLnBrk="1" hangingPunct="1"/>
            <a:r>
              <a:rPr lang="fa-IR" altLang="fa-IR"/>
              <a:t>شایع ترین عوارض این دسته دارویی عبارتند از: کاهش فشار خون وضعیتی، افزایش وزن، ادم، اختلال جنسی و بی خوابی.</a:t>
            </a:r>
          </a:p>
          <a:p>
            <a:pPr eaLnBrk="1" hangingPunct="1"/>
            <a:r>
              <a:rPr lang="fa-IR" altLang="fa-IR"/>
              <a:t>کاهش فشار خون وضعیتی ممکن است با استفاده از جوراب کشدار، مایعات کافی و افزایش مصرف نمک رفع شود. ادم و اختلال جنسی، غالبا به هیچ درمانی پاسخ نمی دهند و نیاز به تعویض دارو دارد.</a:t>
            </a:r>
            <a:endParaRPr lang="en-US" altLang="fa-I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F5D5C54F-6208-9031-0A4A-2ACF24526861}"/>
              </a:ext>
            </a:extLst>
          </p:cNvPr>
          <p:cNvSpPr>
            <a:spLocks noGrp="1" noChangeArrowheads="1"/>
          </p:cNvSpPr>
          <p:nvPr>
            <p:ph type="title"/>
          </p:nvPr>
        </p:nvSpPr>
        <p:spPr/>
        <p:txBody>
          <a:bodyPr/>
          <a:lstStyle/>
          <a:p>
            <a:pPr eaLnBrk="1" hangingPunct="1"/>
            <a:endParaRPr lang="en-US" altLang="fa-IR"/>
          </a:p>
        </p:txBody>
      </p:sp>
      <p:sp>
        <p:nvSpPr>
          <p:cNvPr id="56323" name="Rectangle 3">
            <a:extLst>
              <a:ext uri="{FF2B5EF4-FFF2-40B4-BE49-F238E27FC236}">
                <a16:creationId xmlns:a16="http://schemas.microsoft.com/office/drawing/2014/main" id="{6755740D-D051-C7CC-03F2-6E2855540C60}"/>
              </a:ext>
            </a:extLst>
          </p:cNvPr>
          <p:cNvSpPr>
            <a:spLocks noGrp="1" noChangeArrowheads="1"/>
          </p:cNvSpPr>
          <p:nvPr>
            <p:ph type="body" idx="1"/>
          </p:nvPr>
        </p:nvSpPr>
        <p:spPr/>
        <p:txBody>
          <a:bodyPr/>
          <a:lstStyle/>
          <a:p>
            <a:pPr eaLnBrk="1" hangingPunct="1"/>
            <a:r>
              <a:rPr lang="fa-IR" altLang="fa-IR"/>
              <a:t>بی خوابی را نیز می توان، با تجویز داروهای منقسم و عدم تجویز دارو پس از شام و در صورت لزوم استفاده از یک بنزودیازپین خواب آور درمان نمود.</a:t>
            </a:r>
          </a:p>
          <a:p>
            <a:pPr eaLnBrk="1" hangingPunct="1"/>
            <a:endParaRPr lang="fa-IR" altLang="fa-I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89AAE740-D3DF-A908-4A32-1400F59C6957}"/>
              </a:ext>
            </a:extLst>
          </p:cNvPr>
          <p:cNvSpPr>
            <a:spLocks noGrp="1" noChangeArrowheads="1"/>
          </p:cNvSpPr>
          <p:nvPr>
            <p:ph type="title"/>
          </p:nvPr>
        </p:nvSpPr>
        <p:spPr/>
        <p:txBody>
          <a:bodyPr/>
          <a:lstStyle/>
          <a:p>
            <a:pPr eaLnBrk="1" hangingPunct="1"/>
            <a:endParaRPr lang="en-US" altLang="fa-IR"/>
          </a:p>
        </p:txBody>
      </p:sp>
      <p:sp>
        <p:nvSpPr>
          <p:cNvPr id="57347" name="Rectangle 3">
            <a:extLst>
              <a:ext uri="{FF2B5EF4-FFF2-40B4-BE49-F238E27FC236}">
                <a16:creationId xmlns:a16="http://schemas.microsoft.com/office/drawing/2014/main" id="{A10F1D89-7D6E-0EC3-A3D4-2DE5B22B0DBF}"/>
              </a:ext>
            </a:extLst>
          </p:cNvPr>
          <p:cNvSpPr>
            <a:spLocks noGrp="1" noChangeArrowheads="1"/>
          </p:cNvSpPr>
          <p:nvPr>
            <p:ph type="body" idx="1"/>
          </p:nvPr>
        </p:nvSpPr>
        <p:spPr/>
        <p:txBody>
          <a:bodyPr/>
          <a:lstStyle/>
          <a:p>
            <a:pPr eaLnBrk="1" hangingPunct="1">
              <a:lnSpc>
                <a:spcPct val="90000"/>
              </a:lnSpc>
            </a:pPr>
            <a:r>
              <a:rPr lang="fa-IR" altLang="fa-IR"/>
              <a:t>نگران کننده ترین عارضه این داروها بحران فشار خون می باشد. بیماران تحت درمان با این داروها، اگر از مواد غذایی غنی از تیرامین استفاده کنند، ممکن است، دچار افزایش ناگهانی فشار خون شوند و این حالت می تواند خطرناک باشد.</a:t>
            </a:r>
          </a:p>
          <a:p>
            <a:pPr eaLnBrk="1" hangingPunct="1">
              <a:lnSpc>
                <a:spcPct val="90000"/>
              </a:lnSpc>
            </a:pPr>
            <a:r>
              <a:rPr lang="fa-IR" altLang="fa-IR"/>
              <a:t>به همین منظور در مورد خطرات مصرف غذاهای تیرامین دار، باید به بیمار هشدار داد و باید تا دو هفته پس از قطع این داروها،از مصرف غذاهای تیرامین دار اجتناب نماید.</a:t>
            </a:r>
            <a:endParaRPr lang="en-US" altLang="fa-IR"/>
          </a:p>
          <a:p>
            <a:pPr eaLnBrk="1" hangingPunct="1">
              <a:lnSpc>
                <a:spcPct val="90000"/>
              </a:lnSpc>
            </a:pPr>
            <a:endParaRPr lang="en-US" altLang="fa-I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636FC1C3-57A4-B3E8-15FB-B0117600767A}"/>
              </a:ext>
            </a:extLst>
          </p:cNvPr>
          <p:cNvSpPr>
            <a:spLocks noGrp="1" noChangeArrowheads="1"/>
          </p:cNvSpPr>
          <p:nvPr>
            <p:ph type="title"/>
          </p:nvPr>
        </p:nvSpPr>
        <p:spPr/>
        <p:txBody>
          <a:bodyPr/>
          <a:lstStyle/>
          <a:p>
            <a:pPr eaLnBrk="1" hangingPunct="1"/>
            <a:endParaRPr lang="en-US" altLang="fa-IR"/>
          </a:p>
        </p:txBody>
      </p:sp>
      <p:sp>
        <p:nvSpPr>
          <p:cNvPr id="58371" name="Rectangle 3">
            <a:extLst>
              <a:ext uri="{FF2B5EF4-FFF2-40B4-BE49-F238E27FC236}">
                <a16:creationId xmlns:a16="http://schemas.microsoft.com/office/drawing/2014/main" id="{ECC791C7-59FF-683E-4EB7-0EBEB71BBD2E}"/>
              </a:ext>
            </a:extLst>
          </p:cNvPr>
          <p:cNvSpPr>
            <a:spLocks noGrp="1" noChangeArrowheads="1"/>
          </p:cNvSpPr>
          <p:nvPr>
            <p:ph type="body" idx="1"/>
          </p:nvPr>
        </p:nvSpPr>
        <p:spPr/>
        <p:txBody>
          <a:bodyPr/>
          <a:lstStyle/>
          <a:p>
            <a:pPr eaLnBrk="1" hangingPunct="1"/>
            <a:r>
              <a:rPr lang="fa-IR" altLang="fa-IR"/>
              <a:t>علائم مقدماتی بحران فشار خون ، عبارتند از: سردرد، سفتی گردن، تعریق، تهوع و استفراغ. اگر این علائم ظاهر شد باید فورا اقدامات درمانی را شروع کرد. </a:t>
            </a:r>
            <a:endParaRPr lang="en-US" altLang="fa-I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9CDDAD82-8608-237D-B3EE-BFB09D32A879}"/>
              </a:ext>
            </a:extLst>
          </p:cNvPr>
          <p:cNvSpPr>
            <a:spLocks noGrp="1" noChangeArrowheads="1"/>
          </p:cNvSpPr>
          <p:nvPr>
            <p:ph type="title"/>
          </p:nvPr>
        </p:nvSpPr>
        <p:spPr/>
        <p:txBody>
          <a:bodyPr/>
          <a:lstStyle/>
          <a:p>
            <a:pPr eaLnBrk="1" hangingPunct="1"/>
            <a:r>
              <a:rPr lang="fa-IR" altLang="fa-IR"/>
              <a:t>اقدامات پرستاری</a:t>
            </a:r>
            <a:endParaRPr lang="en-US" altLang="fa-IR"/>
          </a:p>
        </p:txBody>
      </p:sp>
      <p:sp>
        <p:nvSpPr>
          <p:cNvPr id="59395" name="Rectangle 3">
            <a:extLst>
              <a:ext uri="{FF2B5EF4-FFF2-40B4-BE49-F238E27FC236}">
                <a16:creationId xmlns:a16="http://schemas.microsoft.com/office/drawing/2014/main" id="{B551D366-99D5-5192-3324-6A1B76F63D11}"/>
              </a:ext>
            </a:extLst>
          </p:cNvPr>
          <p:cNvSpPr>
            <a:spLocks noGrp="1" noChangeArrowheads="1"/>
          </p:cNvSpPr>
          <p:nvPr>
            <p:ph type="body" idx="1"/>
          </p:nvPr>
        </p:nvSpPr>
        <p:spPr/>
        <p:txBody>
          <a:bodyPr/>
          <a:lstStyle/>
          <a:p>
            <a:pPr eaLnBrk="1" hangingPunct="1"/>
            <a:r>
              <a:rPr lang="fa-IR" altLang="fa-IR"/>
              <a:t>نظارت دقیق بیمار(استعداد خود کشی در مواقع افسردگی افزایش می یابد) و افراد سالمند به علت احتمال افزایش واکنش نسبت به دارو به دقت تحت مراقبت قرار گیرند.</a:t>
            </a:r>
          </a:p>
          <a:p>
            <a:pPr eaLnBrk="1" hangingPunct="1"/>
            <a:r>
              <a:rPr lang="fa-IR" altLang="fa-IR"/>
              <a:t>در بیمارانی که دارو</a:t>
            </a:r>
            <a:r>
              <a:rPr lang="en-US" altLang="fa-IR"/>
              <a:t>MAOI</a:t>
            </a:r>
            <a:r>
              <a:rPr lang="fa-IR" altLang="fa-IR"/>
              <a:t> مصرف می کنند حذف غذاهای حاوی تیرامین و فهرست نمودن غذاهایی که بیمار نباید آن ها را مصرف کند ضرورت دارد. </a:t>
            </a:r>
            <a:endParaRPr lang="en-US" altLang="fa-I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139907BB-6A3F-5448-E645-66C169FF192A}"/>
              </a:ext>
            </a:extLst>
          </p:cNvPr>
          <p:cNvSpPr>
            <a:spLocks noGrp="1" noChangeArrowheads="1"/>
          </p:cNvSpPr>
          <p:nvPr>
            <p:ph type="title"/>
          </p:nvPr>
        </p:nvSpPr>
        <p:spPr/>
        <p:txBody>
          <a:bodyPr/>
          <a:lstStyle/>
          <a:p>
            <a:pPr eaLnBrk="1" hangingPunct="1"/>
            <a:endParaRPr lang="en-US" altLang="fa-IR"/>
          </a:p>
        </p:txBody>
      </p:sp>
      <p:sp>
        <p:nvSpPr>
          <p:cNvPr id="60419" name="Rectangle 3">
            <a:extLst>
              <a:ext uri="{FF2B5EF4-FFF2-40B4-BE49-F238E27FC236}">
                <a16:creationId xmlns:a16="http://schemas.microsoft.com/office/drawing/2014/main" id="{5FD872A6-AECB-1FD9-9FE6-EE3A713E5F39}"/>
              </a:ext>
            </a:extLst>
          </p:cNvPr>
          <p:cNvSpPr>
            <a:spLocks noGrp="1" noChangeArrowheads="1"/>
          </p:cNvSpPr>
          <p:nvPr>
            <p:ph type="body" idx="1"/>
          </p:nvPr>
        </p:nvSpPr>
        <p:spPr/>
        <p:txBody>
          <a:bodyPr/>
          <a:lstStyle/>
          <a:p>
            <a:pPr algn="ctr" eaLnBrk="1" hangingPunct="1"/>
            <a:r>
              <a:rPr lang="fa-IR" altLang="fa-IR" sz="6000"/>
              <a:t>داروهای ضد مانیا یا داروهای تثبیت کننده خلق</a:t>
            </a:r>
            <a:r>
              <a:rPr lang="fa-IR" altLang="fa-IR"/>
              <a:t> </a:t>
            </a:r>
          </a:p>
          <a:p>
            <a:pPr eaLnBrk="1" hangingPunct="1"/>
            <a:endParaRPr lang="en-US" altLang="fa-I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28CEDDBD-AC49-FC33-FF77-F9195CE70C3B}"/>
              </a:ext>
            </a:extLst>
          </p:cNvPr>
          <p:cNvSpPr>
            <a:spLocks noGrp="1" noChangeArrowheads="1"/>
          </p:cNvSpPr>
          <p:nvPr>
            <p:ph type="title"/>
          </p:nvPr>
        </p:nvSpPr>
        <p:spPr/>
        <p:txBody>
          <a:bodyPr/>
          <a:lstStyle/>
          <a:p>
            <a:pPr eaLnBrk="1" hangingPunct="1"/>
            <a:r>
              <a:rPr lang="fa-IR" altLang="fa-IR"/>
              <a:t>لیتیوم </a:t>
            </a:r>
            <a:endParaRPr lang="en-US" altLang="fa-IR"/>
          </a:p>
        </p:txBody>
      </p:sp>
      <p:sp>
        <p:nvSpPr>
          <p:cNvPr id="61443" name="Rectangle 3">
            <a:extLst>
              <a:ext uri="{FF2B5EF4-FFF2-40B4-BE49-F238E27FC236}">
                <a16:creationId xmlns:a16="http://schemas.microsoft.com/office/drawing/2014/main" id="{7CDBDCFA-8CD5-45BF-5AD9-7FBCE33EBECF}"/>
              </a:ext>
            </a:extLst>
          </p:cNvPr>
          <p:cNvSpPr>
            <a:spLocks noGrp="1" noChangeArrowheads="1"/>
          </p:cNvSpPr>
          <p:nvPr>
            <p:ph type="body" idx="1"/>
          </p:nvPr>
        </p:nvSpPr>
        <p:spPr/>
        <p:txBody>
          <a:bodyPr/>
          <a:lstStyle/>
          <a:p>
            <a:pPr eaLnBrk="1" hangingPunct="1"/>
            <a:r>
              <a:rPr lang="fa-IR" altLang="fa-IR" sz="2500"/>
              <a:t>قبل از تجویز لیتویم، باید سطح کراتینین سرم، الکترولیت ها، آزمون های کارتیروئید، شمارش کامل گلبولی و آزمون حاملگی در مورد زنان بررسی شود.</a:t>
            </a:r>
          </a:p>
          <a:p>
            <a:pPr eaLnBrk="1" hangingPunct="1"/>
            <a:r>
              <a:rPr lang="fa-IR" altLang="fa-IR" sz="2500"/>
              <a:t>پیگیری وضع درمانی، با اندازه گیری سطح لیتیوم در خون می باشد. در درمان مانیای حاد، سطح دارو در خون باید در حدو 1 تا 5/1 میلی اکی والان در لیتر و جهت درمان نگهدارنده حدود6/0 تا2/1 میلی اکی والان در لیتر می باشد چنانچه سطح دارو در خون از 5/1 میلی اکی والان در لیتر تجاوز کند احتمال خطر مسمومیت در خون وجود دارد.</a:t>
            </a:r>
          </a:p>
          <a:p>
            <a:pPr eaLnBrk="1" hangingPunct="1">
              <a:buFont typeface="Wingdings" panose="05000000000000000000" pitchFamily="2" charset="2"/>
              <a:buNone/>
            </a:pPr>
            <a:endParaRPr lang="en-US" altLang="fa-IR" sz="250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14026FD9-51F1-7E9E-5562-6DA6DE707B7B}"/>
              </a:ext>
            </a:extLst>
          </p:cNvPr>
          <p:cNvSpPr>
            <a:spLocks noGrp="1" noChangeArrowheads="1"/>
          </p:cNvSpPr>
          <p:nvPr>
            <p:ph type="title"/>
          </p:nvPr>
        </p:nvSpPr>
        <p:spPr/>
        <p:txBody>
          <a:bodyPr/>
          <a:lstStyle/>
          <a:p>
            <a:pPr eaLnBrk="1" hangingPunct="1"/>
            <a:r>
              <a:rPr lang="fa-IR" altLang="fa-IR"/>
              <a:t>موارد استفاده </a:t>
            </a:r>
            <a:endParaRPr lang="en-US" altLang="fa-IR"/>
          </a:p>
        </p:txBody>
      </p:sp>
      <p:sp>
        <p:nvSpPr>
          <p:cNvPr id="62467" name="Rectangle 3">
            <a:extLst>
              <a:ext uri="{FF2B5EF4-FFF2-40B4-BE49-F238E27FC236}">
                <a16:creationId xmlns:a16="http://schemas.microsoft.com/office/drawing/2014/main" id="{9F04D63A-45D4-5E96-CA9E-BFD7B08A2D8B}"/>
              </a:ext>
            </a:extLst>
          </p:cNvPr>
          <p:cNvSpPr>
            <a:spLocks noGrp="1" noChangeArrowheads="1"/>
          </p:cNvSpPr>
          <p:nvPr>
            <p:ph type="body" idx="1"/>
          </p:nvPr>
        </p:nvSpPr>
        <p:spPr/>
        <p:txBody>
          <a:bodyPr/>
          <a:lstStyle/>
          <a:p>
            <a:pPr eaLnBrk="1" hangingPunct="1"/>
            <a:r>
              <a:rPr lang="fa-IR" altLang="fa-IR"/>
              <a:t>لیتیوم هم در درمان کوتاه مدت و هم پیشگیری اختلال دو قطبی در 70 الی 80 درصد بیماران بخصوص در مرحله مانیا موثر شناخته شده است </a:t>
            </a:r>
          </a:p>
          <a:p>
            <a:pPr eaLnBrk="1" hangingPunct="1"/>
            <a:r>
              <a:rPr lang="fa-IR" altLang="fa-IR"/>
              <a:t>در درمان حملات پرخاشگری بیماران اسکیزوفرنی و عقب مانده های ذهنی مورد استفاده قرار گرفته است </a:t>
            </a:r>
          </a:p>
          <a:p>
            <a:pPr eaLnBrk="1" hangingPunct="1">
              <a:buFont typeface="Wingdings" panose="05000000000000000000" pitchFamily="2" charset="2"/>
              <a:buNone/>
            </a:pPr>
            <a:r>
              <a:rPr lang="fa-IR" altLang="fa-IR"/>
              <a:t> </a:t>
            </a:r>
            <a:endParaRPr lang="en-US" altLang="fa-I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a:extLst>
              <a:ext uri="{FF2B5EF4-FFF2-40B4-BE49-F238E27FC236}">
                <a16:creationId xmlns:a16="http://schemas.microsoft.com/office/drawing/2014/main" id="{25E308C9-FD6A-C70A-CF15-A4543F2909F3}"/>
              </a:ext>
            </a:extLst>
          </p:cNvPr>
          <p:cNvSpPr>
            <a:spLocks noGrp="1" noChangeArrowheads="1"/>
          </p:cNvSpPr>
          <p:nvPr>
            <p:ph type="title"/>
          </p:nvPr>
        </p:nvSpPr>
        <p:spPr/>
        <p:txBody>
          <a:bodyPr/>
          <a:lstStyle/>
          <a:p>
            <a:pPr algn="r" eaLnBrk="1" hangingPunct="1"/>
            <a:r>
              <a:rPr lang="fa-IR" altLang="fa-IR"/>
              <a:t>آموزش به بیمار</a:t>
            </a:r>
          </a:p>
        </p:txBody>
      </p:sp>
      <p:sp>
        <p:nvSpPr>
          <p:cNvPr id="63491" name="Content Placeholder 2">
            <a:extLst>
              <a:ext uri="{FF2B5EF4-FFF2-40B4-BE49-F238E27FC236}">
                <a16:creationId xmlns:a16="http://schemas.microsoft.com/office/drawing/2014/main" id="{54582C0A-0702-39A0-26E1-20A58E9C2542}"/>
              </a:ext>
            </a:extLst>
          </p:cNvPr>
          <p:cNvSpPr>
            <a:spLocks noGrp="1" noChangeArrowheads="1"/>
          </p:cNvSpPr>
          <p:nvPr>
            <p:ph idx="1"/>
          </p:nvPr>
        </p:nvSpPr>
        <p:spPr/>
        <p:txBody>
          <a:bodyPr/>
          <a:lstStyle/>
          <a:p>
            <a:pPr eaLnBrk="1" hangingPunct="1"/>
            <a:r>
              <a:rPr lang="fa-IR" altLang="fa-IR"/>
              <a:t>تغییر در مقدار آب و نمک بدن می تواند در مقدار دفع لیتویم تاثیر بگذارد.مصرف زیاد نمک باعث کاهش سطح لیتیوم در خون می گردد.</a:t>
            </a:r>
          </a:p>
          <a:p>
            <a:pPr eaLnBrk="1" hangingPunct="1"/>
            <a:r>
              <a:rPr lang="fa-IR" altLang="fa-IR"/>
              <a:t>کاهش آب بدن باعث دهیدراتاسیون و مسمومیت با لیتوم می شود.</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a:extLst>
              <a:ext uri="{FF2B5EF4-FFF2-40B4-BE49-F238E27FC236}">
                <a16:creationId xmlns:a16="http://schemas.microsoft.com/office/drawing/2014/main" id="{4F1ED54D-1107-8453-0D7B-3B567C6A92E8}"/>
              </a:ext>
            </a:extLst>
          </p:cNvPr>
          <p:cNvSpPr>
            <a:spLocks noGrp="1" noChangeArrowheads="1"/>
          </p:cNvSpPr>
          <p:nvPr>
            <p:ph type="title"/>
          </p:nvPr>
        </p:nvSpPr>
        <p:spPr/>
        <p:txBody>
          <a:bodyPr/>
          <a:lstStyle/>
          <a:p>
            <a:pPr algn="r"/>
            <a:r>
              <a:rPr lang="fa-IR" altLang="fa-IR"/>
              <a:t>کاربامازپین</a:t>
            </a:r>
          </a:p>
        </p:txBody>
      </p:sp>
      <p:sp>
        <p:nvSpPr>
          <p:cNvPr id="64515" name="Content Placeholder 2">
            <a:extLst>
              <a:ext uri="{FF2B5EF4-FFF2-40B4-BE49-F238E27FC236}">
                <a16:creationId xmlns:a16="http://schemas.microsoft.com/office/drawing/2014/main" id="{1CB48E35-E64B-6311-0E16-FA89432163EC}"/>
              </a:ext>
            </a:extLst>
          </p:cNvPr>
          <p:cNvSpPr>
            <a:spLocks noGrp="1" noChangeArrowheads="1"/>
          </p:cNvSpPr>
          <p:nvPr>
            <p:ph idx="1"/>
          </p:nvPr>
        </p:nvSpPr>
        <p:spPr/>
        <p:txBody>
          <a:bodyPr/>
          <a:lstStyle/>
          <a:p>
            <a:r>
              <a:rPr lang="fa-IR" altLang="fa-IR"/>
              <a:t>داروی ضد صرع</a:t>
            </a:r>
          </a:p>
          <a:p>
            <a:r>
              <a:rPr lang="fa-IR" altLang="fa-IR"/>
              <a:t>در مانیا و افسردگی و رفتارهای پرخاشگرانه غیر حاد</a:t>
            </a:r>
          </a:p>
          <a:p>
            <a:endParaRPr lang="fa-IR" altLang="fa-IR"/>
          </a:p>
          <a:p>
            <a:r>
              <a:rPr lang="fa-IR" altLang="fa-IR"/>
              <a:t>نادر ترین و خطرناک ترین عارضه شامل اختلالات خونی ، هپاتیت و درماتیت می باشد.</a:t>
            </a:r>
          </a:p>
          <a:p>
            <a:r>
              <a:rPr lang="fa-IR" altLang="fa-IR"/>
              <a:t>علائمی مانند تب ، گلودرد، خونمردگی و خونریزی های زود هنگام ممکن است جدی باشد.</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a:extLst>
              <a:ext uri="{FF2B5EF4-FFF2-40B4-BE49-F238E27FC236}">
                <a16:creationId xmlns:a16="http://schemas.microsoft.com/office/drawing/2014/main" id="{99AB98B9-CDCE-3084-45EB-756A97220349}"/>
              </a:ext>
            </a:extLst>
          </p:cNvPr>
          <p:cNvSpPr>
            <a:spLocks noGrp="1" noChangeArrowheads="1"/>
          </p:cNvSpPr>
          <p:nvPr>
            <p:ph type="title"/>
          </p:nvPr>
        </p:nvSpPr>
        <p:spPr/>
        <p:txBody>
          <a:bodyPr/>
          <a:lstStyle/>
          <a:p>
            <a:pPr algn="r"/>
            <a:r>
              <a:rPr lang="fa-IR" altLang="fa-IR"/>
              <a:t>والپروات سدیم</a:t>
            </a:r>
          </a:p>
        </p:txBody>
      </p:sp>
      <p:sp>
        <p:nvSpPr>
          <p:cNvPr id="65539" name="Content Placeholder 2">
            <a:extLst>
              <a:ext uri="{FF2B5EF4-FFF2-40B4-BE49-F238E27FC236}">
                <a16:creationId xmlns:a16="http://schemas.microsoft.com/office/drawing/2014/main" id="{8A734542-3099-7844-27D9-A98C17FFFACF}"/>
              </a:ext>
            </a:extLst>
          </p:cNvPr>
          <p:cNvSpPr>
            <a:spLocks noGrp="1" noChangeArrowheads="1"/>
          </p:cNvSpPr>
          <p:nvPr>
            <p:ph idx="1"/>
          </p:nvPr>
        </p:nvSpPr>
        <p:spPr/>
        <p:txBody>
          <a:bodyPr/>
          <a:lstStyle/>
          <a:p>
            <a:r>
              <a:rPr lang="fa-IR" altLang="fa-IR"/>
              <a:t>ضد صرع</a:t>
            </a:r>
          </a:p>
          <a:p>
            <a:r>
              <a:rPr lang="fa-IR" altLang="fa-IR"/>
              <a:t>داروی موثر در مانیا می باشد.</a:t>
            </a:r>
          </a:p>
          <a:p>
            <a:r>
              <a:rPr lang="fa-IR" altLang="fa-IR"/>
              <a:t>در حال حاضر به عنوان نگهدارنده استفاده می شود.</a:t>
            </a:r>
          </a:p>
          <a:p>
            <a:r>
              <a:rPr lang="fa-IR" altLang="fa-IR"/>
              <a:t>عوارض عبارتند از تهوع، استفراغ، اسهال، بی تعادلی و لرزش و افزایش وزن و پانکراتیت و مسمومیت کبدی  است</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9" name="Rectangle 11">
            <a:extLst>
              <a:ext uri="{FF2B5EF4-FFF2-40B4-BE49-F238E27FC236}">
                <a16:creationId xmlns:a16="http://schemas.microsoft.com/office/drawing/2014/main" id="{1A5101AB-48A7-6E28-17CE-FAE97835E31B}"/>
              </a:ext>
            </a:extLst>
          </p:cNvPr>
          <p:cNvSpPr>
            <a:spLocks noGrp="1" noChangeAspect="1" noChangeArrowheads="1"/>
          </p:cNvSpPr>
          <p:nvPr>
            <p:ph type="title" idx="4294967295"/>
          </p:nvPr>
        </p:nvSpPr>
        <p:spPr>
          <a:xfrm>
            <a:off x="0" y="71438"/>
            <a:ext cx="8229600" cy="796925"/>
          </a:xfrm>
        </p:spPr>
        <p:txBody>
          <a:bodyPr/>
          <a:lstStyle/>
          <a:p>
            <a:r>
              <a:rPr lang="en-GB" altLang="en-US"/>
              <a:t>Conditions o use</a:t>
            </a:r>
          </a:p>
        </p:txBody>
      </p:sp>
      <p:sp>
        <p:nvSpPr>
          <p:cNvPr id="62466" name="Rectangle 2">
            <a:extLst>
              <a:ext uri="{FF2B5EF4-FFF2-40B4-BE49-F238E27FC236}">
                <a16:creationId xmlns:a16="http://schemas.microsoft.com/office/drawing/2014/main" id="{EBEA1625-3120-96F9-B667-003D07DEC5C9}"/>
              </a:ext>
            </a:extLst>
          </p:cNvPr>
          <p:cNvSpPr>
            <a:spLocks noChangeAspect="1" noChangeArrowheads="1"/>
          </p:cNvSpPr>
          <p:nvPr/>
        </p:nvSpPr>
        <p:spPr bwMode="auto">
          <a:xfrm>
            <a:off x="-19050" y="0"/>
            <a:ext cx="9144000" cy="6858000"/>
          </a:xfrm>
          <a:prstGeom prst="rect">
            <a:avLst/>
          </a:prstGeom>
          <a:gradFill>
            <a:gsLst>
              <a:gs pos="0">
                <a:schemeClr val="lt1">
                  <a:tint val="40000"/>
                  <a:satMod val="350000"/>
                </a:schemeClr>
              </a:gs>
              <a:gs pos="40000">
                <a:schemeClr val="lt1">
                  <a:tint val="45000"/>
                  <a:shade val="99000"/>
                  <a:satMod val="350000"/>
                </a:schemeClr>
              </a:gs>
              <a:gs pos="100000">
                <a:schemeClr val="bg1">
                  <a:lumMod val="85000"/>
                </a:schemeClr>
              </a:gs>
            </a:gsLst>
            <a:path path="circle">
              <a:fillToRect l="50000" t="-80000" r="50000" b="180000"/>
            </a:path>
          </a:gradFill>
          <a:ln w="9525">
            <a:solidFill>
              <a:schemeClr val="bg1"/>
            </a:solidFill>
            <a:miter lim="800000"/>
            <a:headEnd/>
            <a:tailEnd/>
          </a:ln>
          <a:effectLst/>
        </p:spPr>
        <p:style>
          <a:lnRef idx="0">
            <a:scrgbClr r="0" g="0" b="0"/>
          </a:lnRef>
          <a:fillRef idx="1002">
            <a:schemeClr val="lt1"/>
          </a:fillRef>
          <a:effectRef idx="0">
            <a:scrgbClr r="0" g="0" b="0"/>
          </a:effectRef>
          <a:fontRef idx="major"/>
        </p:style>
        <p:txBody>
          <a:bodyPr wrap="none" anchor="ctr"/>
          <a:lstStyle/>
          <a:p>
            <a:pPr>
              <a:defRPr/>
            </a:pPr>
            <a:endParaRPr lang="fr-FR">
              <a:solidFill>
                <a:prstClr val="black"/>
              </a:solidFill>
              <a:latin typeface="Verdana"/>
            </a:endParaRPr>
          </a:p>
        </p:txBody>
      </p:sp>
      <p:sp>
        <p:nvSpPr>
          <p:cNvPr id="66566" name="Line 8">
            <a:extLst>
              <a:ext uri="{FF2B5EF4-FFF2-40B4-BE49-F238E27FC236}">
                <a16:creationId xmlns:a16="http://schemas.microsoft.com/office/drawing/2014/main" id="{368A99C2-A4F3-D4C6-2A06-10CB5401368D}"/>
              </a:ext>
            </a:extLst>
          </p:cNvPr>
          <p:cNvSpPr>
            <a:spLocks noChangeShapeType="1"/>
          </p:cNvSpPr>
          <p:nvPr/>
        </p:nvSpPr>
        <p:spPr bwMode="auto">
          <a:xfrm>
            <a:off x="3348038" y="1390650"/>
            <a:ext cx="0" cy="4464050"/>
          </a:xfrm>
          <a:prstGeom prst="line">
            <a:avLst/>
          </a:prstGeom>
          <a:noFill/>
          <a:ln w="9525">
            <a:solidFill>
              <a:srgbClr val="C0C0C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6567" name="Rectangle 10">
            <a:extLst>
              <a:ext uri="{FF2B5EF4-FFF2-40B4-BE49-F238E27FC236}">
                <a16:creationId xmlns:a16="http://schemas.microsoft.com/office/drawing/2014/main" id="{19BF4C5C-1EBB-8A56-207B-0FDDDEC731F8}"/>
              </a:ext>
            </a:extLst>
          </p:cNvPr>
          <p:cNvSpPr>
            <a:spLocks noChangeArrowheads="1"/>
          </p:cNvSpPr>
          <p:nvPr/>
        </p:nvSpPr>
        <p:spPr bwMode="auto">
          <a:xfrm>
            <a:off x="5026025" y="3789363"/>
            <a:ext cx="20256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lgn="r" rtl="1">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cs typeface="Arial" panose="020B0604020202020204" pitchFamily="34" charset="0"/>
              </a:defRPr>
            </a:lvl1pPr>
            <a:lvl2pPr marL="742950" indent="-285750" algn="r" rtl="1">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cs typeface="Arial" panose="020B0604020202020204" pitchFamily="34" charset="0"/>
              </a:defRPr>
            </a:lvl2pPr>
            <a:lvl3pPr marL="1143000" indent="-228600" algn="r" rtl="1">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cs typeface="Arial" panose="020B0604020202020204" pitchFamily="34" charset="0"/>
              </a:defRPr>
            </a:lvl3pPr>
            <a:lvl4pPr marL="1600200" indent="-228600" algn="r" rtl="1">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cs typeface="Arial" panose="020B0604020202020204" pitchFamily="34" charset="0"/>
              </a:defRPr>
            </a:lvl4pPr>
            <a:lvl5pPr marL="2057400" indent="-228600" algn="r" rtl="1">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5pPr>
            <a:lvl6pPr marL="25146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6pPr>
            <a:lvl7pPr marL="29718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7pPr>
            <a:lvl8pPr marL="34290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8pPr>
            <a:lvl9pPr marL="3886200" indent="-228600" algn="r" rtl="1"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cs typeface="Arial" panose="020B0604020202020204" pitchFamily="34" charset="0"/>
              </a:defRPr>
            </a:lvl9pPr>
          </a:lstStyle>
          <a:p>
            <a:pPr algn="ctr" rtl="0">
              <a:spcBef>
                <a:spcPct val="0"/>
              </a:spcBef>
              <a:buClrTx/>
              <a:buSzTx/>
              <a:buFontTx/>
              <a:buNone/>
            </a:pPr>
            <a:r>
              <a:rPr lang="fr-FR" altLang="en-US" sz="1000">
                <a:solidFill>
                  <a:srgbClr val="000000"/>
                </a:solidFill>
                <a:hlinkClick r:id="rId3"/>
              </a:rPr>
              <a:t>http://www.ravanpoint.ir</a:t>
            </a:r>
            <a:endParaRPr lang="fa-IR" altLang="en-US" sz="1000">
              <a:solidFill>
                <a:srgbClr val="000000"/>
              </a:solidFill>
            </a:endParaRPr>
          </a:p>
          <a:p>
            <a:pPr algn="ctr" rtl="0">
              <a:spcBef>
                <a:spcPct val="0"/>
              </a:spcBef>
              <a:buClrTx/>
              <a:buSzTx/>
              <a:buFontTx/>
              <a:buNone/>
            </a:pPr>
            <a:endParaRPr lang="fr-FR" altLang="en-US" sz="1000">
              <a:solidFill>
                <a:srgbClr val="000000"/>
              </a:solidFill>
            </a:endParaRPr>
          </a:p>
          <a:p>
            <a:pPr algn="ctr" rtl="0">
              <a:spcBef>
                <a:spcPct val="0"/>
              </a:spcBef>
              <a:buClrTx/>
              <a:buSzTx/>
              <a:buFontTx/>
              <a:buNone/>
            </a:pPr>
            <a:r>
              <a:rPr lang="fr-FR" altLang="en-US" sz="1000">
                <a:solidFill>
                  <a:srgbClr val="000000"/>
                </a:solidFill>
              </a:rPr>
              <a:t>Contact: info@ravanpoint.ir </a:t>
            </a:r>
          </a:p>
        </p:txBody>
      </p:sp>
      <p:sp>
        <p:nvSpPr>
          <p:cNvPr id="3" name="Rectangle 2">
            <a:extLst>
              <a:ext uri="{FF2B5EF4-FFF2-40B4-BE49-F238E27FC236}">
                <a16:creationId xmlns:a16="http://schemas.microsoft.com/office/drawing/2014/main" id="{2AAE2860-0FDC-CD90-F4C5-011182CDEAF8}"/>
              </a:ext>
            </a:extLst>
          </p:cNvPr>
          <p:cNvSpPr/>
          <p:nvPr/>
        </p:nvSpPr>
        <p:spPr>
          <a:xfrm>
            <a:off x="250825" y="3919538"/>
            <a:ext cx="2736850" cy="423862"/>
          </a:xfrm>
          <a:prstGeom prst="rect">
            <a:avLst/>
          </a:prstGeom>
          <a:ln/>
        </p:spPr>
        <p:style>
          <a:lnRef idx="3">
            <a:schemeClr val="lt1"/>
          </a:lnRef>
          <a:fillRef idx="1">
            <a:schemeClr val="accent5"/>
          </a:fillRef>
          <a:effectRef idx="1">
            <a:schemeClr val="accent5"/>
          </a:effectRef>
          <a:fontRef idx="minor">
            <a:schemeClr val="lt1"/>
          </a:fontRef>
        </p:style>
        <p:txBody>
          <a:bodyPr anchor="ctr"/>
          <a:lstStyle/>
          <a:p>
            <a:pPr algn="ctr">
              <a:defRPr/>
            </a:pPr>
            <a:endParaRPr lang="en-US">
              <a:solidFill>
                <a:srgbClr val="FFFFFF"/>
              </a:solidFill>
            </a:endParaRPr>
          </a:p>
        </p:txBody>
      </p:sp>
      <p:sp>
        <p:nvSpPr>
          <p:cNvPr id="66569" name="Rectangle 16">
            <a:extLst>
              <a:ext uri="{FF2B5EF4-FFF2-40B4-BE49-F238E27FC236}">
                <a16:creationId xmlns:a16="http://schemas.microsoft.com/office/drawing/2014/main" id="{2B054830-4CC8-C646-1BA1-0C33FE2C18C0}"/>
              </a:ext>
            </a:extLst>
          </p:cNvPr>
          <p:cNvSpPr>
            <a:spLocks noChangeArrowheads="1"/>
          </p:cNvSpPr>
          <p:nvPr/>
        </p:nvSpPr>
        <p:spPr bwMode="auto">
          <a:xfrm>
            <a:off x="250825" y="2582863"/>
            <a:ext cx="2832100"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Verdana" panose="020B0604030504040204" pitchFamily="34" charset="0"/>
                <a:cs typeface="Arial" panose="020B0604020202020204" pitchFamily="34" charset="0"/>
              </a:defRPr>
            </a:lvl1pPr>
            <a:lvl2pPr marL="742950" indent="-285750">
              <a:defRPr>
                <a:solidFill>
                  <a:schemeClr val="tx1"/>
                </a:solidFill>
                <a:latin typeface="Verdana" panose="020B0604030504040204" pitchFamily="34" charset="0"/>
                <a:cs typeface="Arial" panose="020B0604020202020204" pitchFamily="34" charset="0"/>
              </a:defRPr>
            </a:lvl2pPr>
            <a:lvl3pPr marL="1143000" indent="-228600">
              <a:defRPr>
                <a:solidFill>
                  <a:schemeClr val="tx1"/>
                </a:solidFill>
                <a:latin typeface="Verdana" panose="020B0604030504040204" pitchFamily="34" charset="0"/>
                <a:cs typeface="Arial" panose="020B0604020202020204" pitchFamily="34" charset="0"/>
              </a:defRPr>
            </a:lvl3pPr>
            <a:lvl4pPr marL="1600200" indent="-228600">
              <a:defRPr>
                <a:solidFill>
                  <a:schemeClr val="tx1"/>
                </a:solidFill>
                <a:latin typeface="Verdana" panose="020B0604030504040204" pitchFamily="34" charset="0"/>
                <a:cs typeface="Arial" panose="020B0604020202020204" pitchFamily="34" charset="0"/>
              </a:defRPr>
            </a:lvl4pPr>
            <a:lvl5pPr marL="2057400" indent="-228600">
              <a:defRPr>
                <a:solidFill>
                  <a:schemeClr val="tx1"/>
                </a:solidFill>
                <a:latin typeface="Verdana" panose="020B060403050404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cs typeface="Arial" panose="020B0604020202020204" pitchFamily="34" charset="0"/>
              </a:defRPr>
            </a:lvl9pPr>
          </a:lstStyle>
          <a:p>
            <a:pPr algn="ctr" rtl="1"/>
            <a:r>
              <a:rPr lang="fa-IR" altLang="en-US" sz="2000" b="1">
                <a:solidFill>
                  <a:srgbClr val="000000"/>
                </a:solidFill>
                <a:cs typeface="B Nazanin" panose="00000400000000000000" pitchFamily="2" charset="-78"/>
              </a:rPr>
              <a:t>دانلود رایگان پاورپوینت های روانشناسی</a:t>
            </a:r>
            <a:endParaRPr lang="en-GB" altLang="en-US" sz="2000" b="1">
              <a:solidFill>
                <a:srgbClr val="000000"/>
              </a:solidFill>
              <a:cs typeface="B Nazanin" panose="00000400000000000000" pitchFamily="2" charset="-78"/>
            </a:endParaRPr>
          </a:p>
          <a:p>
            <a:endParaRPr lang="en-GB" altLang="en-US" b="1">
              <a:solidFill>
                <a:srgbClr val="000000"/>
              </a:solidFill>
            </a:endParaRPr>
          </a:p>
          <a:p>
            <a:endParaRPr lang="en-US" altLang="en-US" sz="1600">
              <a:solidFill>
                <a:srgbClr val="C00000"/>
              </a:solidFill>
            </a:endParaRPr>
          </a:p>
          <a:p>
            <a:br>
              <a:rPr lang="en-US" altLang="en-US" sz="1600">
                <a:solidFill>
                  <a:srgbClr val="404040"/>
                </a:solidFill>
                <a:latin typeface="Times New Roman" panose="02020603050405020304" pitchFamily="18" charset="0"/>
                <a:cs typeface="Times New Roman" panose="02020603050405020304" pitchFamily="18" charset="0"/>
              </a:rPr>
            </a:br>
            <a:r>
              <a:rPr lang="en-US" altLang="en-US">
                <a:solidFill>
                  <a:srgbClr val="404040"/>
                </a:solidFill>
                <a:latin typeface="Times New Roman" panose="02020603050405020304" pitchFamily="18" charset="0"/>
                <a:cs typeface="Times New Roman" panose="02020603050405020304" pitchFamily="18" charset="0"/>
              </a:rPr>
              <a:t>© Copyright Ravanpoint.ir</a:t>
            </a:r>
            <a:endParaRPr lang="en-GB" altLang="en-US" b="1">
              <a:solidFill>
                <a:srgbClr val="404040"/>
              </a:solidFill>
              <a:latin typeface="Times New Roman" panose="02020603050405020304" pitchFamily="18" charset="0"/>
              <a:cs typeface="Times New Roman" panose="02020603050405020304" pitchFamily="18" charset="0"/>
            </a:endParaRPr>
          </a:p>
        </p:txBody>
      </p:sp>
      <p:pic>
        <p:nvPicPr>
          <p:cNvPr id="66570" name="Picture 1">
            <a:extLst>
              <a:ext uri="{FF2B5EF4-FFF2-40B4-BE49-F238E27FC236}">
                <a16:creationId xmlns:a16="http://schemas.microsoft.com/office/drawing/2014/main" id="{F47F70C7-5417-A707-99AB-B759C2EA7C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5275" y="2368550"/>
            <a:ext cx="3867150"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fade">
                                      <p:cBhvr>
                                        <p:cTn id="7" dur="1000"/>
                                        <p:tgtEl>
                                          <p:spTgt spid="41989"/>
                                        </p:tgtEl>
                                      </p:cBhvr>
                                    </p:animEffect>
                                    <p:anim calcmode="lin" valueType="num">
                                      <p:cBhvr>
                                        <p:cTn id="8" dur="1000" fill="hold"/>
                                        <p:tgtEl>
                                          <p:spTgt spid="41989"/>
                                        </p:tgtEl>
                                        <p:attrNameLst>
                                          <p:attrName>ppt_x</p:attrName>
                                        </p:attrNameLst>
                                      </p:cBhvr>
                                      <p:tavLst>
                                        <p:tav tm="0">
                                          <p:val>
                                            <p:strVal val="#ppt_x"/>
                                          </p:val>
                                        </p:tav>
                                        <p:tav tm="100000">
                                          <p:val>
                                            <p:strVal val="#ppt_x"/>
                                          </p:val>
                                        </p:tav>
                                      </p:tavLst>
                                    </p:anim>
                                    <p:anim calcmode="lin" valueType="num">
                                      <p:cBhvr>
                                        <p:cTn id="9" dur="898" decel="100000" fill="hold"/>
                                        <p:tgtEl>
                                          <p:spTgt spid="41989"/>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4198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9" grpId="0"/>
    </p:bldLst>
  </p:timing>
</p:sld>
</file>

<file path=ppt/theme/theme1.xml><?xml version="1.0" encoding="utf-8"?>
<a:theme xmlns:a="http://schemas.openxmlformats.org/drawingml/2006/main" name="Eclipse">
  <a:themeElements>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Eclipse">
      <a:majorFont>
        <a:latin typeface="Arial"/>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clip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Eclip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Eclip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Eclip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Eclip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Eclip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Eclip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Eclip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Eclip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Eclip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380</TotalTime>
  <Words>2775</Words>
  <Application>Microsoft Office PowerPoint</Application>
  <PresentationFormat>On-screen Show (4:3)</PresentationFormat>
  <Paragraphs>225</Paragraphs>
  <Slides>61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61</vt:i4>
      </vt:variant>
    </vt:vector>
  </HeadingPairs>
  <TitlesOfParts>
    <vt:vector size="69" baseType="lpstr">
      <vt:lpstr>Verdana</vt:lpstr>
      <vt:lpstr>Arial</vt:lpstr>
      <vt:lpstr>Wingdings</vt:lpstr>
      <vt:lpstr>Calibri</vt:lpstr>
      <vt:lpstr>Times New Roman</vt:lpstr>
      <vt:lpstr>2  Zar</vt:lpstr>
      <vt:lpstr>B Nazanin</vt:lpstr>
      <vt:lpstr>Eclipse</vt:lpstr>
      <vt:lpstr>درمانها شامل موارد زير مي باشند:</vt:lpstr>
      <vt:lpstr>درمانهاي زيست شناختي</vt:lpstr>
      <vt:lpstr>داروهاي روانپزشكي</vt:lpstr>
      <vt:lpstr>داروهاي ضد جنون  </vt:lpstr>
      <vt:lpstr>داروهاي ضد جنون كلاسيك يا Typical</vt:lpstr>
      <vt:lpstr>PowerPoint Presentation</vt:lpstr>
      <vt:lpstr>داروهاي ضد جنون جديد يا Atypical</vt:lpstr>
      <vt:lpstr>موارد مصرف در روانپزشكي</vt:lpstr>
      <vt:lpstr>PowerPoint Presentation</vt:lpstr>
      <vt:lpstr>  </vt:lpstr>
      <vt:lpstr>PowerPoint Presentation</vt:lpstr>
      <vt:lpstr>1- عوارض قلبي:</vt:lpstr>
      <vt:lpstr>2- سقوط فشار خون وضعيتي:</vt:lpstr>
      <vt:lpstr>3- عوارض خوني:</vt:lpstr>
      <vt:lpstr>4- عوارض آنتي كولينرژيكي محيطي و مركزي:</vt:lpstr>
      <vt:lpstr>عوارض غددي</vt:lpstr>
      <vt:lpstr>افزايش وزن </vt:lpstr>
      <vt:lpstr>عوارض پوستي:</vt:lpstr>
      <vt:lpstr>عوارض چشمي</vt:lpstr>
      <vt:lpstr>عوارض صفراوي و كبدي :</vt:lpstr>
      <vt:lpstr>عوارض عصبي:</vt:lpstr>
      <vt:lpstr>عوارض اكستراپيراميدال</vt:lpstr>
      <vt:lpstr>PowerPoint Presentation</vt:lpstr>
      <vt:lpstr>پاركينسونيسم</vt:lpstr>
      <vt:lpstr>آكاتژيا</vt:lpstr>
      <vt:lpstr>ديسكنزي ديررس </vt:lpstr>
      <vt:lpstr>PowerPoint Presentation</vt:lpstr>
      <vt:lpstr>سندرم خرگوش</vt:lpstr>
      <vt:lpstr>سندرم نورولپتيك بدخيم</vt:lpstr>
      <vt:lpstr>اقدامات پرستاری</vt:lpstr>
      <vt:lpstr>داروهای ضد اضطراب</vt:lpstr>
      <vt:lpstr>بنزودیازپین ها</vt:lpstr>
      <vt:lpstr>موارد استفاده: </vt:lpstr>
      <vt:lpstr>عوارض جانبی</vt:lpstr>
      <vt:lpstr>مسمومیت</vt:lpstr>
      <vt:lpstr>داروهای ضد افسردگی</vt:lpstr>
      <vt:lpstr>PowerPoint Presentation</vt:lpstr>
      <vt:lpstr>موارد استفاده</vt:lpstr>
      <vt:lpstr>عوارض جانبی</vt:lpstr>
      <vt:lpstr>PowerPoint Presentation</vt:lpstr>
      <vt:lpstr>PowerPoint Presentation</vt:lpstr>
      <vt:lpstr>PowerPoint Presentation</vt:lpstr>
      <vt:lpstr>PowerPoint Presentation</vt:lpstr>
      <vt:lpstr>PowerPoint Presentation</vt:lpstr>
      <vt:lpstr>موارد استفاده</vt:lpstr>
      <vt:lpstr>عوارض جانبی</vt:lpstr>
      <vt:lpstr>PowerPoint Presentation</vt:lpstr>
      <vt:lpstr>PowerPoint Presentation</vt:lpstr>
      <vt:lpstr>موارد استفاده</vt:lpstr>
      <vt:lpstr>عوارض جانبی</vt:lpstr>
      <vt:lpstr>PowerPoint Presentation</vt:lpstr>
      <vt:lpstr>PowerPoint Presentation</vt:lpstr>
      <vt:lpstr>PowerPoint Presentation</vt:lpstr>
      <vt:lpstr>اقدامات پرستاری</vt:lpstr>
      <vt:lpstr>PowerPoint Presentation</vt:lpstr>
      <vt:lpstr>لیتیوم </vt:lpstr>
      <vt:lpstr>موارد استفاده </vt:lpstr>
      <vt:lpstr>آموزش به بیمار</vt:lpstr>
      <vt:lpstr>کاربامازپین</vt:lpstr>
      <vt:lpstr>والپروات سدیم</vt:lpstr>
      <vt:lpstr>Conditions o use</vt:lpstr>
    </vt:vector>
  </TitlesOfParts>
  <Company>MRT www.Win2Farsi.com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درمانها  در  روان پزشكي</dc:title>
  <dc:creator>MRT</dc:creator>
  <cp:lastModifiedBy>Zeinab Fallah</cp:lastModifiedBy>
  <cp:revision>48</cp:revision>
  <dcterms:created xsi:type="dcterms:W3CDTF">2009-05-14T19:19:04Z</dcterms:created>
  <dcterms:modified xsi:type="dcterms:W3CDTF">2026-09-15T07:12:05Z</dcterms:modified>
</cp:coreProperties>
</file>